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71" r:id="rId13"/>
    <p:sldId id="267" r:id="rId14"/>
    <p:sldId id="272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57ED216-5142-4ED3-9B4A-F5768A799D96}" type="datetimeFigureOut">
              <a:rPr lang="en-CA" smtClean="0"/>
              <a:t>2018-11-10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3187637-CF83-4553-BD17-FF7FD2AD5DA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ge.uvic.c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poflondon.uvic.c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flrc.hawaii.edu/ldc/ldc-vol-8-2014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coll.library.uvic.ca/Digit/GravesDiaryProject/hom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272" y="4941169"/>
            <a:ext cx="1981200" cy="172819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Emily Comeau</a:t>
            </a:r>
          </a:p>
          <a:p>
            <a:r>
              <a:rPr lang="en-US" sz="1600" dirty="0"/>
              <a:t>DHCS</a:t>
            </a:r>
          </a:p>
          <a:p>
            <a:r>
              <a:rPr lang="en-US" sz="1600" dirty="0" smtClean="0"/>
              <a:t>Loyola University</a:t>
            </a:r>
          </a:p>
          <a:p>
            <a:r>
              <a:rPr lang="en-US" sz="1600" dirty="0" smtClean="0"/>
              <a:t>Nov. 10, 2018</a:t>
            </a:r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Endings</a:t>
            </a:r>
            <a:endParaRPr lang="en-CA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3688" y="3356992"/>
            <a:ext cx="50775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Concluding, Archiving, and Preserving Digital Projects for Long-Term Usability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0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Autofit/>
          </a:bodyPr>
          <a:lstStyle/>
          <a:p>
            <a:pPr lvl="0"/>
            <a:r>
              <a:rPr lang="en-CA" sz="2800" dirty="0" smtClean="0"/>
              <a:t>Agreements </a:t>
            </a:r>
            <a:r>
              <a:rPr lang="en-CA" sz="2800" dirty="0"/>
              <a:t>between </a:t>
            </a:r>
            <a:r>
              <a:rPr lang="en-CA" sz="2800" dirty="0" smtClean="0"/>
              <a:t>parties for responsibility </a:t>
            </a:r>
            <a:r>
              <a:rPr lang="en-CA" sz="2800" dirty="0"/>
              <a:t>and </a:t>
            </a:r>
            <a:r>
              <a:rPr lang="en-CA" sz="2800" dirty="0" smtClean="0"/>
              <a:t>support;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Storing multiple versions in different </a:t>
            </a:r>
            <a:r>
              <a:rPr lang="en-CA" sz="2800" dirty="0" smtClean="0"/>
              <a:t>places;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Using software that is </a:t>
            </a:r>
            <a:r>
              <a:rPr lang="en-CA" sz="2800" dirty="0" smtClean="0"/>
              <a:t>stable and </a:t>
            </a:r>
            <a:r>
              <a:rPr lang="en-CA" sz="2800" dirty="0"/>
              <a:t>easily </a:t>
            </a:r>
            <a:r>
              <a:rPr lang="en-CA" sz="2800" dirty="0" smtClean="0"/>
              <a:t>maintained;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 smtClean="0"/>
              <a:t>Preservation to support project goals.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positive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42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62257"/>
          </a:xfrm>
        </p:spPr>
        <p:txBody>
          <a:bodyPr>
            <a:noAutofit/>
          </a:bodyPr>
          <a:lstStyle/>
          <a:p>
            <a:pPr lvl="0"/>
            <a:r>
              <a:rPr lang="en-CA" sz="2800" dirty="0"/>
              <a:t>L</a:t>
            </a:r>
            <a:r>
              <a:rPr lang="en-CA" sz="2800" dirty="0" smtClean="0"/>
              <a:t>ack </a:t>
            </a:r>
            <a:r>
              <a:rPr lang="en-CA" sz="2800" dirty="0"/>
              <a:t>of </a:t>
            </a:r>
            <a:r>
              <a:rPr lang="en-CA" sz="2800" dirty="0" smtClean="0"/>
              <a:t>resources;</a:t>
            </a:r>
          </a:p>
          <a:p>
            <a:pPr lvl="0"/>
            <a:endParaRPr lang="en-CA" sz="2800" dirty="0" smtClean="0"/>
          </a:p>
          <a:p>
            <a:pPr lvl="0"/>
            <a:r>
              <a:rPr lang="en-CA" sz="2800" dirty="0" smtClean="0"/>
              <a:t>Lack of </a:t>
            </a:r>
            <a:r>
              <a:rPr lang="en-CA" sz="2800" dirty="0"/>
              <a:t>institutional support </a:t>
            </a:r>
            <a:r>
              <a:rPr lang="en-CA" sz="2800" dirty="0" smtClean="0"/>
              <a:t>and integration, change </a:t>
            </a:r>
            <a:r>
              <a:rPr lang="en-CA" sz="2800" dirty="0"/>
              <a:t>in institutional </a:t>
            </a:r>
            <a:r>
              <a:rPr lang="en-CA" sz="2800" dirty="0" smtClean="0"/>
              <a:t>leadership;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 smtClean="0"/>
              <a:t>PI leaves, project no longer accessible; </a:t>
            </a:r>
          </a:p>
          <a:p>
            <a:pPr lvl="0"/>
            <a:endParaRPr lang="en-CA" sz="2800" dirty="0" smtClean="0"/>
          </a:p>
          <a:p>
            <a:pPr lvl="0"/>
            <a:r>
              <a:rPr lang="en-CA" sz="2800" dirty="0" smtClean="0"/>
              <a:t>No licensing agreement or ownership, hosting, </a:t>
            </a:r>
            <a:r>
              <a:rPr lang="en-CA" sz="2800" dirty="0"/>
              <a:t>and maintenance responsibilities are </a:t>
            </a:r>
            <a:r>
              <a:rPr lang="en-CA" sz="2800" dirty="0" smtClean="0"/>
              <a:t>unclear;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Negative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19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62257"/>
          </a:xfrm>
        </p:spPr>
        <p:txBody>
          <a:bodyPr>
            <a:noAutofit/>
          </a:bodyPr>
          <a:lstStyle/>
          <a:p>
            <a:pPr lvl="0"/>
            <a:r>
              <a:rPr lang="en-CA" sz="2800" dirty="0" smtClean="0"/>
              <a:t>No preservation </a:t>
            </a:r>
            <a:r>
              <a:rPr lang="en-CA" sz="2800" dirty="0"/>
              <a:t>or sustainability </a:t>
            </a:r>
            <a:r>
              <a:rPr lang="en-CA" sz="2800" dirty="0" smtClean="0"/>
              <a:t>plan;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 smtClean="0"/>
              <a:t>Fragile hosting; </a:t>
            </a:r>
          </a:p>
          <a:p>
            <a:pPr lvl="0"/>
            <a:endParaRPr lang="en-CA" sz="2800" dirty="0" smtClean="0"/>
          </a:p>
          <a:p>
            <a:pPr lvl="0"/>
            <a:r>
              <a:rPr lang="en-CA" sz="2800" dirty="0" smtClean="0"/>
              <a:t>Multiple complex parts;</a:t>
            </a:r>
          </a:p>
          <a:p>
            <a:pPr lvl="0"/>
            <a:endParaRPr lang="en-CA" sz="2800" dirty="0"/>
          </a:p>
          <a:p>
            <a:r>
              <a:rPr lang="en-CA" sz="2800" dirty="0"/>
              <a:t>S</a:t>
            </a:r>
            <a:r>
              <a:rPr lang="en-CA" sz="2800" dirty="0" smtClean="0"/>
              <a:t>oftware </a:t>
            </a:r>
            <a:r>
              <a:rPr lang="en-CA" sz="2800" dirty="0"/>
              <a:t>or applications that are not </a:t>
            </a:r>
            <a:r>
              <a:rPr lang="en-CA" sz="2800" dirty="0" smtClean="0"/>
              <a:t>easily maintained.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Negative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4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CA" sz="2800" dirty="0"/>
              <a:t>Use well-supported and easily flattened markup languages </a:t>
            </a:r>
            <a:r>
              <a:rPr lang="en-CA" sz="2800" dirty="0" smtClean="0"/>
              <a:t>(e.g. XML </a:t>
            </a:r>
            <a:r>
              <a:rPr lang="en-CA" sz="2800" dirty="0"/>
              <a:t>and </a:t>
            </a:r>
            <a:r>
              <a:rPr lang="en-CA" sz="2800" dirty="0" smtClean="0"/>
              <a:t>HTML);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Preserve copies of the project in multiple </a:t>
            </a:r>
            <a:r>
              <a:rPr lang="en-CA" sz="2800" dirty="0" smtClean="0"/>
              <a:t>repositories;</a:t>
            </a:r>
          </a:p>
          <a:p>
            <a:pPr lvl="0"/>
            <a:endParaRPr lang="en-CA" sz="2800" dirty="0" smtClean="0"/>
          </a:p>
          <a:p>
            <a:pPr lvl="0"/>
            <a:r>
              <a:rPr lang="en-CA" sz="2800" dirty="0" smtClean="0"/>
              <a:t>Make </a:t>
            </a:r>
            <a:r>
              <a:rPr lang="en-CA" sz="2800" dirty="0"/>
              <a:t>sure any websites are crawled and dumped </a:t>
            </a:r>
            <a:r>
              <a:rPr lang="en-CA" sz="2800" dirty="0" smtClean="0"/>
              <a:t>regularly, check the </a:t>
            </a:r>
            <a:r>
              <a:rPr lang="en-CA" sz="2800" dirty="0" err="1" smtClean="0"/>
              <a:t>Wayback</a:t>
            </a:r>
            <a:r>
              <a:rPr lang="en-CA" sz="2800" dirty="0" smtClean="0"/>
              <a:t> Machine, and create mirror sites;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recommendations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07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CA" sz="2800" dirty="0" smtClean="0"/>
              <a:t>Develop </a:t>
            </a:r>
            <a:r>
              <a:rPr lang="en-CA" sz="2800" dirty="0"/>
              <a:t>a strategy </a:t>
            </a:r>
            <a:r>
              <a:rPr lang="en-CA" sz="2800" dirty="0" smtClean="0"/>
              <a:t>for preserving non-text media;</a:t>
            </a:r>
          </a:p>
          <a:p>
            <a:pPr lvl="0"/>
            <a:endParaRPr lang="en-CA" sz="2800" dirty="0" smtClean="0"/>
          </a:p>
          <a:p>
            <a:pPr lvl="0"/>
            <a:r>
              <a:rPr lang="en-CA" sz="2800" dirty="0" smtClean="0"/>
              <a:t>Consider </a:t>
            </a:r>
            <a:r>
              <a:rPr lang="en-CA" sz="2800" dirty="0"/>
              <a:t>what aspects of the project you hope to preserve, or that must be </a:t>
            </a:r>
            <a:r>
              <a:rPr lang="en-CA" sz="2800" dirty="0" smtClean="0"/>
              <a:t>preserved;</a:t>
            </a:r>
          </a:p>
          <a:p>
            <a:pPr lvl="0"/>
            <a:endParaRPr lang="en-CA" sz="2800" dirty="0"/>
          </a:p>
          <a:p>
            <a:r>
              <a:rPr lang="en-CA" sz="2800" dirty="0"/>
              <a:t>A</a:t>
            </a:r>
            <a:r>
              <a:rPr lang="en-CA" sz="2800" dirty="0" smtClean="0"/>
              <a:t>greements for data </a:t>
            </a:r>
            <a:r>
              <a:rPr lang="en-CA" sz="2800" dirty="0"/>
              <a:t>ownership, </a:t>
            </a:r>
            <a:r>
              <a:rPr lang="en-CA" sz="2800" dirty="0" smtClean="0"/>
              <a:t>support </a:t>
            </a:r>
            <a:r>
              <a:rPr lang="en-CA" sz="2800" dirty="0"/>
              <a:t>and </a:t>
            </a:r>
            <a:r>
              <a:rPr lang="en-CA" sz="2800" dirty="0" smtClean="0"/>
              <a:t>resources, and </a:t>
            </a:r>
            <a:r>
              <a:rPr lang="en-CA" sz="2800" dirty="0"/>
              <a:t>responsibilities for project </a:t>
            </a:r>
            <a:r>
              <a:rPr lang="en-CA" sz="2800" dirty="0" smtClean="0"/>
              <a:t>maintenance.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Our recommendations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7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2800" dirty="0" smtClean="0"/>
              <a:t>Next steps for </a:t>
            </a:r>
            <a:r>
              <a:rPr lang="en-CA" sz="2800" i="1" dirty="0" smtClean="0"/>
              <a:t>Endings:</a:t>
            </a:r>
          </a:p>
          <a:p>
            <a:pPr marL="45720" indent="0">
              <a:buNone/>
            </a:pPr>
            <a:endParaRPr lang="en-CA" sz="2800" i="1" dirty="0"/>
          </a:p>
          <a:p>
            <a:r>
              <a:rPr lang="en-CA" sz="2800" dirty="0" smtClean="0"/>
              <a:t>Analysis</a:t>
            </a:r>
          </a:p>
          <a:p>
            <a:r>
              <a:rPr lang="en-CA" sz="2800" dirty="0" smtClean="0"/>
              <a:t>Toolkits</a:t>
            </a:r>
          </a:p>
          <a:p>
            <a:r>
              <a:rPr lang="en-CA" sz="2800" dirty="0" smtClean="0"/>
              <a:t>Knowledge mobilization</a:t>
            </a:r>
          </a:p>
          <a:p>
            <a:endParaRPr lang="en-CA" sz="2800" dirty="0" smtClean="0"/>
          </a:p>
          <a:p>
            <a:endParaRPr lang="en-CA" sz="2800" dirty="0"/>
          </a:p>
          <a:p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Concluding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40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571" y="1829904"/>
            <a:ext cx="8407893" cy="4407408"/>
          </a:xfrm>
        </p:spPr>
        <p:txBody>
          <a:bodyPr>
            <a:normAutofit/>
          </a:bodyPr>
          <a:lstStyle/>
          <a:p>
            <a:r>
              <a:rPr lang="en-CA" sz="2800" dirty="0"/>
              <a:t>G</a:t>
            </a:r>
            <a:r>
              <a:rPr lang="en-CA" sz="2800" dirty="0" smtClean="0"/>
              <a:t>oals </a:t>
            </a:r>
            <a:r>
              <a:rPr lang="en-CA" sz="2800" dirty="0"/>
              <a:t>of the </a:t>
            </a:r>
            <a:r>
              <a:rPr lang="en-CA" sz="2800" i="1" dirty="0"/>
              <a:t>Endings</a:t>
            </a:r>
            <a:r>
              <a:rPr lang="en-CA" sz="2800" dirty="0"/>
              <a:t> </a:t>
            </a:r>
            <a:r>
              <a:rPr lang="en-CA" sz="2800" dirty="0" smtClean="0"/>
              <a:t>project</a:t>
            </a:r>
          </a:p>
          <a:p>
            <a:r>
              <a:rPr lang="en-CA" sz="2800" dirty="0"/>
              <a:t>C</a:t>
            </a:r>
            <a:r>
              <a:rPr lang="en-CA" sz="2800" dirty="0" smtClean="0"/>
              <a:t>ase studies</a:t>
            </a:r>
          </a:p>
          <a:p>
            <a:r>
              <a:rPr lang="en-CA" sz="2800" dirty="0"/>
              <a:t>I</a:t>
            </a:r>
            <a:r>
              <a:rPr lang="en-CA" sz="2800" dirty="0" smtClean="0"/>
              <a:t>nitial results </a:t>
            </a:r>
          </a:p>
          <a:p>
            <a:pPr lvl="1"/>
            <a:r>
              <a:rPr lang="en-CA" sz="2400" dirty="0" smtClean="0"/>
              <a:t>positive</a:t>
            </a:r>
            <a:endParaRPr lang="en-CA" sz="2400" dirty="0"/>
          </a:p>
          <a:p>
            <a:pPr lvl="1"/>
            <a:r>
              <a:rPr lang="en-CA" sz="2400" dirty="0" smtClean="0"/>
              <a:t>negative </a:t>
            </a:r>
          </a:p>
          <a:p>
            <a:r>
              <a:rPr lang="en-CA" sz="2800" dirty="0" smtClean="0"/>
              <a:t>Our recommendations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Presentation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2800" dirty="0"/>
              <a:t>H</a:t>
            </a:r>
            <a:r>
              <a:rPr lang="en-CA" sz="2800" dirty="0" smtClean="0"/>
              <a:t>ow </a:t>
            </a:r>
            <a:r>
              <a:rPr lang="en-CA" sz="2800" dirty="0"/>
              <a:t>do DH projects end and where should they be archived to maintain their dynamic, interactive </a:t>
            </a:r>
            <a:r>
              <a:rPr lang="en-CA" sz="2800" dirty="0" smtClean="0"/>
              <a:t>features?</a:t>
            </a:r>
          </a:p>
          <a:p>
            <a:endParaRPr lang="en-CA" sz="2800" dirty="0" smtClean="0"/>
          </a:p>
          <a:p>
            <a:pPr marL="45720" indent="0">
              <a:buNone/>
            </a:pPr>
            <a:r>
              <a:rPr lang="en-CA" sz="2800" dirty="0"/>
              <a:t>W</a:t>
            </a:r>
            <a:r>
              <a:rPr lang="en-CA" sz="2800" dirty="0" smtClean="0"/>
              <a:t>hat </a:t>
            </a:r>
            <a:r>
              <a:rPr lang="en-CA" sz="2800" dirty="0"/>
              <a:t>factors ensure the survival or precipitate the disappearance of DH projects?</a:t>
            </a:r>
          </a:p>
          <a:p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Endings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9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CA" sz="2800" i="1" dirty="0" smtClean="0"/>
              <a:t>Le </a:t>
            </a:r>
            <a:r>
              <a:rPr lang="en-CA" sz="2800" i="1" dirty="0" err="1" smtClean="0"/>
              <a:t>Mariage</a:t>
            </a:r>
            <a:r>
              <a:rPr lang="en-CA" sz="2800" i="1" dirty="0" smtClean="0"/>
              <a:t> sous </a:t>
            </a:r>
            <a:r>
              <a:rPr lang="en-CA" sz="2800" i="1" dirty="0" err="1" smtClean="0"/>
              <a:t>L’Ancien</a:t>
            </a:r>
            <a:r>
              <a:rPr lang="en-CA" sz="2800" i="1" dirty="0" smtClean="0"/>
              <a:t> </a:t>
            </a:r>
            <a:r>
              <a:rPr lang="en-CA" sz="2800" i="1" dirty="0" err="1" smtClean="0"/>
              <a:t>Régime</a:t>
            </a:r>
            <a:endParaRPr lang="en-CA" sz="2800" i="1" dirty="0" smtClean="0"/>
          </a:p>
          <a:p>
            <a:pPr marL="45720" indent="0">
              <a:buNone/>
            </a:pPr>
            <a:endParaRPr lang="en-CA" sz="2800" i="1" dirty="0" smtClean="0"/>
          </a:p>
          <a:p>
            <a:pPr marL="45720" indent="0">
              <a:buNone/>
            </a:pPr>
            <a:r>
              <a:rPr lang="en-CA" sz="2400" dirty="0" smtClean="0"/>
              <a:t>Dr. Claire Carlin</a:t>
            </a:r>
          </a:p>
          <a:p>
            <a:pPr marL="45720" indent="0">
              <a:buNone/>
            </a:pPr>
            <a:endParaRPr lang="en-CA" sz="2400" dirty="0" smtClean="0"/>
          </a:p>
          <a:p>
            <a:r>
              <a:rPr lang="en-CA" sz="2400" dirty="0">
                <a:hlinkClick r:id="rId2"/>
              </a:rPr>
              <a:t>https://mariage.uvic.ca</a:t>
            </a:r>
            <a:r>
              <a:rPr lang="en-CA" sz="2400" dirty="0" smtClean="0">
                <a:hlinkClick r:id="rId2"/>
              </a:rPr>
              <a:t>/</a:t>
            </a:r>
            <a:r>
              <a:rPr lang="en-CA" sz="2400" dirty="0" smtClean="0"/>
              <a:t>  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studies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858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i="1" dirty="0"/>
              <a:t>Map of Early Modern London </a:t>
            </a:r>
            <a:endParaRPr lang="en-US" sz="2800" i="1" dirty="0" smtClean="0"/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400" dirty="0" smtClean="0"/>
              <a:t>Dr. Janelle </a:t>
            </a:r>
            <a:r>
              <a:rPr lang="en-US" sz="2400" dirty="0" err="1" smtClean="0"/>
              <a:t>Jenstad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://mapoflondon.uvic.ca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11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sz="2800" i="1" dirty="0" err="1"/>
              <a:t>Nxa'amxcín</a:t>
            </a:r>
            <a:r>
              <a:rPr lang="en-CA" sz="2800" i="1" dirty="0"/>
              <a:t> </a:t>
            </a:r>
            <a:r>
              <a:rPr lang="en-CA" sz="2800" i="1" dirty="0" smtClean="0"/>
              <a:t>Database/Dictionary</a:t>
            </a:r>
          </a:p>
          <a:p>
            <a:pPr marL="45720" indent="0">
              <a:buNone/>
            </a:pPr>
            <a:endParaRPr lang="en-CA" sz="2800" dirty="0" smtClean="0"/>
          </a:p>
          <a:p>
            <a:pPr marL="45720" indent="0">
              <a:buNone/>
            </a:pPr>
            <a:r>
              <a:rPr lang="en-CA" sz="2400" dirty="0" smtClean="0"/>
              <a:t>Dr</a:t>
            </a:r>
            <a:r>
              <a:rPr lang="en-CA" sz="2400" dirty="0"/>
              <a:t>. </a:t>
            </a:r>
            <a:r>
              <a:rPr lang="en-CA" sz="2400" dirty="0" err="1"/>
              <a:t>Ewa</a:t>
            </a:r>
            <a:r>
              <a:rPr lang="en-CA" sz="2400" dirty="0"/>
              <a:t> </a:t>
            </a:r>
            <a:r>
              <a:rPr lang="en-CA" sz="2400" dirty="0" err="1" smtClean="0"/>
              <a:t>Czaykowska</a:t>
            </a:r>
            <a:r>
              <a:rPr lang="en-CA" sz="2400" dirty="0" smtClean="0"/>
              <a:t>-Higgins</a:t>
            </a:r>
          </a:p>
          <a:p>
            <a:pPr marL="45720" indent="0">
              <a:buNone/>
            </a:pPr>
            <a:endParaRPr lang="en-CA" sz="2400" dirty="0" smtClean="0"/>
          </a:p>
          <a:p>
            <a:r>
              <a:rPr lang="en-CA" sz="2400" dirty="0">
                <a:hlinkClick r:id="rId2"/>
              </a:rPr>
              <a:t>http://nflrc.hawaii.edu/ldc/ldc-vol-8-2014</a:t>
            </a:r>
            <a:r>
              <a:rPr lang="en-CA" sz="2400" dirty="0" smtClean="0">
                <a:hlinkClick r:id="rId2"/>
              </a:rPr>
              <a:t>/</a:t>
            </a:r>
            <a:r>
              <a:rPr lang="en-CA" sz="2400" dirty="0" smtClean="0"/>
              <a:t> 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7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2800" i="1" dirty="0"/>
              <a:t>Robert Graves’ </a:t>
            </a:r>
            <a:r>
              <a:rPr lang="en-US" sz="2800" i="1" dirty="0" smtClean="0"/>
              <a:t>Diary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45720" indent="0">
              <a:buNone/>
            </a:pPr>
            <a:r>
              <a:rPr lang="en-US" sz="2400" dirty="0" smtClean="0"/>
              <a:t>Dr</a:t>
            </a:r>
            <a:r>
              <a:rPr lang="en-US" sz="2400" dirty="0"/>
              <a:t>. Elizabeth </a:t>
            </a:r>
            <a:r>
              <a:rPr lang="en-US" sz="2400" dirty="0" smtClean="0"/>
              <a:t>Grove-White</a:t>
            </a:r>
          </a:p>
          <a:p>
            <a:pPr marL="45720" indent="0">
              <a:buNone/>
            </a:pPr>
            <a:endParaRPr lang="en-US" sz="2400" dirty="0" smtClean="0"/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spcoll.library.uvic.ca/Digit/GravesDiaryProject/home.htm</a:t>
            </a:r>
            <a:r>
              <a:rPr lang="en-US" sz="2400" dirty="0" smtClean="0"/>
              <a:t> </a:t>
            </a:r>
            <a:endParaRPr lang="en-CA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Case studies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779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Constructivist grounded theory (CGT)</a:t>
            </a:r>
          </a:p>
          <a:p>
            <a:endParaRPr lang="en-CA" sz="2800" dirty="0" smtClean="0"/>
          </a:p>
          <a:p>
            <a:r>
              <a:rPr lang="en-CA" sz="2800" dirty="0" smtClean="0"/>
              <a:t>Narrative inquiry</a:t>
            </a:r>
          </a:p>
          <a:p>
            <a:endParaRPr lang="en-CA" sz="2800" dirty="0" smtClean="0"/>
          </a:p>
          <a:p>
            <a:r>
              <a:rPr lang="en-CA" sz="2800" dirty="0" smtClean="0"/>
              <a:t>Phenomenology</a:t>
            </a:r>
          </a:p>
          <a:p>
            <a:pPr marL="45720" indent="0">
              <a:buNone/>
            </a:pP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81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Autofit/>
          </a:bodyPr>
          <a:lstStyle/>
          <a:p>
            <a:pPr lvl="0"/>
            <a:r>
              <a:rPr lang="en-CA" sz="2800" dirty="0" smtClean="0"/>
              <a:t>Institutional support, community of practice;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Separating content, structure, and </a:t>
            </a:r>
            <a:r>
              <a:rPr lang="en-CA" sz="2800" dirty="0" smtClean="0"/>
              <a:t>processing;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Pan-institutional </a:t>
            </a:r>
            <a:r>
              <a:rPr lang="en-CA" sz="2800" dirty="0" smtClean="0"/>
              <a:t>partnerships;</a:t>
            </a:r>
          </a:p>
          <a:p>
            <a:pPr lvl="0"/>
            <a:endParaRPr lang="en-CA" sz="2800" dirty="0"/>
          </a:p>
          <a:p>
            <a:pPr lvl="0"/>
            <a:r>
              <a:rPr lang="en-CA" sz="2800" dirty="0"/>
              <a:t>Consistency in coding and markup </a:t>
            </a:r>
            <a:r>
              <a:rPr lang="en-CA" sz="2800" dirty="0" smtClean="0"/>
              <a:t>procedures, fastidious metadata;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Results: positive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8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1066</TotalTime>
  <Words>368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Grid</vt:lpstr>
      <vt:lpstr>Endings</vt:lpstr>
      <vt:lpstr>Presentation Overview</vt:lpstr>
      <vt:lpstr>The Endings project</vt:lpstr>
      <vt:lpstr>Case studies</vt:lpstr>
      <vt:lpstr>Case studies</vt:lpstr>
      <vt:lpstr>Case studies</vt:lpstr>
      <vt:lpstr>Case studies</vt:lpstr>
      <vt:lpstr>methodology</vt:lpstr>
      <vt:lpstr>Results: positive</vt:lpstr>
      <vt:lpstr>Results: positive</vt:lpstr>
      <vt:lpstr>Results: Negative</vt:lpstr>
      <vt:lpstr>Results: Negative</vt:lpstr>
      <vt:lpstr>Our recommendations</vt:lpstr>
      <vt:lpstr>Our recommendations</vt:lpstr>
      <vt:lpstr>Concluding points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Endings</dc:title>
  <dc:creator>Emily Comeau</dc:creator>
  <cp:lastModifiedBy>Emily Comeau</cp:lastModifiedBy>
  <cp:revision>11</cp:revision>
  <dcterms:created xsi:type="dcterms:W3CDTF">2018-11-06T22:35:54Z</dcterms:created>
  <dcterms:modified xsi:type="dcterms:W3CDTF">2018-11-10T09:48:52Z</dcterms:modified>
</cp:coreProperties>
</file>