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77"/>
  </p:notesMasterIdLst>
  <p:sldIdLst>
    <p:sldId id="256" r:id="rId2"/>
    <p:sldId id="306" r:id="rId3"/>
    <p:sldId id="258" r:id="rId4"/>
    <p:sldId id="361" r:id="rId5"/>
    <p:sldId id="360" r:id="rId6"/>
    <p:sldId id="359" r:id="rId7"/>
    <p:sldId id="263" r:id="rId8"/>
    <p:sldId id="264" r:id="rId9"/>
    <p:sldId id="265" r:id="rId10"/>
    <p:sldId id="349" r:id="rId11"/>
    <p:sldId id="350" r:id="rId12"/>
    <p:sldId id="351" r:id="rId13"/>
    <p:sldId id="259" r:id="rId14"/>
    <p:sldId id="266" r:id="rId15"/>
    <p:sldId id="260" r:id="rId16"/>
    <p:sldId id="363" r:id="rId17"/>
    <p:sldId id="352" r:id="rId18"/>
    <p:sldId id="353" r:id="rId19"/>
    <p:sldId id="354" r:id="rId20"/>
    <p:sldId id="355" r:id="rId21"/>
    <p:sldId id="268" r:id="rId22"/>
    <p:sldId id="366" r:id="rId23"/>
    <p:sldId id="269" r:id="rId24"/>
    <p:sldId id="270" r:id="rId25"/>
    <p:sldId id="271" r:id="rId26"/>
    <p:sldId id="272" r:id="rId27"/>
    <p:sldId id="307" r:id="rId28"/>
    <p:sldId id="372" r:id="rId29"/>
    <p:sldId id="373" r:id="rId30"/>
    <p:sldId id="374" r:id="rId31"/>
    <p:sldId id="267" r:id="rId32"/>
    <p:sldId id="274" r:id="rId33"/>
    <p:sldId id="275" r:id="rId34"/>
    <p:sldId id="308" r:id="rId35"/>
    <p:sldId id="356" r:id="rId36"/>
    <p:sldId id="277" r:id="rId37"/>
    <p:sldId id="309" r:id="rId38"/>
    <p:sldId id="278" r:id="rId39"/>
    <p:sldId id="310" r:id="rId40"/>
    <p:sldId id="311" r:id="rId41"/>
    <p:sldId id="312" r:id="rId42"/>
    <p:sldId id="313" r:id="rId43"/>
    <p:sldId id="314" r:id="rId44"/>
    <p:sldId id="318" r:id="rId45"/>
    <p:sldId id="317" r:id="rId46"/>
    <p:sldId id="316" r:id="rId47"/>
    <p:sldId id="315" r:id="rId48"/>
    <p:sldId id="320" r:id="rId49"/>
    <p:sldId id="321" r:id="rId50"/>
    <p:sldId id="324" r:id="rId51"/>
    <p:sldId id="323" r:id="rId52"/>
    <p:sldId id="322" r:id="rId53"/>
    <p:sldId id="325" r:id="rId54"/>
    <p:sldId id="327" r:id="rId55"/>
    <p:sldId id="326" r:id="rId56"/>
    <p:sldId id="329" r:id="rId57"/>
    <p:sldId id="367" r:id="rId58"/>
    <p:sldId id="335" r:id="rId59"/>
    <p:sldId id="336" r:id="rId60"/>
    <p:sldId id="337" r:id="rId61"/>
    <p:sldId id="358" r:id="rId62"/>
    <p:sldId id="347" r:id="rId63"/>
    <p:sldId id="346" r:id="rId64"/>
    <p:sldId id="345" r:id="rId65"/>
    <p:sldId id="338" r:id="rId66"/>
    <p:sldId id="339" r:id="rId67"/>
    <p:sldId id="371" r:id="rId68"/>
    <p:sldId id="340" r:id="rId69"/>
    <p:sldId id="341" r:id="rId70"/>
    <p:sldId id="368" r:id="rId71"/>
    <p:sldId id="370" r:id="rId72"/>
    <p:sldId id="364" r:id="rId73"/>
    <p:sldId id="365" r:id="rId74"/>
    <p:sldId id="348" r:id="rId75"/>
    <p:sldId id="304"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2"/>
    <p:restoredTop sz="94681"/>
  </p:normalViewPr>
  <p:slideViewPr>
    <p:cSldViewPr snapToGrid="0" snapToObjects="1">
      <p:cViewPr varScale="1">
        <p:scale>
          <a:sx n="83" d="100"/>
          <a:sy n="83" d="100"/>
        </p:scale>
        <p:origin x="216"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FBFA6-3B12-224C-928B-27885E5FE8D6}" type="datetimeFigureOut">
              <a:rPr lang="en-US" smtClean="0"/>
              <a:t>6/27/18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175B4-4963-2B4F-86E6-5368FDFDF6F9}" type="slidenum">
              <a:rPr lang="en-US" smtClean="0"/>
              <a:t>‹#›</a:t>
            </a:fld>
            <a:endParaRPr lang="en-US"/>
          </a:p>
        </p:txBody>
      </p:sp>
    </p:spTree>
    <p:extLst>
      <p:ext uri="{BB962C8B-B14F-4D97-AF65-F5344CB8AC3E}">
        <p14:creationId xmlns:p14="http://schemas.microsoft.com/office/powerpoint/2010/main" val="1178996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CA"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CA"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CE29191-3725-374D-BE96-AECA70FC9C64}"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67518-D20D-6B4D-B18F-C2FB5C6C47B5}"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63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9CE29191-3725-374D-BE96-AECA70FC9C64}"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67518-D20D-6B4D-B18F-C2FB5C6C47B5}" type="slidenum">
              <a:rPr lang="en-US" smtClean="0"/>
              <a:t>‹#›</a:t>
            </a:fld>
            <a:endParaRPr lang="en-US"/>
          </a:p>
        </p:txBody>
      </p:sp>
    </p:spTree>
    <p:extLst>
      <p:ext uri="{BB962C8B-B14F-4D97-AF65-F5344CB8AC3E}">
        <p14:creationId xmlns:p14="http://schemas.microsoft.com/office/powerpoint/2010/main" val="61827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9CE29191-3725-374D-BE96-AECA70FC9C64}"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67518-D20D-6B4D-B18F-C2FB5C6C47B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175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9CE29191-3725-374D-BE96-AECA70FC9C64}"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67518-D20D-6B4D-B18F-C2FB5C6C47B5}" type="slidenum">
              <a:rPr lang="en-US" smtClean="0"/>
              <a:t>‹#›</a:t>
            </a:fld>
            <a:endParaRPr lang="en-US"/>
          </a:p>
        </p:txBody>
      </p:sp>
    </p:spTree>
    <p:extLst>
      <p:ext uri="{BB962C8B-B14F-4D97-AF65-F5344CB8AC3E}">
        <p14:creationId xmlns:p14="http://schemas.microsoft.com/office/powerpoint/2010/main" val="162045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CA"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9CE29191-3725-374D-BE96-AECA70FC9C64}"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67518-D20D-6B4D-B18F-C2FB5C6C47B5}"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32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CA"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9CE29191-3725-374D-BE96-AECA70FC9C64}"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67518-D20D-6B4D-B18F-C2FB5C6C47B5}" type="slidenum">
              <a:rPr lang="en-US" smtClean="0"/>
              <a:t>‹#›</a:t>
            </a:fld>
            <a:endParaRPr lang="en-US"/>
          </a:p>
        </p:txBody>
      </p:sp>
    </p:spTree>
    <p:extLst>
      <p:ext uri="{BB962C8B-B14F-4D97-AF65-F5344CB8AC3E}">
        <p14:creationId xmlns:p14="http://schemas.microsoft.com/office/powerpoint/2010/main" val="122922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CA"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CA"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Date Placeholder 6"/>
          <p:cNvSpPr>
            <a:spLocks noGrp="1"/>
          </p:cNvSpPr>
          <p:nvPr>
            <p:ph type="dt" sz="half" idx="10"/>
          </p:nvPr>
        </p:nvSpPr>
        <p:spPr/>
        <p:txBody>
          <a:bodyPr/>
          <a:lstStyle/>
          <a:p>
            <a:fld id="{9CE29191-3725-374D-BE96-AECA70FC9C64}" type="datetimeFigureOut">
              <a:rPr lang="en-US" smtClean="0"/>
              <a:t>6/27/18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B67518-D20D-6B4D-B18F-C2FB5C6C47B5}" type="slidenum">
              <a:rPr lang="en-US" smtClean="0"/>
              <a:t>‹#›</a:t>
            </a:fld>
            <a:endParaRPr lang="en-US"/>
          </a:p>
        </p:txBody>
      </p:sp>
    </p:spTree>
    <p:extLst>
      <p:ext uri="{BB962C8B-B14F-4D97-AF65-F5344CB8AC3E}">
        <p14:creationId xmlns:p14="http://schemas.microsoft.com/office/powerpoint/2010/main" val="82493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Date Placeholder 2"/>
          <p:cNvSpPr>
            <a:spLocks noGrp="1"/>
          </p:cNvSpPr>
          <p:nvPr>
            <p:ph type="dt" sz="half" idx="10"/>
          </p:nvPr>
        </p:nvSpPr>
        <p:spPr/>
        <p:txBody>
          <a:bodyPr/>
          <a:lstStyle/>
          <a:p>
            <a:fld id="{9CE29191-3725-374D-BE96-AECA70FC9C64}" type="datetimeFigureOut">
              <a:rPr lang="en-US" smtClean="0"/>
              <a:t>6/27/18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B67518-D20D-6B4D-B18F-C2FB5C6C47B5}" type="slidenum">
              <a:rPr lang="en-US" smtClean="0"/>
              <a:t>‹#›</a:t>
            </a:fld>
            <a:endParaRPr lang="en-US"/>
          </a:p>
        </p:txBody>
      </p:sp>
    </p:spTree>
    <p:extLst>
      <p:ext uri="{BB962C8B-B14F-4D97-AF65-F5344CB8AC3E}">
        <p14:creationId xmlns:p14="http://schemas.microsoft.com/office/powerpoint/2010/main" val="501598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E29191-3725-374D-BE96-AECA70FC9C64}" type="datetimeFigureOut">
              <a:rPr lang="en-US" smtClean="0"/>
              <a:t>6/27/18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B67518-D20D-6B4D-B18F-C2FB5C6C47B5}" type="slidenum">
              <a:rPr lang="en-US" smtClean="0"/>
              <a:t>‹#›</a:t>
            </a:fld>
            <a:endParaRPr lang="en-US"/>
          </a:p>
        </p:txBody>
      </p:sp>
    </p:spTree>
    <p:extLst>
      <p:ext uri="{BB962C8B-B14F-4D97-AF65-F5344CB8AC3E}">
        <p14:creationId xmlns:p14="http://schemas.microsoft.com/office/powerpoint/2010/main" val="149304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CA"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9CE29191-3725-374D-BE96-AECA70FC9C64}"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67518-D20D-6B4D-B18F-C2FB5C6C47B5}" type="slidenum">
              <a:rPr lang="en-US" smtClean="0"/>
              <a:t>‹#›</a:t>
            </a:fld>
            <a:endParaRPr lang="en-US"/>
          </a:p>
        </p:txBody>
      </p:sp>
    </p:spTree>
    <p:extLst>
      <p:ext uri="{BB962C8B-B14F-4D97-AF65-F5344CB8AC3E}">
        <p14:creationId xmlns:p14="http://schemas.microsoft.com/office/powerpoint/2010/main" val="25718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CA"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9CE29191-3725-374D-BE96-AECA70FC9C64}"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67518-D20D-6B4D-B18F-C2FB5C6C47B5}"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8948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CA"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CE29191-3725-374D-BE96-AECA70FC9C64}" type="datetimeFigureOut">
              <a:rPr lang="en-US" smtClean="0"/>
              <a:t>6/27/18</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11B67518-D20D-6B4D-B18F-C2FB5C6C47B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39529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igitalhumanities.org/dhq/vol/3/2/000037/000037.html#p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nfo.cern.ch/hypertext/WWW/TheProject.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graves.uvic.ca)/" TargetMode="External"/><Relationship Id="rId4" Type="http://schemas.openxmlformats.org/officeDocument/2006/relationships/hyperlink" Target="http://mariage.uvic.ca)/" TargetMode="External"/><Relationship Id="rId1" Type="http://schemas.openxmlformats.org/officeDocument/2006/relationships/slideLayout" Target="../slideLayouts/slideLayout2.xml"/><Relationship Id="rId2" Type="http://schemas.openxmlformats.org/officeDocument/2006/relationships/hyperlink" Target="http://mapoflondon.uvic.ca)/"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graves.uvic.ca)/" TargetMode="External"/><Relationship Id="rId4" Type="http://schemas.openxmlformats.org/officeDocument/2006/relationships/hyperlink" Target="http://mariage.uvic.ca)/" TargetMode="External"/><Relationship Id="rId5" Type="http://schemas.openxmlformats.org/officeDocument/2006/relationships/hyperlink" Target="https://onlineacademiccommunity.uvic.ca/endingsproject/" TargetMode="External"/><Relationship Id="rId1" Type="http://schemas.openxmlformats.org/officeDocument/2006/relationships/slideLayout" Target="../slideLayouts/slideLayout2.xml"/><Relationship Id="rId2" Type="http://schemas.openxmlformats.org/officeDocument/2006/relationships/hyperlink" Target="http://mapoflondon.uvic.ca)/"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igitalhumanities.org/dhq/vol/3/2/000037/000037.html" TargetMode="External"/><Relationship Id="rId3" Type="http://schemas.openxmlformats.org/officeDocument/2006/relationships/hyperlink" Target="http://www.digitalhumanities.org/dhq/vol/3/2/000039/000039.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Ending Your Digital Humanities Project from the Start</a:t>
            </a:r>
            <a:endParaRPr lang="en-US" dirty="0"/>
          </a:p>
        </p:txBody>
      </p:sp>
      <p:sp>
        <p:nvSpPr>
          <p:cNvPr id="3" name="Subtitle 2"/>
          <p:cNvSpPr>
            <a:spLocks noGrp="1"/>
          </p:cNvSpPr>
          <p:nvPr>
            <p:ph type="subTitle" idx="1"/>
          </p:nvPr>
        </p:nvSpPr>
        <p:spPr>
          <a:xfrm>
            <a:off x="457200" y="2916238"/>
            <a:ext cx="9144000" cy="1655762"/>
          </a:xfrm>
        </p:spPr>
        <p:txBody>
          <a:bodyPr>
            <a:normAutofit/>
          </a:bodyPr>
          <a:lstStyle/>
          <a:p>
            <a:r>
              <a:rPr lang="en-US" dirty="0" smtClean="0"/>
              <a:t>Joey Takeda</a:t>
            </a:r>
          </a:p>
          <a:p>
            <a:r>
              <a:rPr lang="en-US" dirty="0" smtClean="0"/>
              <a:t>MA Student, Dept. of English, UBC</a:t>
            </a:r>
          </a:p>
          <a:p>
            <a:r>
              <a:rPr lang="en-US" dirty="0" smtClean="0"/>
              <a:t>Programmer, University of Victoria</a:t>
            </a:r>
            <a:endParaRPr lang="en-US" dirty="0"/>
          </a:p>
        </p:txBody>
      </p:sp>
    </p:spTree>
    <p:extLst>
      <p:ext uri="{BB962C8B-B14F-4D97-AF65-F5344CB8AC3E}">
        <p14:creationId xmlns:p14="http://schemas.microsoft.com/office/powerpoint/2010/main" val="116709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about how to “end” a project</a:t>
            </a:r>
            <a:endParaRPr lang="en-US" dirty="0"/>
          </a:p>
        </p:txBody>
      </p:sp>
      <p:sp>
        <p:nvSpPr>
          <p:cNvPr id="3" name="Content Placeholder 2"/>
          <p:cNvSpPr>
            <a:spLocks noGrp="1"/>
          </p:cNvSpPr>
          <p:nvPr>
            <p:ph idx="1"/>
          </p:nvPr>
        </p:nvSpPr>
        <p:spPr/>
        <p:txBody>
          <a:bodyPr>
            <a:normAutofit/>
          </a:bodyPr>
          <a:lstStyle/>
          <a:p>
            <a:r>
              <a:rPr lang="mr-IN" sz="2800" dirty="0"/>
              <a:t>…</a:t>
            </a:r>
            <a:r>
              <a:rPr lang="en-CA" sz="2800" dirty="0"/>
              <a:t>  but rather how to start at an end</a:t>
            </a:r>
          </a:p>
          <a:p>
            <a:r>
              <a:rPr lang="en-CA" sz="2800" dirty="0" smtClean="0"/>
              <a:t>Our </a:t>
            </a:r>
            <a:r>
              <a:rPr lang="en-CA" sz="2800" dirty="0" smtClean="0"/>
              <a:t>definition of “done” is not about content per se</a:t>
            </a:r>
          </a:p>
          <a:p>
            <a:r>
              <a:rPr lang="en-CA" sz="2800" dirty="0" smtClean="0"/>
              <a:t>It’s about:</a:t>
            </a:r>
          </a:p>
          <a:p>
            <a:pPr lvl="1"/>
            <a:r>
              <a:rPr lang="en-CA" sz="2800" dirty="0" err="1" smtClean="0"/>
              <a:t>Archivability</a:t>
            </a:r>
            <a:endParaRPr lang="en-CA" sz="2800" dirty="0" smtClean="0"/>
          </a:p>
        </p:txBody>
      </p:sp>
    </p:spTree>
    <p:extLst>
      <p:ext uri="{BB962C8B-B14F-4D97-AF65-F5344CB8AC3E}">
        <p14:creationId xmlns:p14="http://schemas.microsoft.com/office/powerpoint/2010/main" val="546027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about how to “end” a project</a:t>
            </a:r>
            <a:endParaRPr lang="en-US" dirty="0"/>
          </a:p>
        </p:txBody>
      </p:sp>
      <p:sp>
        <p:nvSpPr>
          <p:cNvPr id="3" name="Content Placeholder 2"/>
          <p:cNvSpPr>
            <a:spLocks noGrp="1"/>
          </p:cNvSpPr>
          <p:nvPr>
            <p:ph idx="1"/>
          </p:nvPr>
        </p:nvSpPr>
        <p:spPr/>
        <p:txBody>
          <a:bodyPr>
            <a:normAutofit/>
          </a:bodyPr>
          <a:lstStyle/>
          <a:p>
            <a:r>
              <a:rPr lang="mr-IN" sz="2800" dirty="0"/>
              <a:t>…</a:t>
            </a:r>
            <a:r>
              <a:rPr lang="en-CA" sz="2800" dirty="0"/>
              <a:t>  but rather how to start at an end</a:t>
            </a:r>
          </a:p>
          <a:p>
            <a:r>
              <a:rPr lang="en-CA" sz="2800" dirty="0" smtClean="0"/>
              <a:t>Our </a:t>
            </a:r>
            <a:r>
              <a:rPr lang="en-CA" sz="2800" dirty="0" smtClean="0"/>
              <a:t>definition of “done” is not about content per se</a:t>
            </a:r>
          </a:p>
          <a:p>
            <a:r>
              <a:rPr lang="en-CA" sz="2800" dirty="0" smtClean="0"/>
              <a:t>It’s about:</a:t>
            </a:r>
          </a:p>
          <a:p>
            <a:pPr lvl="1"/>
            <a:r>
              <a:rPr lang="en-CA" sz="2800" dirty="0" err="1" smtClean="0"/>
              <a:t>Archivability</a:t>
            </a:r>
            <a:endParaRPr lang="en-CA" sz="2800" dirty="0" smtClean="0"/>
          </a:p>
          <a:p>
            <a:pPr lvl="1"/>
            <a:r>
              <a:rPr lang="en-CA" sz="2800" dirty="0" smtClean="0"/>
              <a:t>Coherence</a:t>
            </a:r>
          </a:p>
        </p:txBody>
      </p:sp>
    </p:spTree>
    <p:extLst>
      <p:ext uri="{BB962C8B-B14F-4D97-AF65-F5344CB8AC3E}">
        <p14:creationId xmlns:p14="http://schemas.microsoft.com/office/powerpoint/2010/main" val="488187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about how to “end” a project</a:t>
            </a:r>
            <a:endParaRPr lang="en-US" dirty="0"/>
          </a:p>
        </p:txBody>
      </p:sp>
      <p:sp>
        <p:nvSpPr>
          <p:cNvPr id="3" name="Content Placeholder 2"/>
          <p:cNvSpPr>
            <a:spLocks noGrp="1"/>
          </p:cNvSpPr>
          <p:nvPr>
            <p:ph idx="1"/>
          </p:nvPr>
        </p:nvSpPr>
        <p:spPr/>
        <p:txBody>
          <a:bodyPr>
            <a:normAutofit/>
          </a:bodyPr>
          <a:lstStyle/>
          <a:p>
            <a:r>
              <a:rPr lang="mr-IN" sz="2800" dirty="0"/>
              <a:t>…</a:t>
            </a:r>
            <a:r>
              <a:rPr lang="en-CA" sz="2800" dirty="0"/>
              <a:t>  but rather how to start at an end</a:t>
            </a:r>
          </a:p>
          <a:p>
            <a:r>
              <a:rPr lang="en-CA" sz="2800" dirty="0" smtClean="0"/>
              <a:t>Our </a:t>
            </a:r>
            <a:r>
              <a:rPr lang="en-CA" sz="2800" dirty="0" smtClean="0"/>
              <a:t>definition of “done” is not about content per se</a:t>
            </a:r>
          </a:p>
          <a:p>
            <a:r>
              <a:rPr lang="en-CA" sz="2800" dirty="0" smtClean="0"/>
              <a:t>It’s about:</a:t>
            </a:r>
          </a:p>
          <a:p>
            <a:pPr lvl="1"/>
            <a:r>
              <a:rPr lang="en-CA" sz="2800" dirty="0" err="1" smtClean="0"/>
              <a:t>Archivability</a:t>
            </a:r>
            <a:endParaRPr lang="en-CA" sz="2800" dirty="0" smtClean="0"/>
          </a:p>
          <a:p>
            <a:pPr lvl="1"/>
            <a:r>
              <a:rPr lang="en-CA" sz="2800" dirty="0" smtClean="0"/>
              <a:t>Coherence</a:t>
            </a:r>
          </a:p>
          <a:p>
            <a:pPr lvl="1"/>
            <a:r>
              <a:rPr lang="en-CA" sz="2800" dirty="0" smtClean="0"/>
              <a:t>Correctness</a:t>
            </a:r>
            <a:endParaRPr lang="en-US" sz="2800" dirty="0"/>
          </a:p>
        </p:txBody>
      </p:sp>
    </p:spTree>
    <p:extLst>
      <p:ext uri="{BB962C8B-B14F-4D97-AF65-F5344CB8AC3E}">
        <p14:creationId xmlns:p14="http://schemas.microsoft.com/office/powerpoint/2010/main" val="485962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we call the beginning is often the end”:</a:t>
            </a:r>
            <a:endParaRPr lang="en-US" sz="3600" dirty="0"/>
          </a:p>
        </p:txBody>
      </p:sp>
      <p:sp>
        <p:nvSpPr>
          <p:cNvPr id="3" name="Content Placeholder 2"/>
          <p:cNvSpPr>
            <a:spLocks noGrp="1"/>
          </p:cNvSpPr>
          <p:nvPr>
            <p:ph idx="1"/>
          </p:nvPr>
        </p:nvSpPr>
        <p:spPr/>
        <p:txBody>
          <a:bodyPr>
            <a:normAutofit/>
          </a:bodyPr>
          <a:lstStyle/>
          <a:p>
            <a:pPr marL="0" lvl="0" indent="0">
              <a:lnSpc>
                <a:spcPct val="100000"/>
              </a:lnSpc>
              <a:spcBef>
                <a:spcPts val="0"/>
              </a:spcBef>
              <a:buNone/>
            </a:pPr>
            <a:r>
              <a:rPr lang="en-US" dirty="0" smtClean="0"/>
              <a:t>“Granting </a:t>
            </a:r>
            <a:r>
              <a:rPr lang="en-US" dirty="0"/>
              <a:t>agencies reward innovation and originality, not steady, measured progress. No one writes a grant application to say, </a:t>
            </a:r>
            <a:r>
              <a:rPr lang="en-US" dirty="0" smtClean="0"/>
              <a:t>‘With </a:t>
            </a:r>
            <a:r>
              <a:rPr lang="en-US" dirty="0"/>
              <a:t>just two more years of funding we can finish the good work we’ve started. No, we’re not going to be doing anything new. We just want finally to put this thing to bed</a:t>
            </a:r>
            <a:r>
              <a:rPr lang="en-US" dirty="0" smtClean="0"/>
              <a:t>.’” (</a:t>
            </a:r>
            <a:r>
              <a:rPr lang="en-US" dirty="0" err="1" smtClean="0"/>
              <a:t>Kirschenbaum</a:t>
            </a:r>
            <a:r>
              <a:rPr lang="en-US" dirty="0" smtClean="0"/>
              <a:t>, </a:t>
            </a:r>
            <a:r>
              <a:rPr lang="en-US" dirty="0" smtClean="0">
                <a:hlinkClick r:id="rId2"/>
              </a:rPr>
              <a:t>p.3</a:t>
            </a:r>
            <a:r>
              <a:rPr lang="en-US" dirty="0" smtClean="0"/>
              <a:t>)</a:t>
            </a:r>
          </a:p>
        </p:txBody>
      </p:sp>
    </p:spTree>
    <p:extLst>
      <p:ext uri="{BB962C8B-B14F-4D97-AF65-F5344CB8AC3E}">
        <p14:creationId xmlns:p14="http://schemas.microsoft.com/office/powerpoint/2010/main" val="1168275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54" y="646488"/>
            <a:ext cx="9692640" cy="1325562"/>
          </a:xfrm>
        </p:spPr>
        <p:txBody>
          <a:bodyPr>
            <a:normAutofit/>
          </a:bodyPr>
          <a:lstStyle/>
          <a:p>
            <a:r>
              <a:rPr lang="en-US" sz="3600" dirty="0" smtClean="0"/>
              <a:t>“What we call the beginning is often the end”:</a:t>
            </a:r>
            <a:endParaRPr lang="en-US" sz="3600" dirty="0"/>
          </a:p>
        </p:txBody>
      </p:sp>
      <p:pic>
        <p:nvPicPr>
          <p:cNvPr id="1026" name="Picture 2" descr="http://www.digitalhumanities.org/dhq/vol/3/2/000039/resources/images/figure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85" y="2728497"/>
            <a:ext cx="10862579" cy="16530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6085" y="6115051"/>
            <a:ext cx="5488041" cy="369332"/>
          </a:xfrm>
          <a:prstGeom prst="rect">
            <a:avLst/>
          </a:prstGeom>
          <a:noFill/>
        </p:spPr>
        <p:txBody>
          <a:bodyPr wrap="none" rtlCol="0">
            <a:spAutoFit/>
          </a:bodyPr>
          <a:lstStyle/>
          <a:p>
            <a:r>
              <a:rPr lang="en-US" smtClean="0"/>
              <a:t>Image </a:t>
            </a:r>
            <a:r>
              <a:rPr lang="en-US" dirty="0" smtClean="0"/>
              <a:t>from Sewell, “It’s For Sale, So It Must Be Finished”</a:t>
            </a:r>
            <a:endParaRPr lang="en-US" dirty="0"/>
          </a:p>
        </p:txBody>
      </p:sp>
    </p:spTree>
    <p:extLst>
      <p:ext uri="{BB962C8B-B14F-4D97-AF65-F5344CB8AC3E}">
        <p14:creationId xmlns:p14="http://schemas.microsoft.com/office/powerpoint/2010/main" val="1057409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Endings Plan (Or Endings Compliance)</a:t>
            </a:r>
            <a:endParaRPr lang="en-US" dirty="0"/>
          </a:p>
        </p:txBody>
      </p:sp>
    </p:spTree>
    <p:extLst>
      <p:ext uri="{BB962C8B-B14F-4D97-AF65-F5344CB8AC3E}">
        <p14:creationId xmlns:p14="http://schemas.microsoft.com/office/powerpoint/2010/main" val="1358008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Endings Plan (Or Endings Compliance)</a:t>
            </a:r>
            <a:endParaRPr lang="en-US" dirty="0"/>
          </a:p>
        </p:txBody>
      </p:sp>
      <p:sp>
        <p:nvSpPr>
          <p:cNvPr id="3" name="Content Placeholder 2"/>
          <p:cNvSpPr>
            <a:spLocks noGrp="1"/>
          </p:cNvSpPr>
          <p:nvPr>
            <p:ph idx="1"/>
          </p:nvPr>
        </p:nvSpPr>
        <p:spPr/>
        <p:txBody>
          <a:bodyPr>
            <a:normAutofit/>
          </a:bodyPr>
          <a:lstStyle/>
          <a:p>
            <a:pPr marL="432000" indent="-324000">
              <a:spcBef>
                <a:spcPts val="1284"/>
              </a:spcBef>
              <a:buClr>
                <a:srgbClr val="000000"/>
              </a:buClr>
              <a:buSzPct val="45000"/>
              <a:buFont typeface="Wingdings" charset="2"/>
              <a:buChar char=""/>
            </a:pPr>
            <a:r>
              <a:rPr lang="en-CA" sz="2800" spc="-1" dirty="0">
                <a:solidFill>
                  <a:srgbClr val="000000"/>
                </a:solidFill>
                <a:uFill>
                  <a:solidFill>
                    <a:srgbClr val="FFFFFF"/>
                  </a:solidFill>
                </a:uFill>
              </a:rPr>
              <a:t>No </a:t>
            </a:r>
            <a:r>
              <a:rPr lang="en-CA" sz="2800" spc="-1" dirty="0" smtClean="0">
                <a:solidFill>
                  <a:srgbClr val="000000"/>
                </a:solidFill>
                <a:uFill>
                  <a:solidFill>
                    <a:srgbClr val="FFFFFF"/>
                  </a:solidFill>
                </a:uFill>
              </a:rPr>
              <a:t>“boutique” software </a:t>
            </a:r>
            <a:r>
              <a:rPr lang="en-CA" sz="2800" spc="-1" dirty="0">
                <a:solidFill>
                  <a:srgbClr val="000000"/>
                </a:solidFill>
                <a:uFill>
                  <a:solidFill>
                    <a:srgbClr val="FFFFFF"/>
                  </a:solidFill>
                </a:uFill>
              </a:rPr>
              <a:t>requirements</a:t>
            </a:r>
          </a:p>
          <a:p>
            <a:endParaRPr lang="en-US" sz="2800" dirty="0"/>
          </a:p>
        </p:txBody>
      </p:sp>
    </p:spTree>
    <p:extLst>
      <p:ext uri="{BB962C8B-B14F-4D97-AF65-F5344CB8AC3E}">
        <p14:creationId xmlns:p14="http://schemas.microsoft.com/office/powerpoint/2010/main" val="554333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Endings Plan (Or Endings Compliance)</a:t>
            </a:r>
            <a:endParaRPr lang="en-US" dirty="0"/>
          </a:p>
        </p:txBody>
      </p:sp>
      <p:sp>
        <p:nvSpPr>
          <p:cNvPr id="3" name="Content Placeholder 2"/>
          <p:cNvSpPr>
            <a:spLocks noGrp="1"/>
          </p:cNvSpPr>
          <p:nvPr>
            <p:ph idx="1"/>
          </p:nvPr>
        </p:nvSpPr>
        <p:spPr/>
        <p:txBody>
          <a:bodyPr>
            <a:normAutofit/>
          </a:bodyPr>
          <a:lstStyle/>
          <a:p>
            <a:pPr marL="432000" indent="-324000">
              <a:spcBef>
                <a:spcPts val="1284"/>
              </a:spcBef>
              <a:buClr>
                <a:srgbClr val="000000"/>
              </a:buClr>
              <a:buSzPct val="45000"/>
              <a:buFont typeface="Wingdings" charset="2"/>
              <a:buChar char=""/>
            </a:pPr>
            <a:r>
              <a:rPr lang="en-CA" sz="2800" spc="-1" dirty="0" smtClean="0">
                <a:solidFill>
                  <a:srgbClr val="000000"/>
                </a:solidFill>
                <a:uFill>
                  <a:solidFill>
                    <a:srgbClr val="FFFFFF"/>
                  </a:solidFill>
                </a:uFill>
              </a:rPr>
              <a:t>No “boutique” </a:t>
            </a:r>
            <a:r>
              <a:rPr lang="en-CA" sz="2800" spc="-1" dirty="0">
                <a:solidFill>
                  <a:srgbClr val="000000"/>
                </a:solidFill>
                <a:uFill>
                  <a:solidFill>
                    <a:srgbClr val="FFFFFF"/>
                  </a:solidFill>
                </a:uFill>
              </a:rPr>
              <a:t>software requirements</a:t>
            </a:r>
          </a:p>
          <a:p>
            <a:pPr marL="432000" indent="-324000">
              <a:spcBef>
                <a:spcPts val="1284"/>
              </a:spcBef>
              <a:buClr>
                <a:srgbClr val="000000"/>
              </a:buClr>
              <a:buSzPct val="45000"/>
              <a:buFont typeface="Wingdings" charset="2"/>
              <a:buChar char=""/>
            </a:pPr>
            <a:r>
              <a:rPr lang="en-CA" sz="2800" spc="-1" dirty="0">
                <a:solidFill>
                  <a:srgbClr val="000000"/>
                </a:solidFill>
                <a:uFill>
                  <a:solidFill>
                    <a:srgbClr val="FFFFFF"/>
                  </a:solidFill>
                </a:uFill>
              </a:rPr>
              <a:t>No network requirements</a:t>
            </a:r>
          </a:p>
          <a:p>
            <a:endParaRPr lang="en-US" sz="2800" dirty="0"/>
          </a:p>
        </p:txBody>
      </p:sp>
    </p:spTree>
    <p:extLst>
      <p:ext uri="{BB962C8B-B14F-4D97-AF65-F5344CB8AC3E}">
        <p14:creationId xmlns:p14="http://schemas.microsoft.com/office/powerpoint/2010/main" val="1251144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Endings Plan (Or Endings Compliance)</a:t>
            </a:r>
            <a:endParaRPr lang="en-US" dirty="0"/>
          </a:p>
        </p:txBody>
      </p:sp>
      <p:sp>
        <p:nvSpPr>
          <p:cNvPr id="3" name="Content Placeholder 2"/>
          <p:cNvSpPr>
            <a:spLocks noGrp="1"/>
          </p:cNvSpPr>
          <p:nvPr>
            <p:ph idx="1"/>
          </p:nvPr>
        </p:nvSpPr>
        <p:spPr/>
        <p:txBody>
          <a:bodyPr>
            <a:normAutofit/>
          </a:bodyPr>
          <a:lstStyle/>
          <a:p>
            <a:pPr marL="432000" indent="-324000">
              <a:spcBef>
                <a:spcPts val="1284"/>
              </a:spcBef>
              <a:buClr>
                <a:srgbClr val="000000"/>
              </a:buClr>
              <a:buSzPct val="45000"/>
              <a:buFont typeface="Wingdings" charset="2"/>
              <a:buChar char=""/>
            </a:pPr>
            <a:r>
              <a:rPr lang="en-CA" sz="2800" spc="-1" dirty="0">
                <a:solidFill>
                  <a:srgbClr val="000000"/>
                </a:solidFill>
                <a:uFill>
                  <a:solidFill>
                    <a:srgbClr val="FFFFFF"/>
                  </a:solidFill>
                </a:uFill>
              </a:rPr>
              <a:t>No </a:t>
            </a:r>
            <a:r>
              <a:rPr lang="en-CA" sz="2800" spc="-1" dirty="0" smtClean="0">
                <a:solidFill>
                  <a:srgbClr val="000000"/>
                </a:solidFill>
                <a:uFill>
                  <a:solidFill>
                    <a:srgbClr val="FFFFFF"/>
                  </a:solidFill>
                </a:uFill>
              </a:rPr>
              <a:t>“boutique” software </a:t>
            </a:r>
            <a:r>
              <a:rPr lang="en-CA" sz="2800" spc="-1" dirty="0">
                <a:solidFill>
                  <a:srgbClr val="000000"/>
                </a:solidFill>
                <a:uFill>
                  <a:solidFill>
                    <a:srgbClr val="FFFFFF"/>
                  </a:solidFill>
                </a:uFill>
              </a:rPr>
              <a:t>requirements</a:t>
            </a:r>
          </a:p>
          <a:p>
            <a:pPr marL="432000" indent="-324000">
              <a:spcBef>
                <a:spcPts val="1284"/>
              </a:spcBef>
              <a:buClr>
                <a:srgbClr val="000000"/>
              </a:buClr>
              <a:buSzPct val="45000"/>
              <a:buFont typeface="Wingdings" charset="2"/>
              <a:buChar char=""/>
            </a:pPr>
            <a:r>
              <a:rPr lang="en-CA" sz="2800" spc="-1" dirty="0">
                <a:solidFill>
                  <a:srgbClr val="000000"/>
                </a:solidFill>
                <a:uFill>
                  <a:solidFill>
                    <a:srgbClr val="FFFFFF"/>
                  </a:solidFill>
                </a:uFill>
              </a:rPr>
              <a:t>No network requirements</a:t>
            </a:r>
          </a:p>
          <a:p>
            <a:pPr marL="432000" indent="-324000">
              <a:spcBef>
                <a:spcPts val="1284"/>
              </a:spcBef>
              <a:buClr>
                <a:srgbClr val="000000"/>
              </a:buClr>
              <a:buSzPct val="45000"/>
              <a:buFont typeface="Wingdings" charset="2"/>
              <a:buChar char=""/>
            </a:pPr>
            <a:r>
              <a:rPr lang="en-CA" sz="2800" spc="-1" dirty="0">
                <a:solidFill>
                  <a:srgbClr val="000000"/>
                </a:solidFill>
                <a:uFill>
                  <a:solidFill>
                    <a:srgbClr val="FFFFFF"/>
                  </a:solidFill>
                </a:uFill>
              </a:rPr>
              <a:t>Easily-</a:t>
            </a:r>
            <a:r>
              <a:rPr lang="en-CA" sz="2800" spc="-1" dirty="0" err="1">
                <a:solidFill>
                  <a:srgbClr val="000000"/>
                </a:solidFill>
                <a:uFill>
                  <a:solidFill>
                    <a:srgbClr val="FFFFFF"/>
                  </a:solidFill>
                </a:uFill>
              </a:rPr>
              <a:t>archivable</a:t>
            </a:r>
            <a:r>
              <a:rPr lang="en-CA" sz="2800" spc="-1" dirty="0">
                <a:solidFill>
                  <a:srgbClr val="000000"/>
                </a:solidFill>
                <a:uFill>
                  <a:solidFill>
                    <a:srgbClr val="FFFFFF"/>
                  </a:solidFill>
                </a:uFill>
              </a:rPr>
              <a:t> </a:t>
            </a:r>
            <a:r>
              <a:rPr lang="en-CA" sz="2800" spc="-1" dirty="0" smtClean="0">
                <a:solidFill>
                  <a:srgbClr val="000000"/>
                </a:solidFill>
                <a:uFill>
                  <a:solidFill>
                    <a:srgbClr val="FFFFFF"/>
                  </a:solidFill>
                </a:uFill>
              </a:rPr>
              <a:t>formats</a:t>
            </a:r>
            <a:endParaRPr lang="en-CA" sz="2800" spc="-1" dirty="0">
              <a:solidFill>
                <a:srgbClr val="000000"/>
              </a:solidFill>
              <a:uFill>
                <a:solidFill>
                  <a:srgbClr val="FFFFFF"/>
                </a:solidFill>
              </a:uFill>
            </a:endParaRPr>
          </a:p>
          <a:p>
            <a:endParaRPr lang="en-US" sz="2800" dirty="0"/>
          </a:p>
        </p:txBody>
      </p:sp>
    </p:spTree>
    <p:extLst>
      <p:ext uri="{BB962C8B-B14F-4D97-AF65-F5344CB8AC3E}">
        <p14:creationId xmlns:p14="http://schemas.microsoft.com/office/powerpoint/2010/main" val="350922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Endings Plan (Or Endings Compliance)</a:t>
            </a:r>
            <a:endParaRPr lang="en-US" dirty="0"/>
          </a:p>
        </p:txBody>
      </p:sp>
      <p:sp>
        <p:nvSpPr>
          <p:cNvPr id="3" name="Content Placeholder 2"/>
          <p:cNvSpPr>
            <a:spLocks noGrp="1"/>
          </p:cNvSpPr>
          <p:nvPr>
            <p:ph idx="1"/>
          </p:nvPr>
        </p:nvSpPr>
        <p:spPr/>
        <p:txBody>
          <a:bodyPr>
            <a:normAutofit/>
          </a:bodyPr>
          <a:lstStyle/>
          <a:p>
            <a:pPr marL="432000" indent="-324000">
              <a:spcBef>
                <a:spcPts val="1284"/>
              </a:spcBef>
              <a:buClr>
                <a:srgbClr val="000000"/>
              </a:buClr>
              <a:buSzPct val="45000"/>
              <a:buFont typeface="Wingdings" charset="2"/>
              <a:buChar char=""/>
            </a:pPr>
            <a:r>
              <a:rPr lang="en-CA" sz="2800" spc="-1" dirty="0">
                <a:solidFill>
                  <a:srgbClr val="000000"/>
                </a:solidFill>
                <a:uFill>
                  <a:solidFill>
                    <a:srgbClr val="FFFFFF"/>
                  </a:solidFill>
                </a:uFill>
              </a:rPr>
              <a:t>No </a:t>
            </a:r>
            <a:r>
              <a:rPr lang="en-CA" sz="2800" spc="-1" dirty="0" smtClean="0">
                <a:solidFill>
                  <a:srgbClr val="000000"/>
                </a:solidFill>
                <a:uFill>
                  <a:solidFill>
                    <a:srgbClr val="FFFFFF"/>
                  </a:solidFill>
                </a:uFill>
              </a:rPr>
              <a:t>“boutique” software </a:t>
            </a:r>
            <a:r>
              <a:rPr lang="en-CA" sz="2800" spc="-1" dirty="0">
                <a:solidFill>
                  <a:srgbClr val="000000"/>
                </a:solidFill>
                <a:uFill>
                  <a:solidFill>
                    <a:srgbClr val="FFFFFF"/>
                  </a:solidFill>
                </a:uFill>
              </a:rPr>
              <a:t>requirements</a:t>
            </a:r>
          </a:p>
          <a:p>
            <a:pPr marL="432000" indent="-324000">
              <a:spcBef>
                <a:spcPts val="1284"/>
              </a:spcBef>
              <a:buClr>
                <a:srgbClr val="000000"/>
              </a:buClr>
              <a:buSzPct val="45000"/>
              <a:buFont typeface="Wingdings" charset="2"/>
              <a:buChar char=""/>
            </a:pPr>
            <a:r>
              <a:rPr lang="en-CA" sz="2800" spc="-1" dirty="0">
                <a:solidFill>
                  <a:srgbClr val="000000"/>
                </a:solidFill>
                <a:uFill>
                  <a:solidFill>
                    <a:srgbClr val="FFFFFF"/>
                  </a:solidFill>
                </a:uFill>
              </a:rPr>
              <a:t>No network requirements</a:t>
            </a:r>
          </a:p>
          <a:p>
            <a:pPr marL="432000" indent="-324000">
              <a:spcBef>
                <a:spcPts val="1284"/>
              </a:spcBef>
              <a:buClr>
                <a:srgbClr val="000000"/>
              </a:buClr>
              <a:buSzPct val="45000"/>
              <a:buFont typeface="Wingdings" charset="2"/>
              <a:buChar char=""/>
            </a:pPr>
            <a:r>
              <a:rPr lang="en-CA" sz="2800" spc="-1" dirty="0">
                <a:solidFill>
                  <a:srgbClr val="000000"/>
                </a:solidFill>
                <a:uFill>
                  <a:solidFill>
                    <a:srgbClr val="FFFFFF"/>
                  </a:solidFill>
                </a:uFill>
              </a:rPr>
              <a:t>Easily-</a:t>
            </a:r>
            <a:r>
              <a:rPr lang="en-CA" sz="2800" spc="-1" dirty="0" err="1">
                <a:solidFill>
                  <a:srgbClr val="000000"/>
                </a:solidFill>
                <a:uFill>
                  <a:solidFill>
                    <a:srgbClr val="FFFFFF"/>
                  </a:solidFill>
                </a:uFill>
              </a:rPr>
              <a:t>archivable</a:t>
            </a:r>
            <a:r>
              <a:rPr lang="en-CA" sz="2800" spc="-1" dirty="0">
                <a:solidFill>
                  <a:srgbClr val="000000"/>
                </a:solidFill>
                <a:uFill>
                  <a:solidFill>
                    <a:srgbClr val="FFFFFF"/>
                  </a:solidFill>
                </a:uFill>
              </a:rPr>
              <a:t> </a:t>
            </a:r>
            <a:r>
              <a:rPr lang="en-CA" sz="2800" spc="-1" dirty="0" smtClean="0">
                <a:solidFill>
                  <a:srgbClr val="000000"/>
                </a:solidFill>
                <a:uFill>
                  <a:solidFill>
                    <a:srgbClr val="FFFFFF"/>
                  </a:solidFill>
                </a:uFill>
              </a:rPr>
              <a:t>formats</a:t>
            </a:r>
            <a:endParaRPr lang="en-CA" sz="2800" spc="-1" dirty="0">
              <a:solidFill>
                <a:srgbClr val="000000"/>
              </a:solidFill>
              <a:uFill>
                <a:solidFill>
                  <a:srgbClr val="FFFFFF"/>
                </a:solidFill>
              </a:uFill>
            </a:endParaRPr>
          </a:p>
          <a:p>
            <a:pPr marL="432000" indent="-324000">
              <a:spcBef>
                <a:spcPts val="1284"/>
              </a:spcBef>
              <a:buClr>
                <a:srgbClr val="000000"/>
              </a:buClr>
              <a:buSzPct val="45000"/>
              <a:buFont typeface="Wingdings" charset="2"/>
              <a:buChar char=""/>
            </a:pPr>
            <a:r>
              <a:rPr lang="en-CA" sz="2800" spc="-1" dirty="0">
                <a:solidFill>
                  <a:srgbClr val="000000"/>
                </a:solidFill>
                <a:uFill>
                  <a:solidFill>
                    <a:srgbClr val="FFFFFF"/>
                  </a:solidFill>
                </a:uFill>
              </a:rPr>
              <a:t>File formats with </a:t>
            </a:r>
            <a:r>
              <a:rPr lang="en-CA" sz="2800" i="1" spc="-1" dirty="0">
                <a:solidFill>
                  <a:srgbClr val="000000"/>
                </a:solidFill>
                <a:uFill>
                  <a:solidFill>
                    <a:srgbClr val="FFFFFF"/>
                  </a:solidFill>
                </a:uFill>
              </a:rPr>
              <a:t>massive</a:t>
            </a:r>
            <a:r>
              <a:rPr lang="en-CA" sz="2800" spc="-1" dirty="0">
                <a:solidFill>
                  <a:srgbClr val="000000"/>
                </a:solidFill>
                <a:uFill>
                  <a:solidFill>
                    <a:srgbClr val="FFFFFF"/>
                  </a:solidFill>
                </a:uFill>
              </a:rPr>
              <a:t> buy-in/investment</a:t>
            </a:r>
          </a:p>
          <a:p>
            <a:endParaRPr lang="en-US" sz="2800" dirty="0"/>
          </a:p>
        </p:txBody>
      </p:sp>
    </p:spTree>
    <p:extLst>
      <p:ext uri="{BB962C8B-B14F-4D97-AF65-F5344CB8AC3E}">
        <p14:creationId xmlns:p14="http://schemas.microsoft.com/office/powerpoint/2010/main" val="1800972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66773" y="842962"/>
            <a:ext cx="10515600" cy="381476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endParaRPr lang="en-US" sz="3200" smtClean="0"/>
          </a:p>
          <a:p>
            <a:pPr marL="0" indent="0">
              <a:buFont typeface="Tw Cen MT" panose="020B0602020104020603" pitchFamily="34" charset="0"/>
              <a:buNone/>
            </a:pPr>
            <a:endParaRPr lang="en-US" sz="3200" dirty="0" smtClean="0"/>
          </a:p>
          <a:p>
            <a:pPr marL="457200" lvl="1" indent="0">
              <a:buFont typeface="Wingdings 3" pitchFamily="18" charset="2"/>
              <a:buNone/>
            </a:pPr>
            <a:r>
              <a:rPr lang="en-US" sz="3200" dirty="0" smtClean="0"/>
              <a:t>What we call the beginning is often the end</a:t>
            </a:r>
            <a:br>
              <a:rPr lang="en-US" sz="3200" dirty="0" smtClean="0"/>
            </a:br>
            <a:r>
              <a:rPr lang="en-US" sz="3200" dirty="0" smtClean="0"/>
              <a:t>And to make an end is to make a beginning.</a:t>
            </a:r>
            <a:br>
              <a:rPr lang="en-US" sz="3200" dirty="0" smtClean="0"/>
            </a:br>
            <a:r>
              <a:rPr lang="en-US" sz="3200" dirty="0" smtClean="0"/>
              <a:t>The end is where we start from. </a:t>
            </a:r>
          </a:p>
          <a:p>
            <a:pPr marL="457200" lvl="1" indent="0">
              <a:buFont typeface="Wingdings 3" pitchFamily="18" charset="2"/>
              <a:buNone/>
            </a:pPr>
            <a:r>
              <a:rPr lang="en-US" sz="3200" dirty="0" smtClean="0"/>
              <a:t>— T.S. Eliot, “Little </a:t>
            </a:r>
            <a:r>
              <a:rPr lang="en-US" sz="3200" dirty="0" err="1" smtClean="0"/>
              <a:t>Gidding</a:t>
            </a:r>
            <a:r>
              <a:rPr lang="en-US" sz="3200" dirty="0" smtClean="0"/>
              <a:t>,” </a:t>
            </a:r>
            <a:r>
              <a:rPr lang="en-US" sz="3200" i="1" dirty="0" smtClean="0"/>
              <a:t>Four Quartets</a:t>
            </a:r>
            <a:endParaRPr lang="en-US" sz="3200" dirty="0" smtClean="0"/>
          </a:p>
          <a:p>
            <a:endParaRPr lang="en-US" sz="3200" dirty="0"/>
          </a:p>
        </p:txBody>
      </p:sp>
    </p:spTree>
    <p:extLst>
      <p:ext uri="{BB962C8B-B14F-4D97-AF65-F5344CB8AC3E}">
        <p14:creationId xmlns:p14="http://schemas.microsoft.com/office/powerpoint/2010/main" val="2093714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Endings Plan (Or Endings Compliance)</a:t>
            </a:r>
            <a:endParaRPr lang="en-US" dirty="0"/>
          </a:p>
        </p:txBody>
      </p:sp>
      <p:sp>
        <p:nvSpPr>
          <p:cNvPr id="3" name="Content Placeholder 2"/>
          <p:cNvSpPr>
            <a:spLocks noGrp="1"/>
          </p:cNvSpPr>
          <p:nvPr>
            <p:ph idx="1"/>
          </p:nvPr>
        </p:nvSpPr>
        <p:spPr/>
        <p:txBody>
          <a:bodyPr>
            <a:normAutofit/>
          </a:bodyPr>
          <a:lstStyle/>
          <a:p>
            <a:pPr marL="432000" indent="-324000">
              <a:spcBef>
                <a:spcPts val="1284"/>
              </a:spcBef>
              <a:buClr>
                <a:srgbClr val="000000"/>
              </a:buClr>
              <a:buSzPct val="45000"/>
              <a:buFont typeface="Wingdings" charset="2"/>
              <a:buChar char=""/>
            </a:pPr>
            <a:r>
              <a:rPr lang="en-CA" sz="2800" spc="-1" dirty="0">
                <a:solidFill>
                  <a:srgbClr val="000000"/>
                </a:solidFill>
                <a:uFill>
                  <a:solidFill>
                    <a:srgbClr val="FFFFFF"/>
                  </a:solidFill>
                </a:uFill>
              </a:rPr>
              <a:t>No </a:t>
            </a:r>
            <a:r>
              <a:rPr lang="en-CA" sz="2800" spc="-1" dirty="0" smtClean="0">
                <a:solidFill>
                  <a:srgbClr val="000000"/>
                </a:solidFill>
                <a:uFill>
                  <a:solidFill>
                    <a:srgbClr val="FFFFFF"/>
                  </a:solidFill>
                </a:uFill>
              </a:rPr>
              <a:t>“boutique” software </a:t>
            </a:r>
            <a:r>
              <a:rPr lang="en-CA" sz="2800" spc="-1" dirty="0">
                <a:solidFill>
                  <a:srgbClr val="000000"/>
                </a:solidFill>
                <a:uFill>
                  <a:solidFill>
                    <a:srgbClr val="FFFFFF"/>
                  </a:solidFill>
                </a:uFill>
              </a:rPr>
              <a:t>requirements</a:t>
            </a:r>
          </a:p>
          <a:p>
            <a:pPr marL="432000" indent="-324000">
              <a:spcBef>
                <a:spcPts val="1284"/>
              </a:spcBef>
              <a:buClr>
                <a:srgbClr val="000000"/>
              </a:buClr>
              <a:buSzPct val="45000"/>
              <a:buFont typeface="Wingdings" charset="2"/>
              <a:buChar char=""/>
            </a:pPr>
            <a:r>
              <a:rPr lang="en-CA" sz="2800" spc="-1" dirty="0">
                <a:solidFill>
                  <a:srgbClr val="000000"/>
                </a:solidFill>
                <a:uFill>
                  <a:solidFill>
                    <a:srgbClr val="FFFFFF"/>
                  </a:solidFill>
                </a:uFill>
              </a:rPr>
              <a:t>No network requirements</a:t>
            </a:r>
          </a:p>
          <a:p>
            <a:pPr marL="432000" indent="-324000">
              <a:spcBef>
                <a:spcPts val="1284"/>
              </a:spcBef>
              <a:buClr>
                <a:srgbClr val="000000"/>
              </a:buClr>
              <a:buSzPct val="45000"/>
              <a:buFont typeface="Wingdings" charset="2"/>
              <a:buChar char=""/>
            </a:pPr>
            <a:r>
              <a:rPr lang="en-CA" sz="2800" spc="-1" dirty="0">
                <a:solidFill>
                  <a:srgbClr val="000000"/>
                </a:solidFill>
                <a:uFill>
                  <a:solidFill>
                    <a:srgbClr val="FFFFFF"/>
                  </a:solidFill>
                </a:uFill>
              </a:rPr>
              <a:t>Easily-</a:t>
            </a:r>
            <a:r>
              <a:rPr lang="en-CA" sz="2800" spc="-1" dirty="0" err="1">
                <a:solidFill>
                  <a:srgbClr val="000000"/>
                </a:solidFill>
                <a:uFill>
                  <a:solidFill>
                    <a:srgbClr val="FFFFFF"/>
                  </a:solidFill>
                </a:uFill>
              </a:rPr>
              <a:t>archivable</a:t>
            </a:r>
            <a:r>
              <a:rPr lang="en-CA" sz="2800" spc="-1" dirty="0">
                <a:solidFill>
                  <a:srgbClr val="000000"/>
                </a:solidFill>
                <a:uFill>
                  <a:solidFill>
                    <a:srgbClr val="FFFFFF"/>
                  </a:solidFill>
                </a:uFill>
              </a:rPr>
              <a:t> </a:t>
            </a:r>
            <a:r>
              <a:rPr lang="en-CA" sz="2800" spc="-1" dirty="0" smtClean="0">
                <a:solidFill>
                  <a:srgbClr val="000000"/>
                </a:solidFill>
                <a:uFill>
                  <a:solidFill>
                    <a:srgbClr val="FFFFFF"/>
                  </a:solidFill>
                </a:uFill>
              </a:rPr>
              <a:t>formats</a:t>
            </a:r>
            <a:endParaRPr lang="en-CA" sz="2800" spc="-1" dirty="0">
              <a:solidFill>
                <a:srgbClr val="000000"/>
              </a:solidFill>
              <a:uFill>
                <a:solidFill>
                  <a:srgbClr val="FFFFFF"/>
                </a:solidFill>
              </a:uFill>
            </a:endParaRPr>
          </a:p>
          <a:p>
            <a:pPr marL="432000" indent="-324000">
              <a:spcBef>
                <a:spcPts val="1284"/>
              </a:spcBef>
              <a:buClr>
                <a:srgbClr val="000000"/>
              </a:buClr>
              <a:buSzPct val="45000"/>
              <a:buFont typeface="Wingdings" charset="2"/>
              <a:buChar char=""/>
            </a:pPr>
            <a:r>
              <a:rPr lang="en-CA" sz="2800" spc="-1" dirty="0">
                <a:solidFill>
                  <a:srgbClr val="000000"/>
                </a:solidFill>
                <a:uFill>
                  <a:solidFill>
                    <a:srgbClr val="FFFFFF"/>
                  </a:solidFill>
                </a:uFill>
              </a:rPr>
              <a:t>File formats with </a:t>
            </a:r>
            <a:r>
              <a:rPr lang="en-CA" sz="2800" i="1" spc="-1" dirty="0">
                <a:solidFill>
                  <a:srgbClr val="000000"/>
                </a:solidFill>
                <a:uFill>
                  <a:solidFill>
                    <a:srgbClr val="FFFFFF"/>
                  </a:solidFill>
                </a:uFill>
              </a:rPr>
              <a:t>massive</a:t>
            </a:r>
            <a:r>
              <a:rPr lang="en-CA" sz="2800" spc="-1" dirty="0">
                <a:solidFill>
                  <a:srgbClr val="000000"/>
                </a:solidFill>
                <a:uFill>
                  <a:solidFill>
                    <a:srgbClr val="FFFFFF"/>
                  </a:solidFill>
                </a:uFill>
              </a:rPr>
              <a:t> buy-in/investment</a:t>
            </a:r>
          </a:p>
          <a:p>
            <a:pPr marL="432000" indent="-324000">
              <a:spcBef>
                <a:spcPts val="1284"/>
              </a:spcBef>
              <a:buClr>
                <a:srgbClr val="000000"/>
              </a:buClr>
              <a:buSzPct val="45000"/>
              <a:buFont typeface="Wingdings" charset="2"/>
              <a:buChar char=""/>
            </a:pPr>
            <a:r>
              <a:rPr lang="en-CA" sz="2800" spc="-1" dirty="0">
                <a:solidFill>
                  <a:srgbClr val="000000"/>
                </a:solidFill>
                <a:uFill>
                  <a:solidFill>
                    <a:srgbClr val="FFFFFF"/>
                  </a:solidFill>
                </a:uFill>
              </a:rPr>
              <a:t>Functionality that gracefully degrades</a:t>
            </a:r>
          </a:p>
          <a:p>
            <a:endParaRPr lang="en-US" sz="2800" dirty="0"/>
          </a:p>
        </p:txBody>
      </p:sp>
    </p:spTree>
    <p:extLst>
      <p:ext uri="{BB962C8B-B14F-4D97-AF65-F5344CB8AC3E}">
        <p14:creationId xmlns:p14="http://schemas.microsoft.com/office/powerpoint/2010/main" val="1251783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lstStyle/>
          <a:p>
            <a:pPr marL="432000" indent="-324000">
              <a:spcBef>
                <a:spcPts val="1284"/>
              </a:spcBef>
              <a:buClr>
                <a:srgbClr val="000000"/>
              </a:buClr>
              <a:buSzPct val="45000"/>
              <a:buFont typeface="Wingdings" charset="2"/>
              <a:buChar char=""/>
            </a:pPr>
            <a:endParaRPr lang="en-CA" spc="-1" dirty="0">
              <a:solidFill>
                <a:srgbClr val="000000"/>
              </a:solidFill>
              <a:uFill>
                <a:solidFill>
                  <a:srgbClr val="FFFFFF"/>
                </a:solidFill>
              </a:uFill>
              <a:latin typeface="Arial"/>
            </a:endParaRPr>
          </a:p>
          <a:p>
            <a:endParaRPr lang="en-US" dirty="0"/>
          </a:p>
        </p:txBody>
      </p:sp>
    </p:spTree>
    <p:extLst>
      <p:ext uri="{BB962C8B-B14F-4D97-AF65-F5344CB8AC3E}">
        <p14:creationId xmlns:p14="http://schemas.microsoft.com/office/powerpoint/2010/main" val="1014951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lstStyle/>
          <a:p>
            <a:pPr marL="432000" indent="-324000">
              <a:spcBef>
                <a:spcPts val="1284"/>
              </a:spcBef>
              <a:buClr>
                <a:srgbClr val="000000"/>
              </a:buClr>
              <a:buSzPct val="45000"/>
              <a:buFont typeface="Wingdings" charset="2"/>
              <a:buChar char=""/>
            </a:pPr>
            <a:r>
              <a:rPr lang="en-CA" sz="2800" spc="-1" dirty="0" smtClean="0">
                <a:solidFill>
                  <a:srgbClr val="000000"/>
                </a:solidFill>
                <a:uFill>
                  <a:solidFill>
                    <a:srgbClr val="FFFFFF"/>
                  </a:solidFill>
                </a:uFill>
              </a:rPr>
              <a:t>TEI-XML</a:t>
            </a:r>
          </a:p>
          <a:p>
            <a:pPr marL="432000" indent="-324000">
              <a:spcBef>
                <a:spcPts val="1284"/>
              </a:spcBef>
              <a:buClr>
                <a:srgbClr val="000000"/>
              </a:buClr>
              <a:buSzPct val="45000"/>
              <a:buFont typeface="Wingdings" charset="2"/>
              <a:buChar char=""/>
            </a:pPr>
            <a:endParaRPr lang="en-CA" spc="-1" dirty="0">
              <a:solidFill>
                <a:srgbClr val="000000"/>
              </a:solidFill>
              <a:uFill>
                <a:solidFill>
                  <a:srgbClr val="FFFFFF"/>
                </a:solidFill>
              </a:uFill>
              <a:latin typeface="Arial"/>
            </a:endParaRPr>
          </a:p>
          <a:p>
            <a:endParaRPr lang="en-US" dirty="0"/>
          </a:p>
        </p:txBody>
      </p:sp>
    </p:spTree>
    <p:extLst>
      <p:ext uri="{BB962C8B-B14F-4D97-AF65-F5344CB8AC3E}">
        <p14:creationId xmlns:p14="http://schemas.microsoft.com/office/powerpoint/2010/main" val="1205852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a:bodyPr>
          <a:lstStyle/>
          <a:p>
            <a:pPr marL="432000" indent="-324000">
              <a:spcBef>
                <a:spcPts val="1284"/>
              </a:spcBef>
              <a:buClr>
                <a:srgbClr val="000000"/>
              </a:buClr>
              <a:buSzPct val="45000"/>
              <a:buFont typeface="Wingdings" charset="2"/>
              <a:buChar char=""/>
            </a:pPr>
            <a:r>
              <a:rPr lang="en-CA" sz="2800" spc="-1" dirty="0" smtClean="0">
                <a:solidFill>
                  <a:srgbClr val="000000"/>
                </a:solidFill>
                <a:uFill>
                  <a:solidFill>
                    <a:srgbClr val="FFFFFF"/>
                  </a:solidFill>
                </a:uFill>
              </a:rPr>
              <a:t>TEI-XML</a:t>
            </a:r>
          </a:p>
          <a:p>
            <a:pPr marL="432000" indent="-324000">
              <a:spcBef>
                <a:spcPts val="1284"/>
              </a:spcBef>
              <a:buClr>
                <a:srgbClr val="000000"/>
              </a:buClr>
              <a:buSzPct val="45000"/>
              <a:buFont typeface="Wingdings" charset="2"/>
              <a:buChar char=""/>
            </a:pPr>
            <a:r>
              <a:rPr lang="en-CA" sz="2800" spc="-1" dirty="0" smtClean="0">
                <a:solidFill>
                  <a:srgbClr val="000000"/>
                </a:solidFill>
                <a:uFill>
                  <a:solidFill>
                    <a:srgbClr val="FFFFFF"/>
                  </a:solidFill>
                </a:uFill>
              </a:rPr>
              <a:t>XHTML</a:t>
            </a:r>
          </a:p>
          <a:p>
            <a:pPr marL="432000" indent="-324000">
              <a:spcBef>
                <a:spcPts val="1284"/>
              </a:spcBef>
              <a:buClr>
                <a:srgbClr val="000000"/>
              </a:buClr>
              <a:buSzPct val="45000"/>
              <a:buFont typeface="Wingdings" charset="2"/>
              <a:buChar char=""/>
            </a:pPr>
            <a:endParaRPr lang="en-CA" sz="2800" spc="-1" dirty="0">
              <a:solidFill>
                <a:srgbClr val="000000"/>
              </a:solidFill>
              <a:uFill>
                <a:solidFill>
                  <a:srgbClr val="FFFFFF"/>
                </a:solidFill>
              </a:uFill>
              <a:latin typeface="Arial"/>
            </a:endParaRPr>
          </a:p>
          <a:p>
            <a:endParaRPr lang="en-US" sz="2800" dirty="0"/>
          </a:p>
        </p:txBody>
      </p:sp>
    </p:spTree>
    <p:extLst>
      <p:ext uri="{BB962C8B-B14F-4D97-AF65-F5344CB8AC3E}">
        <p14:creationId xmlns:p14="http://schemas.microsoft.com/office/powerpoint/2010/main" val="12411376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a:bodyPr>
          <a:lstStyle/>
          <a:p>
            <a:pPr marL="432000" indent="-324000">
              <a:spcBef>
                <a:spcPts val="1284"/>
              </a:spcBef>
              <a:buClr>
                <a:srgbClr val="000000"/>
              </a:buClr>
              <a:buSzPct val="45000"/>
              <a:buFont typeface="Wingdings" charset="2"/>
              <a:buChar char=""/>
            </a:pPr>
            <a:r>
              <a:rPr lang="en-CA" sz="2800" spc="-1" dirty="0" smtClean="0">
                <a:solidFill>
                  <a:srgbClr val="000000"/>
                </a:solidFill>
                <a:uFill>
                  <a:solidFill>
                    <a:srgbClr val="FFFFFF"/>
                  </a:solidFill>
                </a:uFill>
              </a:rPr>
              <a:t>TEI-XML</a:t>
            </a:r>
          </a:p>
          <a:p>
            <a:pPr marL="432000" indent="-324000">
              <a:spcBef>
                <a:spcPts val="1284"/>
              </a:spcBef>
              <a:buClr>
                <a:srgbClr val="000000"/>
              </a:buClr>
              <a:buSzPct val="45000"/>
              <a:buFont typeface="Wingdings" charset="2"/>
              <a:buChar char=""/>
            </a:pPr>
            <a:r>
              <a:rPr lang="en-CA" sz="2800" spc="-1" dirty="0" smtClean="0">
                <a:solidFill>
                  <a:srgbClr val="000000"/>
                </a:solidFill>
                <a:uFill>
                  <a:solidFill>
                    <a:srgbClr val="FFFFFF"/>
                  </a:solidFill>
                </a:uFill>
              </a:rPr>
              <a:t>XHTML</a:t>
            </a:r>
          </a:p>
          <a:p>
            <a:pPr marL="432000" indent="-324000">
              <a:spcBef>
                <a:spcPts val="1284"/>
              </a:spcBef>
              <a:buClr>
                <a:srgbClr val="000000"/>
              </a:buClr>
              <a:buSzPct val="45000"/>
              <a:buFont typeface="Wingdings" charset="2"/>
              <a:buChar char=""/>
            </a:pPr>
            <a:r>
              <a:rPr lang="en-CA" sz="2800" spc="-1" dirty="0" smtClean="0">
                <a:solidFill>
                  <a:srgbClr val="000000"/>
                </a:solidFill>
                <a:uFill>
                  <a:solidFill>
                    <a:srgbClr val="FFFFFF"/>
                  </a:solidFill>
                </a:uFill>
              </a:rPr>
              <a:t>CSS</a:t>
            </a:r>
          </a:p>
          <a:p>
            <a:pPr marL="432000" indent="-324000">
              <a:spcBef>
                <a:spcPts val="1284"/>
              </a:spcBef>
              <a:buClr>
                <a:srgbClr val="000000"/>
              </a:buClr>
              <a:buSzPct val="45000"/>
              <a:buFont typeface="Wingdings" charset="2"/>
              <a:buChar char=""/>
            </a:pPr>
            <a:endParaRPr lang="en-CA" sz="2800" spc="-1" dirty="0" smtClean="0">
              <a:solidFill>
                <a:srgbClr val="000000"/>
              </a:solidFill>
              <a:uFill>
                <a:solidFill>
                  <a:srgbClr val="FFFFFF"/>
                </a:solidFill>
              </a:uFill>
            </a:endParaRPr>
          </a:p>
          <a:p>
            <a:pPr marL="432000" indent="-324000">
              <a:spcBef>
                <a:spcPts val="1284"/>
              </a:spcBef>
              <a:buClr>
                <a:srgbClr val="000000"/>
              </a:buClr>
              <a:buSzPct val="45000"/>
              <a:buFont typeface="Wingdings" charset="2"/>
              <a:buChar char=""/>
            </a:pPr>
            <a:endParaRPr lang="en-CA" sz="2800" spc="-1" dirty="0">
              <a:solidFill>
                <a:srgbClr val="000000"/>
              </a:solidFill>
              <a:uFill>
                <a:solidFill>
                  <a:srgbClr val="FFFFFF"/>
                </a:solidFill>
              </a:uFill>
            </a:endParaRPr>
          </a:p>
          <a:p>
            <a:endParaRPr lang="en-US" sz="2800" dirty="0"/>
          </a:p>
        </p:txBody>
      </p:sp>
    </p:spTree>
    <p:extLst>
      <p:ext uri="{BB962C8B-B14F-4D97-AF65-F5344CB8AC3E}">
        <p14:creationId xmlns:p14="http://schemas.microsoft.com/office/powerpoint/2010/main" val="32399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a:bodyPr>
          <a:lstStyle/>
          <a:p>
            <a:pPr marL="432000" indent="-324000">
              <a:spcBef>
                <a:spcPts val="1284"/>
              </a:spcBef>
              <a:buClr>
                <a:srgbClr val="000000"/>
              </a:buClr>
              <a:buSzPct val="45000"/>
              <a:buFont typeface="Wingdings" charset="2"/>
              <a:buChar char=""/>
            </a:pPr>
            <a:r>
              <a:rPr lang="en-CA" sz="2800" spc="-1" dirty="0" smtClean="0">
                <a:solidFill>
                  <a:srgbClr val="000000"/>
                </a:solidFill>
                <a:uFill>
                  <a:solidFill>
                    <a:srgbClr val="FFFFFF"/>
                  </a:solidFill>
                </a:uFill>
              </a:rPr>
              <a:t>TEI-XML</a:t>
            </a:r>
          </a:p>
          <a:p>
            <a:pPr marL="432000" indent="-324000">
              <a:spcBef>
                <a:spcPts val="1284"/>
              </a:spcBef>
              <a:buClr>
                <a:srgbClr val="000000"/>
              </a:buClr>
              <a:buSzPct val="45000"/>
              <a:buFont typeface="Wingdings" charset="2"/>
              <a:buChar char=""/>
            </a:pPr>
            <a:r>
              <a:rPr lang="en-CA" sz="2800" spc="-1" dirty="0" smtClean="0">
                <a:solidFill>
                  <a:srgbClr val="000000"/>
                </a:solidFill>
                <a:uFill>
                  <a:solidFill>
                    <a:srgbClr val="FFFFFF"/>
                  </a:solidFill>
                </a:uFill>
              </a:rPr>
              <a:t>XHTML</a:t>
            </a:r>
          </a:p>
          <a:p>
            <a:pPr marL="432000" indent="-324000">
              <a:spcBef>
                <a:spcPts val="1284"/>
              </a:spcBef>
              <a:buClr>
                <a:srgbClr val="000000"/>
              </a:buClr>
              <a:buSzPct val="45000"/>
              <a:buFont typeface="Wingdings" charset="2"/>
              <a:buChar char=""/>
            </a:pPr>
            <a:r>
              <a:rPr lang="en-CA" sz="2800" spc="-1" dirty="0" smtClean="0">
                <a:solidFill>
                  <a:srgbClr val="000000"/>
                </a:solidFill>
                <a:uFill>
                  <a:solidFill>
                    <a:srgbClr val="FFFFFF"/>
                  </a:solidFill>
                </a:uFill>
              </a:rPr>
              <a:t>CSS</a:t>
            </a:r>
          </a:p>
          <a:p>
            <a:pPr marL="432000" indent="-324000">
              <a:spcBef>
                <a:spcPts val="1284"/>
              </a:spcBef>
              <a:buClr>
                <a:srgbClr val="000000"/>
              </a:buClr>
              <a:buSzPct val="45000"/>
              <a:buFont typeface="Wingdings" charset="2"/>
              <a:buChar char=""/>
            </a:pPr>
            <a:r>
              <a:rPr lang="en-CA" sz="2800" spc="-1" dirty="0" smtClean="0">
                <a:solidFill>
                  <a:srgbClr val="000000"/>
                </a:solidFill>
                <a:uFill>
                  <a:solidFill>
                    <a:srgbClr val="FFFFFF"/>
                  </a:solidFill>
                </a:uFill>
              </a:rPr>
              <a:t>JavaScript</a:t>
            </a:r>
          </a:p>
          <a:p>
            <a:pPr marL="432000" indent="-324000">
              <a:spcBef>
                <a:spcPts val="1284"/>
              </a:spcBef>
              <a:buClr>
                <a:srgbClr val="000000"/>
              </a:buClr>
              <a:buSzPct val="45000"/>
              <a:buFont typeface="Wingdings" charset="2"/>
              <a:buChar char=""/>
            </a:pPr>
            <a:endParaRPr lang="en-CA" sz="2800" spc="-1" dirty="0" smtClean="0">
              <a:solidFill>
                <a:srgbClr val="000000"/>
              </a:solidFill>
              <a:uFill>
                <a:solidFill>
                  <a:srgbClr val="FFFFFF"/>
                </a:solidFill>
              </a:uFill>
            </a:endParaRPr>
          </a:p>
          <a:p>
            <a:pPr marL="432000" indent="-324000">
              <a:spcBef>
                <a:spcPts val="1284"/>
              </a:spcBef>
              <a:buClr>
                <a:srgbClr val="000000"/>
              </a:buClr>
              <a:buSzPct val="45000"/>
              <a:buFont typeface="Wingdings" charset="2"/>
              <a:buChar char=""/>
            </a:pPr>
            <a:endParaRPr lang="en-CA" sz="2800" spc="-1" dirty="0">
              <a:solidFill>
                <a:srgbClr val="000000"/>
              </a:solidFill>
              <a:uFill>
                <a:solidFill>
                  <a:srgbClr val="FFFFFF"/>
                </a:solidFill>
              </a:uFill>
            </a:endParaRPr>
          </a:p>
          <a:p>
            <a:endParaRPr lang="en-US" sz="2800" dirty="0"/>
          </a:p>
        </p:txBody>
      </p:sp>
    </p:spTree>
    <p:extLst>
      <p:ext uri="{BB962C8B-B14F-4D97-AF65-F5344CB8AC3E}">
        <p14:creationId xmlns:p14="http://schemas.microsoft.com/office/powerpoint/2010/main" val="1982391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a:bodyPr>
          <a:lstStyle/>
          <a:p>
            <a:pPr marL="432000" indent="-324000">
              <a:spcBef>
                <a:spcPts val="1284"/>
              </a:spcBef>
              <a:buClr>
                <a:srgbClr val="000000"/>
              </a:buClr>
              <a:buSzPct val="45000"/>
              <a:buFont typeface="Wingdings" charset="2"/>
              <a:buChar char=""/>
            </a:pPr>
            <a:r>
              <a:rPr lang="en-CA" sz="2800" spc="-1" dirty="0" smtClean="0">
                <a:solidFill>
                  <a:srgbClr val="000000"/>
                </a:solidFill>
                <a:uFill>
                  <a:solidFill>
                    <a:srgbClr val="FFFFFF"/>
                  </a:solidFill>
                </a:uFill>
              </a:rPr>
              <a:t>TEI-XML</a:t>
            </a:r>
          </a:p>
          <a:p>
            <a:pPr marL="432000" indent="-324000">
              <a:spcBef>
                <a:spcPts val="1284"/>
              </a:spcBef>
              <a:buClr>
                <a:srgbClr val="000000"/>
              </a:buClr>
              <a:buSzPct val="45000"/>
              <a:buFont typeface="Wingdings" charset="2"/>
              <a:buChar char=""/>
            </a:pPr>
            <a:r>
              <a:rPr lang="en-CA" sz="2800" spc="-1" dirty="0" smtClean="0">
                <a:solidFill>
                  <a:srgbClr val="000000"/>
                </a:solidFill>
                <a:uFill>
                  <a:solidFill>
                    <a:srgbClr val="FFFFFF"/>
                  </a:solidFill>
                </a:uFill>
              </a:rPr>
              <a:t>XHTML</a:t>
            </a:r>
          </a:p>
          <a:p>
            <a:pPr marL="432000" indent="-324000">
              <a:spcBef>
                <a:spcPts val="1284"/>
              </a:spcBef>
              <a:buClr>
                <a:srgbClr val="000000"/>
              </a:buClr>
              <a:buSzPct val="45000"/>
              <a:buFont typeface="Wingdings" charset="2"/>
              <a:buChar char=""/>
            </a:pPr>
            <a:r>
              <a:rPr lang="en-CA" sz="2800" spc="-1" dirty="0" smtClean="0">
                <a:solidFill>
                  <a:srgbClr val="000000"/>
                </a:solidFill>
                <a:uFill>
                  <a:solidFill>
                    <a:srgbClr val="FFFFFF"/>
                  </a:solidFill>
                </a:uFill>
              </a:rPr>
              <a:t>CSS</a:t>
            </a:r>
          </a:p>
          <a:p>
            <a:pPr marL="432000" indent="-324000">
              <a:spcBef>
                <a:spcPts val="1284"/>
              </a:spcBef>
              <a:buClr>
                <a:srgbClr val="000000"/>
              </a:buClr>
              <a:buSzPct val="45000"/>
              <a:buFont typeface="Wingdings" charset="2"/>
              <a:buChar char=""/>
            </a:pPr>
            <a:r>
              <a:rPr lang="en-CA" sz="2800" spc="-1" dirty="0" smtClean="0">
                <a:solidFill>
                  <a:srgbClr val="000000"/>
                </a:solidFill>
                <a:uFill>
                  <a:solidFill>
                    <a:srgbClr val="FFFFFF"/>
                  </a:solidFill>
                </a:uFill>
              </a:rPr>
              <a:t>JavaScript</a:t>
            </a:r>
          </a:p>
          <a:p>
            <a:pPr marL="432000" indent="-324000">
              <a:spcBef>
                <a:spcPts val="1284"/>
              </a:spcBef>
              <a:buClr>
                <a:srgbClr val="000000"/>
              </a:buClr>
              <a:buSzPct val="45000"/>
              <a:buFont typeface="Wingdings" charset="2"/>
              <a:buChar char=""/>
            </a:pPr>
            <a:endParaRPr lang="en-CA" sz="2800" spc="-1" dirty="0">
              <a:solidFill>
                <a:srgbClr val="000000"/>
              </a:solidFill>
              <a:uFill>
                <a:solidFill>
                  <a:srgbClr val="FFFFFF"/>
                </a:solidFill>
              </a:uFill>
            </a:endParaRPr>
          </a:p>
          <a:p>
            <a:pPr marL="108000" indent="0">
              <a:spcBef>
                <a:spcPts val="1284"/>
              </a:spcBef>
              <a:buClr>
                <a:srgbClr val="000000"/>
              </a:buClr>
              <a:buSzPct val="45000"/>
              <a:buNone/>
            </a:pPr>
            <a:r>
              <a:rPr lang="en-CA" sz="2800" i="1" spc="-1" dirty="0" smtClean="0">
                <a:solidFill>
                  <a:srgbClr val="000000"/>
                </a:solidFill>
                <a:uFill>
                  <a:solidFill>
                    <a:srgbClr val="FFFFFF"/>
                  </a:solidFill>
                </a:uFill>
              </a:rPr>
              <a:t>And only the first two are essential</a:t>
            </a:r>
            <a:r>
              <a:rPr lang="en-CA" sz="2800" spc="-1" dirty="0" smtClean="0">
                <a:solidFill>
                  <a:srgbClr val="000000"/>
                </a:solidFill>
                <a:uFill>
                  <a:solidFill>
                    <a:srgbClr val="FFFFFF"/>
                  </a:solidFill>
                </a:uFill>
              </a:rPr>
              <a:t>.</a:t>
            </a:r>
            <a:endParaRPr lang="en-CA" sz="2800" i="1" spc="-1" dirty="0" smtClean="0">
              <a:solidFill>
                <a:srgbClr val="000000"/>
              </a:solidFill>
              <a:uFill>
                <a:solidFill>
                  <a:srgbClr val="FFFFFF"/>
                </a:solidFill>
              </a:uFill>
            </a:endParaRPr>
          </a:p>
          <a:p>
            <a:pPr marL="432000" indent="-324000">
              <a:spcBef>
                <a:spcPts val="1284"/>
              </a:spcBef>
              <a:buClr>
                <a:srgbClr val="000000"/>
              </a:buClr>
              <a:buSzPct val="45000"/>
              <a:buFont typeface="Wingdings" charset="2"/>
              <a:buChar char=""/>
            </a:pPr>
            <a:endParaRPr lang="en-CA" sz="2800" spc="-1" dirty="0">
              <a:solidFill>
                <a:srgbClr val="000000"/>
              </a:solidFill>
              <a:uFill>
                <a:solidFill>
                  <a:srgbClr val="FFFFFF"/>
                </a:solidFill>
              </a:uFill>
            </a:endParaRPr>
          </a:p>
          <a:p>
            <a:endParaRPr lang="en-US" sz="2800" dirty="0"/>
          </a:p>
        </p:txBody>
      </p:sp>
    </p:spTree>
    <p:extLst>
      <p:ext uri="{BB962C8B-B14F-4D97-AF65-F5344CB8AC3E}">
        <p14:creationId xmlns:p14="http://schemas.microsoft.com/office/powerpoint/2010/main" val="21343771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TEI</a:t>
            </a:r>
            <a:endParaRPr lang="en-US" dirty="0"/>
          </a:p>
        </p:txBody>
      </p:sp>
      <p:sp>
        <p:nvSpPr>
          <p:cNvPr id="3" name="Content Placeholder 2"/>
          <p:cNvSpPr>
            <a:spLocks noGrp="1"/>
          </p:cNvSpPr>
          <p:nvPr>
            <p:ph idx="1"/>
          </p:nvPr>
        </p:nvSpPr>
        <p:spPr/>
        <p:txBody>
          <a:bodyPr/>
          <a:lstStyle/>
          <a:p>
            <a:pPr marL="432000" indent="-324000">
              <a:spcBef>
                <a:spcPts val="1284"/>
              </a:spcBef>
              <a:buClr>
                <a:srgbClr val="000000"/>
              </a:buClr>
              <a:buSzPct val="45000"/>
              <a:buFont typeface="Wingdings" charset="2"/>
              <a:buChar char=""/>
            </a:pPr>
            <a:endParaRPr lang="en-CA" spc="-1" dirty="0">
              <a:solidFill>
                <a:srgbClr val="000000"/>
              </a:solidFill>
              <a:uFill>
                <a:solidFill>
                  <a:srgbClr val="FFFFFF"/>
                </a:solidFill>
              </a:uFill>
              <a:latin typeface="Arial"/>
            </a:endParaRPr>
          </a:p>
          <a:p>
            <a:endParaRPr lang="en-US" dirty="0"/>
          </a:p>
        </p:txBody>
      </p:sp>
    </p:spTree>
    <p:extLst>
      <p:ext uri="{BB962C8B-B14F-4D97-AF65-F5344CB8AC3E}">
        <p14:creationId xmlns:p14="http://schemas.microsoft.com/office/powerpoint/2010/main" val="10809174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TEI</a:t>
            </a:r>
            <a:endParaRPr lang="en-US" dirty="0"/>
          </a:p>
        </p:txBody>
      </p:sp>
      <p:sp>
        <p:nvSpPr>
          <p:cNvPr id="3" name="Content Placeholder 2"/>
          <p:cNvSpPr>
            <a:spLocks noGrp="1"/>
          </p:cNvSpPr>
          <p:nvPr>
            <p:ph idx="1"/>
          </p:nvPr>
        </p:nvSpPr>
        <p:spPr/>
        <p:txBody>
          <a:bodyPr/>
          <a:lstStyle/>
          <a:p>
            <a:pPr marL="432000" indent="-324000">
              <a:spcBef>
                <a:spcPts val="1284"/>
              </a:spcBef>
              <a:buClr>
                <a:srgbClr val="000000"/>
              </a:buClr>
              <a:buSzPct val="45000"/>
              <a:buFont typeface="Wingdings" charset="2"/>
              <a:buChar char=""/>
            </a:pPr>
            <a:r>
              <a:rPr lang="en-CA" sz="2800" u="sng" spc="-1" dirty="0" smtClean="0">
                <a:solidFill>
                  <a:srgbClr val="000000"/>
                </a:solidFill>
                <a:uFill>
                  <a:solidFill>
                    <a:srgbClr val="FFFFFF"/>
                  </a:solidFill>
                </a:uFill>
              </a:rPr>
              <a:t>Text Encoding Initiative</a:t>
            </a:r>
          </a:p>
          <a:p>
            <a:pPr marL="432000" indent="-324000">
              <a:spcBef>
                <a:spcPts val="1284"/>
              </a:spcBef>
              <a:buClr>
                <a:srgbClr val="000000"/>
              </a:buClr>
              <a:buSzPct val="45000"/>
              <a:buFont typeface="Wingdings" charset="2"/>
              <a:buChar char=""/>
            </a:pPr>
            <a:endParaRPr lang="en-CA" spc="-1" dirty="0">
              <a:solidFill>
                <a:srgbClr val="000000"/>
              </a:solidFill>
              <a:uFill>
                <a:solidFill>
                  <a:srgbClr val="FFFFFF"/>
                </a:solidFill>
              </a:uFill>
              <a:latin typeface="Arial"/>
            </a:endParaRPr>
          </a:p>
          <a:p>
            <a:endParaRPr lang="en-US" dirty="0"/>
          </a:p>
        </p:txBody>
      </p:sp>
    </p:spTree>
    <p:extLst>
      <p:ext uri="{BB962C8B-B14F-4D97-AF65-F5344CB8AC3E}">
        <p14:creationId xmlns:p14="http://schemas.microsoft.com/office/powerpoint/2010/main" val="2916011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TEI</a:t>
            </a:r>
            <a:endParaRPr lang="en-US" dirty="0"/>
          </a:p>
        </p:txBody>
      </p:sp>
      <p:sp>
        <p:nvSpPr>
          <p:cNvPr id="3" name="Content Placeholder 2"/>
          <p:cNvSpPr>
            <a:spLocks noGrp="1"/>
          </p:cNvSpPr>
          <p:nvPr>
            <p:ph idx="1"/>
          </p:nvPr>
        </p:nvSpPr>
        <p:spPr/>
        <p:txBody>
          <a:bodyPr/>
          <a:lstStyle/>
          <a:p>
            <a:pPr marL="432000" indent="-324000">
              <a:spcBef>
                <a:spcPts val="1284"/>
              </a:spcBef>
              <a:buClr>
                <a:srgbClr val="000000"/>
              </a:buClr>
              <a:buSzPct val="45000"/>
              <a:buFont typeface="Wingdings" charset="2"/>
              <a:buChar char=""/>
            </a:pPr>
            <a:r>
              <a:rPr lang="en-CA" sz="2800" u="sng" spc="-1" dirty="0" smtClean="0">
                <a:solidFill>
                  <a:srgbClr val="000000"/>
                </a:solidFill>
                <a:uFill>
                  <a:solidFill>
                    <a:srgbClr val="FFFFFF"/>
                  </a:solidFill>
                </a:uFill>
              </a:rPr>
              <a:t>Text Encoding Initiative</a:t>
            </a:r>
          </a:p>
          <a:p>
            <a:pPr marL="432000" indent="-324000">
              <a:spcBef>
                <a:spcPts val="1284"/>
              </a:spcBef>
              <a:buClr>
                <a:srgbClr val="000000"/>
              </a:buClr>
              <a:buSzPct val="45000"/>
              <a:buFont typeface="Wingdings" charset="2"/>
              <a:buChar char=""/>
            </a:pPr>
            <a:r>
              <a:rPr lang="en-CA" sz="2800" u="sng" spc="-1" dirty="0" smtClean="0">
                <a:solidFill>
                  <a:srgbClr val="000000"/>
                </a:solidFill>
                <a:uFill>
                  <a:solidFill>
                    <a:srgbClr val="FFFFFF"/>
                  </a:solidFill>
                </a:uFill>
              </a:rPr>
              <a:t>Large community with open standards</a:t>
            </a:r>
          </a:p>
          <a:p>
            <a:pPr marL="432000" indent="-324000">
              <a:spcBef>
                <a:spcPts val="1284"/>
              </a:spcBef>
              <a:buClr>
                <a:srgbClr val="000000"/>
              </a:buClr>
              <a:buSzPct val="45000"/>
              <a:buFont typeface="Wingdings" charset="2"/>
              <a:buChar char=""/>
            </a:pPr>
            <a:endParaRPr lang="en-CA" spc="-1" dirty="0">
              <a:solidFill>
                <a:srgbClr val="000000"/>
              </a:solidFill>
              <a:uFill>
                <a:solidFill>
                  <a:srgbClr val="FFFFFF"/>
                </a:solidFill>
              </a:uFill>
              <a:latin typeface="Arial"/>
            </a:endParaRPr>
          </a:p>
          <a:p>
            <a:endParaRPr lang="en-US" dirty="0"/>
          </a:p>
        </p:txBody>
      </p:sp>
    </p:spTree>
    <p:extLst>
      <p:ext uri="{BB962C8B-B14F-4D97-AF65-F5344CB8AC3E}">
        <p14:creationId xmlns:p14="http://schemas.microsoft.com/office/powerpoint/2010/main" val="383164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Endings Project</a:t>
            </a:r>
            <a:endParaRPr lang="en-US" dirty="0"/>
          </a:p>
        </p:txBody>
      </p:sp>
    </p:spTree>
    <p:extLst>
      <p:ext uri="{BB962C8B-B14F-4D97-AF65-F5344CB8AC3E}">
        <p14:creationId xmlns:p14="http://schemas.microsoft.com/office/powerpoint/2010/main" val="1844772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TEI</a:t>
            </a:r>
            <a:endParaRPr lang="en-US" dirty="0"/>
          </a:p>
        </p:txBody>
      </p:sp>
      <p:sp>
        <p:nvSpPr>
          <p:cNvPr id="3" name="Content Placeholder 2"/>
          <p:cNvSpPr>
            <a:spLocks noGrp="1"/>
          </p:cNvSpPr>
          <p:nvPr>
            <p:ph idx="1"/>
          </p:nvPr>
        </p:nvSpPr>
        <p:spPr/>
        <p:txBody>
          <a:bodyPr/>
          <a:lstStyle/>
          <a:p>
            <a:pPr marL="432000" indent="-324000">
              <a:spcBef>
                <a:spcPts val="1284"/>
              </a:spcBef>
              <a:buClr>
                <a:srgbClr val="000000"/>
              </a:buClr>
              <a:buSzPct val="45000"/>
              <a:buFont typeface="Wingdings" charset="2"/>
              <a:buChar char=""/>
            </a:pPr>
            <a:r>
              <a:rPr lang="en-CA" sz="2800" u="sng" spc="-1" dirty="0" smtClean="0">
                <a:solidFill>
                  <a:srgbClr val="000000"/>
                </a:solidFill>
                <a:uFill>
                  <a:solidFill>
                    <a:srgbClr val="FFFFFF"/>
                  </a:solidFill>
                </a:uFill>
              </a:rPr>
              <a:t>Text Encoding Initiative</a:t>
            </a:r>
          </a:p>
          <a:p>
            <a:pPr marL="432000" indent="-324000">
              <a:spcBef>
                <a:spcPts val="1284"/>
              </a:spcBef>
              <a:buClr>
                <a:srgbClr val="000000"/>
              </a:buClr>
              <a:buSzPct val="45000"/>
              <a:buFont typeface="Wingdings" charset="2"/>
              <a:buChar char=""/>
            </a:pPr>
            <a:r>
              <a:rPr lang="en-CA" sz="2800" u="sng" spc="-1" dirty="0" smtClean="0">
                <a:solidFill>
                  <a:srgbClr val="000000"/>
                </a:solidFill>
                <a:uFill>
                  <a:solidFill>
                    <a:srgbClr val="FFFFFF"/>
                  </a:solidFill>
                </a:uFill>
              </a:rPr>
              <a:t>Large community with open standards</a:t>
            </a:r>
          </a:p>
          <a:p>
            <a:pPr marL="432000" indent="-324000">
              <a:spcBef>
                <a:spcPts val="1284"/>
              </a:spcBef>
              <a:buClr>
                <a:srgbClr val="000000"/>
              </a:buClr>
              <a:buSzPct val="45000"/>
              <a:buFont typeface="Wingdings" charset="2"/>
              <a:buChar char=""/>
            </a:pPr>
            <a:r>
              <a:rPr lang="en-CA" sz="2800" u="sng" spc="-1" dirty="0" smtClean="0">
                <a:solidFill>
                  <a:srgbClr val="000000"/>
                </a:solidFill>
                <a:uFill>
                  <a:solidFill>
                    <a:srgbClr val="FFFFFF"/>
                  </a:solidFill>
                </a:uFill>
              </a:rPr>
              <a:t>Many, many users who create </a:t>
            </a:r>
            <a:r>
              <a:rPr lang="en-CA" sz="2800" u="sng" spc="-1" dirty="0" err="1" smtClean="0">
                <a:solidFill>
                  <a:srgbClr val="000000"/>
                </a:solidFill>
                <a:uFill>
                  <a:solidFill>
                    <a:srgbClr val="FFFFFF"/>
                  </a:solidFill>
                </a:uFill>
              </a:rPr>
              <a:t>stylesheets</a:t>
            </a:r>
            <a:r>
              <a:rPr lang="en-CA" sz="2800" u="sng" spc="-1" dirty="0" smtClean="0">
                <a:solidFill>
                  <a:srgbClr val="000000"/>
                </a:solidFill>
                <a:uFill>
                  <a:solidFill>
                    <a:srgbClr val="FFFFFF"/>
                  </a:solidFill>
                </a:uFill>
              </a:rPr>
              <a:t> to transform TEI back and forth between formats</a:t>
            </a:r>
          </a:p>
          <a:p>
            <a:pPr marL="432000" indent="-324000">
              <a:spcBef>
                <a:spcPts val="1284"/>
              </a:spcBef>
              <a:buClr>
                <a:srgbClr val="000000"/>
              </a:buClr>
              <a:buSzPct val="45000"/>
              <a:buFont typeface="Wingdings" charset="2"/>
              <a:buChar char=""/>
            </a:pPr>
            <a:endParaRPr lang="en-CA" spc="-1" dirty="0">
              <a:solidFill>
                <a:srgbClr val="000000"/>
              </a:solidFill>
              <a:uFill>
                <a:solidFill>
                  <a:srgbClr val="FFFFFF"/>
                </a:solidFill>
              </a:uFill>
              <a:latin typeface="Arial"/>
            </a:endParaRPr>
          </a:p>
          <a:p>
            <a:endParaRPr lang="en-US" dirty="0"/>
          </a:p>
        </p:txBody>
      </p:sp>
    </p:spTree>
    <p:extLst>
      <p:ext uri="{BB962C8B-B14F-4D97-AF65-F5344CB8AC3E}">
        <p14:creationId xmlns:p14="http://schemas.microsoft.com/office/powerpoint/2010/main" val="16969879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(X)HTML</a:t>
            </a:r>
            <a:endParaRPr lang="en-US" dirty="0"/>
          </a:p>
        </p:txBody>
      </p:sp>
      <p:sp>
        <p:nvSpPr>
          <p:cNvPr id="4" name="TextBox 3"/>
          <p:cNvSpPr txBox="1"/>
          <p:nvPr/>
        </p:nvSpPr>
        <p:spPr>
          <a:xfrm>
            <a:off x="3357563" y="1200150"/>
            <a:ext cx="184731" cy="369332"/>
          </a:xfrm>
          <a:prstGeom prst="rect">
            <a:avLst/>
          </a:prstGeom>
          <a:noFill/>
        </p:spPr>
        <p:txBody>
          <a:bodyPr wrap="none" rtlCol="0">
            <a:spAutoFit/>
          </a:bodyPr>
          <a:lstStyle/>
          <a:p>
            <a:endParaRPr lang="en-US" dirty="0"/>
          </a:p>
        </p:txBody>
      </p:sp>
      <p:pic>
        <p:nvPicPr>
          <p:cNvPr id="7" name="Picture 6"/>
          <p:cNvPicPr/>
          <p:nvPr/>
        </p:nvPicPr>
        <p:blipFill>
          <a:blip r:embed="rId2"/>
          <a:stretch/>
        </p:blipFill>
        <p:spPr>
          <a:xfrm>
            <a:off x="3750427" y="1200150"/>
            <a:ext cx="6785640" cy="4446000"/>
          </a:xfrm>
          <a:prstGeom prst="rect">
            <a:avLst/>
          </a:prstGeom>
          <a:ln>
            <a:noFill/>
          </a:ln>
        </p:spPr>
      </p:pic>
      <p:sp>
        <p:nvSpPr>
          <p:cNvPr id="8" name="TextShape 4"/>
          <p:cNvSpPr txBox="1"/>
          <p:nvPr/>
        </p:nvSpPr>
        <p:spPr>
          <a:xfrm>
            <a:off x="6872288" y="6086250"/>
            <a:ext cx="4676850" cy="343800"/>
          </a:xfrm>
          <a:prstGeom prst="rect">
            <a:avLst/>
          </a:prstGeom>
          <a:noFill/>
          <a:ln>
            <a:noFill/>
          </a:ln>
        </p:spPr>
        <p:txBody>
          <a:bodyPr lIns="90000" tIns="45000" rIns="90000" bIns="45000"/>
          <a:lstStyle/>
          <a:p>
            <a:r>
              <a:rPr lang="en-CA" sz="1800" b="0" strike="noStrike" spc="-1" dirty="0">
                <a:solidFill>
                  <a:srgbClr val="000000"/>
                </a:solidFill>
                <a:uFill>
                  <a:solidFill>
                    <a:srgbClr val="FFFFFF"/>
                  </a:solidFill>
                </a:uFill>
                <a:latin typeface="Arial"/>
              </a:rPr>
              <a:t>http://</a:t>
            </a:r>
            <a:r>
              <a:rPr lang="en-CA" sz="1800" b="0" strike="noStrike" spc="-1" dirty="0" err="1">
                <a:solidFill>
                  <a:srgbClr val="000000"/>
                </a:solidFill>
                <a:uFill>
                  <a:solidFill>
                    <a:srgbClr val="FFFFFF"/>
                  </a:solidFill>
                </a:uFill>
                <a:latin typeface="Arial"/>
              </a:rPr>
              <a:t>www.worldwidewebsize.com</a:t>
            </a:r>
            <a:r>
              <a:rPr lang="en-CA" sz="1800" b="0" strike="noStrike" spc="-1" dirty="0">
                <a:solidFill>
                  <a:srgbClr val="000000"/>
                </a:solidFill>
                <a:uFill>
                  <a:solidFill>
                    <a:srgbClr val="FFFFFF"/>
                  </a:solidFill>
                </a:uFill>
                <a:latin typeface="Arial"/>
              </a:rPr>
              <a:t>/</a:t>
            </a:r>
          </a:p>
        </p:txBody>
      </p:sp>
    </p:spTree>
    <p:extLst>
      <p:ext uri="{BB962C8B-B14F-4D97-AF65-F5344CB8AC3E}">
        <p14:creationId xmlns:p14="http://schemas.microsoft.com/office/powerpoint/2010/main" val="1637674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(X)HTML</a:t>
            </a:r>
            <a:endParaRPr lang="en-US" dirty="0"/>
          </a:p>
        </p:txBody>
      </p:sp>
      <p:sp>
        <p:nvSpPr>
          <p:cNvPr id="4" name="TextBox 3"/>
          <p:cNvSpPr txBox="1"/>
          <p:nvPr/>
        </p:nvSpPr>
        <p:spPr>
          <a:xfrm>
            <a:off x="3357563" y="1200150"/>
            <a:ext cx="184731" cy="369332"/>
          </a:xfrm>
          <a:prstGeom prst="rect">
            <a:avLst/>
          </a:prstGeom>
          <a:noFill/>
        </p:spPr>
        <p:txBody>
          <a:bodyPr wrap="none" rtlCol="0">
            <a:spAutoFit/>
          </a:bodyPr>
          <a:lstStyle/>
          <a:p>
            <a:endParaRPr lang="en-US" dirty="0"/>
          </a:p>
        </p:txBody>
      </p:sp>
      <p:sp>
        <p:nvSpPr>
          <p:cNvPr id="5" name="TextBox 4"/>
          <p:cNvSpPr txBox="1"/>
          <p:nvPr/>
        </p:nvSpPr>
        <p:spPr>
          <a:xfrm>
            <a:off x="838200" y="1833215"/>
            <a:ext cx="10410825" cy="1384995"/>
          </a:xfrm>
          <a:prstGeom prst="rect">
            <a:avLst/>
          </a:prstGeom>
          <a:noFill/>
        </p:spPr>
        <p:txBody>
          <a:bodyPr wrap="square" rtlCol="0">
            <a:spAutoFit/>
          </a:bodyPr>
          <a:lstStyle/>
          <a:p>
            <a:pPr marL="285750" indent="-285750">
              <a:buFont typeface="Arial" charset="0"/>
              <a:buChar char="•"/>
            </a:pPr>
            <a:r>
              <a:rPr lang="en-US" sz="2800" dirty="0" smtClean="0"/>
              <a:t>The world’s first website still works:</a:t>
            </a:r>
            <a:br>
              <a:rPr lang="en-US" sz="2800" dirty="0" smtClean="0"/>
            </a:br>
            <a:r>
              <a:rPr lang="en-CA" sz="2800" spc="-1" dirty="0">
                <a:solidFill>
                  <a:srgbClr val="000000"/>
                </a:solidFill>
                <a:uFill>
                  <a:solidFill>
                    <a:srgbClr val="FFFFFF"/>
                  </a:solidFill>
                </a:uFill>
                <a:hlinkClick r:id="rId2"/>
              </a:rPr>
              <a:t>http://</a:t>
            </a:r>
            <a:r>
              <a:rPr lang="en-CA" sz="2800" spc="-1" dirty="0" smtClean="0">
                <a:solidFill>
                  <a:srgbClr val="000000"/>
                </a:solidFill>
                <a:uFill>
                  <a:solidFill>
                    <a:srgbClr val="FFFFFF"/>
                  </a:solidFill>
                </a:uFill>
                <a:hlinkClick r:id="rId2"/>
              </a:rPr>
              <a:t>info.cern.ch/hypertext/WWW/TheProject.html</a:t>
            </a:r>
            <a:endParaRPr lang="en-US" sz="2800" dirty="0" smtClean="0"/>
          </a:p>
          <a:p>
            <a:pPr marL="285750" indent="-285750">
              <a:buFont typeface="Arial" charset="0"/>
              <a:buChar char="•"/>
            </a:pPr>
            <a:endParaRPr lang="en-US" sz="2800" dirty="0" smtClean="0"/>
          </a:p>
        </p:txBody>
      </p:sp>
    </p:spTree>
    <p:extLst>
      <p:ext uri="{BB962C8B-B14F-4D97-AF65-F5344CB8AC3E}">
        <p14:creationId xmlns:p14="http://schemas.microsoft.com/office/powerpoint/2010/main" val="17128138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(X)HTML</a:t>
            </a:r>
            <a:endParaRPr lang="en-US" dirty="0"/>
          </a:p>
        </p:txBody>
      </p:sp>
      <p:sp>
        <p:nvSpPr>
          <p:cNvPr id="4" name="TextBox 3"/>
          <p:cNvSpPr txBox="1"/>
          <p:nvPr/>
        </p:nvSpPr>
        <p:spPr>
          <a:xfrm>
            <a:off x="3357563" y="120015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1819276"/>
            <a:ext cx="10020300" cy="4743216"/>
          </a:xfrm>
          <a:prstGeom prst="rect">
            <a:avLst/>
          </a:prstGeom>
        </p:spPr>
      </p:pic>
    </p:spTree>
    <p:extLst>
      <p:ext uri="{BB962C8B-B14F-4D97-AF65-F5344CB8AC3E}">
        <p14:creationId xmlns:p14="http://schemas.microsoft.com/office/powerpoint/2010/main" val="188592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a:t>
            </a:r>
            <a:endParaRPr lang="en-US" dirty="0"/>
          </a:p>
        </p:txBody>
      </p:sp>
      <p:sp>
        <p:nvSpPr>
          <p:cNvPr id="3" name="Content Placeholder 2"/>
          <p:cNvSpPr>
            <a:spLocks noGrp="1"/>
          </p:cNvSpPr>
          <p:nvPr>
            <p:ph idx="1"/>
          </p:nvPr>
        </p:nvSpPr>
        <p:spPr>
          <a:xfrm>
            <a:off x="1024129" y="1943100"/>
            <a:ext cx="9720071" cy="4023360"/>
          </a:xfrm>
        </p:spPr>
        <p:txBody>
          <a:bodyPr numCol="2">
            <a:noAutofit/>
          </a:bodyPr>
          <a:lstStyle/>
          <a:p>
            <a:r>
              <a:rPr lang="en-US" sz="2800" dirty="0"/>
              <a:t>Why not</a:t>
            </a:r>
            <a:r>
              <a:rPr lang="mr-IN" sz="2800" dirty="0" smtClean="0"/>
              <a:t>…</a:t>
            </a:r>
            <a:endParaRPr lang="en-CA" sz="2800" dirty="0" smtClean="0"/>
          </a:p>
          <a:p>
            <a:pPr lvl="1"/>
            <a:endParaRPr lang="en-US" sz="2800" dirty="0"/>
          </a:p>
          <a:p>
            <a:endParaRPr lang="en-US" sz="2800" dirty="0"/>
          </a:p>
          <a:p>
            <a:endParaRPr lang="en-US" sz="2800" dirty="0"/>
          </a:p>
        </p:txBody>
      </p:sp>
    </p:spTree>
    <p:extLst>
      <p:ext uri="{BB962C8B-B14F-4D97-AF65-F5344CB8AC3E}">
        <p14:creationId xmlns:p14="http://schemas.microsoft.com/office/powerpoint/2010/main" val="12186230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a:t>
            </a:r>
            <a:endParaRPr lang="en-US" dirty="0"/>
          </a:p>
        </p:txBody>
      </p:sp>
      <p:sp>
        <p:nvSpPr>
          <p:cNvPr id="3" name="Content Placeholder 2"/>
          <p:cNvSpPr>
            <a:spLocks noGrp="1"/>
          </p:cNvSpPr>
          <p:nvPr>
            <p:ph idx="1"/>
          </p:nvPr>
        </p:nvSpPr>
        <p:spPr>
          <a:xfrm>
            <a:off x="1024129" y="1943100"/>
            <a:ext cx="9720071" cy="4023360"/>
          </a:xfrm>
        </p:spPr>
        <p:txBody>
          <a:bodyPr numCol="2">
            <a:noAutofit/>
          </a:bodyPr>
          <a:lstStyle/>
          <a:p>
            <a:r>
              <a:rPr lang="en-US" sz="2800" dirty="0"/>
              <a:t>Why not</a:t>
            </a:r>
            <a:r>
              <a:rPr lang="mr-IN" sz="2800" dirty="0" smtClean="0"/>
              <a:t>…</a:t>
            </a:r>
            <a:endParaRPr lang="en-CA" sz="2800" dirty="0"/>
          </a:p>
          <a:p>
            <a:pPr lvl="1"/>
            <a:r>
              <a:rPr lang="en-US" sz="2800" dirty="0"/>
              <a:t>Python</a:t>
            </a:r>
          </a:p>
          <a:p>
            <a:pPr lvl="1"/>
            <a:r>
              <a:rPr lang="en-US" sz="2800" dirty="0"/>
              <a:t>PHP</a:t>
            </a:r>
          </a:p>
          <a:p>
            <a:pPr lvl="1"/>
            <a:r>
              <a:rPr lang="en-US" sz="2800" dirty="0"/>
              <a:t>Rails</a:t>
            </a:r>
          </a:p>
          <a:p>
            <a:pPr lvl="1"/>
            <a:r>
              <a:rPr lang="en-US" sz="2800" dirty="0"/>
              <a:t>MySQL</a:t>
            </a:r>
          </a:p>
          <a:p>
            <a:pPr lvl="1"/>
            <a:r>
              <a:rPr lang="en-US" sz="2800" dirty="0"/>
              <a:t>Tomcat</a:t>
            </a:r>
          </a:p>
          <a:p>
            <a:pPr lvl="1"/>
            <a:r>
              <a:rPr lang="en-US" sz="2800" dirty="0"/>
              <a:t>Node</a:t>
            </a:r>
          </a:p>
          <a:p>
            <a:pPr lvl="1"/>
            <a:endParaRPr lang="en-US" sz="2800" dirty="0" smtClean="0"/>
          </a:p>
          <a:p>
            <a:pPr lvl="1"/>
            <a:endParaRPr lang="en-US" sz="2800" dirty="0"/>
          </a:p>
          <a:p>
            <a:pPr lvl="1"/>
            <a:endParaRPr lang="en-US" sz="2800" dirty="0" smtClean="0"/>
          </a:p>
          <a:p>
            <a:pPr lvl="1"/>
            <a:r>
              <a:rPr lang="en-US" sz="2800" dirty="0" smtClean="0"/>
              <a:t>Perl</a:t>
            </a:r>
          </a:p>
          <a:p>
            <a:pPr lvl="1"/>
            <a:r>
              <a:rPr lang="en-US" sz="2800" dirty="0" smtClean="0"/>
              <a:t>ASP</a:t>
            </a:r>
            <a:endParaRPr lang="en-US" sz="2800" dirty="0"/>
          </a:p>
          <a:p>
            <a:pPr lvl="1"/>
            <a:r>
              <a:rPr lang="en-US" sz="2800" dirty="0" smtClean="0"/>
              <a:t>Cocoon</a:t>
            </a:r>
          </a:p>
          <a:p>
            <a:pPr lvl="1"/>
            <a:r>
              <a:rPr lang="en-US" sz="2800" dirty="0"/>
              <a:t> </a:t>
            </a:r>
            <a:r>
              <a:rPr lang="en-US" sz="2800" dirty="0" smtClean="0"/>
              <a:t>++++</a:t>
            </a:r>
            <a:endParaRPr lang="en-US" sz="2800" dirty="0"/>
          </a:p>
          <a:p>
            <a:pPr lvl="1"/>
            <a:endParaRPr lang="en-US" sz="2800" dirty="0"/>
          </a:p>
          <a:p>
            <a:endParaRPr lang="en-US" sz="2800" dirty="0"/>
          </a:p>
          <a:p>
            <a:endParaRPr lang="en-US" sz="2800" dirty="0"/>
          </a:p>
        </p:txBody>
      </p:sp>
    </p:spTree>
    <p:extLst>
      <p:ext uri="{BB962C8B-B14F-4D97-AF65-F5344CB8AC3E}">
        <p14:creationId xmlns:p14="http://schemas.microsoft.com/office/powerpoint/2010/main" val="6443549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a:t>
            </a:r>
            <a:endParaRPr lang="en-US" dirty="0"/>
          </a:p>
        </p:txBody>
      </p:sp>
      <p:sp>
        <p:nvSpPr>
          <p:cNvPr id="4" name="TextBox 3"/>
          <p:cNvSpPr txBox="1"/>
          <p:nvPr/>
        </p:nvSpPr>
        <p:spPr>
          <a:xfrm>
            <a:off x="1400175" y="1343025"/>
            <a:ext cx="184731" cy="369332"/>
          </a:xfrm>
          <a:prstGeom prst="rect">
            <a:avLst/>
          </a:prstGeom>
          <a:noFill/>
        </p:spPr>
        <p:txBody>
          <a:bodyPr wrap="none" rtlCol="0">
            <a:spAutoFit/>
          </a:bodyPr>
          <a:lstStyle/>
          <a:p>
            <a:endParaRPr lang="en-US" dirty="0"/>
          </a:p>
        </p:txBody>
      </p:sp>
      <p:sp>
        <p:nvSpPr>
          <p:cNvPr id="5" name="Content Placeholder 4"/>
          <p:cNvSpPr>
            <a:spLocks noGrp="1"/>
          </p:cNvSpPr>
          <p:nvPr>
            <p:ph idx="1"/>
          </p:nvPr>
        </p:nvSpPr>
        <p:spPr/>
        <p:txBody>
          <a:bodyPr>
            <a:normAutofit/>
          </a:bodyPr>
          <a:lstStyle/>
          <a:p>
            <a:r>
              <a:rPr lang="en-US" sz="2800" dirty="0" smtClean="0"/>
              <a:t>What are they mainly for?</a:t>
            </a:r>
            <a:endParaRPr lang="en-US" sz="2800" dirty="0"/>
          </a:p>
        </p:txBody>
      </p:sp>
    </p:spTree>
    <p:extLst>
      <p:ext uri="{BB962C8B-B14F-4D97-AF65-F5344CB8AC3E}">
        <p14:creationId xmlns:p14="http://schemas.microsoft.com/office/powerpoint/2010/main" val="15331129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a:t>
            </a:r>
            <a:endParaRPr lang="en-US" dirty="0"/>
          </a:p>
        </p:txBody>
      </p:sp>
      <p:sp>
        <p:nvSpPr>
          <p:cNvPr id="4" name="TextBox 3"/>
          <p:cNvSpPr txBox="1"/>
          <p:nvPr/>
        </p:nvSpPr>
        <p:spPr>
          <a:xfrm>
            <a:off x="1400175" y="1343025"/>
            <a:ext cx="184731" cy="369332"/>
          </a:xfrm>
          <a:prstGeom prst="rect">
            <a:avLst/>
          </a:prstGeom>
          <a:noFill/>
        </p:spPr>
        <p:txBody>
          <a:bodyPr wrap="none" rtlCol="0">
            <a:spAutoFit/>
          </a:bodyPr>
          <a:lstStyle/>
          <a:p>
            <a:endParaRPr lang="en-US" dirty="0"/>
          </a:p>
        </p:txBody>
      </p:sp>
      <p:sp>
        <p:nvSpPr>
          <p:cNvPr id="5" name="Content Placeholder 4"/>
          <p:cNvSpPr>
            <a:spLocks noGrp="1"/>
          </p:cNvSpPr>
          <p:nvPr>
            <p:ph idx="1"/>
          </p:nvPr>
        </p:nvSpPr>
        <p:spPr/>
        <p:txBody>
          <a:bodyPr>
            <a:normAutofit/>
          </a:bodyPr>
          <a:lstStyle/>
          <a:p>
            <a:r>
              <a:rPr lang="en-US" sz="2800" dirty="0" smtClean="0"/>
              <a:t>What are they mainly for?</a:t>
            </a:r>
          </a:p>
          <a:p>
            <a:r>
              <a:rPr lang="en-US" sz="2800" dirty="0" smtClean="0"/>
              <a:t>Producing HTML</a:t>
            </a:r>
            <a:endParaRPr lang="en-US" sz="2800" dirty="0"/>
          </a:p>
        </p:txBody>
      </p:sp>
    </p:spTree>
    <p:extLst>
      <p:ext uri="{BB962C8B-B14F-4D97-AF65-F5344CB8AC3E}">
        <p14:creationId xmlns:p14="http://schemas.microsoft.com/office/powerpoint/2010/main" val="1395172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(X)HTML5</a:t>
            </a:r>
            <a:endParaRPr lang="en-US" dirty="0"/>
          </a:p>
        </p:txBody>
      </p:sp>
      <p:sp>
        <p:nvSpPr>
          <p:cNvPr id="3" name="Content Placeholder 2"/>
          <p:cNvSpPr>
            <a:spLocks noGrp="1"/>
          </p:cNvSpPr>
          <p:nvPr>
            <p:ph idx="1"/>
          </p:nvPr>
        </p:nvSpPr>
        <p:spPr/>
        <p:txBody>
          <a:bodyPr/>
          <a:lstStyle/>
          <a:p>
            <a:r>
              <a:rPr lang="en-US" sz="2800" dirty="0" smtClean="0"/>
              <a:t>We use XHTML5</a:t>
            </a:r>
          </a:p>
          <a:p>
            <a:endParaRPr lang="en-US" dirty="0"/>
          </a:p>
        </p:txBody>
      </p:sp>
      <p:sp>
        <p:nvSpPr>
          <p:cNvPr id="4" name="TextBox 3"/>
          <p:cNvSpPr txBox="1"/>
          <p:nvPr/>
        </p:nvSpPr>
        <p:spPr>
          <a:xfrm>
            <a:off x="1400175" y="134302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18470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(X)HTML5</a:t>
            </a:r>
            <a:endParaRPr lang="en-US" dirty="0"/>
          </a:p>
        </p:txBody>
      </p:sp>
      <p:sp>
        <p:nvSpPr>
          <p:cNvPr id="3" name="Content Placeholder 2"/>
          <p:cNvSpPr>
            <a:spLocks noGrp="1"/>
          </p:cNvSpPr>
          <p:nvPr>
            <p:ph idx="1"/>
          </p:nvPr>
        </p:nvSpPr>
        <p:spPr/>
        <p:txBody>
          <a:bodyPr/>
          <a:lstStyle/>
          <a:p>
            <a:r>
              <a:rPr lang="en-US" sz="2800" dirty="0" smtClean="0"/>
              <a:t>We use XHTML5</a:t>
            </a:r>
          </a:p>
          <a:p>
            <a:r>
              <a:rPr lang="en-US" sz="2800" dirty="0" smtClean="0"/>
              <a:t>XML and thus easily processed</a:t>
            </a:r>
          </a:p>
          <a:p>
            <a:endParaRPr lang="en-US" dirty="0"/>
          </a:p>
        </p:txBody>
      </p:sp>
      <p:sp>
        <p:nvSpPr>
          <p:cNvPr id="4" name="TextBox 3"/>
          <p:cNvSpPr txBox="1"/>
          <p:nvPr/>
        </p:nvSpPr>
        <p:spPr>
          <a:xfrm>
            <a:off x="1400175" y="134302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82568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Endings Project</a:t>
            </a:r>
            <a:endParaRPr lang="en-US" dirty="0"/>
          </a:p>
        </p:txBody>
      </p:sp>
      <p:sp>
        <p:nvSpPr>
          <p:cNvPr id="3" name="Content Placeholder 2"/>
          <p:cNvSpPr>
            <a:spLocks noGrp="1"/>
          </p:cNvSpPr>
          <p:nvPr>
            <p:ph idx="1"/>
          </p:nvPr>
        </p:nvSpPr>
        <p:spPr/>
        <p:txBody>
          <a:bodyPr/>
          <a:lstStyle/>
          <a:p>
            <a:r>
              <a:rPr lang="en-US" dirty="0" smtClean="0"/>
              <a:t>Based at the University of Victoria</a:t>
            </a:r>
          </a:p>
        </p:txBody>
      </p:sp>
    </p:spTree>
    <p:extLst>
      <p:ext uri="{BB962C8B-B14F-4D97-AF65-F5344CB8AC3E}">
        <p14:creationId xmlns:p14="http://schemas.microsoft.com/office/powerpoint/2010/main" val="18420074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(X)HTML5</a:t>
            </a:r>
            <a:endParaRPr lang="en-US" dirty="0"/>
          </a:p>
        </p:txBody>
      </p:sp>
      <p:sp>
        <p:nvSpPr>
          <p:cNvPr id="3" name="Content Placeholder 2"/>
          <p:cNvSpPr>
            <a:spLocks noGrp="1"/>
          </p:cNvSpPr>
          <p:nvPr>
            <p:ph idx="1"/>
          </p:nvPr>
        </p:nvSpPr>
        <p:spPr/>
        <p:txBody>
          <a:bodyPr/>
          <a:lstStyle/>
          <a:p>
            <a:r>
              <a:rPr lang="en-US" sz="2800" dirty="0" smtClean="0"/>
              <a:t>We use XHTML5</a:t>
            </a:r>
          </a:p>
          <a:p>
            <a:r>
              <a:rPr lang="en-US" sz="2800" dirty="0" smtClean="0"/>
              <a:t>XML and thus easily processed</a:t>
            </a:r>
          </a:p>
          <a:p>
            <a:r>
              <a:rPr lang="en-US" sz="2800" dirty="0" smtClean="0"/>
              <a:t>4.5 billion pages in HTML</a:t>
            </a:r>
          </a:p>
          <a:p>
            <a:endParaRPr lang="en-US" dirty="0"/>
          </a:p>
        </p:txBody>
      </p:sp>
      <p:sp>
        <p:nvSpPr>
          <p:cNvPr id="4" name="TextBox 3"/>
          <p:cNvSpPr txBox="1"/>
          <p:nvPr/>
        </p:nvSpPr>
        <p:spPr>
          <a:xfrm>
            <a:off x="1400175" y="134302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397645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(X)HTML5</a:t>
            </a:r>
            <a:endParaRPr lang="en-US" dirty="0"/>
          </a:p>
        </p:txBody>
      </p:sp>
      <p:sp>
        <p:nvSpPr>
          <p:cNvPr id="3" name="Content Placeholder 2"/>
          <p:cNvSpPr>
            <a:spLocks noGrp="1"/>
          </p:cNvSpPr>
          <p:nvPr>
            <p:ph idx="1"/>
          </p:nvPr>
        </p:nvSpPr>
        <p:spPr/>
        <p:txBody>
          <a:bodyPr/>
          <a:lstStyle/>
          <a:p>
            <a:r>
              <a:rPr lang="en-US" sz="2800" dirty="0" smtClean="0"/>
              <a:t>We use XHTML5</a:t>
            </a:r>
          </a:p>
          <a:p>
            <a:r>
              <a:rPr lang="en-US" sz="2800" dirty="0" smtClean="0"/>
              <a:t>XML and thus easily processed</a:t>
            </a:r>
          </a:p>
          <a:p>
            <a:r>
              <a:rPr lang="en-US" sz="2800" dirty="0" smtClean="0"/>
              <a:t>4.5 billion pages in HTML</a:t>
            </a:r>
          </a:p>
          <a:p>
            <a:r>
              <a:rPr lang="en-US" sz="2800" dirty="0" smtClean="0"/>
              <a:t>XHTML5 has a robust specification that gives strict validation of syntax</a:t>
            </a:r>
          </a:p>
          <a:p>
            <a:endParaRPr lang="en-US" dirty="0"/>
          </a:p>
        </p:txBody>
      </p:sp>
      <p:sp>
        <p:nvSpPr>
          <p:cNvPr id="4" name="TextBox 3"/>
          <p:cNvSpPr txBox="1"/>
          <p:nvPr/>
        </p:nvSpPr>
        <p:spPr>
          <a:xfrm>
            <a:off x="1400175" y="134302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662597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(X)HTML5</a:t>
            </a:r>
            <a:endParaRPr lang="en-US" dirty="0"/>
          </a:p>
        </p:txBody>
      </p:sp>
      <p:sp>
        <p:nvSpPr>
          <p:cNvPr id="3" name="Content Placeholder 2"/>
          <p:cNvSpPr>
            <a:spLocks noGrp="1"/>
          </p:cNvSpPr>
          <p:nvPr>
            <p:ph idx="1"/>
          </p:nvPr>
        </p:nvSpPr>
        <p:spPr/>
        <p:txBody>
          <a:bodyPr/>
          <a:lstStyle/>
          <a:p>
            <a:r>
              <a:rPr lang="en-US" sz="2800" dirty="0" smtClean="0"/>
              <a:t>We use XHTML5</a:t>
            </a:r>
          </a:p>
          <a:p>
            <a:r>
              <a:rPr lang="en-US" sz="2800" dirty="0" smtClean="0"/>
              <a:t>XML and thus easily processed</a:t>
            </a:r>
          </a:p>
          <a:p>
            <a:r>
              <a:rPr lang="en-US" sz="2800" dirty="0" smtClean="0"/>
              <a:t>4.5 billion pages in HTML</a:t>
            </a:r>
          </a:p>
          <a:p>
            <a:r>
              <a:rPr lang="en-US" sz="2800" dirty="0" smtClean="0"/>
              <a:t>XHTML5 has a robust specification that gives strict validation of syntax</a:t>
            </a:r>
          </a:p>
          <a:p>
            <a:r>
              <a:rPr lang="en-US" sz="2800" dirty="0" smtClean="0"/>
              <a:t>Most likely there will be a conversion</a:t>
            </a:r>
          </a:p>
          <a:p>
            <a:endParaRPr lang="en-US" dirty="0"/>
          </a:p>
        </p:txBody>
      </p:sp>
      <p:sp>
        <p:nvSpPr>
          <p:cNvPr id="4" name="TextBox 3"/>
          <p:cNvSpPr txBox="1"/>
          <p:nvPr/>
        </p:nvSpPr>
        <p:spPr>
          <a:xfrm>
            <a:off x="1400175" y="134302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695548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a:t>
            </a:r>
            <a:r>
              <a:rPr lang="en-US" dirty="0" err="1" smtClean="0"/>
              <a:t>stylesheets</a:t>
            </a:r>
            <a:r>
              <a:rPr lang="en-US" dirty="0" smtClean="0"/>
              <a:t> (CSS)</a:t>
            </a:r>
            <a:endParaRPr lang="en-US" dirty="0"/>
          </a:p>
        </p:txBody>
      </p:sp>
    </p:spTree>
    <p:extLst>
      <p:ext uri="{BB962C8B-B14F-4D97-AF65-F5344CB8AC3E}">
        <p14:creationId xmlns:p14="http://schemas.microsoft.com/office/powerpoint/2010/main" val="387788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a:t>
            </a:r>
            <a:r>
              <a:rPr lang="en-US" dirty="0" err="1" smtClean="0"/>
              <a:t>stylesheets</a:t>
            </a:r>
            <a:r>
              <a:rPr lang="en-US" dirty="0" smtClean="0"/>
              <a:t> (CSS)</a:t>
            </a:r>
            <a:endParaRPr lang="en-US" dirty="0"/>
          </a:p>
        </p:txBody>
      </p:sp>
      <p:sp>
        <p:nvSpPr>
          <p:cNvPr id="3" name="Content Placeholder 2"/>
          <p:cNvSpPr>
            <a:spLocks noGrp="1"/>
          </p:cNvSpPr>
          <p:nvPr>
            <p:ph idx="1"/>
          </p:nvPr>
        </p:nvSpPr>
        <p:spPr/>
        <p:txBody>
          <a:bodyPr/>
          <a:lstStyle/>
          <a:p>
            <a:pPr>
              <a:buFont typeface="Arial" charset="0"/>
              <a:buChar char="•"/>
            </a:pPr>
            <a:r>
              <a:rPr lang="en-US" sz="2800" dirty="0" smtClean="0"/>
              <a:t> 20 years old</a:t>
            </a:r>
          </a:p>
          <a:p>
            <a:pPr>
              <a:buFont typeface="Arial" charset="0"/>
              <a:buChar char="•"/>
            </a:pPr>
            <a:endParaRPr lang="en-US" dirty="0"/>
          </a:p>
        </p:txBody>
      </p:sp>
    </p:spTree>
    <p:extLst>
      <p:ext uri="{BB962C8B-B14F-4D97-AF65-F5344CB8AC3E}">
        <p14:creationId xmlns:p14="http://schemas.microsoft.com/office/powerpoint/2010/main" val="972554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a:t>
            </a:r>
            <a:r>
              <a:rPr lang="en-US" dirty="0" err="1" smtClean="0"/>
              <a:t>stylesheets</a:t>
            </a:r>
            <a:r>
              <a:rPr lang="en-US" dirty="0" smtClean="0"/>
              <a:t> (CSS)</a:t>
            </a:r>
            <a:endParaRPr lang="en-US" dirty="0"/>
          </a:p>
        </p:txBody>
      </p:sp>
      <p:sp>
        <p:nvSpPr>
          <p:cNvPr id="3" name="Content Placeholder 2"/>
          <p:cNvSpPr>
            <a:spLocks noGrp="1"/>
          </p:cNvSpPr>
          <p:nvPr>
            <p:ph idx="1"/>
          </p:nvPr>
        </p:nvSpPr>
        <p:spPr/>
        <p:txBody>
          <a:bodyPr/>
          <a:lstStyle/>
          <a:p>
            <a:pPr>
              <a:buFont typeface="Arial" charset="0"/>
              <a:buChar char="•"/>
            </a:pPr>
            <a:r>
              <a:rPr lang="en-US" sz="2800" dirty="0" smtClean="0"/>
              <a:t> 20 years old</a:t>
            </a:r>
          </a:p>
          <a:p>
            <a:pPr>
              <a:buFont typeface="Arial" charset="0"/>
              <a:buChar char="•"/>
            </a:pPr>
            <a:r>
              <a:rPr lang="en-US" sz="2800" dirty="0"/>
              <a:t> </a:t>
            </a:r>
            <a:r>
              <a:rPr lang="en-US" sz="2800" dirty="0" smtClean="0"/>
              <a:t>Many properties date back to early modern printing (font, italic, </a:t>
            </a:r>
            <a:r>
              <a:rPr lang="en-US" sz="2800" dirty="0" err="1" smtClean="0"/>
              <a:t>pt</a:t>
            </a:r>
            <a:r>
              <a:rPr lang="en-US" sz="2800" dirty="0" smtClean="0"/>
              <a:t>)</a:t>
            </a:r>
          </a:p>
          <a:p>
            <a:pPr>
              <a:buFont typeface="Arial" charset="0"/>
              <a:buChar char="•"/>
            </a:pPr>
            <a:endParaRPr lang="en-US" dirty="0"/>
          </a:p>
        </p:txBody>
      </p:sp>
    </p:spTree>
    <p:extLst>
      <p:ext uri="{BB962C8B-B14F-4D97-AF65-F5344CB8AC3E}">
        <p14:creationId xmlns:p14="http://schemas.microsoft.com/office/powerpoint/2010/main" val="1368811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a:t>
            </a:r>
            <a:r>
              <a:rPr lang="en-US" dirty="0" err="1" smtClean="0"/>
              <a:t>stylesheets</a:t>
            </a:r>
            <a:r>
              <a:rPr lang="en-US" dirty="0" smtClean="0"/>
              <a:t> (CSS)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smtClean="0"/>
              <a:t> 20 years old</a:t>
            </a:r>
          </a:p>
          <a:p>
            <a:pPr>
              <a:buFont typeface="Arial" charset="0"/>
              <a:buChar char="•"/>
            </a:pPr>
            <a:r>
              <a:rPr lang="en-US" sz="2800" dirty="0"/>
              <a:t> </a:t>
            </a:r>
            <a:r>
              <a:rPr lang="en-US" sz="2800" dirty="0" smtClean="0"/>
              <a:t>Many properties date back to early modern printing (font, italic, </a:t>
            </a:r>
            <a:r>
              <a:rPr lang="en-US" sz="2800" dirty="0" err="1" smtClean="0"/>
              <a:t>pt</a:t>
            </a:r>
            <a:r>
              <a:rPr lang="en-US" sz="2800" dirty="0" smtClean="0"/>
              <a:t>)</a:t>
            </a:r>
          </a:p>
          <a:p>
            <a:pPr>
              <a:buFont typeface="Arial" charset="0"/>
              <a:buChar char="•"/>
            </a:pPr>
            <a:r>
              <a:rPr lang="en-US" sz="2800" dirty="0" smtClean="0"/>
              <a:t> Design principles incorporate forward </a:t>
            </a:r>
            <a:r>
              <a:rPr lang="en-US" sz="2800" i="1" dirty="0" smtClean="0"/>
              <a:t>and </a:t>
            </a:r>
            <a:r>
              <a:rPr lang="en-US" sz="2800" dirty="0" smtClean="0"/>
              <a:t>backwards compatibility</a:t>
            </a:r>
          </a:p>
          <a:p>
            <a:pPr>
              <a:buFont typeface="Arial" charset="0"/>
              <a:buChar char="•"/>
            </a:pPr>
            <a:endParaRPr lang="en-US" sz="2800" dirty="0"/>
          </a:p>
          <a:p>
            <a:pPr>
              <a:buFont typeface="Arial" charset="0"/>
              <a:buChar char="•"/>
            </a:pPr>
            <a:endParaRPr lang="en-US" sz="2800" dirty="0"/>
          </a:p>
        </p:txBody>
      </p:sp>
    </p:spTree>
    <p:extLst>
      <p:ext uri="{BB962C8B-B14F-4D97-AF65-F5344CB8AC3E}">
        <p14:creationId xmlns:p14="http://schemas.microsoft.com/office/powerpoint/2010/main" val="1234732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a:t>
            </a:r>
            <a:r>
              <a:rPr lang="en-US" dirty="0" err="1" smtClean="0"/>
              <a:t>stylesheets</a:t>
            </a:r>
            <a:r>
              <a:rPr lang="en-US" dirty="0" smtClean="0"/>
              <a:t> (CSS)</a:t>
            </a:r>
            <a:endParaRPr lang="en-US" dirty="0"/>
          </a:p>
        </p:txBody>
      </p:sp>
      <p:sp>
        <p:nvSpPr>
          <p:cNvPr id="3" name="Content Placeholder 2"/>
          <p:cNvSpPr>
            <a:spLocks noGrp="1"/>
          </p:cNvSpPr>
          <p:nvPr>
            <p:ph idx="1"/>
          </p:nvPr>
        </p:nvSpPr>
        <p:spPr/>
        <p:txBody>
          <a:bodyPr/>
          <a:lstStyle/>
          <a:p>
            <a:pPr>
              <a:buFont typeface="Arial" charset="0"/>
              <a:buChar char="•"/>
            </a:pPr>
            <a:r>
              <a:rPr lang="en-US" sz="2800" dirty="0" smtClean="0"/>
              <a:t> 20 years old</a:t>
            </a:r>
          </a:p>
          <a:p>
            <a:pPr>
              <a:buFont typeface="Arial" charset="0"/>
              <a:buChar char="•"/>
            </a:pPr>
            <a:r>
              <a:rPr lang="en-US" sz="2800" dirty="0"/>
              <a:t> </a:t>
            </a:r>
            <a:r>
              <a:rPr lang="en-US" sz="2800" dirty="0" smtClean="0"/>
              <a:t>Many properties date back to early modern printing (font, italic, </a:t>
            </a:r>
            <a:r>
              <a:rPr lang="en-US" sz="2800" dirty="0" err="1" smtClean="0"/>
              <a:t>pt</a:t>
            </a:r>
            <a:r>
              <a:rPr lang="en-US" sz="2800" dirty="0" smtClean="0"/>
              <a:t>)</a:t>
            </a:r>
          </a:p>
          <a:p>
            <a:pPr>
              <a:buFont typeface="Arial" charset="0"/>
              <a:buChar char="•"/>
            </a:pPr>
            <a:r>
              <a:rPr lang="en-US" sz="2800" dirty="0" smtClean="0"/>
              <a:t> Design principles incorporate forward </a:t>
            </a:r>
            <a:r>
              <a:rPr lang="en-US" sz="2800" i="1" dirty="0" smtClean="0"/>
              <a:t>and </a:t>
            </a:r>
            <a:r>
              <a:rPr lang="en-US" sz="2800" dirty="0" smtClean="0"/>
              <a:t>backwards compatibility</a:t>
            </a:r>
          </a:p>
          <a:p>
            <a:pPr>
              <a:buFont typeface="Arial" charset="0"/>
              <a:buChar char="•"/>
            </a:pPr>
            <a:endParaRPr lang="en-US" sz="2800" dirty="0"/>
          </a:p>
          <a:p>
            <a:pPr>
              <a:buFont typeface="Arial" charset="0"/>
              <a:buChar char="•"/>
            </a:pPr>
            <a:r>
              <a:rPr lang="en-US" sz="2800" dirty="0"/>
              <a:t> </a:t>
            </a:r>
            <a:r>
              <a:rPr lang="en-US" sz="2800" i="1" dirty="0" smtClean="0"/>
              <a:t>And if no CSS, the site still works</a:t>
            </a:r>
          </a:p>
          <a:p>
            <a:pPr>
              <a:buFont typeface="Arial" charset="0"/>
              <a:buChar char="•"/>
            </a:pPr>
            <a:endParaRPr lang="en-US" dirty="0"/>
          </a:p>
        </p:txBody>
      </p:sp>
    </p:spTree>
    <p:extLst>
      <p:ext uri="{BB962C8B-B14F-4D97-AF65-F5344CB8AC3E}">
        <p14:creationId xmlns:p14="http://schemas.microsoft.com/office/powerpoint/2010/main" val="592968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endParaRPr lang="en-US" dirty="0"/>
          </a:p>
        </p:txBody>
      </p:sp>
      <p:pic>
        <p:nvPicPr>
          <p:cNvPr id="4" name="Picture 3"/>
          <p:cNvPicPr/>
          <p:nvPr/>
        </p:nvPicPr>
        <p:blipFill>
          <a:blip r:embed="rId2"/>
          <a:stretch/>
        </p:blipFill>
        <p:spPr>
          <a:xfrm>
            <a:off x="1024128" y="2084832"/>
            <a:ext cx="6140160" cy="4116240"/>
          </a:xfrm>
          <a:prstGeom prst="rect">
            <a:avLst/>
          </a:prstGeom>
          <a:ln>
            <a:noFill/>
          </a:ln>
        </p:spPr>
      </p:pic>
      <p:sp>
        <p:nvSpPr>
          <p:cNvPr id="5" name="TextShape 3"/>
          <p:cNvSpPr txBox="1"/>
          <p:nvPr/>
        </p:nvSpPr>
        <p:spPr>
          <a:xfrm>
            <a:off x="6462772" y="6201072"/>
            <a:ext cx="2264040" cy="343800"/>
          </a:xfrm>
          <a:prstGeom prst="rect">
            <a:avLst/>
          </a:prstGeom>
          <a:noFill/>
          <a:ln>
            <a:noFill/>
          </a:ln>
        </p:spPr>
        <p:txBody>
          <a:bodyPr lIns="90000" tIns="45000" rIns="90000" bIns="45000"/>
          <a:lstStyle/>
          <a:p>
            <a:r>
              <a:rPr lang="en-CA" spc="-1" dirty="0">
                <a:solidFill>
                  <a:srgbClr val="000000"/>
                </a:solidFill>
                <a:uFill>
                  <a:solidFill>
                    <a:srgbClr val="FFFFFF"/>
                  </a:solidFill>
                </a:uFill>
              </a:rPr>
              <a:t>https://w3techs.com</a:t>
            </a:r>
            <a:r>
              <a:rPr lang="en-CA" spc="-1" dirty="0">
                <a:solidFill>
                  <a:srgbClr val="000000"/>
                </a:solidFill>
                <a:uFill>
                  <a:solidFill>
                    <a:srgbClr val="FFFFFF"/>
                  </a:solidFill>
                </a:uFill>
                <a:latin typeface="Arial"/>
              </a:rPr>
              <a:t>/</a:t>
            </a:r>
          </a:p>
        </p:txBody>
      </p:sp>
    </p:spTree>
    <p:extLst>
      <p:ext uri="{BB962C8B-B14F-4D97-AF65-F5344CB8AC3E}">
        <p14:creationId xmlns:p14="http://schemas.microsoft.com/office/powerpoint/2010/main" val="4677501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endParaRPr lang="en-US" dirty="0"/>
          </a:p>
        </p:txBody>
      </p:sp>
    </p:spTree>
    <p:extLst>
      <p:ext uri="{BB962C8B-B14F-4D97-AF65-F5344CB8AC3E}">
        <p14:creationId xmlns:p14="http://schemas.microsoft.com/office/powerpoint/2010/main" val="196252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Endings Project</a:t>
            </a:r>
            <a:endParaRPr lang="en-US" dirty="0"/>
          </a:p>
        </p:txBody>
      </p:sp>
      <p:sp>
        <p:nvSpPr>
          <p:cNvPr id="3" name="Content Placeholder 2"/>
          <p:cNvSpPr>
            <a:spLocks noGrp="1"/>
          </p:cNvSpPr>
          <p:nvPr>
            <p:ph idx="1"/>
          </p:nvPr>
        </p:nvSpPr>
        <p:spPr/>
        <p:txBody>
          <a:bodyPr/>
          <a:lstStyle/>
          <a:p>
            <a:r>
              <a:rPr lang="en-US" dirty="0" smtClean="0"/>
              <a:t>Based at the University of Victoria</a:t>
            </a:r>
          </a:p>
          <a:p>
            <a:r>
              <a:rPr lang="en-US" dirty="0" smtClean="0"/>
              <a:t>Comprised of four core projects:</a:t>
            </a:r>
          </a:p>
          <a:p>
            <a:pPr lvl="1"/>
            <a:r>
              <a:rPr lang="en-US" dirty="0" smtClean="0"/>
              <a:t>The Map of Early Modern London (</a:t>
            </a:r>
            <a:r>
              <a:rPr lang="en-US" dirty="0" smtClean="0">
                <a:hlinkClick r:id="rId2"/>
              </a:rPr>
              <a:t>http://mapoflondon.uvic.ca)</a:t>
            </a:r>
            <a:endParaRPr lang="en-US" dirty="0" smtClean="0"/>
          </a:p>
          <a:p>
            <a:pPr lvl="1"/>
            <a:r>
              <a:rPr lang="en-US" dirty="0" smtClean="0"/>
              <a:t>The Robert Graves Diary project (</a:t>
            </a:r>
            <a:r>
              <a:rPr lang="en-US" dirty="0" smtClean="0">
                <a:hlinkClick r:id="rId3"/>
              </a:rPr>
              <a:t>http://graves.uvic.ca)</a:t>
            </a:r>
            <a:endParaRPr lang="en-US" dirty="0" smtClean="0"/>
          </a:p>
          <a:p>
            <a:pPr lvl="1"/>
            <a:r>
              <a:rPr lang="en-US" dirty="0"/>
              <a:t>Le </a:t>
            </a:r>
            <a:r>
              <a:rPr lang="en-US" dirty="0" err="1"/>
              <a:t>Mariage</a:t>
            </a:r>
            <a:r>
              <a:rPr lang="en-US" dirty="0"/>
              <a:t> Sous </a:t>
            </a:r>
            <a:r>
              <a:rPr lang="en-US" dirty="0" err="1"/>
              <a:t>L’Ancien</a:t>
            </a:r>
            <a:r>
              <a:rPr lang="en-US" dirty="0"/>
              <a:t> </a:t>
            </a:r>
            <a:r>
              <a:rPr lang="en-US" dirty="0" smtClean="0"/>
              <a:t>Régime (</a:t>
            </a:r>
            <a:r>
              <a:rPr lang="en-US" dirty="0" smtClean="0">
                <a:hlinkClick r:id="rId4"/>
              </a:rPr>
              <a:t>http://mariage.uvic.ca)</a:t>
            </a:r>
            <a:endParaRPr lang="en-US" dirty="0" smtClean="0"/>
          </a:p>
          <a:p>
            <a:pPr lvl="1"/>
            <a:r>
              <a:rPr lang="en-US" i="1" dirty="0"/>
              <a:t>The </a:t>
            </a:r>
            <a:r>
              <a:rPr lang="en-US" i="1" dirty="0" err="1"/>
              <a:t>Nxaʔamxcín</a:t>
            </a:r>
            <a:r>
              <a:rPr lang="en-US" i="1" dirty="0"/>
              <a:t> Dictionary </a:t>
            </a:r>
            <a:r>
              <a:rPr lang="en-US" i="1" dirty="0" smtClean="0"/>
              <a:t>Project</a:t>
            </a:r>
            <a:endParaRPr lang="en-US" dirty="0"/>
          </a:p>
        </p:txBody>
      </p:sp>
    </p:spTree>
    <p:extLst>
      <p:ext uri="{BB962C8B-B14F-4D97-AF65-F5344CB8AC3E}">
        <p14:creationId xmlns:p14="http://schemas.microsoft.com/office/powerpoint/2010/main" val="20385647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a:t> </a:t>
            </a:r>
            <a:r>
              <a:rPr lang="en-US" sz="2800" dirty="0" smtClean="0"/>
              <a:t>Committed to backwards compatibility</a:t>
            </a:r>
          </a:p>
          <a:p>
            <a:pPr>
              <a:buFont typeface="Arial" charset="0"/>
              <a:buChar char="•"/>
            </a:pPr>
            <a:endParaRPr lang="en-US" sz="2800" dirty="0"/>
          </a:p>
        </p:txBody>
      </p:sp>
    </p:spTree>
    <p:extLst>
      <p:ext uri="{BB962C8B-B14F-4D97-AF65-F5344CB8AC3E}">
        <p14:creationId xmlns:p14="http://schemas.microsoft.com/office/powerpoint/2010/main" val="798409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endParaRPr lang="en-US" dirty="0"/>
          </a:p>
        </p:txBody>
      </p:sp>
      <p:sp>
        <p:nvSpPr>
          <p:cNvPr id="3" name="Content Placeholder 2"/>
          <p:cNvSpPr>
            <a:spLocks noGrp="1"/>
          </p:cNvSpPr>
          <p:nvPr>
            <p:ph idx="1"/>
          </p:nvPr>
        </p:nvSpPr>
        <p:spPr/>
        <p:txBody>
          <a:bodyPr/>
          <a:lstStyle/>
          <a:p>
            <a:pPr>
              <a:buFont typeface="Arial" charset="0"/>
              <a:buChar char="•"/>
            </a:pPr>
            <a:r>
              <a:rPr lang="en-US" sz="2800" dirty="0"/>
              <a:t> </a:t>
            </a:r>
            <a:r>
              <a:rPr lang="en-US" sz="2800" dirty="0" smtClean="0"/>
              <a:t>Committed to backwards compatibility</a:t>
            </a:r>
          </a:p>
          <a:p>
            <a:pPr>
              <a:buFont typeface="Arial" charset="0"/>
              <a:buChar char="•"/>
            </a:pPr>
            <a:r>
              <a:rPr lang="en-US" sz="2800" dirty="0" smtClean="0"/>
              <a:t> Very commonly used</a:t>
            </a:r>
          </a:p>
          <a:p>
            <a:pPr>
              <a:buFont typeface="Arial" charset="0"/>
              <a:buChar char="•"/>
            </a:pPr>
            <a:endParaRPr lang="en-US" dirty="0" smtClean="0"/>
          </a:p>
        </p:txBody>
      </p:sp>
    </p:spTree>
    <p:extLst>
      <p:ext uri="{BB962C8B-B14F-4D97-AF65-F5344CB8AC3E}">
        <p14:creationId xmlns:p14="http://schemas.microsoft.com/office/powerpoint/2010/main" val="1868217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endParaRPr lang="en-US" dirty="0"/>
          </a:p>
        </p:txBody>
      </p:sp>
      <p:sp>
        <p:nvSpPr>
          <p:cNvPr id="3" name="Content Placeholder 2"/>
          <p:cNvSpPr>
            <a:spLocks noGrp="1"/>
          </p:cNvSpPr>
          <p:nvPr>
            <p:ph idx="1"/>
          </p:nvPr>
        </p:nvSpPr>
        <p:spPr/>
        <p:txBody>
          <a:bodyPr/>
          <a:lstStyle/>
          <a:p>
            <a:pPr>
              <a:buFont typeface="Arial" charset="0"/>
              <a:buChar char="•"/>
            </a:pPr>
            <a:r>
              <a:rPr lang="en-US" dirty="0"/>
              <a:t> </a:t>
            </a:r>
            <a:r>
              <a:rPr lang="en-US" sz="2800" dirty="0" smtClean="0"/>
              <a:t>Committed to backwards compatibility</a:t>
            </a:r>
          </a:p>
          <a:p>
            <a:pPr>
              <a:buFont typeface="Arial" charset="0"/>
              <a:buChar char="•"/>
            </a:pPr>
            <a:r>
              <a:rPr lang="en-US" sz="2800" dirty="0" smtClean="0"/>
              <a:t> Very commonly used</a:t>
            </a:r>
          </a:p>
          <a:p>
            <a:pPr>
              <a:buFont typeface="Arial" charset="0"/>
              <a:buChar char="•"/>
            </a:pPr>
            <a:endParaRPr lang="en-US" sz="2800" dirty="0" smtClean="0"/>
          </a:p>
          <a:p>
            <a:pPr>
              <a:buFont typeface="Arial" charset="0"/>
              <a:buChar char="•"/>
            </a:pPr>
            <a:r>
              <a:rPr lang="en-US" sz="2800" dirty="0"/>
              <a:t> </a:t>
            </a:r>
            <a:r>
              <a:rPr lang="en-US" sz="2800" i="1" dirty="0" smtClean="0"/>
              <a:t>If no JavaScript, the site still works</a:t>
            </a:r>
          </a:p>
          <a:p>
            <a:pPr>
              <a:buFont typeface="Arial" charset="0"/>
              <a:buChar char="•"/>
            </a:pPr>
            <a:endParaRPr lang="en-US" dirty="0"/>
          </a:p>
        </p:txBody>
      </p:sp>
    </p:spTree>
    <p:extLst>
      <p:ext uri="{BB962C8B-B14F-4D97-AF65-F5344CB8AC3E}">
        <p14:creationId xmlns:p14="http://schemas.microsoft.com/office/powerpoint/2010/main" val="19268794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build</a:t>
            </a:r>
            <a:endParaRPr lang="en-US" dirty="0"/>
          </a:p>
        </p:txBody>
      </p:sp>
    </p:spTree>
    <p:extLst>
      <p:ext uri="{BB962C8B-B14F-4D97-AF65-F5344CB8AC3E}">
        <p14:creationId xmlns:p14="http://schemas.microsoft.com/office/powerpoint/2010/main" val="2256241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build</a:t>
            </a:r>
            <a:r>
              <a:rPr lang="mr-IN" dirty="0" smtClean="0"/>
              <a:t>…</a:t>
            </a:r>
            <a:r>
              <a:rPr lang="en-CA" dirty="0" smtClean="0"/>
              <a:t>. </a:t>
            </a:r>
            <a:r>
              <a:rPr lang="en-US" dirty="0" smtClean="0"/>
              <a:t>meet </a:t>
            </a:r>
            <a:r>
              <a:rPr lang="en-US" dirty="0" err="1" smtClean="0"/>
              <a:t>mr.</a:t>
            </a:r>
            <a:r>
              <a:rPr lang="en-US" dirty="0" smtClean="0"/>
              <a:t> </a:t>
            </a:r>
            <a:r>
              <a:rPr lang="en-US" dirty="0" err="1" smtClean="0"/>
              <a:t>jenkins</a:t>
            </a:r>
            <a:endParaRPr lang="en-US" dirty="0"/>
          </a:p>
        </p:txBody>
      </p:sp>
    </p:spTree>
    <p:extLst>
      <p:ext uri="{BB962C8B-B14F-4D97-AF65-F5344CB8AC3E}">
        <p14:creationId xmlns:p14="http://schemas.microsoft.com/office/powerpoint/2010/main" val="1449473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build</a:t>
            </a:r>
            <a:r>
              <a:rPr lang="mr-IN" dirty="0" smtClean="0"/>
              <a:t>…</a:t>
            </a:r>
            <a:r>
              <a:rPr lang="en-CA" dirty="0"/>
              <a:t>.</a:t>
            </a:r>
            <a:r>
              <a:rPr lang="en-US" dirty="0" smtClean="0"/>
              <a:t> meet </a:t>
            </a:r>
            <a:r>
              <a:rPr lang="en-US" dirty="0" err="1" smtClean="0"/>
              <a:t>mr.</a:t>
            </a:r>
            <a:r>
              <a:rPr lang="en-US" dirty="0" smtClean="0"/>
              <a:t> </a:t>
            </a:r>
            <a:r>
              <a:rPr lang="en-US" dirty="0" err="1" smtClean="0"/>
              <a:t>jenkins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349034"/>
            <a:ext cx="9720262" cy="3125133"/>
          </a:xfrm>
        </p:spPr>
      </p:pic>
    </p:spTree>
    <p:extLst>
      <p:ext uri="{BB962C8B-B14F-4D97-AF65-F5344CB8AC3E}">
        <p14:creationId xmlns:p14="http://schemas.microsoft.com/office/powerpoint/2010/main" val="2064763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process</a:t>
            </a:r>
            <a:endParaRPr lang="en-US" dirty="0"/>
          </a:p>
        </p:txBody>
      </p:sp>
    </p:spTree>
    <p:extLst>
      <p:ext uri="{BB962C8B-B14F-4D97-AF65-F5344CB8AC3E}">
        <p14:creationId xmlns:p14="http://schemas.microsoft.com/office/powerpoint/2010/main" val="1278328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process</a:t>
            </a:r>
            <a:endParaRPr lang="en-US" dirty="0"/>
          </a:p>
        </p:txBody>
      </p:sp>
      <p:pic>
        <p:nvPicPr>
          <p:cNvPr id="4" name="Picture 3"/>
          <p:cNvPicPr/>
          <p:nvPr/>
        </p:nvPicPr>
        <p:blipFill>
          <a:blip r:embed="rId2"/>
          <a:stretch/>
        </p:blipFill>
        <p:spPr>
          <a:xfrm>
            <a:off x="1504764" y="2291355"/>
            <a:ext cx="8758800" cy="3678120"/>
          </a:xfrm>
          <a:prstGeom prst="rect">
            <a:avLst/>
          </a:prstGeom>
          <a:ln>
            <a:noFill/>
          </a:ln>
        </p:spPr>
      </p:pic>
    </p:spTree>
    <p:extLst>
      <p:ext uri="{BB962C8B-B14F-4D97-AF65-F5344CB8AC3E}">
        <p14:creationId xmlns:p14="http://schemas.microsoft.com/office/powerpoint/2010/main" val="10108862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smtClean="0"/>
              <a:t> Fast and simple execution on the server</a:t>
            </a:r>
            <a:endParaRPr lang="en-US" sz="2800" dirty="0"/>
          </a:p>
        </p:txBody>
      </p:sp>
    </p:spTree>
    <p:extLst>
      <p:ext uri="{BB962C8B-B14F-4D97-AF65-F5344CB8AC3E}">
        <p14:creationId xmlns:p14="http://schemas.microsoft.com/office/powerpoint/2010/main" val="1996556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model</a:t>
            </a:r>
            <a:endParaRPr lang="en-US" dirty="0"/>
          </a:p>
        </p:txBody>
      </p:sp>
      <p:pic>
        <p:nvPicPr>
          <p:cNvPr id="4" name="Picture 3"/>
          <p:cNvPicPr/>
          <p:nvPr/>
        </p:nvPicPr>
        <p:blipFill>
          <a:blip r:embed="rId2"/>
          <a:stretch/>
        </p:blipFill>
        <p:spPr>
          <a:xfrm>
            <a:off x="4377810" y="724455"/>
            <a:ext cx="6980040" cy="5350320"/>
          </a:xfrm>
          <a:prstGeom prst="rect">
            <a:avLst/>
          </a:prstGeom>
          <a:ln>
            <a:noFill/>
          </a:ln>
        </p:spPr>
      </p:pic>
    </p:spTree>
    <p:extLst>
      <p:ext uri="{BB962C8B-B14F-4D97-AF65-F5344CB8AC3E}">
        <p14:creationId xmlns:p14="http://schemas.microsoft.com/office/powerpoint/2010/main" val="19307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Endings Project</a:t>
            </a:r>
            <a:endParaRPr lang="en-US" dirty="0"/>
          </a:p>
        </p:txBody>
      </p:sp>
      <p:sp>
        <p:nvSpPr>
          <p:cNvPr id="3" name="Content Placeholder 2"/>
          <p:cNvSpPr>
            <a:spLocks noGrp="1"/>
          </p:cNvSpPr>
          <p:nvPr>
            <p:ph idx="1"/>
          </p:nvPr>
        </p:nvSpPr>
        <p:spPr/>
        <p:txBody>
          <a:bodyPr/>
          <a:lstStyle/>
          <a:p>
            <a:r>
              <a:rPr lang="en-US" dirty="0" smtClean="0"/>
              <a:t>Based at the University of Victoria</a:t>
            </a:r>
          </a:p>
          <a:p>
            <a:r>
              <a:rPr lang="en-US" dirty="0" smtClean="0"/>
              <a:t>Comprised of four core projects:</a:t>
            </a:r>
          </a:p>
          <a:p>
            <a:pPr lvl="1"/>
            <a:r>
              <a:rPr lang="en-US" dirty="0" smtClean="0"/>
              <a:t>The Map of Early Modern London (</a:t>
            </a:r>
            <a:r>
              <a:rPr lang="en-US" dirty="0" smtClean="0">
                <a:hlinkClick r:id="rId2"/>
              </a:rPr>
              <a:t>http://mapoflondon.uvic.ca)</a:t>
            </a:r>
            <a:endParaRPr lang="en-US" dirty="0" smtClean="0"/>
          </a:p>
          <a:p>
            <a:pPr lvl="1"/>
            <a:r>
              <a:rPr lang="en-US" dirty="0" smtClean="0"/>
              <a:t>The Robert Graves Diary project (</a:t>
            </a:r>
            <a:r>
              <a:rPr lang="en-US" dirty="0" smtClean="0">
                <a:hlinkClick r:id="rId3"/>
              </a:rPr>
              <a:t>http://graves.uvic.ca)</a:t>
            </a:r>
            <a:endParaRPr lang="en-US" dirty="0" smtClean="0"/>
          </a:p>
          <a:p>
            <a:pPr lvl="1"/>
            <a:r>
              <a:rPr lang="en-US" dirty="0"/>
              <a:t>Le </a:t>
            </a:r>
            <a:r>
              <a:rPr lang="en-US" dirty="0" err="1"/>
              <a:t>Mariage</a:t>
            </a:r>
            <a:r>
              <a:rPr lang="en-US" dirty="0"/>
              <a:t> Sous </a:t>
            </a:r>
            <a:r>
              <a:rPr lang="en-US" dirty="0" err="1"/>
              <a:t>L’Ancien</a:t>
            </a:r>
            <a:r>
              <a:rPr lang="en-US" dirty="0"/>
              <a:t> </a:t>
            </a:r>
            <a:r>
              <a:rPr lang="en-US" dirty="0" smtClean="0"/>
              <a:t>Régime (</a:t>
            </a:r>
            <a:r>
              <a:rPr lang="en-US" dirty="0" smtClean="0">
                <a:hlinkClick r:id="rId4"/>
              </a:rPr>
              <a:t>http://mariage.uvic.ca)</a:t>
            </a:r>
            <a:endParaRPr lang="en-US" dirty="0" smtClean="0"/>
          </a:p>
          <a:p>
            <a:pPr lvl="1"/>
            <a:r>
              <a:rPr lang="en-US" i="1" dirty="0"/>
              <a:t>The </a:t>
            </a:r>
            <a:r>
              <a:rPr lang="en-US" i="1" dirty="0" err="1"/>
              <a:t>Nxaʔamxcín</a:t>
            </a:r>
            <a:r>
              <a:rPr lang="en-US" i="1" dirty="0"/>
              <a:t> Dictionary </a:t>
            </a:r>
            <a:r>
              <a:rPr lang="en-US" i="1" dirty="0" smtClean="0"/>
              <a:t>Project</a:t>
            </a:r>
            <a:endParaRPr lang="en-US" dirty="0"/>
          </a:p>
          <a:p>
            <a:r>
              <a:rPr lang="en-US" dirty="0">
                <a:hlinkClick r:id="rId5"/>
              </a:rPr>
              <a:t>https://onlineacademiccommunity.uvic.ca/endingsproject</a:t>
            </a:r>
            <a:r>
              <a:rPr lang="en-US" dirty="0" smtClean="0">
                <a:hlinkClick r:id="rId5"/>
              </a:rPr>
              <a:t>/</a:t>
            </a:r>
            <a:endParaRPr lang="en-US" dirty="0" smtClean="0"/>
          </a:p>
          <a:p>
            <a:r>
              <a:rPr lang="en-US" dirty="0"/>
              <a:t>https://</a:t>
            </a:r>
            <a:r>
              <a:rPr lang="en-US" dirty="0" err="1"/>
              <a:t>github.com</a:t>
            </a:r>
            <a:r>
              <a:rPr lang="en-US" dirty="0"/>
              <a:t>/</a:t>
            </a:r>
            <a:r>
              <a:rPr lang="en-US" dirty="0" err="1"/>
              <a:t>projectEndings</a:t>
            </a:r>
            <a:r>
              <a:rPr lang="en-US" dirty="0"/>
              <a:t>/</a:t>
            </a:r>
          </a:p>
        </p:txBody>
      </p:sp>
    </p:spTree>
    <p:extLst>
      <p:ext uri="{BB962C8B-B14F-4D97-AF65-F5344CB8AC3E}">
        <p14:creationId xmlns:p14="http://schemas.microsoft.com/office/powerpoint/2010/main" val="15216093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model</a:t>
            </a:r>
            <a:endParaRPr lang="en-US" dirty="0"/>
          </a:p>
        </p:txBody>
      </p:sp>
      <p:pic>
        <p:nvPicPr>
          <p:cNvPr id="5" name="Picture 4"/>
          <p:cNvPicPr/>
          <p:nvPr/>
        </p:nvPicPr>
        <p:blipFill>
          <a:blip r:embed="rId2"/>
          <a:stretch/>
        </p:blipFill>
        <p:spPr>
          <a:xfrm>
            <a:off x="6075480" y="1335024"/>
            <a:ext cx="3241440" cy="4580280"/>
          </a:xfrm>
          <a:prstGeom prst="rect">
            <a:avLst/>
          </a:prstGeom>
          <a:ln>
            <a:noFill/>
          </a:ln>
        </p:spPr>
      </p:pic>
    </p:spTree>
    <p:extLst>
      <p:ext uri="{BB962C8B-B14F-4D97-AF65-F5344CB8AC3E}">
        <p14:creationId xmlns:p14="http://schemas.microsoft.com/office/powerpoint/2010/main" val="20832244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a:buFont typeface="Arial" charset="0"/>
              <a:buChar char="•"/>
            </a:pPr>
            <a:r>
              <a:rPr lang="en-US" sz="2800" dirty="0" smtClean="0"/>
              <a:t> Fast </a:t>
            </a:r>
            <a:r>
              <a:rPr lang="en-US" sz="2800" dirty="0"/>
              <a:t>and simple execution on the </a:t>
            </a:r>
            <a:r>
              <a:rPr lang="en-US" sz="2800" dirty="0" smtClean="0"/>
              <a:t>server</a:t>
            </a:r>
          </a:p>
          <a:p>
            <a:pPr>
              <a:buFont typeface="Arial" charset="0"/>
              <a:buChar char="•"/>
            </a:pPr>
            <a:r>
              <a:rPr lang="en-US" sz="2800" dirty="0" smtClean="0"/>
              <a:t> Site works on any server</a:t>
            </a:r>
          </a:p>
          <a:p>
            <a:pPr>
              <a:buFont typeface="Arial" charset="0"/>
              <a:buChar char="•"/>
            </a:pPr>
            <a:endParaRPr lang="en-US" dirty="0" smtClean="0"/>
          </a:p>
          <a:p>
            <a:endParaRPr lang="en-US" dirty="0" smtClean="0"/>
          </a:p>
          <a:p>
            <a:endParaRPr lang="en-US" dirty="0"/>
          </a:p>
        </p:txBody>
      </p:sp>
    </p:spTree>
    <p:extLst>
      <p:ext uri="{BB962C8B-B14F-4D97-AF65-F5344CB8AC3E}">
        <p14:creationId xmlns:p14="http://schemas.microsoft.com/office/powerpoint/2010/main" val="5533599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a:buFont typeface="Arial" charset="0"/>
              <a:buChar char="•"/>
            </a:pPr>
            <a:r>
              <a:rPr lang="en-US" sz="2800" dirty="0" smtClean="0"/>
              <a:t> Fast </a:t>
            </a:r>
            <a:r>
              <a:rPr lang="en-US" sz="2800" dirty="0"/>
              <a:t>and simple execution on the </a:t>
            </a:r>
            <a:r>
              <a:rPr lang="en-US" sz="2800" dirty="0" smtClean="0"/>
              <a:t>server</a:t>
            </a:r>
          </a:p>
          <a:p>
            <a:pPr>
              <a:buFont typeface="Arial" charset="0"/>
              <a:buChar char="•"/>
            </a:pPr>
            <a:r>
              <a:rPr lang="en-US" sz="2800" dirty="0" smtClean="0"/>
              <a:t> Site works on any server</a:t>
            </a:r>
          </a:p>
          <a:p>
            <a:pPr>
              <a:buFont typeface="Arial" charset="0"/>
              <a:buChar char="•"/>
            </a:pPr>
            <a:r>
              <a:rPr lang="en-US" sz="2800" dirty="0" smtClean="0"/>
              <a:t> Site works locally off of your hard drive</a:t>
            </a:r>
          </a:p>
          <a:p>
            <a:pPr>
              <a:buFont typeface="Arial" charset="0"/>
              <a:buChar char="•"/>
            </a:pPr>
            <a:endParaRPr lang="en-US" dirty="0" smtClean="0"/>
          </a:p>
          <a:p>
            <a:endParaRPr lang="en-US" dirty="0" smtClean="0"/>
          </a:p>
          <a:p>
            <a:endParaRPr lang="en-US" dirty="0"/>
          </a:p>
        </p:txBody>
      </p:sp>
    </p:spTree>
    <p:extLst>
      <p:ext uri="{BB962C8B-B14F-4D97-AF65-F5344CB8AC3E}">
        <p14:creationId xmlns:p14="http://schemas.microsoft.com/office/powerpoint/2010/main" val="20070250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a:buFont typeface="Arial" charset="0"/>
              <a:buChar char="•"/>
            </a:pPr>
            <a:r>
              <a:rPr lang="en-US" sz="2800" dirty="0" smtClean="0"/>
              <a:t> Fast </a:t>
            </a:r>
            <a:r>
              <a:rPr lang="en-US" sz="2800" dirty="0"/>
              <a:t>and simple execution on the </a:t>
            </a:r>
            <a:r>
              <a:rPr lang="en-US" sz="2800" dirty="0" smtClean="0"/>
              <a:t>server</a:t>
            </a:r>
          </a:p>
          <a:p>
            <a:pPr>
              <a:buFont typeface="Arial" charset="0"/>
              <a:buChar char="•"/>
            </a:pPr>
            <a:r>
              <a:rPr lang="en-US" sz="2800" dirty="0" smtClean="0"/>
              <a:t> Site works on any server</a:t>
            </a:r>
          </a:p>
          <a:p>
            <a:pPr>
              <a:buFont typeface="Arial" charset="0"/>
              <a:buChar char="•"/>
            </a:pPr>
            <a:r>
              <a:rPr lang="en-US" sz="2800" dirty="0" smtClean="0"/>
              <a:t> Site works locally off of your hard drive</a:t>
            </a:r>
          </a:p>
          <a:p>
            <a:pPr>
              <a:buFont typeface="Arial" charset="0"/>
              <a:buChar char="•"/>
            </a:pPr>
            <a:r>
              <a:rPr lang="en-US" sz="2800" dirty="0" smtClean="0"/>
              <a:t> Site can be taken from anywhere to anywhere</a:t>
            </a:r>
          </a:p>
          <a:p>
            <a:endParaRPr lang="en-US" dirty="0" smtClean="0"/>
          </a:p>
          <a:p>
            <a:endParaRPr lang="en-US" dirty="0" smtClean="0"/>
          </a:p>
          <a:p>
            <a:endParaRPr lang="en-US" dirty="0"/>
          </a:p>
        </p:txBody>
      </p:sp>
    </p:spTree>
    <p:extLst>
      <p:ext uri="{BB962C8B-B14F-4D97-AF65-F5344CB8AC3E}">
        <p14:creationId xmlns:p14="http://schemas.microsoft.com/office/powerpoint/2010/main" val="12882169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a:buFont typeface="Arial" charset="0"/>
              <a:buChar char="•"/>
            </a:pPr>
            <a:r>
              <a:rPr lang="en-US" sz="2800" dirty="0" smtClean="0"/>
              <a:t> Fast </a:t>
            </a:r>
            <a:r>
              <a:rPr lang="en-US" sz="2800" dirty="0"/>
              <a:t>and simple execution on the </a:t>
            </a:r>
            <a:r>
              <a:rPr lang="en-US" sz="2800" dirty="0" smtClean="0"/>
              <a:t>server</a:t>
            </a:r>
          </a:p>
          <a:p>
            <a:pPr>
              <a:buFont typeface="Arial" charset="0"/>
              <a:buChar char="•"/>
            </a:pPr>
            <a:r>
              <a:rPr lang="en-US" sz="2800" dirty="0" smtClean="0"/>
              <a:t> Site works on any server</a:t>
            </a:r>
          </a:p>
          <a:p>
            <a:pPr>
              <a:buFont typeface="Arial" charset="0"/>
              <a:buChar char="•"/>
            </a:pPr>
            <a:r>
              <a:rPr lang="en-US" sz="2800" dirty="0" smtClean="0"/>
              <a:t> Site works locally off of your hard drive</a:t>
            </a:r>
          </a:p>
          <a:p>
            <a:pPr>
              <a:buFont typeface="Arial" charset="0"/>
              <a:buChar char="•"/>
            </a:pPr>
            <a:r>
              <a:rPr lang="en-US" sz="2800" dirty="0" smtClean="0"/>
              <a:t> Site can be taken from anywhere to anywhere</a:t>
            </a:r>
          </a:p>
          <a:p>
            <a:pPr>
              <a:buFont typeface="Arial" charset="0"/>
              <a:buChar char="•"/>
            </a:pPr>
            <a:r>
              <a:rPr lang="en-US" sz="2800" dirty="0" smtClean="0"/>
              <a:t> Site can be run off of a USB drive</a:t>
            </a:r>
            <a:r>
              <a:rPr lang="mr-IN" sz="2800" dirty="0" smtClean="0"/>
              <a:t>…</a:t>
            </a:r>
            <a:r>
              <a:rPr lang="en-CA" sz="2800" dirty="0" smtClean="0"/>
              <a:t> </a:t>
            </a:r>
            <a:endParaRPr lang="en-US" sz="28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8770551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Tree>
    <p:extLst>
      <p:ext uri="{BB962C8B-B14F-4D97-AF65-F5344CB8AC3E}">
        <p14:creationId xmlns:p14="http://schemas.microsoft.com/office/powerpoint/2010/main" val="7079250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a:t> </a:t>
            </a:r>
            <a:r>
              <a:rPr lang="en-US" sz="2800" dirty="0" smtClean="0"/>
              <a:t>Takes a long time</a:t>
            </a:r>
          </a:p>
        </p:txBody>
      </p:sp>
    </p:spTree>
    <p:extLst>
      <p:ext uri="{BB962C8B-B14F-4D97-AF65-F5344CB8AC3E}">
        <p14:creationId xmlns:p14="http://schemas.microsoft.com/office/powerpoint/2010/main" val="10371966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a:t> </a:t>
            </a:r>
            <a:r>
              <a:rPr lang="en-US" sz="2800" dirty="0" smtClean="0"/>
              <a:t>Takes a long time</a:t>
            </a:r>
          </a:p>
          <a:p>
            <a:pPr>
              <a:buFont typeface="Arial" charset="0"/>
              <a:buChar char="•"/>
            </a:pPr>
            <a:r>
              <a:rPr lang="en-US" sz="2800" dirty="0"/>
              <a:t> </a:t>
            </a:r>
            <a:r>
              <a:rPr lang="en-US" sz="2800" dirty="0" smtClean="0"/>
              <a:t>Can’t just upload one </a:t>
            </a:r>
            <a:r>
              <a:rPr lang="en-US" sz="2800" dirty="0" smtClean="0"/>
              <a:t>page</a:t>
            </a:r>
            <a:endParaRPr lang="en-US" sz="2800" dirty="0" smtClean="0"/>
          </a:p>
        </p:txBody>
      </p:sp>
    </p:spTree>
    <p:extLst>
      <p:ext uri="{BB962C8B-B14F-4D97-AF65-F5344CB8AC3E}">
        <p14:creationId xmlns:p14="http://schemas.microsoft.com/office/powerpoint/2010/main" val="12316203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a:t> </a:t>
            </a:r>
            <a:r>
              <a:rPr lang="en-US" sz="2800" dirty="0" smtClean="0"/>
              <a:t>Takes a long time</a:t>
            </a:r>
          </a:p>
          <a:p>
            <a:pPr>
              <a:buFont typeface="Arial" charset="0"/>
              <a:buChar char="•"/>
            </a:pPr>
            <a:r>
              <a:rPr lang="en-US" sz="2800" dirty="0"/>
              <a:t> </a:t>
            </a:r>
            <a:r>
              <a:rPr lang="en-US" sz="2800" dirty="0" smtClean="0"/>
              <a:t>Can’t just upload one page (there’s no such thing as a page)</a:t>
            </a:r>
          </a:p>
          <a:p>
            <a:pPr>
              <a:buFont typeface="Arial" charset="0"/>
              <a:buChar char="•"/>
            </a:pPr>
            <a:endParaRPr lang="en-US" sz="2800" dirty="0" smtClean="0"/>
          </a:p>
        </p:txBody>
      </p:sp>
    </p:spTree>
    <p:extLst>
      <p:ext uri="{BB962C8B-B14F-4D97-AF65-F5344CB8AC3E}">
        <p14:creationId xmlns:p14="http://schemas.microsoft.com/office/powerpoint/2010/main" val="10399893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a:t> </a:t>
            </a:r>
            <a:r>
              <a:rPr lang="en-US" sz="2800" dirty="0" smtClean="0"/>
              <a:t>Takes a long time</a:t>
            </a:r>
          </a:p>
          <a:p>
            <a:pPr>
              <a:buFont typeface="Arial" charset="0"/>
              <a:buChar char="•"/>
            </a:pPr>
            <a:r>
              <a:rPr lang="en-US" sz="2800" dirty="0"/>
              <a:t> </a:t>
            </a:r>
            <a:r>
              <a:rPr lang="en-US" sz="2800" dirty="0" smtClean="0"/>
              <a:t>Can’t just upload one page (there’s no such thing as a page)</a:t>
            </a:r>
          </a:p>
          <a:p>
            <a:pPr>
              <a:buFont typeface="Arial" charset="0"/>
              <a:buChar char="•"/>
            </a:pPr>
            <a:r>
              <a:rPr lang="en-US" sz="2800" dirty="0"/>
              <a:t> </a:t>
            </a:r>
            <a:r>
              <a:rPr lang="en-US" sz="2800" dirty="0" smtClean="0"/>
              <a:t>Breaks </a:t>
            </a:r>
            <a:r>
              <a:rPr lang="en-US" sz="2800" dirty="0" smtClean="0"/>
              <a:t>often</a:t>
            </a:r>
            <a:endParaRPr lang="en-US" sz="2800" dirty="0" smtClean="0"/>
          </a:p>
        </p:txBody>
      </p:sp>
    </p:spTree>
    <p:extLst>
      <p:ext uri="{BB962C8B-B14F-4D97-AF65-F5344CB8AC3E}">
        <p14:creationId xmlns:p14="http://schemas.microsoft.com/office/powerpoint/2010/main" val="731165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about how to “end” a project</a:t>
            </a:r>
            <a:endParaRPr lang="en-US" dirty="0"/>
          </a:p>
        </p:txBody>
      </p:sp>
      <p:sp>
        <p:nvSpPr>
          <p:cNvPr id="3" name="Content Placeholder 2"/>
          <p:cNvSpPr>
            <a:spLocks noGrp="1"/>
          </p:cNvSpPr>
          <p:nvPr>
            <p:ph idx="1"/>
          </p:nvPr>
        </p:nvSpPr>
        <p:spPr/>
        <p:txBody>
          <a:bodyPr>
            <a:normAutofit/>
          </a:bodyPr>
          <a:lstStyle/>
          <a:p>
            <a:r>
              <a:rPr lang="mr-IN" sz="2800" dirty="0"/>
              <a:t>…</a:t>
            </a:r>
            <a:r>
              <a:rPr lang="en-CA" sz="2800" dirty="0"/>
              <a:t>  but rather how to start at an end</a:t>
            </a:r>
          </a:p>
        </p:txBody>
      </p:sp>
    </p:spTree>
    <p:extLst>
      <p:ext uri="{BB962C8B-B14F-4D97-AF65-F5344CB8AC3E}">
        <p14:creationId xmlns:p14="http://schemas.microsoft.com/office/powerpoint/2010/main" val="13130785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a:t> </a:t>
            </a:r>
            <a:r>
              <a:rPr lang="en-US" sz="2800" dirty="0" smtClean="0"/>
              <a:t>Takes a long time</a:t>
            </a:r>
          </a:p>
          <a:p>
            <a:pPr>
              <a:buFont typeface="Arial" charset="0"/>
              <a:buChar char="•"/>
            </a:pPr>
            <a:r>
              <a:rPr lang="en-US" sz="2800" dirty="0"/>
              <a:t> </a:t>
            </a:r>
            <a:r>
              <a:rPr lang="en-US" sz="2800" dirty="0" smtClean="0"/>
              <a:t>Can’t just upload one page (there’s no such thing as a page)</a:t>
            </a:r>
          </a:p>
          <a:p>
            <a:pPr>
              <a:buFont typeface="Arial" charset="0"/>
              <a:buChar char="•"/>
            </a:pPr>
            <a:r>
              <a:rPr lang="en-US" sz="2800" dirty="0"/>
              <a:t> </a:t>
            </a:r>
            <a:r>
              <a:rPr lang="en-US" sz="2800" dirty="0" smtClean="0"/>
              <a:t>Breaks often (but that’s good</a:t>
            </a:r>
            <a:r>
              <a:rPr lang="en-US" sz="2800" dirty="0" smtClean="0"/>
              <a:t>!)</a:t>
            </a:r>
            <a:endParaRPr lang="en-US" sz="2800" dirty="0" smtClean="0"/>
          </a:p>
        </p:txBody>
      </p:sp>
    </p:spTree>
    <p:extLst>
      <p:ext uri="{BB962C8B-B14F-4D97-AF65-F5344CB8AC3E}">
        <p14:creationId xmlns:p14="http://schemas.microsoft.com/office/powerpoint/2010/main" val="1759525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a:t> </a:t>
            </a:r>
            <a:r>
              <a:rPr lang="en-US" sz="2800" dirty="0" smtClean="0"/>
              <a:t>Takes a long time</a:t>
            </a:r>
          </a:p>
          <a:p>
            <a:pPr>
              <a:buFont typeface="Arial" charset="0"/>
              <a:buChar char="•"/>
            </a:pPr>
            <a:r>
              <a:rPr lang="en-US" sz="2800" dirty="0"/>
              <a:t> </a:t>
            </a:r>
            <a:r>
              <a:rPr lang="en-US" sz="2800" dirty="0" smtClean="0"/>
              <a:t>Can’t just upload one page (there’s no such thing as a page)</a:t>
            </a:r>
          </a:p>
          <a:p>
            <a:pPr>
              <a:buFont typeface="Arial" charset="0"/>
              <a:buChar char="•"/>
            </a:pPr>
            <a:r>
              <a:rPr lang="en-US" sz="2800" dirty="0"/>
              <a:t> </a:t>
            </a:r>
            <a:r>
              <a:rPr lang="en-US" sz="2800" dirty="0" smtClean="0"/>
              <a:t>Breaks often (but that’s good!)</a:t>
            </a:r>
          </a:p>
          <a:p>
            <a:pPr>
              <a:buFont typeface="Arial" charset="0"/>
              <a:buChar char="•"/>
            </a:pPr>
            <a:r>
              <a:rPr lang="en-US" sz="2800" dirty="0"/>
              <a:t> </a:t>
            </a:r>
            <a:r>
              <a:rPr lang="en-US" sz="2800" dirty="0" smtClean="0"/>
              <a:t>You have to build everything you want every time (lots and lots and lots of pages)</a:t>
            </a:r>
          </a:p>
        </p:txBody>
      </p:sp>
    </p:spTree>
    <p:extLst>
      <p:ext uri="{BB962C8B-B14F-4D97-AF65-F5344CB8AC3E}">
        <p14:creationId xmlns:p14="http://schemas.microsoft.com/office/powerpoint/2010/main" val="17676222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a:t> </a:t>
            </a:r>
            <a:r>
              <a:rPr lang="en-US" sz="2800" dirty="0" smtClean="0"/>
              <a:t>Takes a long time</a:t>
            </a:r>
          </a:p>
          <a:p>
            <a:pPr>
              <a:buFont typeface="Arial" charset="0"/>
              <a:buChar char="•"/>
            </a:pPr>
            <a:r>
              <a:rPr lang="en-US" sz="2800" dirty="0"/>
              <a:t> </a:t>
            </a:r>
            <a:r>
              <a:rPr lang="en-US" sz="2800" dirty="0" smtClean="0"/>
              <a:t>Can’t just upload one page (there’s no such thing as a page)</a:t>
            </a:r>
          </a:p>
          <a:p>
            <a:pPr>
              <a:buFont typeface="Arial" charset="0"/>
              <a:buChar char="•"/>
            </a:pPr>
            <a:r>
              <a:rPr lang="en-US" sz="2800" dirty="0"/>
              <a:t> </a:t>
            </a:r>
            <a:r>
              <a:rPr lang="en-US" sz="2800" dirty="0" smtClean="0"/>
              <a:t>Breaks often (but that’s good!)</a:t>
            </a:r>
          </a:p>
          <a:p>
            <a:pPr>
              <a:buFont typeface="Arial" charset="0"/>
              <a:buChar char="•"/>
            </a:pPr>
            <a:r>
              <a:rPr lang="en-US" sz="2800" dirty="0"/>
              <a:t> </a:t>
            </a:r>
            <a:r>
              <a:rPr lang="en-US" sz="2800" dirty="0" smtClean="0"/>
              <a:t>You have to build everything you want every time (lots and lots and lots of pages)</a:t>
            </a:r>
          </a:p>
          <a:p>
            <a:pPr>
              <a:buFont typeface="Arial" charset="0"/>
              <a:buChar char="•"/>
            </a:pPr>
            <a:r>
              <a:rPr lang="en-US" sz="2800" dirty="0"/>
              <a:t> </a:t>
            </a:r>
            <a:r>
              <a:rPr lang="en-US" sz="2800" dirty="0" smtClean="0"/>
              <a:t>Redundancy</a:t>
            </a:r>
          </a:p>
        </p:txBody>
      </p:sp>
    </p:spTree>
    <p:extLst>
      <p:ext uri="{BB962C8B-B14F-4D97-AF65-F5344CB8AC3E}">
        <p14:creationId xmlns:p14="http://schemas.microsoft.com/office/powerpoint/2010/main" val="6782730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a:t> </a:t>
            </a:r>
            <a:r>
              <a:rPr lang="en-US" sz="2800" dirty="0" smtClean="0"/>
              <a:t>Takes a long time</a:t>
            </a:r>
          </a:p>
          <a:p>
            <a:pPr>
              <a:buFont typeface="Arial" charset="0"/>
              <a:buChar char="•"/>
            </a:pPr>
            <a:r>
              <a:rPr lang="en-US" sz="2800" dirty="0"/>
              <a:t> </a:t>
            </a:r>
            <a:r>
              <a:rPr lang="en-US" sz="2800" dirty="0" smtClean="0"/>
              <a:t>Can’t just upload one page (there’s no such thing as a page)</a:t>
            </a:r>
          </a:p>
          <a:p>
            <a:pPr>
              <a:buFont typeface="Arial" charset="0"/>
              <a:buChar char="•"/>
            </a:pPr>
            <a:r>
              <a:rPr lang="en-US" sz="2800" dirty="0"/>
              <a:t> </a:t>
            </a:r>
            <a:r>
              <a:rPr lang="en-US" sz="2800" dirty="0" smtClean="0"/>
              <a:t>Breaks often (but that’s good!)</a:t>
            </a:r>
          </a:p>
          <a:p>
            <a:pPr>
              <a:buFont typeface="Arial" charset="0"/>
              <a:buChar char="•"/>
            </a:pPr>
            <a:r>
              <a:rPr lang="en-US" sz="2800" dirty="0"/>
              <a:t> </a:t>
            </a:r>
            <a:r>
              <a:rPr lang="en-US" sz="2800" dirty="0" smtClean="0"/>
              <a:t>You have to build everything you want every time (lots and lots and lots of pages)</a:t>
            </a:r>
          </a:p>
          <a:p>
            <a:pPr>
              <a:buFont typeface="Arial" charset="0"/>
              <a:buChar char="•"/>
            </a:pPr>
            <a:r>
              <a:rPr lang="en-US" sz="2800" dirty="0"/>
              <a:t> </a:t>
            </a:r>
            <a:r>
              <a:rPr lang="en-US" sz="2800" dirty="0" smtClean="0"/>
              <a:t>Redundancy (but maybe that’s also an advantage)</a:t>
            </a:r>
          </a:p>
        </p:txBody>
      </p:sp>
    </p:spTree>
    <p:extLst>
      <p:ext uri="{BB962C8B-B14F-4D97-AF65-F5344CB8AC3E}">
        <p14:creationId xmlns:p14="http://schemas.microsoft.com/office/powerpoint/2010/main" val="21429830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You, for attending</a:t>
            </a:r>
            <a:r>
              <a:rPr lang="en-US" dirty="0" smtClean="0"/>
              <a:t>!</a:t>
            </a:r>
          </a:p>
          <a:p>
            <a:pPr>
              <a:buFont typeface="Arial" charset="0"/>
              <a:buChar char="•"/>
            </a:pPr>
            <a:r>
              <a:rPr lang="en-US" dirty="0"/>
              <a:t> </a:t>
            </a:r>
            <a:r>
              <a:rPr lang="en-US" dirty="0" smtClean="0"/>
              <a:t>Allan Cho for the invitation</a:t>
            </a:r>
          </a:p>
          <a:p>
            <a:pPr>
              <a:buFont typeface="Arial" charset="0"/>
              <a:buChar char="•"/>
            </a:pPr>
            <a:r>
              <a:rPr lang="en-US" dirty="0"/>
              <a:t> </a:t>
            </a:r>
            <a:r>
              <a:rPr lang="en-US" dirty="0" smtClean="0"/>
              <a:t>UBC Libraries</a:t>
            </a:r>
            <a:endParaRPr lang="en-US" dirty="0" smtClean="0"/>
          </a:p>
          <a:p>
            <a:pPr>
              <a:buFont typeface="Arial" charset="0"/>
              <a:buChar char="•"/>
            </a:pPr>
            <a:r>
              <a:rPr lang="en-US" dirty="0"/>
              <a:t> </a:t>
            </a:r>
            <a:r>
              <a:rPr lang="en-US" dirty="0" smtClean="0"/>
              <a:t>The Social Sciences and Humanities Research Council </a:t>
            </a:r>
          </a:p>
          <a:p>
            <a:pPr>
              <a:buFont typeface="Arial" charset="0"/>
              <a:buChar char="•"/>
            </a:pPr>
            <a:r>
              <a:rPr lang="en-US" dirty="0" smtClean="0"/>
              <a:t> The Endings </a:t>
            </a:r>
            <a:r>
              <a:rPr lang="en-US" dirty="0" smtClean="0"/>
              <a:t>Project / </a:t>
            </a:r>
            <a:r>
              <a:rPr lang="en-US" dirty="0" err="1" smtClean="0"/>
              <a:t>UVic</a:t>
            </a:r>
            <a:r>
              <a:rPr lang="en-US" dirty="0" smtClean="0"/>
              <a:t> Libraries</a:t>
            </a:r>
            <a:endParaRPr lang="en-US" dirty="0" smtClean="0"/>
          </a:p>
          <a:p>
            <a:pPr>
              <a:buFont typeface="Arial" charset="0"/>
              <a:buChar char="•"/>
            </a:pPr>
            <a:r>
              <a:rPr lang="en-US" dirty="0"/>
              <a:t> </a:t>
            </a:r>
            <a:r>
              <a:rPr lang="en-US" dirty="0" smtClean="0"/>
              <a:t>Martin Holmes and Stewart </a:t>
            </a:r>
            <a:r>
              <a:rPr lang="en-US" dirty="0" err="1" smtClean="0"/>
              <a:t>Arniel</a:t>
            </a:r>
            <a:r>
              <a:rPr lang="en-US" dirty="0" smtClean="0"/>
              <a:t> (materials)</a:t>
            </a:r>
            <a:endParaRPr lang="en-US" dirty="0"/>
          </a:p>
        </p:txBody>
      </p:sp>
    </p:spTree>
    <p:extLst>
      <p:ext uri="{BB962C8B-B14F-4D97-AF65-F5344CB8AC3E}">
        <p14:creationId xmlns:p14="http://schemas.microsoft.com/office/powerpoint/2010/main" val="14101608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lstStyle/>
          <a:p>
            <a:r>
              <a:rPr lang="en-US" dirty="0" smtClean="0"/>
              <a:t>Eliot, T.S. </a:t>
            </a:r>
            <a:r>
              <a:rPr lang="en-US" i="1" dirty="0" smtClean="0"/>
              <a:t>Little </a:t>
            </a:r>
            <a:r>
              <a:rPr lang="en-US" i="1" dirty="0" err="1" smtClean="0"/>
              <a:t>Gidding</a:t>
            </a:r>
            <a:r>
              <a:rPr lang="en-US" dirty="0" smtClean="0"/>
              <a:t>. </a:t>
            </a:r>
            <a:r>
              <a:rPr lang="en-US" i="1" dirty="0" smtClean="0"/>
              <a:t>Four Quartets</a:t>
            </a:r>
            <a:r>
              <a:rPr lang="en-US" dirty="0" smtClean="0"/>
              <a:t>. Harcourt Brace, 1971.</a:t>
            </a:r>
          </a:p>
          <a:p>
            <a:r>
              <a:rPr lang="en-US" dirty="0" err="1"/>
              <a:t>Kirschenbaum</a:t>
            </a:r>
            <a:r>
              <a:rPr lang="en-US" dirty="0"/>
              <a:t>, Matthew G. “Done: Finishing Projects in the Digital Humanities.” </a:t>
            </a:r>
            <a:r>
              <a:rPr lang="en-US" i="1" dirty="0"/>
              <a:t>DHQ</a:t>
            </a:r>
            <a:r>
              <a:rPr lang="en-US" dirty="0"/>
              <a:t>, vol. 3, no. 2, 2009, </a:t>
            </a:r>
            <a:r>
              <a:rPr lang="en-US" dirty="0">
                <a:hlinkClick r:id="rId2"/>
              </a:rPr>
              <a:t>http://www.digitalhumanities.org/dhq/vol/3/2/000037/000037.html</a:t>
            </a:r>
            <a:r>
              <a:rPr lang="en-US" dirty="0" smtClean="0"/>
              <a:t>.</a:t>
            </a:r>
          </a:p>
          <a:p>
            <a:r>
              <a:rPr lang="en-US" dirty="0"/>
              <a:t>Sewell, David. “Large-Scale Humanities Computing Projects: Snakes Eating Tails, or Every End Is a New Beginning?” </a:t>
            </a:r>
            <a:r>
              <a:rPr lang="en-US" i="1" dirty="0"/>
              <a:t>DHQ</a:t>
            </a:r>
            <a:r>
              <a:rPr lang="en-US" dirty="0"/>
              <a:t>, vol. 3, no. 2, 2009, </a:t>
            </a:r>
            <a:r>
              <a:rPr lang="en-US" dirty="0">
                <a:hlinkClick r:id="rId3"/>
              </a:rPr>
              <a:t>http://www.digitalhumanities.org/dhq/vol/3/2/000039/000039.html</a:t>
            </a:r>
            <a:r>
              <a:rPr lang="en-US" dirty="0" smtClean="0"/>
              <a:t>.</a:t>
            </a:r>
          </a:p>
          <a:p>
            <a:endParaRPr lang="en-US" dirty="0">
              <a:effectLst/>
            </a:endParaRPr>
          </a:p>
          <a:p>
            <a:endParaRPr lang="en-US" dirty="0">
              <a:effectLst/>
            </a:endParaRPr>
          </a:p>
        </p:txBody>
      </p:sp>
    </p:spTree>
    <p:extLst>
      <p:ext uri="{BB962C8B-B14F-4D97-AF65-F5344CB8AC3E}">
        <p14:creationId xmlns:p14="http://schemas.microsoft.com/office/powerpoint/2010/main" val="100788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about how to “end” a project</a:t>
            </a:r>
            <a:endParaRPr lang="en-US" dirty="0"/>
          </a:p>
        </p:txBody>
      </p:sp>
      <p:sp>
        <p:nvSpPr>
          <p:cNvPr id="3" name="Content Placeholder 2"/>
          <p:cNvSpPr>
            <a:spLocks noGrp="1"/>
          </p:cNvSpPr>
          <p:nvPr>
            <p:ph idx="1"/>
          </p:nvPr>
        </p:nvSpPr>
        <p:spPr/>
        <p:txBody>
          <a:bodyPr>
            <a:normAutofit/>
          </a:bodyPr>
          <a:lstStyle/>
          <a:p>
            <a:r>
              <a:rPr lang="mr-IN" sz="2800" dirty="0"/>
              <a:t>…</a:t>
            </a:r>
            <a:r>
              <a:rPr lang="en-CA" sz="2800" dirty="0"/>
              <a:t>  but rather how to start at an end</a:t>
            </a:r>
          </a:p>
          <a:p>
            <a:r>
              <a:rPr lang="en-CA" sz="2800" dirty="0" smtClean="0"/>
              <a:t>Our definition of “done” is not about content per se</a:t>
            </a:r>
          </a:p>
        </p:txBody>
      </p:sp>
    </p:spTree>
    <p:extLst>
      <p:ext uri="{BB962C8B-B14F-4D97-AF65-F5344CB8AC3E}">
        <p14:creationId xmlns:p14="http://schemas.microsoft.com/office/powerpoint/2010/main" val="1093129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about how to “end” a project</a:t>
            </a:r>
            <a:endParaRPr lang="en-US" dirty="0"/>
          </a:p>
        </p:txBody>
      </p:sp>
      <p:sp>
        <p:nvSpPr>
          <p:cNvPr id="3" name="Content Placeholder 2"/>
          <p:cNvSpPr>
            <a:spLocks noGrp="1"/>
          </p:cNvSpPr>
          <p:nvPr>
            <p:ph idx="1"/>
          </p:nvPr>
        </p:nvSpPr>
        <p:spPr/>
        <p:txBody>
          <a:bodyPr>
            <a:normAutofit/>
          </a:bodyPr>
          <a:lstStyle/>
          <a:p>
            <a:r>
              <a:rPr lang="mr-IN" sz="2800" dirty="0"/>
              <a:t>…</a:t>
            </a:r>
            <a:r>
              <a:rPr lang="en-CA" sz="2800" dirty="0"/>
              <a:t>  but rather how to start at an end</a:t>
            </a:r>
          </a:p>
          <a:p>
            <a:r>
              <a:rPr lang="en-CA" sz="2800" dirty="0" smtClean="0"/>
              <a:t>Our </a:t>
            </a:r>
            <a:r>
              <a:rPr lang="en-CA" sz="2800" dirty="0" smtClean="0"/>
              <a:t>definition of “done” is not about content per se</a:t>
            </a:r>
          </a:p>
          <a:p>
            <a:r>
              <a:rPr lang="en-CA" sz="2800" dirty="0" smtClean="0"/>
              <a:t>It’s about:</a:t>
            </a:r>
          </a:p>
        </p:txBody>
      </p:sp>
    </p:spTree>
    <p:extLst>
      <p:ext uri="{BB962C8B-B14F-4D97-AF65-F5344CB8AC3E}">
        <p14:creationId xmlns:p14="http://schemas.microsoft.com/office/powerpoint/2010/main" val="1679906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1196</TotalTime>
  <Words>1447</Words>
  <Application>Microsoft Macintosh PowerPoint</Application>
  <PresentationFormat>Widescreen</PresentationFormat>
  <Paragraphs>267</Paragraphs>
  <Slides>75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Calibri</vt:lpstr>
      <vt:lpstr>Mangal</vt:lpstr>
      <vt:lpstr>Tw Cen MT</vt:lpstr>
      <vt:lpstr>Tw Cen MT Condensed</vt:lpstr>
      <vt:lpstr>Wingdings</vt:lpstr>
      <vt:lpstr>Wingdings 3</vt:lpstr>
      <vt:lpstr>Arial</vt:lpstr>
      <vt:lpstr>Integral</vt:lpstr>
      <vt:lpstr>Ending Your Digital Humanities Project from the Start</vt:lpstr>
      <vt:lpstr>PowerPoint Presentation</vt:lpstr>
      <vt:lpstr>The Endings Project</vt:lpstr>
      <vt:lpstr>The Endings Project</vt:lpstr>
      <vt:lpstr>The Endings Project</vt:lpstr>
      <vt:lpstr>The Endings Project</vt:lpstr>
      <vt:lpstr>Not about how to “end” a project</vt:lpstr>
      <vt:lpstr>Not about how to “end” a project</vt:lpstr>
      <vt:lpstr>Not about how to “end” a project</vt:lpstr>
      <vt:lpstr>Not about how to “end” a project</vt:lpstr>
      <vt:lpstr>Not about how to “end” a project</vt:lpstr>
      <vt:lpstr>Not about how to “end” a project</vt:lpstr>
      <vt:lpstr>“What we call the beginning is often the end”:</vt:lpstr>
      <vt:lpstr>“What we call the beginning is often the end”:</vt:lpstr>
      <vt:lpstr>The Endings Plan (Or Endings Compliance)</vt:lpstr>
      <vt:lpstr>The Endings Plan (Or Endings Compliance)</vt:lpstr>
      <vt:lpstr>The Endings Plan (Or Endings Compliance)</vt:lpstr>
      <vt:lpstr>The Endings Plan (Or Endings Compliance)</vt:lpstr>
      <vt:lpstr>The Endings Plan (Or Endings Compliance)</vt:lpstr>
      <vt:lpstr>The Endings Plan (Or Endings Compliance)</vt:lpstr>
      <vt:lpstr>Technologies</vt:lpstr>
      <vt:lpstr>Technologies</vt:lpstr>
      <vt:lpstr>Technologies</vt:lpstr>
      <vt:lpstr>Technologies</vt:lpstr>
      <vt:lpstr>Technologies</vt:lpstr>
      <vt:lpstr>Technologies</vt:lpstr>
      <vt:lpstr>TEI</vt:lpstr>
      <vt:lpstr>TEI</vt:lpstr>
      <vt:lpstr>TEI</vt:lpstr>
      <vt:lpstr>TEI</vt:lpstr>
      <vt:lpstr>(X)HTML</vt:lpstr>
      <vt:lpstr>(X)HTML</vt:lpstr>
      <vt:lpstr>(X)HTML</vt:lpstr>
      <vt:lpstr>(X)HTML</vt:lpstr>
      <vt:lpstr>(X)HTML</vt:lpstr>
      <vt:lpstr>(X)HTML</vt:lpstr>
      <vt:lpstr>(X)HTML</vt:lpstr>
      <vt:lpstr>(X)HTML5</vt:lpstr>
      <vt:lpstr>(X)HTML5</vt:lpstr>
      <vt:lpstr>(X)HTML5</vt:lpstr>
      <vt:lpstr>(X)HTML5</vt:lpstr>
      <vt:lpstr>(X)HTML5</vt:lpstr>
      <vt:lpstr>Cascading stylesheets (CSS)</vt:lpstr>
      <vt:lpstr>Cascading stylesheets (CSS)</vt:lpstr>
      <vt:lpstr>Cascading stylesheets (CSS)</vt:lpstr>
      <vt:lpstr>Cascading stylesheets (CSS)</vt:lpstr>
      <vt:lpstr>Cascading stylesheets (CSS)</vt:lpstr>
      <vt:lpstr>Javascript</vt:lpstr>
      <vt:lpstr>Javascript</vt:lpstr>
      <vt:lpstr>Javascript</vt:lpstr>
      <vt:lpstr>Javascript</vt:lpstr>
      <vt:lpstr>Javascript</vt:lpstr>
      <vt:lpstr>Static build</vt:lpstr>
      <vt:lpstr>Static build…. meet mr. jenkins</vt:lpstr>
      <vt:lpstr>Static build…. meet mr. jenkins</vt:lpstr>
      <vt:lpstr>Build process</vt:lpstr>
      <vt:lpstr>Build process</vt:lpstr>
      <vt:lpstr>advantages</vt:lpstr>
      <vt:lpstr>Old model</vt:lpstr>
      <vt:lpstr>New model</vt:lpstr>
      <vt:lpstr>advantages</vt:lpstr>
      <vt:lpstr>advantages</vt:lpstr>
      <vt:lpstr>advantages</vt:lpstr>
      <vt:lpstr>advantages</vt:lpstr>
      <vt:lpstr>Drawbacks</vt:lpstr>
      <vt:lpstr>Drawbacks</vt:lpstr>
      <vt:lpstr>Drawbacks</vt:lpstr>
      <vt:lpstr>Drawbacks</vt:lpstr>
      <vt:lpstr>Drawbacks</vt:lpstr>
      <vt:lpstr>Drawbacks</vt:lpstr>
      <vt:lpstr>Drawbacks</vt:lpstr>
      <vt:lpstr>Drawbacks</vt:lpstr>
      <vt:lpstr>Drawbacks</vt:lpstr>
      <vt:lpstr>Thanks!</vt:lpstr>
      <vt:lpstr>Works Cited</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Ending Your Digital Humanities Project from the Start</dc:title>
  <dc:creator>Joey Takeda</dc:creator>
  <cp:lastModifiedBy>Elspeth Gow</cp:lastModifiedBy>
  <cp:revision>22</cp:revision>
  <cp:lastPrinted>2018-06-28T05:42:43Z</cp:lastPrinted>
  <dcterms:created xsi:type="dcterms:W3CDTF">2018-06-23T00:50:38Z</dcterms:created>
  <dcterms:modified xsi:type="dcterms:W3CDTF">2018-06-28T17:35:34Z</dcterms:modified>
</cp:coreProperties>
</file>