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3"/>
  </p:notesMasterIdLst>
  <p:sldIdLst>
    <p:sldId id="256" r:id="rId2"/>
    <p:sldId id="291" r:id="rId3"/>
    <p:sldId id="332" r:id="rId4"/>
    <p:sldId id="265" r:id="rId5"/>
    <p:sldId id="331" r:id="rId6"/>
    <p:sldId id="358" r:id="rId7"/>
    <p:sldId id="359" r:id="rId8"/>
    <p:sldId id="356" r:id="rId9"/>
    <p:sldId id="361" r:id="rId10"/>
    <p:sldId id="344" r:id="rId11"/>
    <p:sldId id="345" r:id="rId12"/>
    <p:sldId id="368" r:id="rId13"/>
    <p:sldId id="369" r:id="rId14"/>
    <p:sldId id="347" r:id="rId15"/>
    <p:sldId id="362" r:id="rId16"/>
    <p:sldId id="365" r:id="rId17"/>
    <p:sldId id="348" r:id="rId18"/>
    <p:sldId id="371" r:id="rId19"/>
    <p:sldId id="349" r:id="rId20"/>
    <p:sldId id="364" r:id="rId21"/>
    <p:sldId id="333" r:id="rId22"/>
    <p:sldId id="338" r:id="rId23"/>
    <p:sldId id="367" r:id="rId24"/>
    <p:sldId id="339" r:id="rId25"/>
    <p:sldId id="372" r:id="rId26"/>
    <p:sldId id="342" r:id="rId27"/>
    <p:sldId id="343" r:id="rId28"/>
    <p:sldId id="354" r:id="rId29"/>
    <p:sldId id="352" r:id="rId30"/>
    <p:sldId id="370" r:id="rId31"/>
    <p:sldId id="37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hiles" initials="AC" lastIdx="1" clrIdx="0">
    <p:extLst>
      <p:ext uri="{19B8F6BF-5375-455C-9EA6-DF929625EA0E}">
        <p15:presenceInfo xmlns:p15="http://schemas.microsoft.com/office/powerpoint/2012/main" userId="S::achiles@specterops.io::7f20a867-a495-410d-a71c-fb26e59a6561" providerId="AD"/>
      </p:ext>
    </p:extLst>
  </p:cmAuthor>
  <p:cmAuthor id="2" name="Chris Thompson" initials="CT" lastIdx="2" clrIdx="1">
    <p:extLst>
      <p:ext uri="{19B8F6BF-5375-455C-9EA6-DF929625EA0E}">
        <p15:presenceInfo xmlns:p15="http://schemas.microsoft.com/office/powerpoint/2012/main" userId="S::cthompson@specterops.io::fd2c352f-22b7-4218-a893-a93da54cbb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763"/>
    <a:srgbClr val="2F296F"/>
    <a:srgbClr val="D9D9D9"/>
    <a:srgbClr val="C659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3" autoAdjust="0"/>
    <p:restoredTop sz="69231" autoAdjust="0"/>
  </p:normalViewPr>
  <p:slideViewPr>
    <p:cSldViewPr snapToGrid="0" snapToObjects="1">
      <p:cViewPr>
        <p:scale>
          <a:sx n="116" d="100"/>
          <a:sy n="116" d="100"/>
        </p:scale>
        <p:origin x="345" y="45"/>
      </p:cViewPr>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F3998-1934-7543-81EA-7E951045E4D8}" type="datetimeFigureOut">
              <a:rPr lang="en-US" smtClean="0"/>
              <a:t>8/13/2022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0A10C7-A305-EF4A-97C9-84AA336FAC6C}" type="slidenum">
              <a:rPr lang="en-US" smtClean="0"/>
              <a:t>‹#›</a:t>
            </a:fld>
            <a:endParaRPr lang="en-US"/>
          </a:p>
        </p:txBody>
      </p:sp>
    </p:spTree>
    <p:extLst>
      <p:ext uri="{BB962C8B-B14F-4D97-AF65-F5344CB8AC3E}">
        <p14:creationId xmlns:p14="http://schemas.microsoft.com/office/powerpoint/2010/main" val="1628880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windows/security/threat-protection/security-policy-settings/network-security-restrict-ntlm-outgoing-ntlm-traffic-to-remote-servers"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docs.microsoft.com/en-us/windows/security/threat-protection/security-policy-settings/network-security-restrict-ntlm-ntlm-authentication-in-this-domain"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windows/security/threat-protection/security-policy-settings/network-security-restrict-ntlm-incoming-ntlm-traffic"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ithub.com/MythicAgents/Apollo"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twitter.com/djhohnstein"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Chris Thompson presenting with Duane Michael and our tool is called </a:t>
            </a:r>
            <a:r>
              <a:rPr lang="en-US" dirty="0" err="1"/>
              <a:t>SharpSCCM</a:t>
            </a:r>
            <a:endParaRPr lang="en-US" dirty="0"/>
          </a:p>
        </p:txBody>
      </p:sp>
      <p:sp>
        <p:nvSpPr>
          <p:cNvPr id="4" name="Slide Number Placeholder 3"/>
          <p:cNvSpPr>
            <a:spLocks noGrp="1"/>
          </p:cNvSpPr>
          <p:nvPr>
            <p:ph type="sldNum" sz="quarter" idx="5"/>
          </p:nvPr>
        </p:nvSpPr>
        <p:spPr/>
        <p:txBody>
          <a:bodyPr/>
          <a:lstStyle/>
          <a:p>
            <a:fld id="{2D0A10C7-A305-EF4A-97C9-84AA336FAC6C}" type="slidenum">
              <a:rPr lang="en-US" smtClean="0"/>
              <a:t>1</a:t>
            </a:fld>
            <a:endParaRPr lang="en-US"/>
          </a:p>
        </p:txBody>
      </p:sp>
    </p:spTree>
    <p:extLst>
      <p:ext uri="{BB962C8B-B14F-4D97-AF65-F5344CB8AC3E}">
        <p14:creationId xmlns:p14="http://schemas.microsoft.com/office/powerpoint/2010/main" val="930901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p>
        </p:txBody>
      </p:sp>
      <p:sp>
        <p:nvSpPr>
          <p:cNvPr id="4" name="Slide Number Placeholder 3"/>
          <p:cNvSpPr>
            <a:spLocks noGrp="1"/>
          </p:cNvSpPr>
          <p:nvPr>
            <p:ph type="sldNum" sz="quarter" idx="5"/>
          </p:nvPr>
        </p:nvSpPr>
        <p:spPr/>
        <p:txBody>
          <a:bodyPr/>
          <a:lstStyle/>
          <a:p>
            <a:fld id="{2D0A10C7-A305-EF4A-97C9-84AA336FAC6C}" type="slidenum">
              <a:rPr lang="en-US" smtClean="0"/>
              <a:t>11</a:t>
            </a:fld>
            <a:endParaRPr lang="en-US"/>
          </a:p>
        </p:txBody>
      </p:sp>
    </p:spTree>
    <p:extLst>
      <p:ext uri="{BB962C8B-B14F-4D97-AF65-F5344CB8AC3E}">
        <p14:creationId xmlns:p14="http://schemas.microsoft.com/office/powerpoint/2010/main" val="2171228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option for finding where users have recently logged in is </a:t>
            </a:r>
            <a:r>
              <a:rPr lang="en-US" dirty="0" err="1"/>
              <a:t>SharpSCCM’s</a:t>
            </a:r>
            <a:r>
              <a:rPr lang="en-US" dirty="0"/>
              <a:t> get device command with the –u option.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finds computers where the </a:t>
            </a:r>
            <a:r>
              <a:rPr lang="en-US" dirty="0" err="1"/>
              <a:t>LastLogon</a:t>
            </a:r>
            <a:r>
              <a:rPr lang="en-US" dirty="0"/>
              <a:t> attribute is set to the specified account 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because SCCM clients only update this data every 7 days, this data can be stale.</a:t>
            </a:r>
          </a:p>
          <a:p>
            <a:endParaRPr lang="en-US" dirty="0"/>
          </a:p>
        </p:txBody>
      </p:sp>
      <p:sp>
        <p:nvSpPr>
          <p:cNvPr id="4" name="Slide Number Placeholder 3"/>
          <p:cNvSpPr>
            <a:spLocks noGrp="1"/>
          </p:cNvSpPr>
          <p:nvPr>
            <p:ph type="sldNum" sz="quarter" idx="5"/>
          </p:nvPr>
        </p:nvSpPr>
        <p:spPr/>
        <p:txBody>
          <a:bodyPr/>
          <a:lstStyle/>
          <a:p>
            <a:fld id="{2D0A10C7-A305-EF4A-97C9-84AA336FAC6C}" type="slidenum">
              <a:rPr lang="en-US" smtClean="0"/>
              <a:t>12</a:t>
            </a:fld>
            <a:endParaRPr lang="en-US"/>
          </a:p>
        </p:txBody>
      </p:sp>
    </p:spTree>
    <p:extLst>
      <p:ext uri="{BB962C8B-B14F-4D97-AF65-F5344CB8AC3E}">
        <p14:creationId xmlns:p14="http://schemas.microsoft.com/office/powerpoint/2010/main" val="191718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better option is to identify computers where a user is considered a primary user by SCCM through the process of User Device Affinity.</a:t>
            </a:r>
          </a:p>
          <a:p>
            <a:endParaRPr lang="en-US" dirty="0"/>
          </a:p>
          <a:p>
            <a:r>
              <a:rPr lang="en-US" dirty="0"/>
              <a:t>SCCM admins can set User Device Affinity manually by importing the lists of devices that are associated with each user or SCCM can be configured to automatically set when someone is a primary user of a device based on a threshold, which by default is when a user is logged into a device for more than 48 hours over a 30-day period.</a:t>
            </a:r>
          </a:p>
        </p:txBody>
      </p:sp>
      <p:sp>
        <p:nvSpPr>
          <p:cNvPr id="4" name="Slide Number Placeholder 3"/>
          <p:cNvSpPr>
            <a:spLocks noGrp="1"/>
          </p:cNvSpPr>
          <p:nvPr>
            <p:ph type="sldNum" sz="quarter" idx="5"/>
          </p:nvPr>
        </p:nvSpPr>
        <p:spPr/>
        <p:txBody>
          <a:bodyPr/>
          <a:lstStyle/>
          <a:p>
            <a:fld id="{2D0A10C7-A305-EF4A-97C9-84AA336FAC6C}" type="slidenum">
              <a:rPr lang="en-US" smtClean="0"/>
              <a:t>13</a:t>
            </a:fld>
            <a:endParaRPr lang="en-US"/>
          </a:p>
        </p:txBody>
      </p:sp>
    </p:spTree>
    <p:extLst>
      <p:ext uri="{BB962C8B-B14F-4D97-AF65-F5344CB8AC3E}">
        <p14:creationId xmlns:p14="http://schemas.microsoft.com/office/powerpoint/2010/main" val="1605405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lateral movement techniques with SCCM admin privileges execute PowerShell or a C2 agent by deploying an application from a specified path to a group of devices running the SCCM client software called a collection. </a:t>
            </a:r>
          </a:p>
          <a:p>
            <a:endParaRPr lang="en-US" dirty="0"/>
          </a:p>
          <a:p>
            <a:r>
              <a:rPr lang="en-US" dirty="0"/>
              <a:t>There are a lot of tools and native functions that can allow you to do this.</a:t>
            </a:r>
          </a:p>
        </p:txBody>
      </p:sp>
      <p:sp>
        <p:nvSpPr>
          <p:cNvPr id="4" name="Slide Number Placeholder 3"/>
          <p:cNvSpPr>
            <a:spLocks noGrp="1"/>
          </p:cNvSpPr>
          <p:nvPr>
            <p:ph type="sldNum" sz="quarter" idx="5"/>
          </p:nvPr>
        </p:nvSpPr>
        <p:spPr/>
        <p:txBody>
          <a:bodyPr/>
          <a:lstStyle/>
          <a:p>
            <a:fld id="{2D0A10C7-A305-EF4A-97C9-84AA336FAC6C}" type="slidenum">
              <a:rPr lang="en-US" smtClean="0"/>
              <a:t>14</a:t>
            </a:fld>
            <a:endParaRPr lang="en-US"/>
          </a:p>
        </p:txBody>
      </p:sp>
    </p:spTree>
    <p:extLst>
      <p:ext uri="{BB962C8B-B14F-4D97-AF65-F5344CB8AC3E}">
        <p14:creationId xmlns:p14="http://schemas.microsoft.com/office/powerpoint/2010/main" val="169551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SharpSCCM</a:t>
            </a:r>
            <a:r>
              <a:rPr lang="en-US" dirty="0"/>
              <a:t> implements the same technique to execute a program from a specified installation path (e.g., a file share) for lateral movement.</a:t>
            </a:r>
          </a:p>
          <a:p>
            <a:endParaRPr lang="en-US" dirty="0"/>
          </a:p>
          <a:p>
            <a:r>
              <a:rPr lang="en-US" dirty="0"/>
              <a:t>Applications can be executed in the context of the logged-in user or as SYSTEM.</a:t>
            </a:r>
          </a:p>
          <a:p>
            <a:endParaRPr lang="en-US" dirty="0"/>
          </a:p>
          <a:p>
            <a:r>
              <a:rPr lang="en-US" dirty="0"/>
              <a:t>These applications are hidden from the SCCM admin console by default.</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D0A10C7-A305-EF4A-97C9-84AA336FAC6C}" type="slidenum">
              <a:rPr lang="en-US" smtClean="0"/>
              <a:t>15</a:t>
            </a:fld>
            <a:endParaRPr lang="en-US"/>
          </a:p>
        </p:txBody>
      </p:sp>
    </p:spTree>
    <p:extLst>
      <p:ext uri="{BB962C8B-B14F-4D97-AF65-F5344CB8AC3E}">
        <p14:creationId xmlns:p14="http://schemas.microsoft.com/office/powerpoint/2010/main" val="734504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SharpSCCM</a:t>
            </a:r>
            <a:r>
              <a:rPr lang="en-US" dirty="0"/>
              <a:t> also allows the operator to request NTLM authentication from either the logged-in user or the machine account on a client device instead of executing a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device or collection will send NetNTLMv2 authentication to our listening machine via SMB by default, but can also use HTTP, if </a:t>
            </a:r>
            <a:r>
              <a:rPr lang="en-US" dirty="0" err="1"/>
              <a:t>WebClient</a:t>
            </a:r>
            <a:r>
              <a:rPr lang="en-US" dirty="0"/>
              <a:t> is enabled, by specifying a UNC path with the @ symbol and a port number.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advantageous in scenarios where execution of PowerShell or C2 agent shellcode is blocked or could result in detection.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D0A10C7-A305-EF4A-97C9-84AA336FAC6C}" type="slidenum">
              <a:rPr lang="en-US" smtClean="0"/>
              <a:t>16</a:t>
            </a:fld>
            <a:endParaRPr lang="en-US"/>
          </a:p>
        </p:txBody>
      </p:sp>
    </p:spTree>
    <p:extLst>
      <p:ext uri="{BB962C8B-B14F-4D97-AF65-F5344CB8AC3E}">
        <p14:creationId xmlns:p14="http://schemas.microsoft.com/office/powerpoint/2010/main" val="839660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p>
        </p:txBody>
      </p:sp>
      <p:sp>
        <p:nvSpPr>
          <p:cNvPr id="4" name="Slide Number Placeholder 3"/>
          <p:cNvSpPr>
            <a:spLocks noGrp="1"/>
          </p:cNvSpPr>
          <p:nvPr>
            <p:ph type="sldNum" sz="quarter" idx="5"/>
          </p:nvPr>
        </p:nvSpPr>
        <p:spPr/>
        <p:txBody>
          <a:bodyPr/>
          <a:lstStyle/>
          <a:p>
            <a:fld id="{2D0A10C7-A305-EF4A-97C9-84AA336FAC6C}" type="slidenum">
              <a:rPr lang="en-US" smtClean="0"/>
              <a:t>17</a:t>
            </a:fld>
            <a:endParaRPr lang="en-US"/>
          </a:p>
        </p:txBody>
      </p:sp>
    </p:spTree>
    <p:extLst>
      <p:ext uri="{BB962C8B-B14F-4D97-AF65-F5344CB8AC3E}">
        <p14:creationId xmlns:p14="http://schemas.microsoft.com/office/powerpoint/2010/main" val="733520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p>
        </p:txBody>
      </p:sp>
      <p:sp>
        <p:nvSpPr>
          <p:cNvPr id="4" name="Slide Number Placeholder 3"/>
          <p:cNvSpPr>
            <a:spLocks noGrp="1"/>
          </p:cNvSpPr>
          <p:nvPr>
            <p:ph type="sldNum" sz="quarter" idx="5"/>
          </p:nvPr>
        </p:nvSpPr>
        <p:spPr/>
        <p:txBody>
          <a:bodyPr/>
          <a:lstStyle/>
          <a:p>
            <a:fld id="{2D0A10C7-A305-EF4A-97C9-84AA336FAC6C}" type="slidenum">
              <a:rPr lang="en-US" smtClean="0"/>
              <a:t>18</a:t>
            </a:fld>
            <a:endParaRPr lang="en-US"/>
          </a:p>
        </p:txBody>
      </p:sp>
    </p:spTree>
    <p:extLst>
      <p:ext uri="{BB962C8B-B14F-4D97-AF65-F5344CB8AC3E}">
        <p14:creationId xmlns:p14="http://schemas.microsoft.com/office/powerpoint/2010/main" val="3190017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prevent the technique detailed in this post, </a:t>
            </a:r>
            <a:r>
              <a:rPr lang="en-US" dirty="0">
                <a:hlinkClick r:id="rId3"/>
              </a:rPr>
              <a:t>outgoing NTLM traffic can be denied</a:t>
            </a:r>
            <a:r>
              <a:rPr lang="en-US" dirty="0"/>
              <a:t> on the client side of the connection (i.e., disabled on every SCCM client) or </a:t>
            </a:r>
            <a:r>
              <a:rPr lang="en-US" dirty="0">
                <a:hlinkClick r:id="rId4"/>
              </a:rPr>
              <a:t>NTLM can be disabled for the domain</a:t>
            </a:r>
            <a:r>
              <a:rPr lang="en-US" dirty="0"/>
              <a:t>. Disabling NTLM authentication can be difficult, but the steps needed for an organization to transition to using Kerberos exclusively should be analyzed to make removal of NTLM from the environment an achievable long-term goal.</a:t>
            </a:r>
          </a:p>
          <a:p>
            <a:endParaRPr lang="en-US" dirty="0"/>
          </a:p>
          <a:p>
            <a:r>
              <a:rPr lang="en-US" dirty="0"/>
              <a:t>To help prevent the relayed credentials from being used for lateral movement:</a:t>
            </a:r>
          </a:p>
          <a:p>
            <a:pPr marL="171450" indent="-171450">
              <a:buFontTx/>
              <a:buChar char="-"/>
            </a:pPr>
            <a:r>
              <a:rPr lang="en-US" dirty="0"/>
              <a:t>Require SMB signing and LDAP signing/channel binding</a:t>
            </a:r>
          </a:p>
          <a:p>
            <a:pPr marL="171450" indent="-171450">
              <a:buFontTx/>
              <a:buChar char="-"/>
            </a:pPr>
            <a:r>
              <a:rPr lang="en-US" dirty="0"/>
              <a:t>Disable the </a:t>
            </a:r>
            <a:r>
              <a:rPr lang="en-US" dirty="0" err="1"/>
              <a:t>WebClient</a:t>
            </a:r>
            <a:r>
              <a:rPr lang="en-US" dirty="0"/>
              <a:t> service where possible</a:t>
            </a:r>
          </a:p>
          <a:p>
            <a:pPr marL="171450" indent="-171450">
              <a:buFontTx/>
              <a:buChar char="-"/>
            </a:pPr>
            <a:r>
              <a:rPr lang="en-US" dirty="0"/>
              <a:t>Place highly-privileged users into the Protected Users group so that they cannot authenticate with NTLM</a:t>
            </a:r>
          </a:p>
        </p:txBody>
      </p:sp>
      <p:sp>
        <p:nvSpPr>
          <p:cNvPr id="4" name="Slide Number Placeholder 3"/>
          <p:cNvSpPr>
            <a:spLocks noGrp="1"/>
          </p:cNvSpPr>
          <p:nvPr>
            <p:ph type="sldNum" sz="quarter" idx="5"/>
          </p:nvPr>
        </p:nvSpPr>
        <p:spPr/>
        <p:txBody>
          <a:bodyPr/>
          <a:lstStyle/>
          <a:p>
            <a:fld id="{2D0A10C7-A305-EF4A-97C9-84AA336FAC6C}" type="slidenum">
              <a:rPr lang="en-US" smtClean="0"/>
              <a:t>19</a:t>
            </a:fld>
            <a:endParaRPr lang="en-US"/>
          </a:p>
        </p:txBody>
      </p:sp>
    </p:spTree>
    <p:extLst>
      <p:ext uri="{BB962C8B-B14F-4D97-AF65-F5344CB8AC3E}">
        <p14:creationId xmlns:p14="http://schemas.microsoft.com/office/powerpoint/2010/main" val="713661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Audit outbound NTLM while a more restrictive policy with specific exclusions for legitimate NTLM usage is being put in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Audit inbound NTLM traffic</a:t>
            </a:r>
            <a:r>
              <a:rPr lang="en-US" dirty="0"/>
              <a:t> to systems that may be susceptible to NTLM relaying, such as those that don’t require SMB signing or LDAP signing/channel binding.</a:t>
            </a:r>
          </a:p>
          <a:p>
            <a:endParaRPr lang="en-US" dirty="0"/>
          </a:p>
        </p:txBody>
      </p:sp>
      <p:sp>
        <p:nvSpPr>
          <p:cNvPr id="4" name="Slide Number Placeholder 3"/>
          <p:cNvSpPr>
            <a:spLocks noGrp="1"/>
          </p:cNvSpPr>
          <p:nvPr>
            <p:ph type="sldNum" sz="quarter" idx="5"/>
          </p:nvPr>
        </p:nvSpPr>
        <p:spPr/>
        <p:txBody>
          <a:bodyPr/>
          <a:lstStyle/>
          <a:p>
            <a:fld id="{2D0A10C7-A305-EF4A-97C9-84AA336FAC6C}" type="slidenum">
              <a:rPr lang="en-US" smtClean="0"/>
              <a:t>20</a:t>
            </a:fld>
            <a:endParaRPr lang="en-US"/>
          </a:p>
        </p:txBody>
      </p:sp>
    </p:spTree>
    <p:extLst>
      <p:ext uri="{BB962C8B-B14F-4D97-AF65-F5344CB8AC3E}">
        <p14:creationId xmlns:p14="http://schemas.microsoft.com/office/powerpoint/2010/main" val="1204632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Chris and I are both senior operators on the adversary simulation team at SpecterOps. Our handles are subat0mik and </a:t>
            </a:r>
            <a:r>
              <a:rPr lang="en-US" dirty="0" err="1"/>
              <a:t>Mayyhem</a:t>
            </a:r>
            <a:r>
              <a:rPr lang="en-US" dirty="0"/>
              <a:t> on Twitter, GitHub, and the </a:t>
            </a:r>
            <a:r>
              <a:rPr lang="en-US" dirty="0" err="1"/>
              <a:t>BloodHound</a:t>
            </a:r>
            <a:r>
              <a:rPr lang="en-US" dirty="0"/>
              <a:t> Gang Slack.</a:t>
            </a:r>
          </a:p>
          <a:p>
            <a:endParaRPr lang="en-US" dirty="0"/>
          </a:p>
          <a:p>
            <a:r>
              <a:rPr lang="en-US" dirty="0"/>
              <a:t>Here’s a link to </a:t>
            </a:r>
            <a:r>
              <a:rPr lang="en-US" dirty="0" err="1"/>
              <a:t>SharpSCCM’s</a:t>
            </a:r>
            <a:r>
              <a:rPr lang="en-US" dirty="0"/>
              <a:t> GitHub page where you can clone the tool, as well as links to some of our research on new SCCM attack primitives that go into a bit more detail than our talk does today.</a:t>
            </a:r>
          </a:p>
          <a:p>
            <a:endParaRPr lang="en-US" dirty="0"/>
          </a:p>
          <a:p>
            <a:r>
              <a:rPr lang="en-US" dirty="0"/>
              <a:t>Please hit us up on Twitter if you’d like to chat about SCCM research or development.</a:t>
            </a:r>
          </a:p>
        </p:txBody>
      </p:sp>
      <p:sp>
        <p:nvSpPr>
          <p:cNvPr id="4" name="Slide Number Placeholder 3"/>
          <p:cNvSpPr>
            <a:spLocks noGrp="1"/>
          </p:cNvSpPr>
          <p:nvPr>
            <p:ph type="sldNum" sz="quarter" idx="5"/>
          </p:nvPr>
        </p:nvSpPr>
        <p:spPr/>
        <p:txBody>
          <a:bodyPr/>
          <a:lstStyle/>
          <a:p>
            <a:fld id="{2D0A10C7-A305-EF4A-97C9-84AA336FAC6C}" type="slidenum">
              <a:rPr lang="en-US" smtClean="0"/>
              <a:t>2</a:t>
            </a:fld>
            <a:endParaRPr lang="en-US"/>
          </a:p>
        </p:txBody>
      </p:sp>
    </p:spTree>
    <p:extLst>
      <p:ext uri="{BB962C8B-B14F-4D97-AF65-F5344CB8AC3E}">
        <p14:creationId xmlns:p14="http://schemas.microsoft.com/office/powerpoint/2010/main" val="3520640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third demo will be about a new technique that can be used to coerce authentication from local admin accounts that SCCM uses when remotely installing the client, as well as the server’s machine account.</a:t>
            </a:r>
          </a:p>
          <a:p>
            <a:endParaRPr lang="en-US" dirty="0"/>
          </a:p>
          <a:p>
            <a:r>
              <a:rPr lang="en-US" dirty="0"/>
              <a:t>First, we need a bit of background information.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How does the SCCM client software actually get deployed to computers in a site?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There are quite a few methods, but the one that </a:t>
            </a:r>
            <a:r>
              <a:rPr lang="en-US" b="0" i="0" dirty="0" err="1">
                <a:solidFill>
                  <a:srgbClr val="292929"/>
                </a:solidFill>
                <a:effectLst/>
                <a:latin typeface="charter"/>
              </a:rPr>
              <a:t>SharpSCCM</a:t>
            </a:r>
            <a:r>
              <a:rPr lang="en-US" b="0" i="0" dirty="0">
                <a:solidFill>
                  <a:srgbClr val="292929"/>
                </a:solidFill>
                <a:effectLst/>
                <a:latin typeface="charter"/>
              </a:rPr>
              <a:t> abuses is called client push installation, which is when the server connects to a machine’s ADMIN$ share, copies over the files needed for installation, and executes the installer.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NTLM authentication is supported by default and must be explicitly disabled to prevent this attack.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An SCCM administrator can either kick client push installation off manually or configure the site to automatically push the client software to new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The admin can either configure client push installation accounts that the server will use when it tries to install the client on a system, or if no accounts are configured, the site server will attempt to authenticate to the system with its machine account.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In environments where client push installation is used, whatever accounts are used are required to have local administrator privileges in order to successfully install the SCCM client software.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In summary, if we can get the site server to try and push the client software to a system we control, we can capture and crack or relay the creds for the stored installation accounts and the server’s machine account. We can do this using </a:t>
            </a:r>
            <a:r>
              <a:rPr lang="en-US" b="0" i="0" dirty="0" err="1">
                <a:solidFill>
                  <a:srgbClr val="292929"/>
                </a:solidFill>
                <a:effectLst/>
                <a:latin typeface="charter"/>
              </a:rPr>
              <a:t>SharpSCCM</a:t>
            </a:r>
            <a:r>
              <a:rPr lang="en-US" b="0" i="0" dirty="0">
                <a:solidFill>
                  <a:srgbClr val="292929"/>
                </a:solidFill>
                <a:effectLst/>
                <a:latin typeface="charter"/>
              </a:rPr>
              <a:t> by sending a certain chain of messages to the management point.</a:t>
            </a:r>
          </a:p>
        </p:txBody>
      </p:sp>
      <p:sp>
        <p:nvSpPr>
          <p:cNvPr id="4" name="Slide Number Placeholder 3"/>
          <p:cNvSpPr>
            <a:spLocks noGrp="1"/>
          </p:cNvSpPr>
          <p:nvPr>
            <p:ph type="sldNum" sz="quarter" idx="5"/>
          </p:nvPr>
        </p:nvSpPr>
        <p:spPr/>
        <p:txBody>
          <a:bodyPr/>
          <a:lstStyle/>
          <a:p>
            <a:fld id="{2D0A10C7-A305-EF4A-97C9-84AA336FAC6C}" type="slidenum">
              <a:rPr lang="en-US" smtClean="0"/>
              <a:t>21</a:t>
            </a:fld>
            <a:endParaRPr lang="en-US"/>
          </a:p>
        </p:txBody>
      </p:sp>
    </p:spTree>
    <p:extLst>
      <p:ext uri="{BB962C8B-B14F-4D97-AF65-F5344CB8AC3E}">
        <p14:creationId xmlns:p14="http://schemas.microsoft.com/office/powerpoint/2010/main" val="2913254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charter"/>
              </a:rPr>
              <a:t>Here’s a diagram of the abuse prerequisites and steps. If you’d like to understand more about how the attack works, my blog post “Coercing NTLM Authentication from SCCM Servers” has more information on the research behind this.</a:t>
            </a:r>
          </a:p>
          <a:p>
            <a:pPr algn="l"/>
            <a:endParaRPr lang="en-US" b="0" i="0" dirty="0">
              <a:solidFill>
                <a:srgbClr val="292929"/>
              </a:solidFill>
              <a:effectLst/>
              <a:latin typeface="charter"/>
            </a:endParaRPr>
          </a:p>
          <a:p>
            <a:pPr algn="l"/>
            <a:r>
              <a:rPr lang="en-US" b="0" i="0" dirty="0">
                <a:solidFill>
                  <a:srgbClr val="292929"/>
                </a:solidFill>
                <a:effectLst/>
                <a:latin typeface="charter"/>
              </a:rPr>
              <a:t>What you need to know as an operator is that you don’t need local Administrator access to execute this attack using </a:t>
            </a:r>
            <a:r>
              <a:rPr lang="en-US" b="0" i="0" dirty="0" err="1">
                <a:solidFill>
                  <a:srgbClr val="292929"/>
                </a:solidFill>
                <a:effectLst/>
                <a:latin typeface="charter"/>
              </a:rPr>
              <a:t>SharpSCCM</a:t>
            </a:r>
            <a:r>
              <a:rPr lang="en-US" b="0" i="0" dirty="0">
                <a:solidFill>
                  <a:srgbClr val="292929"/>
                </a:solidFill>
                <a:effectLst/>
                <a:latin typeface="charter"/>
              </a:rPr>
              <a:t> and can run it on any Windows SCCM client with any user account.</a:t>
            </a:r>
          </a:p>
          <a:p>
            <a:pPr algn="l"/>
            <a:endParaRPr lang="en-US" b="0" i="0" dirty="0">
              <a:solidFill>
                <a:srgbClr val="292929"/>
              </a:solidFill>
              <a:effectLst/>
              <a:latin typeface="charter"/>
            </a:endParaRPr>
          </a:p>
          <a:p>
            <a:pPr algn="l"/>
            <a:r>
              <a:rPr lang="en-US" b="0" i="0" dirty="0">
                <a:solidFill>
                  <a:srgbClr val="292929"/>
                </a:solidFill>
                <a:effectLst/>
                <a:latin typeface="charter"/>
              </a:rPr>
              <a:t>That said, if you want to run the NTLM relay server on the same SCCM client that you’re using to execute </a:t>
            </a:r>
            <a:r>
              <a:rPr lang="en-US" b="0" i="0" dirty="0" err="1">
                <a:solidFill>
                  <a:srgbClr val="292929"/>
                </a:solidFill>
                <a:effectLst/>
                <a:latin typeface="charter"/>
              </a:rPr>
              <a:t>SharpSCCM</a:t>
            </a:r>
            <a:r>
              <a:rPr lang="en-US" b="0" i="0" dirty="0">
                <a:solidFill>
                  <a:srgbClr val="292929"/>
                </a:solidFill>
                <a:effectLst/>
                <a:latin typeface="charter"/>
              </a:rPr>
              <a:t>, you will need local administrator privileges to take control of port 445 and receive inbound authentication from the server. Otherwise, you’ll need a separate capture/relay server where you can control this port.</a:t>
            </a:r>
          </a:p>
          <a:p>
            <a:pPr algn="l"/>
            <a:endParaRPr lang="en-US" b="0" i="0" dirty="0">
              <a:solidFill>
                <a:srgbClr val="292929"/>
              </a:solidFill>
              <a:effectLst/>
              <a:latin typeface="charter"/>
            </a:endParaRPr>
          </a:p>
          <a:p>
            <a:endParaRPr lang="en-US" dirty="0"/>
          </a:p>
        </p:txBody>
      </p:sp>
      <p:sp>
        <p:nvSpPr>
          <p:cNvPr id="4" name="Slide Number Placeholder 3"/>
          <p:cNvSpPr>
            <a:spLocks noGrp="1"/>
          </p:cNvSpPr>
          <p:nvPr>
            <p:ph type="sldNum" sz="quarter" idx="5"/>
          </p:nvPr>
        </p:nvSpPr>
        <p:spPr/>
        <p:txBody>
          <a:bodyPr/>
          <a:lstStyle/>
          <a:p>
            <a:fld id="{2D0A10C7-A305-EF4A-97C9-84AA336FAC6C}" type="slidenum">
              <a:rPr lang="en-US" smtClean="0"/>
              <a:t>22</a:t>
            </a:fld>
            <a:endParaRPr lang="en-US"/>
          </a:p>
        </p:txBody>
      </p:sp>
    </p:spTree>
    <p:extLst>
      <p:ext uri="{BB962C8B-B14F-4D97-AF65-F5344CB8AC3E}">
        <p14:creationId xmlns:p14="http://schemas.microsoft.com/office/powerpoint/2010/main" val="3279601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It’s worth noting that we can force the server’s connection to our machine to occur over HTTP if </a:t>
            </a:r>
            <a:r>
              <a:rPr lang="en-US" b="0" i="0" dirty="0" err="1">
                <a:solidFill>
                  <a:srgbClr val="292929"/>
                </a:solidFill>
                <a:effectLst/>
                <a:latin typeface="charter"/>
              </a:rPr>
              <a:t>WebClient</a:t>
            </a:r>
            <a:r>
              <a:rPr lang="en-US" b="0" i="0" dirty="0">
                <a:solidFill>
                  <a:srgbClr val="292929"/>
                </a:solidFill>
                <a:effectLst/>
                <a:latin typeface="charter"/>
              </a:rPr>
              <a:t> is enabled and we specify a port number in the UNC path, which provides us with more NTLM relay opportunities, but it’s not enabled by default on modern versions of Windows Server so it’s usually not an option.</a:t>
            </a:r>
          </a:p>
          <a:p>
            <a:pPr algn="l"/>
            <a:endParaRPr lang="en-US" b="0" i="0" dirty="0">
              <a:solidFill>
                <a:srgbClr val="292929"/>
              </a:solidFill>
              <a:effectLst/>
              <a:latin typeface="charter"/>
            </a:endParaRPr>
          </a:p>
          <a:p>
            <a:pPr algn="l"/>
            <a:r>
              <a:rPr lang="en-US" b="0" i="0" dirty="0">
                <a:solidFill>
                  <a:srgbClr val="292929"/>
                </a:solidFill>
                <a:effectLst/>
                <a:latin typeface="charter"/>
              </a:rPr>
              <a:t>All conditions for successful NTLM relay apply here. If relaying to SMB, SMB signing must be disabled on the target. If relaying to LDAP(S), either signing must not be required or channel binding must be disabled on the server.</a:t>
            </a:r>
          </a:p>
          <a:p>
            <a:endParaRPr lang="en-US" dirty="0"/>
          </a:p>
        </p:txBody>
      </p:sp>
      <p:sp>
        <p:nvSpPr>
          <p:cNvPr id="4" name="Slide Number Placeholder 3"/>
          <p:cNvSpPr>
            <a:spLocks noGrp="1"/>
          </p:cNvSpPr>
          <p:nvPr>
            <p:ph type="sldNum" sz="quarter" idx="5"/>
          </p:nvPr>
        </p:nvSpPr>
        <p:spPr/>
        <p:txBody>
          <a:bodyPr/>
          <a:lstStyle/>
          <a:p>
            <a:fld id="{2D0A10C7-A305-EF4A-97C9-84AA336FAC6C}" type="slidenum">
              <a:rPr lang="en-US" smtClean="0"/>
              <a:t>23</a:t>
            </a:fld>
            <a:endParaRPr lang="en-US"/>
          </a:p>
        </p:txBody>
      </p:sp>
    </p:spTree>
    <p:extLst>
      <p:ext uri="{BB962C8B-B14F-4D97-AF65-F5344CB8AC3E}">
        <p14:creationId xmlns:p14="http://schemas.microsoft.com/office/powerpoint/2010/main" val="3043263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0A10C7-A305-EF4A-97C9-84AA336FAC6C}" type="slidenum">
              <a:rPr lang="en-US" smtClean="0"/>
              <a:t>24</a:t>
            </a:fld>
            <a:endParaRPr lang="en-US"/>
          </a:p>
        </p:txBody>
      </p:sp>
    </p:spTree>
    <p:extLst>
      <p:ext uri="{BB962C8B-B14F-4D97-AF65-F5344CB8AC3E}">
        <p14:creationId xmlns:p14="http://schemas.microsoft.com/office/powerpoint/2010/main" val="2182841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p>
        </p:txBody>
      </p:sp>
      <p:sp>
        <p:nvSpPr>
          <p:cNvPr id="4" name="Slide Number Placeholder 3"/>
          <p:cNvSpPr>
            <a:spLocks noGrp="1"/>
          </p:cNvSpPr>
          <p:nvPr>
            <p:ph type="sldNum" sz="quarter" idx="5"/>
          </p:nvPr>
        </p:nvSpPr>
        <p:spPr/>
        <p:txBody>
          <a:bodyPr/>
          <a:lstStyle/>
          <a:p>
            <a:fld id="{2D0A10C7-A305-EF4A-97C9-84AA336FAC6C}" type="slidenum">
              <a:rPr lang="en-US" smtClean="0"/>
              <a:t>25</a:t>
            </a:fld>
            <a:endParaRPr lang="en-US"/>
          </a:p>
        </p:txBody>
      </p:sp>
    </p:spTree>
    <p:extLst>
      <p:ext uri="{BB962C8B-B14F-4D97-AF65-F5344CB8AC3E}">
        <p14:creationId xmlns:p14="http://schemas.microsoft.com/office/powerpoint/2010/main" val="2861924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p>
        </p:txBody>
      </p:sp>
      <p:sp>
        <p:nvSpPr>
          <p:cNvPr id="4" name="Slide Number Placeholder 3"/>
          <p:cNvSpPr>
            <a:spLocks noGrp="1"/>
          </p:cNvSpPr>
          <p:nvPr>
            <p:ph type="sldNum" sz="quarter" idx="5"/>
          </p:nvPr>
        </p:nvSpPr>
        <p:spPr/>
        <p:txBody>
          <a:bodyPr/>
          <a:lstStyle/>
          <a:p>
            <a:fld id="{2D0A10C7-A305-EF4A-97C9-84AA336FAC6C}" type="slidenum">
              <a:rPr lang="en-US" smtClean="0"/>
              <a:t>26</a:t>
            </a:fld>
            <a:endParaRPr lang="en-US"/>
          </a:p>
        </p:txBody>
      </p:sp>
    </p:spTree>
    <p:extLst>
      <p:ext uri="{BB962C8B-B14F-4D97-AF65-F5344CB8AC3E}">
        <p14:creationId xmlns:p14="http://schemas.microsoft.com/office/powerpoint/2010/main" val="1881198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I’m not going to read all of these to you, but here are some ideas for how you might create a detection around this technique.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Unfortunately, most of SCCM logs are geared towards troubleshooting operational issues rather than collecting telemetry for a SIEM, but I have seen that there are a few scripts out there to translate them into a format that can be ingested by some SIEM software.</a:t>
            </a:r>
          </a:p>
        </p:txBody>
      </p:sp>
      <p:sp>
        <p:nvSpPr>
          <p:cNvPr id="4" name="Slide Number Placeholder 3"/>
          <p:cNvSpPr>
            <a:spLocks noGrp="1"/>
          </p:cNvSpPr>
          <p:nvPr>
            <p:ph type="sldNum" sz="quarter" idx="5"/>
          </p:nvPr>
        </p:nvSpPr>
        <p:spPr/>
        <p:txBody>
          <a:bodyPr/>
          <a:lstStyle/>
          <a:p>
            <a:fld id="{2D0A10C7-A305-EF4A-97C9-84AA336FAC6C}" type="slidenum">
              <a:rPr lang="en-US" smtClean="0"/>
              <a:t>27</a:t>
            </a:fld>
            <a:endParaRPr lang="en-US"/>
          </a:p>
        </p:txBody>
      </p:sp>
    </p:spTree>
    <p:extLst>
      <p:ext uri="{BB962C8B-B14F-4D97-AF65-F5344CB8AC3E}">
        <p14:creationId xmlns:p14="http://schemas.microsoft.com/office/powerpoint/2010/main" val="1994856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2D0A10C7-A305-EF4A-97C9-84AA336FAC6C}" type="slidenum">
              <a:rPr lang="en-US" smtClean="0"/>
              <a:t>28</a:t>
            </a:fld>
            <a:endParaRPr lang="en-US"/>
          </a:p>
        </p:txBody>
      </p:sp>
    </p:spTree>
    <p:extLst>
      <p:ext uri="{BB962C8B-B14F-4D97-AF65-F5344CB8AC3E}">
        <p14:creationId xmlns:p14="http://schemas.microsoft.com/office/powerpoint/2010/main" val="1580172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err="1">
                <a:solidFill>
                  <a:srgbClr val="292929"/>
                </a:solidFill>
                <a:effectLst/>
                <a:latin typeface="charter"/>
              </a:rPr>
              <a:t>SharpSCCM</a:t>
            </a:r>
            <a:r>
              <a:rPr lang="en-US" b="0" i="0" dirty="0">
                <a:solidFill>
                  <a:srgbClr val="292929"/>
                </a:solidFill>
                <a:effectLst/>
                <a:latin typeface="charter"/>
              </a:rPr>
              <a:t> relies on several external dependencies (e.g., the Messaging SDK DLLs) to function. These DLLs are present on SCCM clients but require local administrator to access in their legitimate locations, so they are packaged with </a:t>
            </a:r>
            <a:r>
              <a:rPr lang="en-US" b="0" i="0" dirty="0" err="1">
                <a:solidFill>
                  <a:srgbClr val="292929"/>
                </a:solidFill>
                <a:effectLst/>
                <a:latin typeface="charter"/>
              </a:rPr>
              <a:t>SharpSCCM</a:t>
            </a:r>
            <a:r>
              <a:rPr lang="en-US" b="0" i="0" dirty="0">
                <a:solidFill>
                  <a:srgbClr val="292929"/>
                </a:solidFill>
                <a:effectLst/>
                <a:latin typeface="charter"/>
              </a:rPr>
              <a:t> as well.</a:t>
            </a:r>
          </a:p>
          <a:p>
            <a:pPr algn="l">
              <a:buFont typeface="Arial" panose="020B0604020202020204" pitchFamily="34" charset="0"/>
              <a:buChar char="•"/>
            </a:pPr>
            <a:r>
              <a:rPr lang="en-US" b="0" i="0" dirty="0">
                <a:solidFill>
                  <a:srgbClr val="292929"/>
                </a:solidFill>
                <a:effectLst/>
                <a:latin typeface="charter"/>
              </a:rPr>
              <a:t>The merged </a:t>
            </a:r>
            <a:r>
              <a:rPr lang="en-US" b="0" i="0" dirty="0" err="1">
                <a:solidFill>
                  <a:srgbClr val="292929"/>
                </a:solidFill>
                <a:effectLst/>
                <a:latin typeface="charter"/>
              </a:rPr>
              <a:t>SharpSCCM</a:t>
            </a:r>
            <a:r>
              <a:rPr lang="en-US" b="0" i="0" dirty="0">
                <a:solidFill>
                  <a:srgbClr val="292929"/>
                </a:solidFill>
                <a:effectLst/>
                <a:latin typeface="charter"/>
              </a:rPr>
              <a:t> executable that includes all dependencies is larger than the execute-assembly Beacon command’s maximum allowed size (1MB). Removing portions of the code that are not necessary for this attack and recompiling so that the file does not need to be uploaded to the target are exercises left to the reader.</a:t>
            </a:r>
            <a:br>
              <a:rPr lang="en-US" b="0" i="0" dirty="0">
                <a:solidFill>
                  <a:srgbClr val="292929"/>
                </a:solidFill>
                <a:effectLst/>
                <a:latin typeface="charter"/>
              </a:rPr>
            </a:br>
            <a:r>
              <a:rPr lang="en-US" b="0" i="0" dirty="0">
                <a:solidFill>
                  <a:srgbClr val="292929"/>
                </a:solidFill>
                <a:effectLst/>
                <a:latin typeface="charter"/>
              </a:rPr>
              <a:t>- The </a:t>
            </a:r>
            <a:r>
              <a:rPr lang="en-US" b="0" i="0" u="sng" dirty="0">
                <a:solidFill>
                  <a:srgbClr val="292929"/>
                </a:solidFill>
                <a:effectLst/>
                <a:latin typeface="charter"/>
                <a:hlinkClick r:id="rId3"/>
              </a:rPr>
              <a:t>Apollo Mythic agent</a:t>
            </a:r>
            <a:r>
              <a:rPr lang="en-US" b="0" i="0" dirty="0">
                <a:solidFill>
                  <a:srgbClr val="292929"/>
                </a:solidFill>
                <a:effectLst/>
                <a:latin typeface="charter"/>
              </a:rPr>
              <a:t> by </a:t>
            </a:r>
            <a:r>
              <a:rPr lang="en-US" b="0" i="0" u="sng" dirty="0">
                <a:solidFill>
                  <a:srgbClr val="292929"/>
                </a:solidFill>
                <a:effectLst/>
                <a:latin typeface="charter"/>
                <a:hlinkClick r:id="rId4"/>
              </a:rPr>
              <a:t>@djhohnstein</a:t>
            </a:r>
            <a:r>
              <a:rPr lang="en-US" b="0" i="0" dirty="0">
                <a:solidFill>
                  <a:srgbClr val="292929"/>
                </a:solidFill>
                <a:effectLst/>
                <a:latin typeface="charter"/>
              </a:rPr>
              <a:t> does not have this limitation.</a:t>
            </a:r>
          </a:p>
          <a:p>
            <a:pPr algn="l">
              <a:buFont typeface="Arial" panose="020B0604020202020204" pitchFamily="34" charset="0"/>
              <a:buChar char="•"/>
            </a:pPr>
            <a:r>
              <a:rPr lang="en-US" b="0" i="0" dirty="0">
                <a:solidFill>
                  <a:srgbClr val="292929"/>
                </a:solidFill>
                <a:effectLst/>
                <a:latin typeface="charter"/>
              </a:rPr>
              <a:t>.NET Framework 4.7.2 was targeted because it is supported by most Windows 10 versions and is the earliest version that includes the System.Security.Cryptography.X509Certificates.CertificateRequest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2D0A10C7-A305-EF4A-97C9-84AA336FAC6C}" type="slidenum">
              <a:rPr lang="en-US" smtClean="0"/>
              <a:t>29</a:t>
            </a:fld>
            <a:endParaRPr lang="en-US"/>
          </a:p>
        </p:txBody>
      </p:sp>
    </p:spTree>
    <p:extLst>
      <p:ext uri="{BB962C8B-B14F-4D97-AF65-F5344CB8AC3E}">
        <p14:creationId xmlns:p14="http://schemas.microsoft.com/office/powerpoint/2010/main" val="1010038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p>
        </p:txBody>
      </p:sp>
      <p:sp>
        <p:nvSpPr>
          <p:cNvPr id="4" name="Slide Number Placeholder 3"/>
          <p:cNvSpPr>
            <a:spLocks noGrp="1"/>
          </p:cNvSpPr>
          <p:nvPr>
            <p:ph type="sldNum" sz="quarter" idx="5"/>
          </p:nvPr>
        </p:nvSpPr>
        <p:spPr/>
        <p:txBody>
          <a:bodyPr/>
          <a:lstStyle/>
          <a:p>
            <a:fld id="{2D0A10C7-A305-EF4A-97C9-84AA336FAC6C}" type="slidenum">
              <a:rPr lang="en-US" smtClean="0"/>
              <a:t>30</a:t>
            </a:fld>
            <a:endParaRPr lang="en-US"/>
          </a:p>
        </p:txBody>
      </p:sp>
    </p:spTree>
    <p:extLst>
      <p:ext uri="{BB962C8B-B14F-4D97-AF65-F5344CB8AC3E}">
        <p14:creationId xmlns:p14="http://schemas.microsoft.com/office/powerpoint/2010/main" val="2780695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we’re going to talk about using </a:t>
            </a:r>
            <a:r>
              <a:rPr lang="en-US" dirty="0" err="1"/>
              <a:t>SharpSCCM</a:t>
            </a:r>
            <a:r>
              <a:rPr lang="en-US" dirty="0"/>
              <a:t> to coerce NTLM authentication, gather credentials, and move laterally in SCCM environments.</a:t>
            </a:r>
          </a:p>
          <a:p>
            <a:endParaRPr lang="en-US" dirty="0"/>
          </a:p>
          <a:p>
            <a:r>
              <a:rPr lang="en-US" dirty="0"/>
              <a:t>We’re also going to provide guidance on how to prevent and detect the techniques outlined in this presentation.</a:t>
            </a:r>
          </a:p>
        </p:txBody>
      </p:sp>
      <p:sp>
        <p:nvSpPr>
          <p:cNvPr id="4" name="Slide Number Placeholder 3"/>
          <p:cNvSpPr>
            <a:spLocks noGrp="1"/>
          </p:cNvSpPr>
          <p:nvPr>
            <p:ph type="sldNum" sz="quarter" idx="5"/>
          </p:nvPr>
        </p:nvSpPr>
        <p:spPr/>
        <p:txBody>
          <a:bodyPr/>
          <a:lstStyle/>
          <a:p>
            <a:fld id="{2D0A10C7-A305-EF4A-97C9-84AA336FAC6C}" type="slidenum">
              <a:rPr lang="en-US" smtClean="0"/>
              <a:t>3</a:t>
            </a:fld>
            <a:endParaRPr lang="en-US"/>
          </a:p>
        </p:txBody>
      </p:sp>
    </p:spTree>
    <p:extLst>
      <p:ext uri="{BB962C8B-B14F-4D97-AF65-F5344CB8AC3E}">
        <p14:creationId xmlns:p14="http://schemas.microsoft.com/office/powerpoint/2010/main" val="30154419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Chris and I are both senior operators on the adversary simulation team at SpecterOps. Our handles are subat0mik and </a:t>
            </a:r>
            <a:r>
              <a:rPr lang="en-US" dirty="0" err="1"/>
              <a:t>Mayyhem</a:t>
            </a:r>
            <a:r>
              <a:rPr lang="en-US" dirty="0"/>
              <a:t> on Twitter, GitHub, and the </a:t>
            </a:r>
            <a:r>
              <a:rPr lang="en-US" dirty="0" err="1"/>
              <a:t>BloodHound</a:t>
            </a:r>
            <a:r>
              <a:rPr lang="en-US" dirty="0"/>
              <a:t> Gang Slack.</a:t>
            </a:r>
          </a:p>
          <a:p>
            <a:endParaRPr lang="en-US" dirty="0"/>
          </a:p>
          <a:p>
            <a:r>
              <a:rPr lang="en-US" dirty="0"/>
              <a:t>Here’s a link to </a:t>
            </a:r>
            <a:r>
              <a:rPr lang="en-US" dirty="0" err="1"/>
              <a:t>SharpSCCM’s</a:t>
            </a:r>
            <a:r>
              <a:rPr lang="en-US" dirty="0"/>
              <a:t> GitHub page where you can clone the tool, as well as links to some of our research on new SCCM attack primitives that go into a bit more detail than our talk does today.</a:t>
            </a:r>
          </a:p>
          <a:p>
            <a:endParaRPr lang="en-US" dirty="0"/>
          </a:p>
          <a:p>
            <a:r>
              <a:rPr lang="en-US" dirty="0"/>
              <a:t>Please hit us up on Twitter if you’d like to chat about SCCM research or development.</a:t>
            </a:r>
          </a:p>
        </p:txBody>
      </p:sp>
      <p:sp>
        <p:nvSpPr>
          <p:cNvPr id="4" name="Slide Number Placeholder 3"/>
          <p:cNvSpPr>
            <a:spLocks noGrp="1"/>
          </p:cNvSpPr>
          <p:nvPr>
            <p:ph type="sldNum" sz="quarter" idx="5"/>
          </p:nvPr>
        </p:nvSpPr>
        <p:spPr/>
        <p:txBody>
          <a:bodyPr/>
          <a:lstStyle/>
          <a:p>
            <a:fld id="{2D0A10C7-A305-EF4A-97C9-84AA336FAC6C}" type="slidenum">
              <a:rPr lang="en-US" smtClean="0"/>
              <a:t>31</a:t>
            </a:fld>
            <a:endParaRPr lang="en-US"/>
          </a:p>
        </p:txBody>
      </p:sp>
    </p:spTree>
    <p:extLst>
      <p:ext uri="{BB962C8B-B14F-4D97-AF65-F5344CB8AC3E}">
        <p14:creationId xmlns:p14="http://schemas.microsoft.com/office/powerpoint/2010/main" val="2903068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give a quick shoutout to the authors of </a:t>
            </a:r>
            <a:r>
              <a:rPr lang="en-US" dirty="0" err="1"/>
              <a:t>PowerSCCM</a:t>
            </a:r>
            <a:r>
              <a:rPr lang="en-US" dirty="0"/>
              <a:t>, Matt Nelson, Will Schroeder, Jared Atkinson, and Matt Graeber for laying the groundwork for </a:t>
            </a:r>
            <a:r>
              <a:rPr lang="en-US" dirty="0" err="1"/>
              <a:t>SharpSCCM</a:t>
            </a:r>
            <a:r>
              <a:rPr lang="en-US" dirty="0"/>
              <a:t>, as well as Evan McBroom, Elad Shamir, and Nick Powers for helping us out with our research.</a:t>
            </a:r>
          </a:p>
        </p:txBody>
      </p:sp>
      <p:sp>
        <p:nvSpPr>
          <p:cNvPr id="4" name="Slide Number Placeholder 3"/>
          <p:cNvSpPr>
            <a:spLocks noGrp="1"/>
          </p:cNvSpPr>
          <p:nvPr>
            <p:ph type="sldNum" sz="quarter" idx="5"/>
          </p:nvPr>
        </p:nvSpPr>
        <p:spPr/>
        <p:txBody>
          <a:bodyPr/>
          <a:lstStyle/>
          <a:p>
            <a:fld id="{2D0A10C7-A305-EF4A-97C9-84AA336FAC6C}" type="slidenum">
              <a:rPr lang="en-US" smtClean="0"/>
              <a:t>4</a:t>
            </a:fld>
            <a:endParaRPr lang="en-US"/>
          </a:p>
        </p:txBody>
      </p:sp>
    </p:spTree>
    <p:extLst>
      <p:ext uri="{BB962C8B-B14F-4D97-AF65-F5344CB8AC3E}">
        <p14:creationId xmlns:p14="http://schemas.microsoft.com/office/powerpoint/2010/main" val="3170985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agenda for this talk we’re going to provide a bit of background information and then dive into three demos for you:</a:t>
            </a:r>
          </a:p>
          <a:p>
            <a:endParaRPr lang="en-US" dirty="0"/>
          </a:p>
          <a:p>
            <a:r>
              <a:rPr lang="en-US" dirty="0"/>
              <a:t>The first demo will show you how to dump domain credentials from SCCM clients.</a:t>
            </a:r>
          </a:p>
          <a:p>
            <a:endParaRPr lang="en-US" dirty="0"/>
          </a:p>
          <a:p>
            <a:r>
              <a:rPr lang="en-US" dirty="0"/>
              <a:t>In the second demo, we’ll show you how to use </a:t>
            </a:r>
            <a:r>
              <a:rPr lang="en-US" dirty="0" err="1"/>
              <a:t>SharpSCCM</a:t>
            </a:r>
            <a:r>
              <a:rPr lang="en-US" dirty="0"/>
              <a:t> for lateral movement after taking over an SCCM server.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in the third demo, we’ll show you how to use </a:t>
            </a:r>
            <a:r>
              <a:rPr lang="en-US" dirty="0" err="1"/>
              <a:t>SharpSCCM</a:t>
            </a:r>
            <a:r>
              <a:rPr lang="en-US" dirty="0"/>
              <a:t> to coerce NTLM authentication from SCCM servers by abusing automatic client push installation.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follow each demo by explaining how the attack can be prevented or detected.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the demos, we’ll talk about what’s next for </a:t>
            </a:r>
            <a:r>
              <a:rPr lang="en-US" dirty="0" err="1"/>
              <a:t>SharpSCCM</a:t>
            </a:r>
            <a:r>
              <a:rPr lang="en-US" dirty="0"/>
              <a:t> and provide some resources for testing </a:t>
            </a:r>
            <a:r>
              <a:rPr lang="en-US" dirty="0" err="1"/>
              <a:t>SharpSCCM</a:t>
            </a:r>
            <a:r>
              <a:rPr lang="en-US" dirty="0"/>
              <a:t> in a lab environment.</a:t>
            </a:r>
          </a:p>
        </p:txBody>
      </p:sp>
      <p:sp>
        <p:nvSpPr>
          <p:cNvPr id="4" name="Slide Number Placeholder 3"/>
          <p:cNvSpPr>
            <a:spLocks noGrp="1"/>
          </p:cNvSpPr>
          <p:nvPr>
            <p:ph type="sldNum" sz="quarter" idx="5"/>
          </p:nvPr>
        </p:nvSpPr>
        <p:spPr/>
        <p:txBody>
          <a:bodyPr/>
          <a:lstStyle/>
          <a:p>
            <a:fld id="{2D0A10C7-A305-EF4A-97C9-84AA336FAC6C}" type="slidenum">
              <a:rPr lang="en-US" smtClean="0"/>
              <a:t>5</a:t>
            </a:fld>
            <a:endParaRPr lang="en-US"/>
          </a:p>
        </p:txBody>
      </p:sp>
    </p:spTree>
    <p:extLst>
      <p:ext uri="{BB962C8B-B14F-4D97-AF65-F5344CB8AC3E}">
        <p14:creationId xmlns:p14="http://schemas.microsoft.com/office/powerpoint/2010/main" val="1704051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with a very brief description of the components you’ll need to know about to use </a:t>
            </a:r>
            <a:r>
              <a:rPr lang="en-US" dirty="0" err="1"/>
              <a:t>SharpSCCM</a:t>
            </a:r>
            <a:r>
              <a:rPr lang="en-US" dirty="0"/>
              <a:t> in an SCCM environment.</a:t>
            </a:r>
          </a:p>
          <a:p>
            <a:endParaRPr lang="en-US" dirty="0"/>
          </a:p>
          <a:p>
            <a:r>
              <a:rPr lang="en-US" dirty="0"/>
              <a:t>The systems in an SCCM environment are called a site. </a:t>
            </a:r>
          </a:p>
          <a:p>
            <a:endParaRPr lang="en-US" dirty="0"/>
          </a:p>
          <a:p>
            <a:r>
              <a:rPr lang="en-US" dirty="0"/>
              <a:t>Each site is identified by a three-character site code (e.g., PS1).</a:t>
            </a:r>
          </a:p>
          <a:p>
            <a:endParaRPr lang="en-US" dirty="0"/>
          </a:p>
          <a:p>
            <a:r>
              <a:rPr lang="en-US" dirty="0"/>
              <a:t>All of the servers in a site that serve SCCM roles are called site servers. One of those roles and the one that </a:t>
            </a:r>
            <a:r>
              <a:rPr lang="en-US" dirty="0" err="1"/>
              <a:t>SharpSCCM</a:t>
            </a:r>
            <a:r>
              <a:rPr lang="en-US" dirty="0"/>
              <a:t> interacts with primarily is called a management point. </a:t>
            </a:r>
          </a:p>
          <a:p>
            <a:endParaRPr lang="en-US" dirty="0"/>
          </a:p>
          <a:p>
            <a:r>
              <a:rPr lang="en-US" dirty="0"/>
              <a:t>Specifically, </a:t>
            </a:r>
            <a:r>
              <a:rPr lang="en-US" dirty="0" err="1"/>
              <a:t>SharpSCCM</a:t>
            </a:r>
            <a:r>
              <a:rPr lang="en-US" dirty="0"/>
              <a:t> uses WMI for local enumeration and credential gathering on SCCM clients, as well as for communication with a management point to execute the lateral movement techniques we’ll be demoing.</a:t>
            </a:r>
          </a:p>
          <a:p>
            <a:endParaRPr lang="en-US" dirty="0"/>
          </a:p>
          <a:p>
            <a:r>
              <a:rPr lang="en-US" dirty="0" err="1"/>
              <a:t>SharpSCCM</a:t>
            </a:r>
            <a:r>
              <a:rPr lang="en-US" dirty="0"/>
              <a:t> also interacts with a management point via HTTP(S) using the official messaging SDK functions to coerce NTLM authentication from the management point to an arbitrary system.</a:t>
            </a:r>
          </a:p>
          <a:p>
            <a:endParaRPr lang="en-US" dirty="0"/>
          </a:p>
        </p:txBody>
      </p:sp>
      <p:sp>
        <p:nvSpPr>
          <p:cNvPr id="4" name="Slide Number Placeholder 3"/>
          <p:cNvSpPr>
            <a:spLocks noGrp="1"/>
          </p:cNvSpPr>
          <p:nvPr>
            <p:ph type="sldNum" sz="quarter" idx="5"/>
          </p:nvPr>
        </p:nvSpPr>
        <p:spPr/>
        <p:txBody>
          <a:bodyPr/>
          <a:lstStyle/>
          <a:p>
            <a:fld id="{2D0A10C7-A305-EF4A-97C9-84AA336FAC6C}" type="slidenum">
              <a:rPr lang="en-US" smtClean="0"/>
              <a:t>6</a:t>
            </a:fld>
            <a:endParaRPr lang="en-US"/>
          </a:p>
        </p:txBody>
      </p:sp>
    </p:spTree>
    <p:extLst>
      <p:ext uri="{BB962C8B-B14F-4D97-AF65-F5344CB8AC3E}">
        <p14:creationId xmlns:p14="http://schemas.microsoft.com/office/powerpoint/2010/main" val="3407677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command you’ll typically want to execute on an SCCM client is the ‘local </a:t>
            </a:r>
            <a:r>
              <a:rPr lang="en-US" dirty="0" err="1"/>
              <a:t>siteinfo</a:t>
            </a:r>
            <a:r>
              <a:rPr lang="en-US" dirty="0"/>
              <a:t>’ </a:t>
            </a:r>
            <a:r>
              <a:rPr lang="en-US" dirty="0" err="1"/>
              <a:t>SharpSCCM</a:t>
            </a:r>
            <a:r>
              <a:rPr lang="en-US" dirty="0"/>
              <a:t> command. This will provide you with that client’s configured management point, as well as the site’s three character code, which will be needed to run any </a:t>
            </a:r>
            <a:r>
              <a:rPr lang="en-US" dirty="0" err="1"/>
              <a:t>SharpSCCM</a:t>
            </a:r>
            <a:r>
              <a:rPr lang="en-US" dirty="0"/>
              <a:t> commands that interact with a server.</a:t>
            </a:r>
          </a:p>
        </p:txBody>
      </p:sp>
      <p:sp>
        <p:nvSpPr>
          <p:cNvPr id="4" name="Slide Number Placeholder 3"/>
          <p:cNvSpPr>
            <a:spLocks noGrp="1"/>
          </p:cNvSpPr>
          <p:nvPr>
            <p:ph type="sldNum" sz="quarter" idx="5"/>
          </p:nvPr>
        </p:nvSpPr>
        <p:spPr/>
        <p:txBody>
          <a:bodyPr/>
          <a:lstStyle/>
          <a:p>
            <a:fld id="{2D0A10C7-A305-EF4A-97C9-84AA336FAC6C}" type="slidenum">
              <a:rPr lang="en-US" smtClean="0"/>
              <a:t>7</a:t>
            </a:fld>
            <a:endParaRPr lang="en-US"/>
          </a:p>
        </p:txBody>
      </p:sp>
    </p:spTree>
    <p:extLst>
      <p:ext uri="{BB962C8B-B14F-4D97-AF65-F5344CB8AC3E}">
        <p14:creationId xmlns:p14="http://schemas.microsoft.com/office/powerpoint/2010/main" val="477352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r>
              <a:rPr lang="en-US" dirty="0"/>
              <a:t>The first technique implemented by </a:t>
            </a:r>
            <a:r>
              <a:rPr lang="en-US" dirty="0" err="1"/>
              <a:t>SharpSCCM</a:t>
            </a:r>
            <a:r>
              <a:rPr lang="en-US" dirty="0"/>
              <a:t> that we’re going to cover is credential gathering. </a:t>
            </a:r>
            <a:r>
              <a:rPr lang="en-US" dirty="0" err="1"/>
              <a:t>Specfically</a:t>
            </a:r>
            <a:r>
              <a:rPr lang="en-US" dirty="0"/>
              <a:t>, we can use SharpSCCM to retrieve, decrypt, and dump Network Access Accounts.</a:t>
            </a:r>
          </a:p>
          <a:p>
            <a:endParaRPr lang="en-US" dirty="0"/>
          </a:p>
          <a:p>
            <a:pPr marL="171450" indent="-171450">
              <a:buFontTx/>
              <a:buChar char="-"/>
            </a:pPr>
            <a:r>
              <a:rPr lang="en-US" dirty="0"/>
              <a:t>Network Access accounts are Active Directory accounts that are used by systems that may not yet be joined to an AD domain so the client may authenticate to the SCCM distribution point to retrieve software</a:t>
            </a:r>
          </a:p>
          <a:p>
            <a:pPr marL="171450" indent="-171450">
              <a:buFontTx/>
              <a:buChar char="-"/>
            </a:pPr>
            <a:r>
              <a:rPr lang="en-US" dirty="0"/>
              <a:t>this account gets pushed to every SCCM client via a machine policy</a:t>
            </a:r>
          </a:p>
          <a:p>
            <a:pPr marL="171450" indent="-171450">
              <a:buFontTx/>
              <a:buChar char="-"/>
            </a:pPr>
            <a:r>
              <a:rPr lang="en-US" dirty="0"/>
              <a:t>Once the host receives the policy, the credentials are stored locally as DPAPI blobs protected by the system's DPAPI </a:t>
            </a:r>
            <a:r>
              <a:rPr lang="en-US" dirty="0" err="1"/>
              <a:t>masterkey</a:t>
            </a:r>
            <a:endParaRPr lang="en-US" dirty="0"/>
          </a:p>
          <a:p>
            <a:pPr marL="628650" lvl="1" indent="-171450">
              <a:buFontTx/>
              <a:buChar char="-"/>
            </a:pPr>
            <a:r>
              <a:rPr lang="en-US" dirty="0"/>
              <a:t>The blobs are Retrievable via WMI as a privileged user</a:t>
            </a:r>
          </a:p>
          <a:p>
            <a:pPr marL="628650" lvl="1" indent="-171450">
              <a:buFontTx/>
              <a:buChar char="-"/>
            </a:pPr>
            <a:r>
              <a:rPr lang="en-US" dirty="0"/>
              <a:t>The system </a:t>
            </a:r>
            <a:r>
              <a:rPr lang="en-US" dirty="0" err="1"/>
              <a:t>masterkey</a:t>
            </a:r>
            <a:r>
              <a:rPr lang="en-US" dirty="0"/>
              <a:t> is encrypted with a password derived from the DPAPI_SYSTEM LSA Secret which requires elevation to system to retrieve. This is arbitrary since we must be privileged to retrieve the blob via WMI anyway</a:t>
            </a:r>
          </a:p>
          <a:p>
            <a:pPr marL="628650" lvl="1" indent="-171450">
              <a:buFontTx/>
              <a:buChar char="-"/>
            </a:pPr>
            <a:r>
              <a:rPr lang="en-US" dirty="0"/>
              <a:t>Live in the CIM repository</a:t>
            </a:r>
          </a:p>
          <a:p>
            <a:pPr marL="628650" lvl="1" indent="-171450">
              <a:buFontTx/>
              <a:buChar char="-"/>
            </a:pPr>
            <a:r>
              <a:rPr lang="en-US" dirty="0"/>
              <a:t>Due to some issues with CIM internals and how CIM and WMI cleanup the database, the blobs ay persist after the SCCM client is uninstalled from the host</a:t>
            </a:r>
          </a:p>
          <a:p>
            <a:pPr marL="628650" lvl="1" indent="-171450">
              <a:buFontTx/>
              <a:buChar char="-"/>
            </a:pPr>
            <a:r>
              <a:rPr lang="en-US" dirty="0"/>
              <a:t>AND after account rotation; for example, if </a:t>
            </a:r>
            <a:r>
              <a:rPr lang="en-US" dirty="0" err="1"/>
              <a:t>accountA</a:t>
            </a:r>
            <a:r>
              <a:rPr lang="en-US" dirty="0"/>
              <a:t> was configured as a NAA then the organization changed it to </a:t>
            </a:r>
            <a:r>
              <a:rPr lang="en-US" dirty="0" err="1"/>
              <a:t>accountB</a:t>
            </a:r>
            <a:r>
              <a:rPr lang="en-US" dirty="0"/>
              <a:t>, </a:t>
            </a:r>
            <a:r>
              <a:rPr lang="en-US" dirty="0" err="1"/>
              <a:t>accountA's</a:t>
            </a:r>
            <a:r>
              <a:rPr lang="en-US" dirty="0"/>
              <a:t> credentials may persist on the host indefinitely</a:t>
            </a:r>
          </a:p>
          <a:p>
            <a:pPr marL="171450" lvl="0" indent="-171450">
              <a:buFontTx/>
              <a:buChar char="-"/>
            </a:pPr>
            <a:r>
              <a:rPr lang="en-US" dirty="0"/>
              <a:t>The machine policy containing obfuscated credentials can also be requested from the server and </a:t>
            </a:r>
            <a:r>
              <a:rPr lang="en-US" dirty="0" err="1"/>
              <a:t>deobfuscated</a:t>
            </a:r>
            <a:r>
              <a:rPr lang="en-US" dirty="0"/>
              <a:t> before the client protects it with DPAPI</a:t>
            </a:r>
          </a:p>
          <a:p>
            <a:pPr marL="628650" lvl="1" indent="-171450">
              <a:buFontTx/>
              <a:buChar char="-"/>
            </a:pPr>
            <a:r>
              <a:rPr lang="en-US" dirty="0"/>
              <a:t>Our coworker Evan McBroom </a:t>
            </a:r>
            <a:r>
              <a:rPr lang="en-US" dirty="0" err="1"/>
              <a:t>POC'd</a:t>
            </a:r>
            <a:r>
              <a:rPr lang="en-US" dirty="0"/>
              <a:t> this in C</a:t>
            </a:r>
          </a:p>
          <a:p>
            <a:pPr marL="628650" lvl="1" indent="-171450">
              <a:buFontTx/>
              <a:buChar char="-"/>
            </a:pPr>
            <a:r>
              <a:rPr lang="en-US" dirty="0"/>
              <a:t>and Adam Chester @XPN recently </a:t>
            </a:r>
            <a:r>
              <a:rPr lang="en-US" dirty="0" err="1"/>
              <a:t>POC'd</a:t>
            </a:r>
            <a:r>
              <a:rPr lang="en-US" dirty="0"/>
              <a:t> this in Python and C with a great walkthrough published to his blog</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D0A10C7-A305-EF4A-97C9-84AA336FAC6C}" type="slidenum">
              <a:rPr lang="en-US" smtClean="0"/>
              <a:t>8</a:t>
            </a:fld>
            <a:endParaRPr lang="en-US"/>
          </a:p>
        </p:txBody>
      </p:sp>
    </p:spTree>
    <p:extLst>
      <p:ext uri="{BB962C8B-B14F-4D97-AF65-F5344CB8AC3E}">
        <p14:creationId xmlns:p14="http://schemas.microsoft.com/office/powerpoint/2010/main" val="689475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p>
        </p:txBody>
      </p:sp>
      <p:sp>
        <p:nvSpPr>
          <p:cNvPr id="4" name="Slide Number Placeholder 3"/>
          <p:cNvSpPr>
            <a:spLocks noGrp="1"/>
          </p:cNvSpPr>
          <p:nvPr>
            <p:ph type="sldNum" sz="quarter" idx="5"/>
          </p:nvPr>
        </p:nvSpPr>
        <p:spPr/>
        <p:txBody>
          <a:bodyPr/>
          <a:lstStyle/>
          <a:p>
            <a:fld id="{2D0A10C7-A305-EF4A-97C9-84AA336FAC6C}" type="slidenum">
              <a:rPr lang="en-US" smtClean="0"/>
              <a:t>10</a:t>
            </a:fld>
            <a:endParaRPr lang="en-US"/>
          </a:p>
        </p:txBody>
      </p:sp>
    </p:spTree>
    <p:extLst>
      <p:ext uri="{BB962C8B-B14F-4D97-AF65-F5344CB8AC3E}">
        <p14:creationId xmlns:p14="http://schemas.microsoft.com/office/powerpoint/2010/main" val="1111836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8467" y="-8467"/>
            <a:ext cx="12207240" cy="6949440"/>
          </a:xfrm>
          <a:prstGeom prst="rect">
            <a:avLst/>
          </a:prstGeom>
          <a:solidFill>
            <a:srgbClr val="2F296F"/>
          </a:solidFill>
          <a:ln>
            <a:solidFill>
              <a:srgbClr val="2F29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823525"/>
            <a:ext cx="9144000" cy="2387600"/>
          </a:xfrm>
        </p:spPr>
        <p:txBody>
          <a:bodyPr anchor="b">
            <a:normAutofit/>
          </a:bodyPr>
          <a:lstStyle>
            <a:lvl1pPr algn="ctr">
              <a:defRPr sz="4800">
                <a:solidFill>
                  <a:schemeClr val="bg1"/>
                </a:solidFill>
                <a:latin typeface="+mn-lt"/>
                <a:ea typeface="Al Nile" charset="-78"/>
                <a:cs typeface="Al Nile" charset="-78"/>
              </a:defRPr>
            </a:lvl1pPr>
          </a:lstStyle>
          <a:p>
            <a:r>
              <a:rPr lang="en-US" dirty="0"/>
              <a:t>Click to edit Master title style</a:t>
            </a:r>
          </a:p>
        </p:txBody>
      </p:sp>
      <p:sp>
        <p:nvSpPr>
          <p:cNvPr id="3" name="Subtitle 2"/>
          <p:cNvSpPr>
            <a:spLocks noGrp="1"/>
          </p:cNvSpPr>
          <p:nvPr>
            <p:ph type="subTitle" idx="1"/>
          </p:nvPr>
        </p:nvSpPr>
        <p:spPr>
          <a:xfrm>
            <a:off x="1524000" y="438521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2" name="Straight Connector 11"/>
          <p:cNvCxnSpPr/>
          <p:nvPr/>
        </p:nvCxnSpPr>
        <p:spPr>
          <a:xfrm flipH="1">
            <a:off x="1524000" y="1818836"/>
            <a:ext cx="36072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016431" y="1811521"/>
            <a:ext cx="36072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AD64BA9-9329-0043-954F-CC14AF11EA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AD64BA9-9329-0043-954F-CC14AF11EA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47775"/>
          </a:xfrm>
        </p:spPr>
        <p:txBody>
          <a:bodyPr/>
          <a:lstStyle/>
          <a:p>
            <a:r>
              <a:rPr lang="en-US" dirty="0"/>
              <a:t>Click to edit Master title style</a:t>
            </a:r>
          </a:p>
        </p:txBody>
      </p:sp>
      <p:sp>
        <p:nvSpPr>
          <p:cNvPr id="3" name="Content Placeholder 2"/>
          <p:cNvSpPr>
            <a:spLocks noGrp="1"/>
          </p:cNvSpPr>
          <p:nvPr>
            <p:ph idx="1"/>
          </p:nvPr>
        </p:nvSpPr>
        <p:spPr/>
        <p:txBody>
          <a:bodyPr/>
          <a:lstStyle>
            <a:lvl1pPr marL="228600" indent="-228600">
              <a:buClr>
                <a:srgbClr val="765DAB"/>
              </a:buClr>
              <a:buSzPct val="100000"/>
              <a:buFont typeface="Arial" charset="0"/>
              <a:buChar char="•"/>
              <a:defRPr/>
            </a:lvl1pPr>
            <a:lvl2pPr>
              <a:buClr>
                <a:srgbClr val="765DAB"/>
              </a:buClr>
              <a:defRPr/>
            </a:lvl2pPr>
            <a:lvl3pPr>
              <a:buClr>
                <a:srgbClr val="765DAB"/>
              </a:buClr>
              <a:defRPr/>
            </a:lvl3pPr>
            <a:lvl4pPr>
              <a:buClr>
                <a:srgbClr val="765DAB"/>
              </a:buClr>
              <a:defRPr/>
            </a:lvl4pPr>
            <a:lvl5pPr>
              <a:buClr>
                <a:srgbClr val="765DAB"/>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208336" y="6437040"/>
            <a:ext cx="2743200" cy="365125"/>
          </a:xfrm>
          <a:prstGeom prst="rect">
            <a:avLst/>
          </a:prstGeom>
        </p:spPr>
        <p:txBody>
          <a:bodyPr/>
          <a:lstStyle>
            <a:lvl1pPr algn="r">
              <a:defRPr>
                <a:solidFill>
                  <a:schemeClr val="bg1"/>
                </a:solidFill>
              </a:defRPr>
            </a:lvl1pPr>
          </a:lstStyle>
          <a:p>
            <a:fld id="{4AD64BA9-9329-0043-954F-CC14AF11EA7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AD64BA9-9329-0043-954F-CC14AF11EA7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4AD64BA9-9329-0043-954F-CC14AF11EA7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4AD64BA9-9329-0043-954F-CC14AF11EA7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4AD64BA9-9329-0043-954F-CC14AF11EA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AD64BA9-9329-0043-954F-CC14AF11EA7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AD64BA9-9329-0043-954F-CC14AF11EA7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p:cNvSpPr>
          <p:nvPr userDrawn="1"/>
        </p:nvSpPr>
        <p:spPr>
          <a:xfrm>
            <a:off x="-8467" y="6320367"/>
            <a:ext cx="12207240" cy="594360"/>
          </a:xfrm>
          <a:prstGeom prst="rect">
            <a:avLst/>
          </a:prstGeom>
          <a:solidFill>
            <a:srgbClr val="2F2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510748"/>
            <a:ext cx="10515600" cy="46662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p:nvPr/>
        </p:nvSpPr>
        <p:spPr>
          <a:xfrm>
            <a:off x="-8467" y="6274967"/>
            <a:ext cx="12207240" cy="59158"/>
          </a:xfrm>
          <a:prstGeom prst="rect">
            <a:avLst/>
          </a:prstGeom>
          <a:solidFill>
            <a:srgbClr val="00B7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4"/>
          </p:nvPr>
        </p:nvSpPr>
        <p:spPr>
          <a:xfrm>
            <a:off x="8913566" y="6410468"/>
            <a:ext cx="2743200" cy="365125"/>
          </a:xfrm>
          <a:prstGeom prst="rect">
            <a:avLst/>
          </a:prstGeom>
        </p:spPr>
        <p:txBody>
          <a:bodyPr/>
          <a:lstStyle>
            <a:lvl1pPr algn="r">
              <a:defRPr>
                <a:solidFill>
                  <a:schemeClr val="bg1"/>
                </a:solidFill>
              </a:defRPr>
            </a:lvl1pPr>
          </a:lstStyle>
          <a:p>
            <a:fld id="{4AD64BA9-9329-0043-954F-CC14AF11EA7F}" type="slidenum">
              <a:rPr lang="en-US" smtClean="0"/>
              <a:pPr/>
              <a:t>‹#›</a:t>
            </a:fld>
            <a:endParaRPr lang="en-US" dirty="0"/>
          </a:p>
        </p:txBody>
      </p:sp>
    </p:spTree>
    <p:extLst>
      <p:ext uri="{BB962C8B-B14F-4D97-AF65-F5344CB8AC3E}">
        <p14:creationId xmlns:p14="http://schemas.microsoft.com/office/powerpoint/2010/main" val="1271537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90000"/>
        </a:lnSpc>
        <a:spcBef>
          <a:spcPct val="0"/>
        </a:spcBef>
        <a:buNone/>
        <a:defRPr sz="4400" kern="1200">
          <a:solidFill>
            <a:srgbClr val="2D296A"/>
          </a:soli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Clr>
          <a:srgbClr val="2D296A"/>
        </a:buClr>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D296A"/>
        </a:buClr>
        <a:buFont typeface="Arial"/>
        <a:buChar char="•"/>
        <a:defRPr sz="2400" b="0" i="0" kern="1200">
          <a:solidFill>
            <a:schemeClr val="tx1"/>
          </a:solidFill>
          <a:latin typeface="+mj-lt"/>
          <a:ea typeface="Calibri Light" charset="0"/>
          <a:cs typeface="Calibri Light" charset="0"/>
        </a:defRPr>
      </a:lvl2pPr>
      <a:lvl3pPr marL="1143000" indent="-228600" algn="l" defTabSz="914400" rtl="0" eaLnBrk="1" latinLnBrk="0" hangingPunct="1">
        <a:lnSpc>
          <a:spcPct val="90000"/>
        </a:lnSpc>
        <a:spcBef>
          <a:spcPts val="500"/>
        </a:spcBef>
        <a:buClr>
          <a:srgbClr val="2D296A"/>
        </a:buClr>
        <a:buFont typeface="Arial"/>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Clr>
          <a:srgbClr val="2D296A"/>
        </a:buClr>
        <a:buFont typeface="Arial"/>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Clr>
          <a:srgbClr val="2D296A"/>
        </a:buClr>
        <a:buFont typeface="Arial"/>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ayyhem/SharpSCC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posts.specterops.io/the-phantom-credentials-of-sccm-why-the-naa-wont-die-332ac7aa1ab9" TargetMode="External"/><Relationship Id="rId5" Type="http://schemas.openxmlformats.org/officeDocument/2006/relationships/hyperlink" Target="https://medium.com/@Mayyhem/relaying-ntlm-authentication-from-sccm-clients-7dccb8f92867" TargetMode="External"/><Relationship Id="rId4" Type="http://schemas.openxmlformats.org/officeDocument/2006/relationships/hyperlink" Target="https://posts.specterops.io/coercing-ntlm-authentication-from-sccm-e6e23ea8260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microsoft-365/enterprise/modern-desktop-deployment-and-management-lab?view=o365-worldwid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posts.specterops.io/coercing-ntlm-authentication-from-sccm-e6e23ea8260a"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Mayyhem/SharpSCC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posts.specterops.io/the-phantom-credentials-of-sccm-why-the-naa-wont-die-332ac7aa1ab9" TargetMode="External"/><Relationship Id="rId5" Type="http://schemas.openxmlformats.org/officeDocument/2006/relationships/hyperlink" Target="https://medium.com/@Mayyhem/relaying-ntlm-authentication-from-sccm-clients-7dccb8f92867" TargetMode="External"/><Relationship Id="rId4" Type="http://schemas.openxmlformats.org/officeDocument/2006/relationships/hyperlink" Target="https://posts.specterops.io/coercing-ntlm-authentication-from-sccm-e6e23ea8260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st.github.com/EvanMcBroom/525d84b86f99c7a4eeb4e3495cffcbf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blog.xpnsec.com/unobfuscating-network-access-accoun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4162"/>
            <a:ext cx="9144000" cy="1738343"/>
          </a:xfrm>
        </p:spPr>
        <p:txBody>
          <a:bodyPr>
            <a:normAutofit/>
          </a:bodyPr>
          <a:lstStyle/>
          <a:p>
            <a:r>
              <a:rPr lang="en-US" sz="9600" dirty="0" err="1">
                <a:latin typeface="Cascadia Mono SemiBold" panose="020B0609020000020004" pitchFamily="49" charset="0"/>
                <a:ea typeface="Cascadia Mono SemiBold" panose="020B0609020000020004" pitchFamily="49" charset="0"/>
                <a:cs typeface="Cascadia Mono SemiBold" panose="020B0609020000020004" pitchFamily="49" charset="0"/>
              </a:rPr>
              <a:t>SharpSCCM</a:t>
            </a:r>
            <a:endParaRPr lang="en-US" sz="7200"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3" name="Subtitle 2"/>
          <p:cNvSpPr>
            <a:spLocks noGrp="1"/>
          </p:cNvSpPr>
          <p:nvPr>
            <p:ph type="subTitle" idx="1"/>
          </p:nvPr>
        </p:nvSpPr>
        <p:spPr>
          <a:xfrm>
            <a:off x="1524000" y="2539941"/>
            <a:ext cx="9144000" cy="4037971"/>
          </a:xfrm>
        </p:spPr>
        <p:txBody>
          <a:bodyPr>
            <a:normAutofit/>
          </a:bodyPr>
          <a:lstStyle/>
          <a:p>
            <a:r>
              <a:rPr lang="en-US" sz="5200" b="1" dirty="0"/>
              <a:t>DEFCON </a:t>
            </a:r>
            <a:r>
              <a:rPr lang="en-US" sz="5200" b="1" dirty="0" err="1"/>
              <a:t>Demolabs</a:t>
            </a:r>
            <a:endParaRPr lang="en-US" sz="5200" b="1" dirty="0"/>
          </a:p>
          <a:p>
            <a:r>
              <a:rPr lang="en-US" sz="5200" b="1" dirty="0"/>
              <a:t>BHUSA Arsenal </a:t>
            </a:r>
          </a:p>
          <a:p>
            <a:endParaRPr lang="en-US" sz="3200" b="1" dirty="0"/>
          </a:p>
          <a:p>
            <a:r>
              <a:rPr lang="en-US" dirty="0"/>
              <a:t>Chris Thompson (@_Mayyhem)</a:t>
            </a:r>
          </a:p>
          <a:p>
            <a:r>
              <a:rPr lang="en-US" dirty="0"/>
              <a:t>Duane Michael (@subat0mik)</a:t>
            </a:r>
          </a:p>
        </p:txBody>
      </p:sp>
    </p:spTree>
    <p:extLst>
      <p:ext uri="{BB962C8B-B14F-4D97-AF65-F5344CB8AC3E}">
        <p14:creationId xmlns:p14="http://schemas.microsoft.com/office/powerpoint/2010/main" val="1308340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11675" cy="1247775"/>
          </a:xfrm>
        </p:spPr>
        <p:txBody>
          <a:bodyPr>
            <a:normAutofit/>
          </a:bodyPr>
          <a:lstStyle/>
          <a:p>
            <a:r>
              <a:rPr lang="en-US" sz="4400" dirty="0"/>
              <a:t>Credential Gathering with </a:t>
            </a:r>
            <a:r>
              <a:rPr lang="en-US" sz="4400" dirty="0" err="1"/>
              <a:t>SharpSCCM</a:t>
            </a: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10</a:t>
            </a:fld>
            <a:endParaRPr lang="en-US" dirty="0"/>
          </a:p>
        </p:txBody>
      </p:sp>
      <p:sp>
        <p:nvSpPr>
          <p:cNvPr id="5" name="Content Placeholder 4">
            <a:extLst>
              <a:ext uri="{FF2B5EF4-FFF2-40B4-BE49-F238E27FC236}">
                <a16:creationId xmlns:a16="http://schemas.microsoft.com/office/drawing/2014/main" id="{36C6B10C-E4B9-4547-82B4-92588C430F0E}"/>
              </a:ext>
            </a:extLst>
          </p:cNvPr>
          <p:cNvSpPr>
            <a:spLocks noGrp="1"/>
          </p:cNvSpPr>
          <p:nvPr>
            <p:ph idx="1"/>
          </p:nvPr>
        </p:nvSpPr>
        <p:spPr/>
        <p:txBody>
          <a:bodyPr>
            <a:normAutofit/>
          </a:bodyPr>
          <a:lstStyle/>
          <a:p>
            <a:pPr marL="0" indent="0" algn="ctr">
              <a:buNone/>
            </a:pPr>
            <a:endParaRPr lang="en-US" sz="4800" dirty="0"/>
          </a:p>
          <a:p>
            <a:pPr marL="0" indent="0" algn="ctr">
              <a:buNone/>
            </a:pPr>
            <a:endParaRPr lang="en-US" sz="4800" dirty="0"/>
          </a:p>
          <a:p>
            <a:pPr marL="0" indent="0" algn="ctr">
              <a:buNone/>
            </a:pPr>
            <a:r>
              <a:rPr lang="en-US" sz="4800" dirty="0"/>
              <a:t>Demo time!</a:t>
            </a:r>
          </a:p>
        </p:txBody>
      </p:sp>
    </p:spTree>
    <p:extLst>
      <p:ext uri="{BB962C8B-B14F-4D97-AF65-F5344CB8AC3E}">
        <p14:creationId xmlns:p14="http://schemas.microsoft.com/office/powerpoint/2010/main" val="357952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Defensive Guidance – </a:t>
            </a:r>
            <a:r>
              <a:rPr lang="en-US" dirty="0"/>
              <a:t>Network Access Accounts</a:t>
            </a:r>
          </a:p>
        </p:txBody>
      </p:sp>
      <p:sp>
        <p:nvSpPr>
          <p:cNvPr id="7" name="Slide Number Placeholder 6"/>
          <p:cNvSpPr>
            <a:spLocks noGrp="1"/>
          </p:cNvSpPr>
          <p:nvPr>
            <p:ph type="sldNum" sz="quarter" idx="12"/>
          </p:nvPr>
        </p:nvSpPr>
        <p:spPr/>
        <p:txBody>
          <a:bodyPr/>
          <a:lstStyle/>
          <a:p>
            <a:fld id="{4AD64BA9-9329-0043-954F-CC14AF11EA7F}" type="slidenum">
              <a:rPr lang="en-US" smtClean="0"/>
              <a:pPr/>
              <a:t>11</a:t>
            </a:fld>
            <a:endParaRPr lang="en-US" dirty="0"/>
          </a:p>
        </p:txBody>
      </p:sp>
      <p:sp>
        <p:nvSpPr>
          <p:cNvPr id="5" name="Content Placeholder 4">
            <a:extLst>
              <a:ext uri="{FF2B5EF4-FFF2-40B4-BE49-F238E27FC236}">
                <a16:creationId xmlns:a16="http://schemas.microsoft.com/office/drawing/2014/main" id="{36C6B10C-E4B9-4547-82B4-92588C430F0E}"/>
              </a:ext>
            </a:extLst>
          </p:cNvPr>
          <p:cNvSpPr>
            <a:spLocks noGrp="1"/>
          </p:cNvSpPr>
          <p:nvPr>
            <p:ph idx="1"/>
          </p:nvPr>
        </p:nvSpPr>
        <p:spPr>
          <a:xfrm>
            <a:off x="838199" y="1510748"/>
            <a:ext cx="10015937" cy="4666215"/>
          </a:xfrm>
        </p:spPr>
        <p:txBody>
          <a:bodyPr/>
          <a:lstStyle/>
          <a:p>
            <a:r>
              <a:rPr lang="en-US" b="0" i="0" dirty="0">
                <a:solidFill>
                  <a:srgbClr val="292929"/>
                </a:solidFill>
                <a:effectLst/>
                <a:latin typeface="+mj-lt"/>
              </a:rPr>
              <a:t>Stop using the Network Access A</a:t>
            </a:r>
            <a:r>
              <a:rPr lang="en-US" dirty="0">
                <a:solidFill>
                  <a:srgbClr val="292929"/>
                </a:solidFill>
                <a:latin typeface="+mj-lt"/>
              </a:rPr>
              <a:t>ccount in favor of Enhanced HTTP</a:t>
            </a:r>
          </a:p>
          <a:p>
            <a:r>
              <a:rPr lang="en-US" b="0" i="0" dirty="0">
                <a:solidFill>
                  <a:srgbClr val="292929"/>
                </a:solidFill>
                <a:effectLst/>
                <a:latin typeface="+mj-lt"/>
              </a:rPr>
              <a:t>Disable the </a:t>
            </a:r>
            <a:r>
              <a:rPr lang="en-US" dirty="0">
                <a:solidFill>
                  <a:srgbClr val="292929"/>
                </a:solidFill>
                <a:latin typeface="+mj-lt"/>
              </a:rPr>
              <a:t>NAA in Active Directory, as those credentials persist on host after the NAA is no longer in use</a:t>
            </a:r>
            <a:endParaRPr lang="en-US" b="0" i="0" dirty="0">
              <a:solidFill>
                <a:srgbClr val="292929"/>
              </a:solidFill>
              <a:effectLst/>
              <a:latin typeface="+mj-lt"/>
            </a:endParaRPr>
          </a:p>
          <a:p>
            <a:endParaRPr lang="en-US" dirty="0"/>
          </a:p>
        </p:txBody>
      </p:sp>
    </p:spTree>
    <p:extLst>
      <p:ext uri="{BB962C8B-B14F-4D97-AF65-F5344CB8AC3E}">
        <p14:creationId xmlns:p14="http://schemas.microsoft.com/office/powerpoint/2010/main" val="1788052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Lateral Movement </a:t>
            </a:r>
            <a:r>
              <a:rPr lang="en-US" sz="4400" dirty="0"/>
              <a:t>with </a:t>
            </a:r>
            <a:r>
              <a:rPr lang="en-US" sz="4400" dirty="0" err="1"/>
              <a:t>SharpSCCM</a:t>
            </a: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12</a:t>
            </a:fld>
            <a:endParaRPr lang="en-US" dirty="0"/>
          </a:p>
        </p:txBody>
      </p:sp>
      <p:sp>
        <p:nvSpPr>
          <p:cNvPr id="5" name="Content Placeholder 4">
            <a:extLst>
              <a:ext uri="{FF2B5EF4-FFF2-40B4-BE49-F238E27FC236}">
                <a16:creationId xmlns:a16="http://schemas.microsoft.com/office/drawing/2014/main" id="{36C6B10C-E4B9-4547-82B4-92588C430F0E}"/>
              </a:ext>
            </a:extLst>
          </p:cNvPr>
          <p:cNvSpPr>
            <a:spLocks noGrp="1"/>
          </p:cNvSpPr>
          <p:nvPr>
            <p:ph idx="1"/>
          </p:nvPr>
        </p:nvSpPr>
        <p:spPr/>
        <p:txBody>
          <a:bodyPr>
            <a:normAutofit/>
          </a:bodyPr>
          <a:lstStyle/>
          <a:p>
            <a:pPr marL="0" indent="0">
              <a:buNone/>
            </a:pPr>
            <a:r>
              <a:rPr lang="en-US" sz="3200" dirty="0">
                <a:solidFill>
                  <a:srgbClr val="00B763"/>
                </a:solidFill>
                <a:latin typeface="Consolas" panose="020B0609020204030204" pitchFamily="49" charset="0"/>
              </a:rPr>
              <a:t>SharpSCCM.exe &lt;server&gt; &lt;</a:t>
            </a:r>
            <a:r>
              <a:rPr lang="en-US" sz="3200" dirty="0" err="1">
                <a:solidFill>
                  <a:srgbClr val="00B763"/>
                </a:solidFill>
                <a:latin typeface="Consolas" panose="020B0609020204030204" pitchFamily="49" charset="0"/>
              </a:rPr>
              <a:t>sitecode</a:t>
            </a:r>
            <a:r>
              <a:rPr lang="en-US" sz="3200" dirty="0">
                <a:solidFill>
                  <a:srgbClr val="00B763"/>
                </a:solidFill>
                <a:latin typeface="Consolas" panose="020B0609020204030204" pitchFamily="49" charset="0"/>
              </a:rPr>
              <a:t>&gt; get device -u &lt;username&gt;</a:t>
            </a:r>
          </a:p>
          <a:p>
            <a:pPr marL="0" indent="0">
              <a:buNone/>
            </a:pPr>
            <a:r>
              <a:rPr lang="en-US" sz="3200" dirty="0">
                <a:solidFill>
                  <a:srgbClr val="292929"/>
                </a:solidFill>
              </a:rPr>
              <a:t>Description</a:t>
            </a:r>
          </a:p>
          <a:p>
            <a:pPr lvl="1"/>
            <a:r>
              <a:rPr lang="en-US" sz="2800" dirty="0"/>
              <a:t>Find computers where the specified user was the last to log on</a:t>
            </a:r>
          </a:p>
          <a:p>
            <a:pPr marL="0" indent="0">
              <a:buNone/>
            </a:pPr>
            <a:r>
              <a:rPr lang="en-US" sz="3200" dirty="0">
                <a:solidFill>
                  <a:srgbClr val="292929"/>
                </a:solidFill>
              </a:rPr>
              <a:t>Requirements</a:t>
            </a:r>
          </a:p>
          <a:p>
            <a:pPr lvl="1">
              <a:spcBef>
                <a:spcPts val="600"/>
              </a:spcBef>
            </a:pPr>
            <a:r>
              <a:rPr lang="en-US" sz="2800" dirty="0"/>
              <a:t>SCCM Administrator</a:t>
            </a:r>
            <a:endParaRPr lang="en-US" dirty="0"/>
          </a:p>
          <a:p>
            <a:pPr marL="0" indent="0">
              <a:buNone/>
            </a:pPr>
            <a:r>
              <a:rPr lang="en-US" sz="3200" dirty="0"/>
              <a:t>Under the hood</a:t>
            </a:r>
          </a:p>
          <a:p>
            <a:pPr lvl="1"/>
            <a:r>
              <a:rPr lang="en-US" sz="2800" dirty="0"/>
              <a:t>May return stale info, as it is based on the </a:t>
            </a:r>
            <a:r>
              <a:rPr lang="en-US" sz="2800" dirty="0" err="1"/>
              <a:t>LastLogonTimestamp</a:t>
            </a:r>
            <a:r>
              <a:rPr lang="en-US" sz="2800" dirty="0"/>
              <a:t> attribute, which is only sent to SCCM every 7 days by default.</a:t>
            </a:r>
          </a:p>
        </p:txBody>
      </p:sp>
    </p:spTree>
    <p:extLst>
      <p:ext uri="{BB962C8B-B14F-4D97-AF65-F5344CB8AC3E}">
        <p14:creationId xmlns:p14="http://schemas.microsoft.com/office/powerpoint/2010/main" val="1218452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Lateral Movement </a:t>
            </a:r>
            <a:r>
              <a:rPr lang="en-US" sz="4400" dirty="0"/>
              <a:t>with </a:t>
            </a:r>
            <a:r>
              <a:rPr lang="en-US" sz="4400" dirty="0" err="1"/>
              <a:t>SharpSCCM</a:t>
            </a: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13</a:t>
            </a:fld>
            <a:endParaRPr lang="en-US" dirty="0"/>
          </a:p>
        </p:txBody>
      </p:sp>
      <p:sp>
        <p:nvSpPr>
          <p:cNvPr id="5" name="Content Placeholder 4">
            <a:extLst>
              <a:ext uri="{FF2B5EF4-FFF2-40B4-BE49-F238E27FC236}">
                <a16:creationId xmlns:a16="http://schemas.microsoft.com/office/drawing/2014/main" id="{36C6B10C-E4B9-4547-82B4-92588C430F0E}"/>
              </a:ext>
            </a:extLst>
          </p:cNvPr>
          <p:cNvSpPr>
            <a:spLocks noGrp="1"/>
          </p:cNvSpPr>
          <p:nvPr>
            <p:ph idx="1"/>
          </p:nvPr>
        </p:nvSpPr>
        <p:spPr/>
        <p:txBody>
          <a:bodyPr>
            <a:normAutofit fontScale="92500" lnSpcReduction="10000"/>
          </a:bodyPr>
          <a:lstStyle/>
          <a:p>
            <a:pPr marL="0" indent="0">
              <a:buNone/>
            </a:pPr>
            <a:r>
              <a:rPr lang="en-US" sz="3200" dirty="0">
                <a:solidFill>
                  <a:srgbClr val="00B763"/>
                </a:solidFill>
                <a:latin typeface="Consolas" panose="020B0609020204030204" pitchFamily="49" charset="0"/>
              </a:rPr>
              <a:t>SharpSCCM.exe &lt;server&gt; &lt;</a:t>
            </a:r>
            <a:r>
              <a:rPr lang="en-US" sz="3200" dirty="0" err="1">
                <a:solidFill>
                  <a:srgbClr val="00B763"/>
                </a:solidFill>
                <a:latin typeface="Consolas" panose="020B0609020204030204" pitchFamily="49" charset="0"/>
              </a:rPr>
              <a:t>sitecode</a:t>
            </a:r>
            <a:r>
              <a:rPr lang="en-US" sz="3200" dirty="0">
                <a:solidFill>
                  <a:srgbClr val="00B763"/>
                </a:solidFill>
                <a:latin typeface="Consolas" panose="020B0609020204030204" pitchFamily="49" charset="0"/>
              </a:rPr>
              <a:t>&gt; get primary-user (-d &lt;device&gt; | -u &lt;user&gt;)</a:t>
            </a:r>
          </a:p>
          <a:p>
            <a:pPr marL="0" indent="0">
              <a:buNone/>
            </a:pPr>
            <a:r>
              <a:rPr lang="en-US" sz="3200" dirty="0">
                <a:solidFill>
                  <a:srgbClr val="292929"/>
                </a:solidFill>
              </a:rPr>
              <a:t>Description</a:t>
            </a:r>
          </a:p>
          <a:p>
            <a:pPr lvl="1"/>
            <a:r>
              <a:rPr lang="en-US" sz="2800" dirty="0"/>
              <a:t>Find the primary user(s) of a specific device or all devices where the specified user is a primary user.</a:t>
            </a:r>
          </a:p>
          <a:p>
            <a:pPr marL="0" indent="0">
              <a:buNone/>
            </a:pPr>
            <a:r>
              <a:rPr lang="en-US" sz="3200" dirty="0">
                <a:solidFill>
                  <a:srgbClr val="292929"/>
                </a:solidFill>
              </a:rPr>
              <a:t>Requirements</a:t>
            </a:r>
          </a:p>
          <a:p>
            <a:pPr lvl="1">
              <a:spcBef>
                <a:spcPts val="600"/>
              </a:spcBef>
            </a:pPr>
            <a:r>
              <a:rPr lang="en-US" sz="2800" dirty="0"/>
              <a:t>SCCM Administrator</a:t>
            </a:r>
            <a:endParaRPr lang="en-US" dirty="0"/>
          </a:p>
          <a:p>
            <a:pPr marL="0" indent="0">
              <a:buNone/>
            </a:pPr>
            <a:r>
              <a:rPr lang="en-US" sz="3200" dirty="0"/>
              <a:t>Under the hood</a:t>
            </a:r>
          </a:p>
          <a:p>
            <a:pPr lvl="1"/>
            <a:r>
              <a:rPr lang="en-US" sz="2800" dirty="0"/>
              <a:t>When enabled, automatic User Device Affinity identifies a user’s device(s) as any computer they used for &gt; 48 hours 30-day period by default. SCCM admins can also import user devices manually.</a:t>
            </a:r>
          </a:p>
        </p:txBody>
      </p:sp>
    </p:spTree>
    <p:extLst>
      <p:ext uri="{BB962C8B-B14F-4D97-AF65-F5344CB8AC3E}">
        <p14:creationId xmlns:p14="http://schemas.microsoft.com/office/powerpoint/2010/main" val="132001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Lateral Movement </a:t>
            </a:r>
            <a:r>
              <a:rPr lang="en-US" sz="4400" dirty="0"/>
              <a:t>with </a:t>
            </a:r>
            <a:r>
              <a:rPr lang="en-US" sz="4400" dirty="0" err="1"/>
              <a:t>SharpSCCM</a:t>
            </a: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14</a:t>
            </a:fld>
            <a:endParaRPr lang="en-US" dirty="0"/>
          </a:p>
        </p:txBody>
      </p:sp>
      <p:sp>
        <p:nvSpPr>
          <p:cNvPr id="5" name="Content Placeholder 4">
            <a:extLst>
              <a:ext uri="{FF2B5EF4-FFF2-40B4-BE49-F238E27FC236}">
                <a16:creationId xmlns:a16="http://schemas.microsoft.com/office/drawing/2014/main" id="{36C6B10C-E4B9-4547-82B4-92588C430F0E}"/>
              </a:ext>
            </a:extLst>
          </p:cNvPr>
          <p:cNvSpPr>
            <a:spLocks noGrp="1"/>
          </p:cNvSpPr>
          <p:nvPr>
            <p:ph idx="1"/>
          </p:nvPr>
        </p:nvSpPr>
        <p:spPr/>
        <p:txBody>
          <a:bodyPr>
            <a:normAutofit/>
          </a:bodyPr>
          <a:lstStyle/>
          <a:p>
            <a:pPr marL="0" indent="0">
              <a:buNone/>
            </a:pPr>
            <a:r>
              <a:rPr lang="en-US" dirty="0"/>
              <a:t>Common lateral movement techniques using SCCM admin privileges</a:t>
            </a:r>
          </a:p>
          <a:p>
            <a:pPr lvl="1"/>
            <a:r>
              <a:rPr lang="en-US" dirty="0"/>
              <a:t>PowerShell</a:t>
            </a:r>
          </a:p>
          <a:p>
            <a:pPr lvl="1"/>
            <a:r>
              <a:rPr lang="en-US" dirty="0"/>
              <a:t>C2 agent execution</a:t>
            </a:r>
          </a:p>
          <a:p>
            <a:pPr marL="0" indent="0">
              <a:buNone/>
            </a:pPr>
            <a:r>
              <a:rPr lang="en-US" dirty="0"/>
              <a:t>Tools</a:t>
            </a:r>
          </a:p>
          <a:p>
            <a:pPr lvl="1"/>
            <a:r>
              <a:rPr lang="en-US" dirty="0" err="1"/>
              <a:t>SharpSCCM</a:t>
            </a:r>
            <a:endParaRPr lang="en-US" dirty="0"/>
          </a:p>
          <a:p>
            <a:pPr lvl="1"/>
            <a:r>
              <a:rPr lang="en-US" dirty="0" err="1"/>
              <a:t>MalSCCM</a:t>
            </a:r>
            <a:endParaRPr lang="en-US" dirty="0"/>
          </a:p>
          <a:p>
            <a:pPr lvl="1"/>
            <a:r>
              <a:rPr lang="en-US" dirty="0" err="1"/>
              <a:t>PowerSCCM</a:t>
            </a:r>
            <a:endParaRPr lang="en-US" dirty="0"/>
          </a:p>
          <a:p>
            <a:pPr lvl="1"/>
            <a:r>
              <a:rPr lang="en-US" dirty="0"/>
              <a:t>WMI method invocation</a:t>
            </a:r>
          </a:p>
          <a:p>
            <a:pPr lvl="1"/>
            <a:r>
              <a:rPr lang="en-US" dirty="0"/>
              <a:t>Site database stored procedures</a:t>
            </a:r>
          </a:p>
        </p:txBody>
      </p:sp>
    </p:spTree>
    <p:extLst>
      <p:ext uri="{BB962C8B-B14F-4D97-AF65-F5344CB8AC3E}">
        <p14:creationId xmlns:p14="http://schemas.microsoft.com/office/powerpoint/2010/main" val="807701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Lateral Movement </a:t>
            </a:r>
            <a:r>
              <a:rPr lang="en-US" sz="4400" dirty="0"/>
              <a:t>with </a:t>
            </a:r>
            <a:r>
              <a:rPr lang="en-US" sz="4400" dirty="0" err="1"/>
              <a:t>SharpSCCM</a:t>
            </a: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15</a:t>
            </a:fld>
            <a:endParaRPr lang="en-US" dirty="0"/>
          </a:p>
        </p:txBody>
      </p:sp>
      <p:sp>
        <p:nvSpPr>
          <p:cNvPr id="5" name="Content Placeholder 4">
            <a:extLst>
              <a:ext uri="{FF2B5EF4-FFF2-40B4-BE49-F238E27FC236}">
                <a16:creationId xmlns:a16="http://schemas.microsoft.com/office/drawing/2014/main" id="{36C6B10C-E4B9-4547-82B4-92588C430F0E}"/>
              </a:ext>
            </a:extLst>
          </p:cNvPr>
          <p:cNvSpPr>
            <a:spLocks noGrp="1"/>
          </p:cNvSpPr>
          <p:nvPr>
            <p:ph idx="1"/>
          </p:nvPr>
        </p:nvSpPr>
        <p:spPr/>
        <p:txBody>
          <a:bodyPr>
            <a:normAutofit lnSpcReduction="10000"/>
          </a:bodyPr>
          <a:lstStyle/>
          <a:p>
            <a:pPr marL="0" indent="0">
              <a:buNone/>
            </a:pPr>
            <a:r>
              <a:rPr lang="en-US" sz="3200" dirty="0">
                <a:solidFill>
                  <a:srgbClr val="00B763"/>
                </a:solidFill>
                <a:latin typeface="Consolas" panose="020B0609020204030204" pitchFamily="49" charset="0"/>
              </a:rPr>
              <a:t>SharpSCCM.exe &lt;server&gt; &lt;</a:t>
            </a:r>
            <a:r>
              <a:rPr lang="en-US" sz="3200" dirty="0" err="1">
                <a:solidFill>
                  <a:srgbClr val="00B763"/>
                </a:solidFill>
                <a:latin typeface="Consolas" panose="020B0609020204030204" pitchFamily="49" charset="0"/>
              </a:rPr>
              <a:t>sitecode</a:t>
            </a:r>
            <a:r>
              <a:rPr lang="en-US" sz="3200" dirty="0">
                <a:solidFill>
                  <a:srgbClr val="00B763"/>
                </a:solidFill>
                <a:latin typeface="Consolas" panose="020B0609020204030204" pitchFamily="49" charset="0"/>
              </a:rPr>
              <a:t>&gt; exec -d &lt;device&gt; -p &lt;</a:t>
            </a:r>
            <a:r>
              <a:rPr lang="en-US" sz="3200" dirty="0" err="1">
                <a:solidFill>
                  <a:srgbClr val="00B763"/>
                </a:solidFill>
                <a:latin typeface="Consolas" panose="020B0609020204030204" pitchFamily="49" charset="0"/>
              </a:rPr>
              <a:t>installation_path</a:t>
            </a:r>
            <a:r>
              <a:rPr lang="en-US" sz="3200" dirty="0">
                <a:solidFill>
                  <a:srgbClr val="00B763"/>
                </a:solidFill>
                <a:latin typeface="Consolas" panose="020B0609020204030204" pitchFamily="49" charset="0"/>
              </a:rPr>
              <a:t>&gt;  </a:t>
            </a:r>
            <a:endParaRPr lang="en-US" sz="3200" dirty="0">
              <a:solidFill>
                <a:srgbClr val="00B763"/>
              </a:solidFill>
            </a:endParaRPr>
          </a:p>
          <a:p>
            <a:pPr marL="0" indent="0">
              <a:buNone/>
            </a:pPr>
            <a:r>
              <a:rPr lang="en-US" sz="3200" dirty="0">
                <a:solidFill>
                  <a:srgbClr val="292929"/>
                </a:solidFill>
              </a:rPr>
              <a:t>Description</a:t>
            </a:r>
          </a:p>
          <a:p>
            <a:pPr lvl="1"/>
            <a:r>
              <a:rPr lang="en-US" sz="2800" dirty="0"/>
              <a:t>Deploy an application to a device or collection of devices (e.g., a C2 agent hosted on an SMB share)</a:t>
            </a:r>
          </a:p>
          <a:p>
            <a:pPr marL="0" indent="0">
              <a:buNone/>
            </a:pPr>
            <a:r>
              <a:rPr lang="en-US" sz="3200" dirty="0">
                <a:solidFill>
                  <a:srgbClr val="292929"/>
                </a:solidFill>
              </a:rPr>
              <a:t>Requirements</a:t>
            </a:r>
          </a:p>
          <a:p>
            <a:pPr lvl="1">
              <a:spcBef>
                <a:spcPts val="600"/>
              </a:spcBef>
            </a:pPr>
            <a:r>
              <a:rPr lang="en-US" sz="2800" dirty="0"/>
              <a:t>SCCM Administrator</a:t>
            </a:r>
            <a:endParaRPr lang="en-US" dirty="0"/>
          </a:p>
          <a:p>
            <a:pPr marL="0" indent="0">
              <a:buNone/>
            </a:pPr>
            <a:r>
              <a:rPr lang="en-US" sz="3200" dirty="0"/>
              <a:t>Under the hood</a:t>
            </a:r>
          </a:p>
          <a:p>
            <a:pPr lvl="1"/>
            <a:r>
              <a:rPr lang="en-US" sz="2800" dirty="0"/>
              <a:t>Executes the application as the logged-in user or as SYSTEM</a:t>
            </a:r>
          </a:p>
          <a:p>
            <a:pPr lvl="1"/>
            <a:r>
              <a:rPr lang="en-US" sz="2800" dirty="0"/>
              <a:t>Hides the application from the SCCM admin console</a:t>
            </a:r>
          </a:p>
        </p:txBody>
      </p:sp>
    </p:spTree>
    <p:extLst>
      <p:ext uri="{BB962C8B-B14F-4D97-AF65-F5344CB8AC3E}">
        <p14:creationId xmlns:p14="http://schemas.microsoft.com/office/powerpoint/2010/main" val="92078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Lateral Movement </a:t>
            </a:r>
            <a:r>
              <a:rPr lang="en-US" sz="4400" dirty="0"/>
              <a:t>with </a:t>
            </a:r>
            <a:r>
              <a:rPr lang="en-US" sz="4400" dirty="0" err="1"/>
              <a:t>SharpSCCM</a:t>
            </a: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16</a:t>
            </a:fld>
            <a:endParaRPr lang="en-US" dirty="0"/>
          </a:p>
        </p:txBody>
      </p:sp>
      <p:sp>
        <p:nvSpPr>
          <p:cNvPr id="5" name="Content Placeholder 4">
            <a:extLst>
              <a:ext uri="{FF2B5EF4-FFF2-40B4-BE49-F238E27FC236}">
                <a16:creationId xmlns:a16="http://schemas.microsoft.com/office/drawing/2014/main" id="{36C6B10C-E4B9-4547-82B4-92588C430F0E}"/>
              </a:ext>
            </a:extLst>
          </p:cNvPr>
          <p:cNvSpPr>
            <a:spLocks noGrp="1"/>
          </p:cNvSpPr>
          <p:nvPr>
            <p:ph idx="1"/>
          </p:nvPr>
        </p:nvSpPr>
        <p:spPr/>
        <p:txBody>
          <a:bodyPr>
            <a:normAutofit fontScale="92500" lnSpcReduction="20000"/>
          </a:bodyPr>
          <a:lstStyle/>
          <a:p>
            <a:pPr marL="0" indent="0">
              <a:buNone/>
            </a:pPr>
            <a:r>
              <a:rPr lang="en-US" sz="3200" dirty="0">
                <a:solidFill>
                  <a:srgbClr val="00B763"/>
                </a:solidFill>
                <a:latin typeface="Consolas" panose="020B0609020204030204" pitchFamily="49" charset="0"/>
              </a:rPr>
              <a:t>SharpSCCM.exe &lt;server&gt; &lt;</a:t>
            </a:r>
            <a:r>
              <a:rPr lang="en-US" sz="3200" dirty="0" err="1">
                <a:solidFill>
                  <a:srgbClr val="00B763"/>
                </a:solidFill>
                <a:latin typeface="Consolas" panose="020B0609020204030204" pitchFamily="49" charset="0"/>
              </a:rPr>
              <a:t>sitecode</a:t>
            </a:r>
            <a:r>
              <a:rPr lang="en-US" sz="3200" dirty="0">
                <a:solidFill>
                  <a:srgbClr val="00B763"/>
                </a:solidFill>
                <a:latin typeface="Consolas" panose="020B0609020204030204" pitchFamily="49" charset="0"/>
              </a:rPr>
              <a:t>&gt; exec -d &lt;device&gt; -r &lt;</a:t>
            </a:r>
            <a:r>
              <a:rPr lang="en-US" sz="3200" dirty="0" err="1">
                <a:solidFill>
                  <a:srgbClr val="00B763"/>
                </a:solidFill>
                <a:latin typeface="Consolas" panose="020B0609020204030204" pitchFamily="49" charset="0"/>
              </a:rPr>
              <a:t>relay_server</a:t>
            </a:r>
            <a:r>
              <a:rPr lang="en-US" sz="3200" dirty="0">
                <a:solidFill>
                  <a:srgbClr val="00B763"/>
                </a:solidFill>
                <a:latin typeface="Consolas" panose="020B0609020204030204" pitchFamily="49" charset="0"/>
              </a:rPr>
              <a:t>&gt;  </a:t>
            </a:r>
            <a:endParaRPr lang="en-US" sz="3200" dirty="0">
              <a:solidFill>
                <a:srgbClr val="00B763"/>
              </a:solidFill>
            </a:endParaRPr>
          </a:p>
          <a:p>
            <a:pPr marL="0" indent="0">
              <a:buNone/>
            </a:pPr>
            <a:r>
              <a:rPr lang="en-US" sz="3200" dirty="0">
                <a:solidFill>
                  <a:srgbClr val="292929"/>
                </a:solidFill>
              </a:rPr>
              <a:t>Description</a:t>
            </a:r>
          </a:p>
          <a:p>
            <a:pPr lvl="1"/>
            <a:r>
              <a:rPr lang="en-US" sz="2800" dirty="0"/>
              <a:t>Request NTLM authentication from a device by deploying an application whose installation path is a UNC path that we control</a:t>
            </a:r>
          </a:p>
          <a:p>
            <a:pPr marL="0" indent="0">
              <a:buNone/>
            </a:pPr>
            <a:r>
              <a:rPr lang="en-US" sz="3200" dirty="0">
                <a:solidFill>
                  <a:srgbClr val="292929"/>
                </a:solidFill>
              </a:rPr>
              <a:t>Requirements</a:t>
            </a:r>
          </a:p>
          <a:p>
            <a:pPr lvl="1">
              <a:spcBef>
                <a:spcPts val="600"/>
              </a:spcBef>
            </a:pPr>
            <a:r>
              <a:rPr lang="en-US" sz="2800" dirty="0"/>
              <a:t>SCCM Administrator</a:t>
            </a:r>
            <a:endParaRPr lang="en-US" dirty="0"/>
          </a:p>
          <a:p>
            <a:pPr marL="0" indent="0">
              <a:buNone/>
            </a:pPr>
            <a:r>
              <a:rPr lang="en-US" sz="3200" dirty="0"/>
              <a:t>Under the hood</a:t>
            </a:r>
          </a:p>
          <a:p>
            <a:pPr lvl="1"/>
            <a:r>
              <a:rPr lang="en-US" sz="2800" dirty="0"/>
              <a:t>Executes the application as logged-in user or SYSTEM</a:t>
            </a:r>
          </a:p>
          <a:p>
            <a:pPr lvl="1"/>
            <a:r>
              <a:rPr lang="en-US" sz="2800" dirty="0"/>
              <a:t>Hides the application from the SCCM admin console</a:t>
            </a:r>
          </a:p>
          <a:p>
            <a:pPr lvl="1"/>
            <a:r>
              <a:rPr lang="en-US" sz="2800" dirty="0"/>
              <a:t>If </a:t>
            </a:r>
            <a:r>
              <a:rPr lang="en-US" sz="2800" dirty="0" err="1"/>
              <a:t>WebClient</a:t>
            </a:r>
            <a:r>
              <a:rPr lang="en-US" sz="2800" dirty="0"/>
              <a:t> is enabled, we can request auth via HTTP  instead of SMB and relay to LDAP by specifying &lt;</a:t>
            </a:r>
            <a:r>
              <a:rPr lang="en-US" sz="2800" dirty="0" err="1"/>
              <a:t>netbiosname</a:t>
            </a:r>
            <a:r>
              <a:rPr lang="en-US" sz="2800" dirty="0"/>
              <a:t>&gt;@&lt;port&gt; for &lt;device&gt;</a:t>
            </a:r>
          </a:p>
        </p:txBody>
      </p:sp>
    </p:spTree>
    <p:extLst>
      <p:ext uri="{BB962C8B-B14F-4D97-AF65-F5344CB8AC3E}">
        <p14:creationId xmlns:p14="http://schemas.microsoft.com/office/powerpoint/2010/main" val="330799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Lateral Movement </a:t>
            </a:r>
            <a:r>
              <a:rPr lang="en-US" sz="4400" dirty="0"/>
              <a:t>with </a:t>
            </a:r>
            <a:r>
              <a:rPr lang="en-US" sz="4400" dirty="0" err="1"/>
              <a:t>SharpSCCM</a:t>
            </a: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17</a:t>
            </a:fld>
            <a:endParaRPr lang="en-US" dirty="0"/>
          </a:p>
        </p:txBody>
      </p:sp>
      <p:pic>
        <p:nvPicPr>
          <p:cNvPr id="5122" name="Picture 2">
            <a:extLst>
              <a:ext uri="{FF2B5EF4-FFF2-40B4-BE49-F238E27FC236}">
                <a16:creationId xmlns:a16="http://schemas.microsoft.com/office/drawing/2014/main" id="{5DB03E04-7044-4310-9ABD-7D43A52BF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856" y="1302997"/>
            <a:ext cx="5536287" cy="4909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951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11675" cy="1247775"/>
          </a:xfrm>
        </p:spPr>
        <p:txBody>
          <a:bodyPr>
            <a:normAutofit/>
          </a:bodyPr>
          <a:lstStyle/>
          <a:p>
            <a:r>
              <a:rPr lang="en-US" dirty="0"/>
              <a:t>Lateral Movement </a:t>
            </a:r>
            <a:r>
              <a:rPr lang="en-US" sz="4400" dirty="0"/>
              <a:t>with SharpSCCM</a:t>
            </a: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18</a:t>
            </a:fld>
            <a:endParaRPr lang="en-US" dirty="0"/>
          </a:p>
        </p:txBody>
      </p:sp>
      <p:sp>
        <p:nvSpPr>
          <p:cNvPr id="5" name="Content Placeholder 4">
            <a:extLst>
              <a:ext uri="{FF2B5EF4-FFF2-40B4-BE49-F238E27FC236}">
                <a16:creationId xmlns:a16="http://schemas.microsoft.com/office/drawing/2014/main" id="{36C6B10C-E4B9-4547-82B4-92588C430F0E}"/>
              </a:ext>
            </a:extLst>
          </p:cNvPr>
          <p:cNvSpPr>
            <a:spLocks noGrp="1"/>
          </p:cNvSpPr>
          <p:nvPr>
            <p:ph idx="1"/>
          </p:nvPr>
        </p:nvSpPr>
        <p:spPr/>
        <p:txBody>
          <a:bodyPr>
            <a:normAutofit/>
          </a:bodyPr>
          <a:lstStyle/>
          <a:p>
            <a:pPr marL="0" indent="0" algn="ctr">
              <a:buNone/>
            </a:pPr>
            <a:endParaRPr lang="en-US" sz="4800" dirty="0"/>
          </a:p>
          <a:p>
            <a:pPr marL="0" indent="0" algn="ctr">
              <a:buNone/>
            </a:pPr>
            <a:endParaRPr lang="en-US" sz="4800" dirty="0"/>
          </a:p>
          <a:p>
            <a:pPr marL="0" indent="0" algn="ctr">
              <a:buNone/>
            </a:pPr>
            <a:r>
              <a:rPr lang="en-US" sz="4800" dirty="0"/>
              <a:t>Demo time!</a:t>
            </a:r>
          </a:p>
        </p:txBody>
      </p:sp>
    </p:spTree>
    <p:extLst>
      <p:ext uri="{BB962C8B-B14F-4D97-AF65-F5344CB8AC3E}">
        <p14:creationId xmlns:p14="http://schemas.microsoft.com/office/powerpoint/2010/main" val="3087455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Defensive Guidance – </a:t>
            </a:r>
            <a:r>
              <a:rPr lang="en-US" dirty="0"/>
              <a:t>Lateral Movement</a:t>
            </a:r>
          </a:p>
        </p:txBody>
      </p:sp>
      <p:sp>
        <p:nvSpPr>
          <p:cNvPr id="7" name="Slide Number Placeholder 6"/>
          <p:cNvSpPr>
            <a:spLocks noGrp="1"/>
          </p:cNvSpPr>
          <p:nvPr>
            <p:ph type="sldNum" sz="quarter" idx="12"/>
          </p:nvPr>
        </p:nvSpPr>
        <p:spPr/>
        <p:txBody>
          <a:bodyPr/>
          <a:lstStyle/>
          <a:p>
            <a:fld id="{4AD64BA9-9329-0043-954F-CC14AF11EA7F}" type="slidenum">
              <a:rPr lang="en-US" smtClean="0"/>
              <a:pPr/>
              <a:t>19</a:t>
            </a:fld>
            <a:endParaRPr lang="en-US" dirty="0"/>
          </a:p>
        </p:txBody>
      </p:sp>
      <p:sp>
        <p:nvSpPr>
          <p:cNvPr id="5" name="Content Placeholder 4">
            <a:extLst>
              <a:ext uri="{FF2B5EF4-FFF2-40B4-BE49-F238E27FC236}">
                <a16:creationId xmlns:a16="http://schemas.microsoft.com/office/drawing/2014/main" id="{36C6B10C-E4B9-4547-82B4-92588C430F0E}"/>
              </a:ext>
            </a:extLst>
          </p:cNvPr>
          <p:cNvSpPr>
            <a:spLocks noGrp="1"/>
          </p:cNvSpPr>
          <p:nvPr>
            <p:ph idx="1"/>
          </p:nvPr>
        </p:nvSpPr>
        <p:spPr>
          <a:xfrm>
            <a:off x="838199" y="1510748"/>
            <a:ext cx="9597759" cy="4666215"/>
          </a:xfrm>
        </p:spPr>
        <p:txBody>
          <a:bodyPr>
            <a:normAutofit/>
          </a:bodyPr>
          <a:lstStyle/>
          <a:p>
            <a:pPr marL="0" indent="0">
              <a:buNone/>
            </a:pPr>
            <a:r>
              <a:rPr lang="en-US" dirty="0"/>
              <a:t>Mitigation</a:t>
            </a:r>
          </a:p>
          <a:p>
            <a:pPr lvl="1"/>
            <a:r>
              <a:rPr lang="en-US" dirty="0"/>
              <a:t>Disable outgoing NTLM traffic on SCCM clients and for the domain via GPO</a:t>
            </a:r>
          </a:p>
          <a:p>
            <a:pPr lvl="2"/>
            <a:r>
              <a:rPr lang="en-US" dirty="0"/>
              <a:t>Not realistic for large organizations in the short-term</a:t>
            </a:r>
          </a:p>
          <a:p>
            <a:pPr lvl="2"/>
            <a:r>
              <a:rPr lang="en-US" dirty="0"/>
              <a:t>Should be set as a long-term goal while identifying legitimate NTLM usage</a:t>
            </a:r>
          </a:p>
          <a:p>
            <a:pPr marL="0" indent="0">
              <a:buNone/>
            </a:pPr>
            <a:r>
              <a:rPr lang="en-US" dirty="0"/>
              <a:t>Minimize the usefulness of relayed creds</a:t>
            </a:r>
          </a:p>
          <a:p>
            <a:pPr lvl="1"/>
            <a:r>
              <a:rPr lang="en-US" dirty="0"/>
              <a:t>Disable </a:t>
            </a:r>
            <a:r>
              <a:rPr lang="en-US" dirty="0" err="1"/>
              <a:t>WebClient</a:t>
            </a:r>
            <a:r>
              <a:rPr lang="en-US" dirty="0"/>
              <a:t> service via GPO</a:t>
            </a:r>
          </a:p>
          <a:p>
            <a:pPr lvl="1"/>
            <a:r>
              <a:rPr lang="en-US" dirty="0"/>
              <a:t>Require SMB signing and LDAP signing and channel binding</a:t>
            </a:r>
          </a:p>
          <a:p>
            <a:pPr lvl="1"/>
            <a:r>
              <a:rPr lang="en-US" dirty="0"/>
              <a:t>Move highly-privileged users into Protected Users group</a:t>
            </a:r>
          </a:p>
          <a:p>
            <a:endParaRPr lang="en-US" dirty="0"/>
          </a:p>
          <a:p>
            <a:endParaRPr lang="en-US" dirty="0"/>
          </a:p>
        </p:txBody>
      </p:sp>
    </p:spTree>
    <p:extLst>
      <p:ext uri="{BB962C8B-B14F-4D97-AF65-F5344CB8AC3E}">
        <p14:creationId xmlns:p14="http://schemas.microsoft.com/office/powerpoint/2010/main" val="1353364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 and Contact Info</a:t>
            </a:r>
          </a:p>
        </p:txBody>
      </p:sp>
      <p:sp>
        <p:nvSpPr>
          <p:cNvPr id="3" name="Content Placeholder 2"/>
          <p:cNvSpPr>
            <a:spLocks noGrp="1"/>
          </p:cNvSpPr>
          <p:nvPr>
            <p:ph idx="1"/>
          </p:nvPr>
        </p:nvSpPr>
        <p:spPr/>
        <p:txBody>
          <a:bodyPr>
            <a:normAutofit fontScale="92500" lnSpcReduction="10000"/>
          </a:bodyPr>
          <a:lstStyle/>
          <a:p>
            <a:pPr marL="0" indent="0">
              <a:buNone/>
            </a:pPr>
            <a:r>
              <a:rPr lang="en-US" sz="3200" dirty="0" err="1"/>
              <a:t>SharpSCCM</a:t>
            </a:r>
            <a:endParaRPr lang="en-US" sz="3200" dirty="0"/>
          </a:p>
          <a:p>
            <a:pPr lvl="1"/>
            <a:r>
              <a:rPr lang="en-US" sz="2800" dirty="0">
                <a:hlinkClick r:id="rId3"/>
              </a:rPr>
              <a:t>https://github.com/Mayyhem/SharpSCCM</a:t>
            </a:r>
            <a:endParaRPr lang="en-US" sz="2800" dirty="0"/>
          </a:p>
          <a:p>
            <a:pPr lvl="1"/>
            <a:r>
              <a:rPr lang="en-US" sz="2800" dirty="0">
                <a:hlinkClick r:id="rId4"/>
              </a:rPr>
              <a:t>https://posts.specterops.io/coercing-ntlm-authentication-from-sccm-e6e23ea8260a</a:t>
            </a:r>
            <a:endParaRPr lang="en-US" sz="2800" dirty="0"/>
          </a:p>
          <a:p>
            <a:pPr lvl="1"/>
            <a:r>
              <a:rPr lang="en-US" sz="2800" dirty="0">
                <a:hlinkClick r:id="rId5"/>
              </a:rPr>
              <a:t>https://medium.com/@Mayyhem/relaying-ntlm-authentication-from-sccm-clients-7dccb8f92867</a:t>
            </a:r>
            <a:endParaRPr lang="en-US" sz="2800" dirty="0"/>
          </a:p>
          <a:p>
            <a:pPr lvl="1"/>
            <a:r>
              <a:rPr lang="en-US" sz="2800" dirty="0">
                <a:hlinkClick r:id="rId6"/>
              </a:rPr>
              <a:t>https://posts.specterops.io/the-phantom-credentials-of-sccm-why-the-naa-wont-die-332ac7aa1ab9</a:t>
            </a:r>
            <a:endParaRPr lang="en-US" sz="2800" dirty="0">
              <a:highlight>
                <a:srgbClr val="FFFF00"/>
              </a:highlight>
            </a:endParaRPr>
          </a:p>
          <a:p>
            <a:pPr marL="0" indent="0">
              <a:buNone/>
            </a:pPr>
            <a:r>
              <a:rPr lang="en-US" sz="3200" dirty="0"/>
              <a:t>Who we are</a:t>
            </a:r>
          </a:p>
          <a:p>
            <a:pPr lvl="1"/>
            <a:r>
              <a:rPr lang="en-US" sz="2800" dirty="0"/>
              <a:t>Chris Thompson and Duane Michael</a:t>
            </a:r>
          </a:p>
          <a:p>
            <a:pPr lvl="1"/>
            <a:r>
              <a:rPr lang="en-US" sz="2800" dirty="0"/>
              <a:t>Senior Adversary Simulation Consultants at SpecterOps</a:t>
            </a:r>
            <a:endParaRPr lang="en-US" sz="2800" dirty="0">
              <a:highlight>
                <a:srgbClr val="FF0000"/>
              </a:highlight>
            </a:endParaRPr>
          </a:p>
          <a:p>
            <a:pPr lvl="1"/>
            <a:r>
              <a:rPr lang="en-US" sz="2800" dirty="0"/>
              <a:t>Twitter: @_Mayyhem (Chris) and @subat0mik (Duane)</a:t>
            </a:r>
          </a:p>
          <a:p>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2</a:t>
            </a:fld>
            <a:endParaRPr lang="en-US" dirty="0"/>
          </a:p>
        </p:txBody>
      </p:sp>
    </p:spTree>
    <p:extLst>
      <p:ext uri="{BB962C8B-B14F-4D97-AF65-F5344CB8AC3E}">
        <p14:creationId xmlns:p14="http://schemas.microsoft.com/office/powerpoint/2010/main" val="195774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Defensive Guidance – </a:t>
            </a:r>
            <a:r>
              <a:rPr lang="en-US" dirty="0"/>
              <a:t>Lateral Movement</a:t>
            </a:r>
          </a:p>
        </p:txBody>
      </p:sp>
      <p:sp>
        <p:nvSpPr>
          <p:cNvPr id="7" name="Slide Number Placeholder 6"/>
          <p:cNvSpPr>
            <a:spLocks noGrp="1"/>
          </p:cNvSpPr>
          <p:nvPr>
            <p:ph type="sldNum" sz="quarter" idx="12"/>
          </p:nvPr>
        </p:nvSpPr>
        <p:spPr/>
        <p:txBody>
          <a:bodyPr/>
          <a:lstStyle/>
          <a:p>
            <a:fld id="{4AD64BA9-9329-0043-954F-CC14AF11EA7F}" type="slidenum">
              <a:rPr lang="en-US" smtClean="0"/>
              <a:pPr/>
              <a:t>20</a:t>
            </a:fld>
            <a:endParaRPr lang="en-US" dirty="0"/>
          </a:p>
        </p:txBody>
      </p:sp>
      <p:sp>
        <p:nvSpPr>
          <p:cNvPr id="5" name="Content Placeholder 4">
            <a:extLst>
              <a:ext uri="{FF2B5EF4-FFF2-40B4-BE49-F238E27FC236}">
                <a16:creationId xmlns:a16="http://schemas.microsoft.com/office/drawing/2014/main" id="{36C6B10C-E4B9-4547-82B4-92588C430F0E}"/>
              </a:ext>
            </a:extLst>
          </p:cNvPr>
          <p:cNvSpPr>
            <a:spLocks noGrp="1"/>
          </p:cNvSpPr>
          <p:nvPr>
            <p:ph idx="1"/>
          </p:nvPr>
        </p:nvSpPr>
        <p:spPr>
          <a:xfrm>
            <a:off x="838199" y="1510748"/>
            <a:ext cx="9597759" cy="4666215"/>
          </a:xfrm>
        </p:spPr>
        <p:txBody>
          <a:bodyPr>
            <a:normAutofit/>
          </a:bodyPr>
          <a:lstStyle/>
          <a:p>
            <a:pPr marL="0" indent="0">
              <a:buNone/>
            </a:pPr>
            <a:r>
              <a:rPr lang="en-US" b="0" i="0" dirty="0">
                <a:solidFill>
                  <a:srgbClr val="292929"/>
                </a:solidFill>
                <a:effectLst/>
                <a:latin typeface="charter"/>
              </a:rPr>
              <a:t>Detection</a:t>
            </a:r>
          </a:p>
          <a:p>
            <a:pPr lvl="1"/>
            <a:r>
              <a:rPr lang="en-US" dirty="0"/>
              <a:t>Audit inbound and outbound NTLM traffic in the environment</a:t>
            </a:r>
          </a:p>
          <a:p>
            <a:pPr lvl="1"/>
            <a:r>
              <a:rPr lang="en-US" dirty="0"/>
              <a:t>Identify clients requiring NTLM for legitimate purposes</a:t>
            </a:r>
          </a:p>
          <a:p>
            <a:pPr lvl="1"/>
            <a:r>
              <a:rPr lang="en-US" dirty="0"/>
              <a:t>Add exclusions to a policy that will eventually be configured to deny all other NTLM authentication and require Kerberos</a:t>
            </a:r>
          </a:p>
          <a:p>
            <a:pPr lvl="1"/>
            <a:r>
              <a:rPr lang="en-US" dirty="0"/>
              <a:t>Identify systems that are susceptible to NTLM relaying and monitor inbound NTLM authentication</a:t>
            </a:r>
          </a:p>
          <a:p>
            <a:pPr lvl="2"/>
            <a:r>
              <a:rPr lang="en-US" dirty="0"/>
              <a:t>SMB signing not required</a:t>
            </a:r>
          </a:p>
          <a:p>
            <a:pPr lvl="2"/>
            <a:r>
              <a:rPr lang="en-US" dirty="0"/>
              <a:t>LDAP signing or channel binding not required</a:t>
            </a:r>
          </a:p>
          <a:p>
            <a:endParaRPr lang="en-US" dirty="0"/>
          </a:p>
        </p:txBody>
      </p:sp>
    </p:spTree>
    <p:extLst>
      <p:ext uri="{BB962C8B-B14F-4D97-AF65-F5344CB8AC3E}">
        <p14:creationId xmlns:p14="http://schemas.microsoft.com/office/powerpoint/2010/main" val="850957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SCCM Crash Course – Client Push Installation</a:t>
            </a:r>
          </a:p>
        </p:txBody>
      </p:sp>
      <p:sp>
        <p:nvSpPr>
          <p:cNvPr id="3" name="Content Placeholder 2"/>
          <p:cNvSpPr>
            <a:spLocks noGrp="1"/>
          </p:cNvSpPr>
          <p:nvPr>
            <p:ph idx="1"/>
          </p:nvPr>
        </p:nvSpPr>
        <p:spPr>
          <a:xfrm>
            <a:off x="838200" y="1510748"/>
            <a:ext cx="10515600" cy="4666215"/>
          </a:xfrm>
        </p:spPr>
        <p:txBody>
          <a:bodyPr>
            <a:normAutofit fontScale="92500" lnSpcReduction="20000"/>
          </a:bodyPr>
          <a:lstStyle/>
          <a:p>
            <a:pPr marL="0" indent="0">
              <a:buNone/>
            </a:pPr>
            <a:r>
              <a:rPr lang="en-US" sz="3500" dirty="0"/>
              <a:t>Client push installation</a:t>
            </a:r>
          </a:p>
          <a:p>
            <a:pPr lvl="1"/>
            <a:r>
              <a:rPr lang="en-US" sz="3000" b="0" i="0" dirty="0">
                <a:solidFill>
                  <a:srgbClr val="292929"/>
                </a:solidFill>
                <a:effectLst/>
                <a:latin typeface="Calibri Light" panose="020F0302020204030204" pitchFamily="34" charset="0"/>
                <a:cs typeface="Calibri Light" panose="020F0302020204030204" pitchFamily="34" charset="0"/>
              </a:rPr>
              <a:t>One method for deploying the SCCM client software from site servers</a:t>
            </a:r>
          </a:p>
          <a:p>
            <a:pPr marL="0" indent="0">
              <a:buNone/>
            </a:pPr>
            <a:r>
              <a:rPr lang="en-US" sz="3500" dirty="0"/>
              <a:t>Client push installation accounts</a:t>
            </a:r>
          </a:p>
          <a:p>
            <a:pPr lvl="1"/>
            <a:r>
              <a:rPr lang="en-US" sz="3000" b="0" i="0" dirty="0">
                <a:solidFill>
                  <a:srgbClr val="292929"/>
                </a:solidFill>
                <a:effectLst/>
                <a:latin typeface="Calibri Light" panose="020F0302020204030204" pitchFamily="34" charset="0"/>
                <a:cs typeface="Calibri Light" panose="020F0302020204030204" pitchFamily="34" charset="0"/>
              </a:rPr>
              <a:t>The list of accounts that the site server tries to authenticate with to install the client (must be local Administrator)</a:t>
            </a:r>
          </a:p>
          <a:p>
            <a:pPr marL="0" indent="0" algn="l">
              <a:buNone/>
            </a:pPr>
            <a:r>
              <a:rPr lang="en-US" sz="3500" i="0" dirty="0">
                <a:solidFill>
                  <a:srgbClr val="292929"/>
                </a:solidFill>
                <a:effectLst/>
                <a:latin typeface="sohne"/>
              </a:rPr>
              <a:t>Automatic site-wide client push </a:t>
            </a:r>
            <a:r>
              <a:rPr lang="en-US" sz="3500" dirty="0">
                <a:solidFill>
                  <a:srgbClr val="292929"/>
                </a:solidFill>
                <a:latin typeface="sohne"/>
              </a:rPr>
              <a:t>i</a:t>
            </a:r>
            <a:r>
              <a:rPr lang="en-US" sz="3500" i="0" dirty="0">
                <a:solidFill>
                  <a:srgbClr val="292929"/>
                </a:solidFill>
                <a:effectLst/>
                <a:latin typeface="sohne"/>
              </a:rPr>
              <a:t>nstallation</a:t>
            </a:r>
          </a:p>
          <a:p>
            <a:pPr lvl="1"/>
            <a:r>
              <a:rPr lang="en-US" sz="3000" b="0" i="0" dirty="0">
                <a:solidFill>
                  <a:srgbClr val="292929"/>
                </a:solidFill>
                <a:effectLst/>
                <a:latin typeface="Calibri Light" panose="020F0302020204030204" pitchFamily="34" charset="0"/>
                <a:cs typeface="Calibri Light" panose="020F0302020204030204" pitchFamily="34" charset="0"/>
              </a:rPr>
              <a:t>When automatic site assignment and this setting are enabled, the site automatically tries client push installation on any computers it discovers within a boundary group.</a:t>
            </a:r>
          </a:p>
          <a:p>
            <a:pPr lvl="1"/>
            <a:r>
              <a:rPr lang="en-US" sz="3000" b="0" i="0" dirty="0">
                <a:solidFill>
                  <a:srgbClr val="292929"/>
                </a:solidFill>
                <a:effectLst/>
                <a:latin typeface="Calibri Light" panose="020F0302020204030204" pitchFamily="34" charset="0"/>
                <a:cs typeface="Calibri Light" panose="020F0302020204030204" pitchFamily="34" charset="0"/>
              </a:rPr>
              <a:t>This option is not enabled by default.</a:t>
            </a:r>
            <a:br>
              <a:rPr lang="en-US" b="1" dirty="0"/>
            </a:br>
            <a:br>
              <a:rPr lang="en-US" dirty="0"/>
            </a:b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21</a:t>
            </a:fld>
            <a:endParaRPr lang="en-US" dirty="0"/>
          </a:p>
        </p:txBody>
      </p:sp>
    </p:spTree>
    <p:extLst>
      <p:ext uri="{BB962C8B-B14F-4D97-AF65-F5344CB8AC3E}">
        <p14:creationId xmlns:p14="http://schemas.microsoft.com/office/powerpoint/2010/main" val="808884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Coercing NTLM from SCCM Servers</a:t>
            </a: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22</a:t>
            </a:fld>
            <a:endParaRPr lang="en-US" dirty="0"/>
          </a:p>
        </p:txBody>
      </p:sp>
      <p:pic>
        <p:nvPicPr>
          <p:cNvPr id="8" name="Picture 7">
            <a:extLst>
              <a:ext uri="{FF2B5EF4-FFF2-40B4-BE49-F238E27FC236}">
                <a16:creationId xmlns:a16="http://schemas.microsoft.com/office/drawing/2014/main" id="{0FEAEE97-7286-4ECC-9CB2-5111702EE531}"/>
              </a:ext>
            </a:extLst>
          </p:cNvPr>
          <p:cNvPicPr>
            <a:picLocks noChangeAspect="1"/>
          </p:cNvPicPr>
          <p:nvPr/>
        </p:nvPicPr>
        <p:blipFill>
          <a:blip r:embed="rId3"/>
          <a:stretch>
            <a:fillRect/>
          </a:stretch>
        </p:blipFill>
        <p:spPr>
          <a:xfrm>
            <a:off x="838200" y="1463922"/>
            <a:ext cx="10451690" cy="4573739"/>
          </a:xfrm>
          <a:prstGeom prst="rect">
            <a:avLst/>
          </a:prstGeom>
        </p:spPr>
      </p:pic>
    </p:spTree>
    <p:extLst>
      <p:ext uri="{BB962C8B-B14F-4D97-AF65-F5344CB8AC3E}">
        <p14:creationId xmlns:p14="http://schemas.microsoft.com/office/powerpoint/2010/main" val="3974329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Coercing NTLM from SCCM Servers</a:t>
            </a: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23</a:t>
            </a:fld>
            <a:endParaRPr lang="en-US" dirty="0"/>
          </a:p>
        </p:txBody>
      </p:sp>
      <p:sp>
        <p:nvSpPr>
          <p:cNvPr id="5" name="Content Placeholder 4">
            <a:extLst>
              <a:ext uri="{FF2B5EF4-FFF2-40B4-BE49-F238E27FC236}">
                <a16:creationId xmlns:a16="http://schemas.microsoft.com/office/drawing/2014/main" id="{36C6B10C-E4B9-4547-82B4-92588C430F0E}"/>
              </a:ext>
            </a:extLst>
          </p:cNvPr>
          <p:cNvSpPr>
            <a:spLocks noGrp="1"/>
          </p:cNvSpPr>
          <p:nvPr>
            <p:ph idx="1"/>
          </p:nvPr>
        </p:nvSpPr>
        <p:spPr/>
        <p:txBody>
          <a:bodyPr>
            <a:normAutofit fontScale="92500" lnSpcReduction="20000"/>
          </a:bodyPr>
          <a:lstStyle/>
          <a:p>
            <a:pPr marL="0" indent="0">
              <a:buNone/>
            </a:pPr>
            <a:r>
              <a:rPr lang="en-US" sz="3200" dirty="0">
                <a:solidFill>
                  <a:srgbClr val="00B763"/>
                </a:solidFill>
                <a:latin typeface="Consolas" panose="020B0609020204030204" pitchFamily="49" charset="0"/>
              </a:rPr>
              <a:t>SharpSCCM.exe &lt;server&gt; &lt;</a:t>
            </a:r>
            <a:r>
              <a:rPr lang="en-US" sz="3200" dirty="0" err="1">
                <a:solidFill>
                  <a:srgbClr val="00B763"/>
                </a:solidFill>
                <a:latin typeface="Consolas" panose="020B0609020204030204" pitchFamily="49" charset="0"/>
              </a:rPr>
              <a:t>sitecode</a:t>
            </a:r>
            <a:r>
              <a:rPr lang="en-US" sz="3200" dirty="0">
                <a:solidFill>
                  <a:srgbClr val="00B763"/>
                </a:solidFill>
                <a:latin typeface="Consolas" panose="020B0609020204030204" pitchFamily="49" charset="0"/>
              </a:rPr>
              <a:t>&gt; invoke client-push -t &lt;capture/relay server&gt;</a:t>
            </a:r>
            <a:endParaRPr lang="en-US" sz="3200" dirty="0">
              <a:solidFill>
                <a:srgbClr val="00B763"/>
              </a:solidFill>
            </a:endParaRPr>
          </a:p>
          <a:p>
            <a:pPr marL="0" indent="0">
              <a:buNone/>
            </a:pPr>
            <a:r>
              <a:rPr lang="en-US" sz="3200" dirty="0">
                <a:solidFill>
                  <a:srgbClr val="292929"/>
                </a:solidFill>
              </a:rPr>
              <a:t>Description</a:t>
            </a:r>
          </a:p>
          <a:p>
            <a:pPr lvl="1"/>
            <a:r>
              <a:rPr lang="en-US" sz="2800" dirty="0"/>
              <a:t>Coerce NTLM authentication from SCCM site client push installation account(s) and machine account</a:t>
            </a:r>
          </a:p>
          <a:p>
            <a:pPr marL="0" indent="0">
              <a:buNone/>
            </a:pPr>
            <a:r>
              <a:rPr lang="en-US" sz="3200" dirty="0">
                <a:solidFill>
                  <a:srgbClr val="292929"/>
                </a:solidFill>
              </a:rPr>
              <a:t>Requirements</a:t>
            </a:r>
          </a:p>
          <a:p>
            <a:pPr lvl="1">
              <a:spcBef>
                <a:spcPts val="600"/>
              </a:spcBef>
            </a:pPr>
            <a:r>
              <a:rPr lang="en-US" sz="2800" dirty="0"/>
              <a:t>Automatic site assignment and client push enabled</a:t>
            </a:r>
          </a:p>
          <a:p>
            <a:pPr lvl="1">
              <a:spcBef>
                <a:spcPts val="600"/>
              </a:spcBef>
            </a:pPr>
            <a:r>
              <a:rPr lang="en-US" sz="2800" dirty="0"/>
              <a:t>Allow NTLM fallback enabled</a:t>
            </a:r>
          </a:p>
          <a:p>
            <a:pPr marL="0" indent="0">
              <a:buNone/>
            </a:pPr>
            <a:r>
              <a:rPr lang="en-US" sz="3200" dirty="0"/>
              <a:t>Under the hood</a:t>
            </a:r>
          </a:p>
          <a:p>
            <a:pPr lvl="1"/>
            <a:r>
              <a:rPr lang="en-US" sz="2800" dirty="0"/>
              <a:t>If </a:t>
            </a:r>
            <a:r>
              <a:rPr lang="en-US" sz="2800" dirty="0" err="1"/>
              <a:t>WebClient</a:t>
            </a:r>
            <a:r>
              <a:rPr lang="en-US" sz="2800" dirty="0"/>
              <a:t> is enabled, we can request auth via HTTP  instead of SMB and relay to LDAP by specifying &lt;</a:t>
            </a:r>
            <a:r>
              <a:rPr lang="en-US" sz="2800" dirty="0" err="1"/>
              <a:t>netbiosname</a:t>
            </a:r>
            <a:r>
              <a:rPr lang="en-US" sz="2800" dirty="0"/>
              <a:t>&gt;@&lt;port&gt; for &lt;capture/relay server&gt;</a:t>
            </a:r>
          </a:p>
        </p:txBody>
      </p:sp>
    </p:spTree>
    <p:extLst>
      <p:ext uri="{BB962C8B-B14F-4D97-AF65-F5344CB8AC3E}">
        <p14:creationId xmlns:p14="http://schemas.microsoft.com/office/powerpoint/2010/main" val="3330797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Coercing NTLM from SCCM Servers</a:t>
            </a: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24</a:t>
            </a:fld>
            <a:endParaRPr lang="en-US" dirty="0"/>
          </a:p>
        </p:txBody>
      </p:sp>
      <p:pic>
        <p:nvPicPr>
          <p:cNvPr id="4" name="Picture 3" descr="Diagram&#10;&#10;Description automatically generated">
            <a:extLst>
              <a:ext uri="{FF2B5EF4-FFF2-40B4-BE49-F238E27FC236}">
                <a16:creationId xmlns:a16="http://schemas.microsoft.com/office/drawing/2014/main" id="{CFEC9E13-CE74-A3C5-A8D5-E0A8F20F6CA8}"/>
              </a:ext>
            </a:extLst>
          </p:cNvPr>
          <p:cNvPicPr>
            <a:picLocks noChangeAspect="1"/>
          </p:cNvPicPr>
          <p:nvPr/>
        </p:nvPicPr>
        <p:blipFill>
          <a:blip r:embed="rId3"/>
          <a:stretch>
            <a:fillRect/>
          </a:stretch>
        </p:blipFill>
        <p:spPr>
          <a:xfrm>
            <a:off x="4020161" y="1354667"/>
            <a:ext cx="4151677" cy="4897487"/>
          </a:xfrm>
          <a:prstGeom prst="rect">
            <a:avLst/>
          </a:prstGeom>
        </p:spPr>
      </p:pic>
    </p:spTree>
    <p:extLst>
      <p:ext uri="{BB962C8B-B14F-4D97-AF65-F5344CB8AC3E}">
        <p14:creationId xmlns:p14="http://schemas.microsoft.com/office/powerpoint/2010/main" val="108826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11675" cy="1247775"/>
          </a:xfrm>
        </p:spPr>
        <p:txBody>
          <a:bodyPr>
            <a:normAutofit/>
          </a:bodyPr>
          <a:lstStyle/>
          <a:p>
            <a:r>
              <a:rPr lang="en-US" sz="4400" dirty="0"/>
              <a:t>Coercing NTLM from SCCM Servers</a:t>
            </a: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25</a:t>
            </a:fld>
            <a:endParaRPr lang="en-US" dirty="0"/>
          </a:p>
        </p:txBody>
      </p:sp>
      <p:sp>
        <p:nvSpPr>
          <p:cNvPr id="5" name="Content Placeholder 4">
            <a:extLst>
              <a:ext uri="{FF2B5EF4-FFF2-40B4-BE49-F238E27FC236}">
                <a16:creationId xmlns:a16="http://schemas.microsoft.com/office/drawing/2014/main" id="{36C6B10C-E4B9-4547-82B4-92588C430F0E}"/>
              </a:ext>
            </a:extLst>
          </p:cNvPr>
          <p:cNvSpPr>
            <a:spLocks noGrp="1"/>
          </p:cNvSpPr>
          <p:nvPr>
            <p:ph idx="1"/>
          </p:nvPr>
        </p:nvSpPr>
        <p:spPr/>
        <p:txBody>
          <a:bodyPr>
            <a:normAutofit/>
          </a:bodyPr>
          <a:lstStyle/>
          <a:p>
            <a:pPr marL="0" indent="0" algn="ctr">
              <a:buNone/>
            </a:pPr>
            <a:endParaRPr lang="en-US" sz="4800" dirty="0"/>
          </a:p>
          <a:p>
            <a:pPr marL="0" indent="0" algn="ctr">
              <a:buNone/>
            </a:pPr>
            <a:endParaRPr lang="en-US" sz="4800" dirty="0"/>
          </a:p>
          <a:p>
            <a:pPr marL="0" indent="0" algn="ctr">
              <a:buNone/>
            </a:pPr>
            <a:r>
              <a:rPr lang="en-US" sz="4800" dirty="0"/>
              <a:t>Demo time!</a:t>
            </a:r>
          </a:p>
        </p:txBody>
      </p:sp>
    </p:spTree>
    <p:extLst>
      <p:ext uri="{BB962C8B-B14F-4D97-AF65-F5344CB8AC3E}">
        <p14:creationId xmlns:p14="http://schemas.microsoft.com/office/powerpoint/2010/main" val="860520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Mitigation Guidance – Client Push Installation</a:t>
            </a: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26</a:t>
            </a:fld>
            <a:endParaRPr lang="en-US" dirty="0"/>
          </a:p>
        </p:txBody>
      </p:sp>
      <p:sp>
        <p:nvSpPr>
          <p:cNvPr id="5" name="Content Placeholder 4">
            <a:extLst>
              <a:ext uri="{FF2B5EF4-FFF2-40B4-BE49-F238E27FC236}">
                <a16:creationId xmlns:a16="http://schemas.microsoft.com/office/drawing/2014/main" id="{36C6B10C-E4B9-4547-82B4-92588C430F0E}"/>
              </a:ext>
            </a:extLst>
          </p:cNvPr>
          <p:cNvSpPr>
            <a:spLocks noGrp="1"/>
          </p:cNvSpPr>
          <p:nvPr>
            <p:ph idx="1"/>
          </p:nvPr>
        </p:nvSpPr>
        <p:spPr>
          <a:xfrm>
            <a:off x="838200" y="1510748"/>
            <a:ext cx="4813382" cy="4666215"/>
          </a:xfrm>
        </p:spPr>
        <p:txBody>
          <a:bodyPr>
            <a:normAutofit lnSpcReduction="10000"/>
          </a:bodyPr>
          <a:lstStyle/>
          <a:p>
            <a:r>
              <a:rPr lang="en-US" dirty="0"/>
              <a:t>Disable </a:t>
            </a:r>
            <a:r>
              <a:rPr lang="en-US" i="0" dirty="0">
                <a:solidFill>
                  <a:srgbClr val="292929"/>
                </a:solidFill>
                <a:effectLst/>
                <a:latin typeface="charter"/>
              </a:rPr>
              <a:t>“Allow connection fallback to NTLM”</a:t>
            </a:r>
          </a:p>
          <a:p>
            <a:r>
              <a:rPr lang="en-US" b="0" i="0" dirty="0">
                <a:solidFill>
                  <a:srgbClr val="292929"/>
                </a:solidFill>
                <a:effectLst/>
                <a:latin typeface="charter"/>
              </a:rPr>
              <a:t>Use software update-based client installation and disable automatic site-wide client push installation</a:t>
            </a:r>
          </a:p>
          <a:p>
            <a:r>
              <a:rPr lang="en-US" b="0" i="0" dirty="0">
                <a:solidFill>
                  <a:srgbClr val="292929"/>
                </a:solidFill>
                <a:effectLst/>
                <a:latin typeface="charter"/>
              </a:rPr>
              <a:t>Require SMB signing and LDAP signing/channel binding</a:t>
            </a:r>
          </a:p>
          <a:p>
            <a:r>
              <a:rPr lang="en-US" dirty="0">
                <a:solidFill>
                  <a:srgbClr val="292929"/>
                </a:solidFill>
                <a:latin typeface="charter"/>
              </a:rPr>
              <a:t>Never use highly-privileged users for client push (e.g., Domain Admins)</a:t>
            </a:r>
            <a:endParaRPr lang="en-US" b="0" i="0" dirty="0">
              <a:solidFill>
                <a:srgbClr val="292929"/>
              </a:solidFill>
              <a:effectLst/>
              <a:latin typeface="charter"/>
            </a:endParaRPr>
          </a:p>
          <a:p>
            <a:endParaRPr lang="en-US" dirty="0"/>
          </a:p>
        </p:txBody>
      </p:sp>
      <p:pic>
        <p:nvPicPr>
          <p:cNvPr id="8" name="Picture 7">
            <a:extLst>
              <a:ext uri="{FF2B5EF4-FFF2-40B4-BE49-F238E27FC236}">
                <a16:creationId xmlns:a16="http://schemas.microsoft.com/office/drawing/2014/main" id="{EC94B428-17EC-4F61-9E48-E62731B5D925}"/>
              </a:ext>
            </a:extLst>
          </p:cNvPr>
          <p:cNvPicPr>
            <a:picLocks noChangeAspect="1"/>
          </p:cNvPicPr>
          <p:nvPr/>
        </p:nvPicPr>
        <p:blipFill>
          <a:blip r:embed="rId3"/>
          <a:stretch>
            <a:fillRect/>
          </a:stretch>
        </p:blipFill>
        <p:spPr>
          <a:xfrm>
            <a:off x="6204888" y="1389181"/>
            <a:ext cx="4375048" cy="4579490"/>
          </a:xfrm>
          <a:prstGeom prst="rect">
            <a:avLst/>
          </a:prstGeom>
        </p:spPr>
      </p:pic>
    </p:spTree>
    <p:extLst>
      <p:ext uri="{BB962C8B-B14F-4D97-AF65-F5344CB8AC3E}">
        <p14:creationId xmlns:p14="http://schemas.microsoft.com/office/powerpoint/2010/main" val="2491339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Detection Guidance – Client Push Installation</a:t>
            </a: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27</a:t>
            </a:fld>
            <a:endParaRPr lang="en-US" dirty="0"/>
          </a:p>
        </p:txBody>
      </p:sp>
      <p:sp>
        <p:nvSpPr>
          <p:cNvPr id="5" name="Content Placeholder 4">
            <a:extLst>
              <a:ext uri="{FF2B5EF4-FFF2-40B4-BE49-F238E27FC236}">
                <a16:creationId xmlns:a16="http://schemas.microsoft.com/office/drawing/2014/main" id="{36C6B10C-E4B9-4547-82B4-92588C430F0E}"/>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0" i="0" dirty="0">
                <a:solidFill>
                  <a:srgbClr val="292929"/>
                </a:solidFill>
                <a:effectLst/>
                <a:latin typeface="charter"/>
              </a:rPr>
              <a:t>Client push installation accounts are being used to authenticate to devices outside of a site or to devices within a site that already have the client installed.</a:t>
            </a:r>
          </a:p>
          <a:p>
            <a:pPr algn="l">
              <a:buFont typeface="Arial" panose="020B0604020202020204" pitchFamily="34" charset="0"/>
              <a:buChar char="•"/>
            </a:pPr>
            <a:r>
              <a:rPr lang="en-US" b="0" i="0" dirty="0">
                <a:solidFill>
                  <a:srgbClr val="292929"/>
                </a:solidFill>
                <a:effectLst/>
                <a:latin typeface="charter"/>
              </a:rPr>
              <a:t>Client push installation accounts are being used to connect to services other than SMB (in the case of relay to HTTP/LDAP).</a:t>
            </a:r>
          </a:p>
          <a:p>
            <a:pPr algn="l">
              <a:buFont typeface="Arial" panose="020B0604020202020204" pitchFamily="34" charset="0"/>
              <a:buChar char="•"/>
            </a:pPr>
            <a:r>
              <a:rPr lang="en-US" b="0" i="0" dirty="0">
                <a:solidFill>
                  <a:srgbClr val="292929"/>
                </a:solidFill>
                <a:effectLst/>
                <a:latin typeface="charter"/>
              </a:rPr>
              <a:t>New devices are created in SCCM using an IP address, IP </a:t>
            </a:r>
            <a:r>
              <a:rPr lang="en-US" b="0" i="0" dirty="0" err="1">
                <a:solidFill>
                  <a:srgbClr val="292929"/>
                </a:solidFill>
                <a:effectLst/>
                <a:latin typeface="charter"/>
              </a:rPr>
              <a:t>address@port</a:t>
            </a:r>
            <a:r>
              <a:rPr lang="en-US" b="0" i="0" dirty="0">
                <a:solidFill>
                  <a:srgbClr val="292929"/>
                </a:solidFill>
                <a:effectLst/>
                <a:latin typeface="charter"/>
              </a:rPr>
              <a:t>, or IP </a:t>
            </a:r>
            <a:r>
              <a:rPr lang="en-US" b="0" i="0" dirty="0" err="1">
                <a:solidFill>
                  <a:srgbClr val="292929"/>
                </a:solidFill>
                <a:effectLst/>
                <a:latin typeface="charter"/>
              </a:rPr>
              <a:t>address@ssl:port</a:t>
            </a:r>
            <a:r>
              <a:rPr lang="en-US" b="0" i="0" dirty="0">
                <a:solidFill>
                  <a:srgbClr val="292929"/>
                </a:solidFill>
                <a:effectLst/>
                <a:latin typeface="charter"/>
              </a:rPr>
              <a:t> as the NetBIOS name.</a:t>
            </a:r>
          </a:p>
          <a:p>
            <a:pPr algn="l">
              <a:buFont typeface="Arial" panose="020B0604020202020204" pitchFamily="34" charset="0"/>
              <a:buChar char="•"/>
            </a:pPr>
            <a:r>
              <a:rPr lang="en-US" b="0" i="0" dirty="0">
                <a:solidFill>
                  <a:srgbClr val="292929"/>
                </a:solidFill>
                <a:effectLst/>
                <a:latin typeface="charter"/>
              </a:rPr>
              <a:t>New devices are created in SCCM using the same NetBIOS name and IP address as an existing device.</a:t>
            </a:r>
          </a:p>
          <a:p>
            <a:pPr algn="l">
              <a:buFont typeface="Arial" panose="020B0604020202020204" pitchFamily="34" charset="0"/>
              <a:buChar char="•"/>
            </a:pPr>
            <a:r>
              <a:rPr lang="en-US" b="0" i="0" dirty="0">
                <a:solidFill>
                  <a:srgbClr val="292929"/>
                </a:solidFill>
                <a:effectLst/>
                <a:latin typeface="charter"/>
              </a:rPr>
              <a:t>New self-signed certificates are created on client machines.</a:t>
            </a:r>
          </a:p>
          <a:p>
            <a:pPr algn="l">
              <a:buFont typeface="Arial" panose="020B0604020202020204" pitchFamily="34" charset="0"/>
              <a:buChar char="•"/>
            </a:pPr>
            <a:r>
              <a:rPr lang="en-US" b="0" i="0" dirty="0">
                <a:solidFill>
                  <a:srgbClr val="292929"/>
                </a:solidFill>
                <a:effectLst/>
                <a:latin typeface="charter"/>
              </a:rPr>
              <a:t>The SMS Signing or SMS Encryption machine certificates on the client are read by a process that is not a legitimate client process.</a:t>
            </a:r>
          </a:p>
          <a:p>
            <a:pPr algn="l">
              <a:buFont typeface="Arial" panose="020B0604020202020204" pitchFamily="34" charset="0"/>
              <a:buChar char="•"/>
            </a:pPr>
            <a:r>
              <a:rPr lang="en-US" b="0" i="0" dirty="0">
                <a:solidFill>
                  <a:srgbClr val="292929"/>
                </a:solidFill>
                <a:effectLst/>
                <a:latin typeface="charter"/>
              </a:rPr>
              <a:t>There are new items in the C:\Program Files\Microsoft Configuration Manager\inboxes\</a:t>
            </a:r>
            <a:r>
              <a:rPr lang="en-US" b="0" i="0" dirty="0" err="1">
                <a:solidFill>
                  <a:srgbClr val="292929"/>
                </a:solidFill>
                <a:effectLst/>
                <a:latin typeface="charter"/>
              </a:rPr>
              <a:t>ccrretry.box</a:t>
            </a:r>
            <a:r>
              <a:rPr lang="en-US" b="0" i="0" dirty="0">
                <a:solidFill>
                  <a:srgbClr val="292929"/>
                </a:solidFill>
                <a:effectLst/>
                <a:latin typeface="charter"/>
              </a:rPr>
              <a:t> directory on the site server.</a:t>
            </a:r>
          </a:p>
          <a:p>
            <a:pPr algn="l">
              <a:buFont typeface="Arial" panose="020B0604020202020204" pitchFamily="34" charset="0"/>
              <a:buChar char="•"/>
            </a:pPr>
            <a:r>
              <a:rPr lang="en-US" b="0" i="0" dirty="0">
                <a:solidFill>
                  <a:srgbClr val="292929"/>
                </a:solidFill>
                <a:effectLst/>
                <a:latin typeface="charter"/>
              </a:rPr>
              <a:t>The Data Discovery Manager log reports new systems discovered via Heartbeat DDR.</a:t>
            </a:r>
          </a:p>
          <a:p>
            <a:pPr algn="l">
              <a:buFont typeface="Arial" panose="020B0604020202020204" pitchFamily="34" charset="0"/>
              <a:buChar char="•"/>
            </a:pPr>
            <a:r>
              <a:rPr lang="en-US" b="0" i="0" dirty="0">
                <a:solidFill>
                  <a:srgbClr val="292929"/>
                </a:solidFill>
                <a:effectLst/>
                <a:latin typeface="charter"/>
              </a:rPr>
              <a:t>There are new items in the </a:t>
            </a:r>
            <a:r>
              <a:rPr lang="en-US" b="0" i="0" dirty="0" err="1">
                <a:solidFill>
                  <a:srgbClr val="292929"/>
                </a:solidFill>
                <a:effectLst/>
                <a:latin typeface="charter"/>
              </a:rPr>
              <a:t>ClientPushMachine_G</a:t>
            </a:r>
            <a:r>
              <a:rPr lang="en-US" b="0" i="0" dirty="0">
                <a:solidFill>
                  <a:srgbClr val="292929"/>
                </a:solidFill>
                <a:effectLst/>
                <a:latin typeface="charter"/>
              </a:rPr>
              <a:t> and </a:t>
            </a:r>
            <a:r>
              <a:rPr lang="en-US" b="0" i="0" dirty="0" err="1">
                <a:solidFill>
                  <a:srgbClr val="292929"/>
                </a:solidFill>
                <a:effectLst/>
                <a:latin typeface="charter"/>
              </a:rPr>
              <a:t>CP_System_Resource_N_ARR</a:t>
            </a:r>
            <a:r>
              <a:rPr lang="en-US" b="0" i="0" dirty="0">
                <a:solidFill>
                  <a:srgbClr val="292929"/>
                </a:solidFill>
                <a:effectLst/>
                <a:latin typeface="charter"/>
              </a:rPr>
              <a:t> site database tables.</a:t>
            </a:r>
          </a:p>
          <a:p>
            <a:endParaRPr lang="en-US" dirty="0"/>
          </a:p>
        </p:txBody>
      </p:sp>
    </p:spTree>
    <p:extLst>
      <p:ext uri="{BB962C8B-B14F-4D97-AF65-F5344CB8AC3E}">
        <p14:creationId xmlns:p14="http://schemas.microsoft.com/office/powerpoint/2010/main" val="2345203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SCCM Lab Resources</a:t>
            </a: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28</a:t>
            </a:fld>
            <a:endParaRPr lang="en-US" dirty="0"/>
          </a:p>
        </p:txBody>
      </p:sp>
      <p:sp>
        <p:nvSpPr>
          <p:cNvPr id="5" name="Content Placeholder 4">
            <a:extLst>
              <a:ext uri="{FF2B5EF4-FFF2-40B4-BE49-F238E27FC236}">
                <a16:creationId xmlns:a16="http://schemas.microsoft.com/office/drawing/2014/main" id="{36C6B10C-E4B9-4547-82B4-92588C430F0E}"/>
              </a:ext>
            </a:extLst>
          </p:cNvPr>
          <p:cNvSpPr>
            <a:spLocks noGrp="1"/>
          </p:cNvSpPr>
          <p:nvPr>
            <p:ph idx="1"/>
          </p:nvPr>
        </p:nvSpPr>
        <p:spPr>
          <a:xfrm>
            <a:off x="838200" y="1510748"/>
            <a:ext cx="10317480" cy="4666215"/>
          </a:xfrm>
        </p:spPr>
        <p:txBody>
          <a:bodyPr>
            <a:normAutofit/>
          </a:bodyPr>
          <a:lstStyle/>
          <a:p>
            <a:pPr algn="l"/>
            <a:r>
              <a:rPr lang="en-US" i="0" dirty="0">
                <a:solidFill>
                  <a:srgbClr val="171717"/>
                </a:solidFill>
                <a:effectLst/>
                <a:latin typeface="Segoe UI" panose="020B0502040204020203" pitchFamily="34" charset="0"/>
              </a:rPr>
              <a:t>Windows and Office 365 deployment lab kit</a:t>
            </a:r>
          </a:p>
          <a:p>
            <a:pPr lvl="1"/>
            <a:r>
              <a:rPr lang="en-US" dirty="0">
                <a:solidFill>
                  <a:srgbClr val="292929"/>
                </a:solidFill>
                <a:latin typeface="Calibri Light" panose="020F0302020204030204" pitchFamily="34" charset="0"/>
                <a:cs typeface="Calibri Light" panose="020F0302020204030204" pitchFamily="34" charset="0"/>
              </a:rPr>
              <a:t>Free!</a:t>
            </a:r>
          </a:p>
          <a:p>
            <a:pPr lvl="1"/>
            <a:r>
              <a:rPr lang="en-US" dirty="0">
                <a:solidFill>
                  <a:srgbClr val="292929"/>
                </a:solidFill>
                <a:latin typeface="Calibri Light" panose="020F0302020204030204" pitchFamily="34" charset="0"/>
                <a:cs typeface="Calibri Light" panose="020F0302020204030204" pitchFamily="34" charset="0"/>
              </a:rPr>
              <a:t>F</a:t>
            </a:r>
            <a:r>
              <a:rPr lang="en-US" b="0" i="0" dirty="0">
                <a:solidFill>
                  <a:srgbClr val="292929"/>
                </a:solidFill>
                <a:effectLst/>
                <a:latin typeface="Calibri Light" panose="020F0302020204030204" pitchFamily="34" charset="0"/>
                <a:cs typeface="Calibri Light" panose="020F0302020204030204" pitchFamily="34" charset="0"/>
              </a:rPr>
              <a:t>ully operational SCCM lab in Hyper-V</a:t>
            </a:r>
          </a:p>
          <a:p>
            <a:pPr lvl="1"/>
            <a:r>
              <a:rPr lang="en-US" dirty="0">
                <a:solidFill>
                  <a:srgbClr val="292929"/>
                </a:solidFill>
                <a:latin typeface="Calibri Light" panose="020F0302020204030204" pitchFamily="34" charset="0"/>
                <a:cs typeface="Calibri Light" panose="020F0302020204030204" pitchFamily="34" charset="0"/>
              </a:rPr>
              <a:t>Takes about 2 hours to set up, including download time</a:t>
            </a:r>
          </a:p>
          <a:p>
            <a:pPr lvl="1"/>
            <a:r>
              <a:rPr lang="en-US" dirty="0">
                <a:solidFill>
                  <a:srgbClr val="292929"/>
                </a:solidFill>
                <a:latin typeface="Calibri Light" panose="020F0302020204030204" pitchFamily="34" charset="0"/>
                <a:cs typeface="Calibri Light" panose="020F0302020204030204" pitchFamily="34" charset="0"/>
              </a:rPr>
              <a:t>Server evaluation licenses good for 180 days</a:t>
            </a:r>
          </a:p>
          <a:p>
            <a:pPr lvl="2"/>
            <a:r>
              <a:rPr lang="en-US" dirty="0">
                <a:solidFill>
                  <a:srgbClr val="292929"/>
                </a:solidFill>
                <a:latin typeface="Calibri Light" panose="020F0302020204030204" pitchFamily="34" charset="0"/>
                <a:cs typeface="Calibri Light" panose="020F0302020204030204" pitchFamily="34" charset="0"/>
              </a:rPr>
              <a:t>Refreshed by Microsoft before expiration</a:t>
            </a:r>
          </a:p>
          <a:p>
            <a:pPr lvl="1"/>
            <a:r>
              <a:rPr lang="en-US" dirty="0">
                <a:solidFill>
                  <a:srgbClr val="292929"/>
                </a:solidFill>
                <a:latin typeface="Calibri Light" panose="020F0302020204030204" pitchFamily="34" charset="0"/>
                <a:cs typeface="Calibri Light" panose="020F0302020204030204" pitchFamily="34" charset="0"/>
                <a:hlinkClick r:id="rId3"/>
              </a:rPr>
              <a:t>https://docs.microsoft.com/en-us/microsoft-365/enterprise/modern-desktop-deployment-and-management-lab?view=o365-worldwide</a:t>
            </a:r>
            <a:r>
              <a:rPr lang="en-US" dirty="0">
                <a:solidFill>
                  <a:srgbClr val="292929"/>
                </a:solidFill>
                <a:latin typeface="Calibri Light" panose="020F0302020204030204" pitchFamily="34" charset="0"/>
                <a:cs typeface="Calibri Light" panose="020F0302020204030204" pitchFamily="34" charset="0"/>
              </a:rPr>
              <a:t> </a:t>
            </a:r>
          </a:p>
          <a:p>
            <a:r>
              <a:rPr lang="en-US" dirty="0">
                <a:solidFill>
                  <a:srgbClr val="171717"/>
                </a:solidFill>
                <a:latin typeface="Segoe UI" panose="020B0502040204020203" pitchFamily="34" charset="0"/>
              </a:rPr>
              <a:t>Lab Tools</a:t>
            </a:r>
          </a:p>
          <a:p>
            <a:pPr lvl="1"/>
            <a:r>
              <a:rPr lang="en-US" dirty="0">
                <a:solidFill>
                  <a:srgbClr val="171717"/>
                </a:solidFill>
              </a:rPr>
              <a:t>Full list of resources available at </a:t>
            </a:r>
            <a:r>
              <a:rPr lang="en-US" dirty="0">
                <a:solidFill>
                  <a:srgbClr val="171717"/>
                </a:solidFill>
                <a:hlinkClick r:id="rId4"/>
              </a:rPr>
              <a:t>https://posts.specterops.io/coercing-ntlm-authentication-from-sccm-e6e23ea8260a</a:t>
            </a:r>
            <a:r>
              <a:rPr lang="en-US" dirty="0">
                <a:solidFill>
                  <a:srgbClr val="171717"/>
                </a:solidFill>
              </a:rPr>
              <a:t> </a:t>
            </a:r>
            <a:endParaRPr lang="en-US" b="0" i="0" dirty="0">
              <a:solidFill>
                <a:srgbClr val="292929"/>
              </a:solidFill>
              <a:effectLst/>
            </a:endParaRPr>
          </a:p>
        </p:txBody>
      </p:sp>
    </p:spTree>
    <p:extLst>
      <p:ext uri="{BB962C8B-B14F-4D97-AF65-F5344CB8AC3E}">
        <p14:creationId xmlns:p14="http://schemas.microsoft.com/office/powerpoint/2010/main" val="2614525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What’s Next for </a:t>
            </a:r>
            <a:r>
              <a:rPr lang="en-US" sz="4400" dirty="0" err="1"/>
              <a:t>SharpSCCM</a:t>
            </a:r>
            <a:r>
              <a:rPr lang="en-US" sz="4400" dirty="0"/>
              <a:t>?</a:t>
            </a: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29</a:t>
            </a:fld>
            <a:endParaRPr lang="en-US" dirty="0"/>
          </a:p>
        </p:txBody>
      </p:sp>
      <p:sp>
        <p:nvSpPr>
          <p:cNvPr id="5" name="Content Placeholder 4">
            <a:extLst>
              <a:ext uri="{FF2B5EF4-FFF2-40B4-BE49-F238E27FC236}">
                <a16:creationId xmlns:a16="http://schemas.microsoft.com/office/drawing/2014/main" id="{36C6B10C-E4B9-4547-82B4-92588C430F0E}"/>
              </a:ext>
            </a:extLst>
          </p:cNvPr>
          <p:cNvSpPr>
            <a:spLocks noGrp="1"/>
          </p:cNvSpPr>
          <p:nvPr>
            <p:ph idx="1"/>
          </p:nvPr>
        </p:nvSpPr>
        <p:spPr>
          <a:xfrm>
            <a:off x="838200" y="1510748"/>
            <a:ext cx="10317480" cy="4666215"/>
          </a:xfrm>
        </p:spPr>
        <p:txBody>
          <a:bodyPr>
            <a:normAutofit/>
          </a:bodyPr>
          <a:lstStyle/>
          <a:p>
            <a:pPr>
              <a:buFont typeface="Arial" panose="020B0604020202020204" pitchFamily="34" charset="0"/>
              <a:buChar char="•"/>
            </a:pPr>
            <a:r>
              <a:rPr lang="en-US" b="0" i="0" dirty="0">
                <a:solidFill>
                  <a:srgbClr val="292929"/>
                </a:solidFill>
                <a:effectLst/>
                <a:latin typeface="charter"/>
              </a:rPr>
              <a:t>Functionality to pull the Network Access Account policy from the server and decrypt its password without having the local administrator privileges required to unprotect it using the DPAPI system key (research by @_xpn_)</a:t>
            </a:r>
          </a:p>
          <a:p>
            <a:pPr algn="l">
              <a:buFont typeface="Arial" panose="020B0604020202020204" pitchFamily="34" charset="0"/>
              <a:buChar char="•"/>
            </a:pPr>
            <a:r>
              <a:rPr lang="en-US" b="0" i="0" dirty="0">
                <a:solidFill>
                  <a:srgbClr val="292929"/>
                </a:solidFill>
                <a:effectLst/>
                <a:latin typeface="charter"/>
              </a:rPr>
              <a:t>Option to save the self-signed certificate used to communicate with the management point in the User Certificates store so that it can be reused by </a:t>
            </a:r>
            <a:r>
              <a:rPr lang="en-US" b="0" i="0" dirty="0" err="1">
                <a:solidFill>
                  <a:srgbClr val="292929"/>
                </a:solidFill>
                <a:effectLst/>
                <a:latin typeface="charter"/>
              </a:rPr>
              <a:t>SharpSCCM</a:t>
            </a:r>
            <a:endParaRPr lang="en-US" b="0" i="0" dirty="0">
              <a:solidFill>
                <a:srgbClr val="292929"/>
              </a:solidFill>
              <a:effectLst/>
              <a:latin typeface="charter"/>
            </a:endParaRPr>
          </a:p>
          <a:p>
            <a:pPr algn="l">
              <a:buFont typeface="Arial" panose="020B0604020202020204" pitchFamily="34" charset="0"/>
              <a:buChar char="•"/>
            </a:pPr>
            <a:r>
              <a:rPr lang="en-US" b="0" i="0" dirty="0">
                <a:solidFill>
                  <a:srgbClr val="292929"/>
                </a:solidFill>
                <a:effectLst/>
                <a:latin typeface="charter"/>
              </a:rPr>
              <a:t>Option to use PKI certificates when required by the site and the user executing </a:t>
            </a:r>
            <a:r>
              <a:rPr lang="en-US" b="0" i="0" dirty="0" err="1">
                <a:solidFill>
                  <a:srgbClr val="292929"/>
                </a:solidFill>
                <a:effectLst/>
                <a:latin typeface="charter"/>
              </a:rPr>
              <a:t>SharpSCCM</a:t>
            </a:r>
            <a:r>
              <a:rPr lang="en-US" b="0" i="0" dirty="0">
                <a:solidFill>
                  <a:srgbClr val="292929"/>
                </a:solidFill>
                <a:effectLst/>
                <a:latin typeface="charter"/>
              </a:rPr>
              <a:t> has local Administrator privileges</a:t>
            </a:r>
          </a:p>
          <a:p>
            <a:r>
              <a:rPr lang="en-US" b="0" i="0" dirty="0">
                <a:solidFill>
                  <a:srgbClr val="292929"/>
                </a:solidFill>
                <a:effectLst/>
                <a:latin typeface="charter"/>
              </a:rPr>
              <a:t>Additional credential gatherin</a:t>
            </a:r>
            <a:r>
              <a:rPr lang="en-US" dirty="0">
                <a:solidFill>
                  <a:srgbClr val="292929"/>
                </a:solidFill>
                <a:latin typeface="charter"/>
              </a:rPr>
              <a:t>g and lateral movement techniques</a:t>
            </a:r>
          </a:p>
        </p:txBody>
      </p:sp>
    </p:spTree>
    <p:extLst>
      <p:ext uri="{BB962C8B-B14F-4D97-AF65-F5344CB8AC3E}">
        <p14:creationId xmlns:p14="http://schemas.microsoft.com/office/powerpoint/2010/main" val="164417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this talk about?</a:t>
            </a:r>
          </a:p>
        </p:txBody>
      </p:sp>
      <p:sp>
        <p:nvSpPr>
          <p:cNvPr id="3" name="Content Placeholder 2"/>
          <p:cNvSpPr>
            <a:spLocks noGrp="1"/>
          </p:cNvSpPr>
          <p:nvPr>
            <p:ph idx="1"/>
          </p:nvPr>
        </p:nvSpPr>
        <p:spPr/>
        <p:txBody>
          <a:bodyPr>
            <a:normAutofit/>
          </a:bodyPr>
          <a:lstStyle/>
          <a:p>
            <a:pPr marL="0" indent="0">
              <a:buNone/>
            </a:pPr>
            <a:r>
              <a:rPr lang="en-US" sz="3200" dirty="0"/>
              <a:t>SCCM attack techniques</a:t>
            </a:r>
          </a:p>
          <a:p>
            <a:pPr lvl="1"/>
            <a:r>
              <a:rPr lang="en-US" dirty="0"/>
              <a:t>Coercing NTLM authentication from servers and clients</a:t>
            </a:r>
          </a:p>
          <a:p>
            <a:pPr lvl="1"/>
            <a:r>
              <a:rPr lang="en-US" dirty="0"/>
              <a:t>Credential gathering</a:t>
            </a:r>
          </a:p>
          <a:p>
            <a:pPr lvl="1"/>
            <a:r>
              <a:rPr lang="en-US" dirty="0"/>
              <a:t>Lateral movement</a:t>
            </a:r>
          </a:p>
          <a:p>
            <a:pPr marL="0" indent="0">
              <a:buNone/>
            </a:pPr>
            <a:r>
              <a:rPr lang="en-US" sz="3200" dirty="0" err="1"/>
              <a:t>SharpSCCM</a:t>
            </a:r>
            <a:endParaRPr lang="en-US" sz="3200" dirty="0"/>
          </a:p>
          <a:p>
            <a:pPr lvl="1"/>
            <a:r>
              <a:rPr lang="en-US" sz="2800" dirty="0"/>
              <a:t>A tool that can be used to demonstrate these techniques</a:t>
            </a:r>
          </a:p>
          <a:p>
            <a:pPr marL="0" indent="0">
              <a:buNone/>
            </a:pPr>
            <a:r>
              <a:rPr lang="en-US" sz="3200" dirty="0"/>
              <a:t>Defensive guidance</a:t>
            </a:r>
          </a:p>
          <a:p>
            <a:pPr lvl="1"/>
            <a:r>
              <a:rPr lang="en-US" sz="2800" dirty="0"/>
              <a:t>Mitigating and detecting these techniques</a:t>
            </a:r>
            <a:endParaRPr lang="en-US" sz="2000"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3</a:t>
            </a:fld>
            <a:endParaRPr lang="en-US" dirty="0"/>
          </a:p>
        </p:txBody>
      </p:sp>
    </p:spTree>
    <p:extLst>
      <p:ext uri="{BB962C8B-B14F-4D97-AF65-F5344CB8AC3E}">
        <p14:creationId xmlns:p14="http://schemas.microsoft.com/office/powerpoint/2010/main" val="2187880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11675" cy="1247775"/>
          </a:xfrm>
        </p:spPr>
        <p:txBody>
          <a:bodyPr>
            <a:normAutofit/>
          </a:bodyPr>
          <a:lstStyle/>
          <a:p>
            <a:r>
              <a:rPr lang="en-US" sz="4400" dirty="0"/>
              <a:t>SharpSCCM</a:t>
            </a: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30</a:t>
            </a:fld>
            <a:endParaRPr lang="en-US" dirty="0"/>
          </a:p>
        </p:txBody>
      </p:sp>
      <p:sp>
        <p:nvSpPr>
          <p:cNvPr id="5" name="Content Placeholder 4">
            <a:extLst>
              <a:ext uri="{FF2B5EF4-FFF2-40B4-BE49-F238E27FC236}">
                <a16:creationId xmlns:a16="http://schemas.microsoft.com/office/drawing/2014/main" id="{36C6B10C-E4B9-4547-82B4-92588C430F0E}"/>
              </a:ext>
            </a:extLst>
          </p:cNvPr>
          <p:cNvSpPr>
            <a:spLocks noGrp="1"/>
          </p:cNvSpPr>
          <p:nvPr>
            <p:ph idx="1"/>
          </p:nvPr>
        </p:nvSpPr>
        <p:spPr/>
        <p:txBody>
          <a:bodyPr>
            <a:normAutofit/>
          </a:bodyPr>
          <a:lstStyle/>
          <a:p>
            <a:pPr marL="0" indent="0" algn="ctr">
              <a:buNone/>
            </a:pPr>
            <a:endParaRPr lang="en-US" sz="4800" dirty="0"/>
          </a:p>
          <a:p>
            <a:pPr marL="0" indent="0" algn="ctr">
              <a:buNone/>
            </a:pPr>
            <a:endParaRPr lang="en-US" sz="4800" dirty="0"/>
          </a:p>
          <a:p>
            <a:pPr marL="0" indent="0" algn="ctr">
              <a:buNone/>
            </a:pPr>
            <a:r>
              <a:rPr lang="en-US" sz="4800" dirty="0"/>
              <a:t>Want to see something else or have questions? Just ask!</a:t>
            </a:r>
          </a:p>
        </p:txBody>
      </p:sp>
    </p:spTree>
    <p:extLst>
      <p:ext uri="{BB962C8B-B14F-4D97-AF65-F5344CB8AC3E}">
        <p14:creationId xmlns:p14="http://schemas.microsoft.com/office/powerpoint/2010/main" val="3243883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 and Contact Info</a:t>
            </a:r>
          </a:p>
        </p:txBody>
      </p:sp>
      <p:sp>
        <p:nvSpPr>
          <p:cNvPr id="3" name="Content Placeholder 2"/>
          <p:cNvSpPr>
            <a:spLocks noGrp="1"/>
          </p:cNvSpPr>
          <p:nvPr>
            <p:ph idx="1"/>
          </p:nvPr>
        </p:nvSpPr>
        <p:spPr/>
        <p:txBody>
          <a:bodyPr>
            <a:normAutofit fontScale="92500" lnSpcReduction="10000"/>
          </a:bodyPr>
          <a:lstStyle/>
          <a:p>
            <a:pPr marL="0" indent="0">
              <a:buNone/>
            </a:pPr>
            <a:r>
              <a:rPr lang="en-US" sz="3200" dirty="0" err="1"/>
              <a:t>SharpSCCM</a:t>
            </a:r>
            <a:endParaRPr lang="en-US" sz="3200" dirty="0"/>
          </a:p>
          <a:p>
            <a:pPr lvl="1"/>
            <a:r>
              <a:rPr lang="en-US" sz="2800" dirty="0">
                <a:hlinkClick r:id="rId3"/>
              </a:rPr>
              <a:t>https://github.com/Mayyhem/SharpSCCM</a:t>
            </a:r>
            <a:endParaRPr lang="en-US" sz="2800" dirty="0"/>
          </a:p>
          <a:p>
            <a:pPr lvl="1"/>
            <a:r>
              <a:rPr lang="en-US" sz="2800" dirty="0">
                <a:hlinkClick r:id="rId4"/>
              </a:rPr>
              <a:t>https://posts.specterops.io/coercing-ntlm-authentication-from-sccm-e6e23ea8260a</a:t>
            </a:r>
            <a:endParaRPr lang="en-US" sz="2800" dirty="0"/>
          </a:p>
          <a:p>
            <a:pPr lvl="1"/>
            <a:r>
              <a:rPr lang="en-US" sz="2800" dirty="0">
                <a:hlinkClick r:id="rId5"/>
              </a:rPr>
              <a:t>https://medium.com/@Mayyhem/relaying-ntlm-authentication-from-sccm-clients-7dccb8f92867</a:t>
            </a:r>
            <a:endParaRPr lang="en-US" sz="2800" dirty="0"/>
          </a:p>
          <a:p>
            <a:pPr lvl="1"/>
            <a:r>
              <a:rPr lang="en-US" sz="2800" dirty="0">
                <a:hlinkClick r:id="rId6"/>
              </a:rPr>
              <a:t>https://posts.specterops.io/the-phantom-credentials-of-sccm-why-the-naa-wont-die-332ac7aa1ab9</a:t>
            </a:r>
            <a:endParaRPr lang="en-US" sz="2800" dirty="0">
              <a:highlight>
                <a:srgbClr val="FFFF00"/>
              </a:highlight>
            </a:endParaRPr>
          </a:p>
          <a:p>
            <a:pPr marL="0" indent="0">
              <a:buNone/>
            </a:pPr>
            <a:r>
              <a:rPr lang="en-US" sz="3200" dirty="0"/>
              <a:t>Who we are</a:t>
            </a:r>
          </a:p>
          <a:p>
            <a:pPr lvl="1"/>
            <a:r>
              <a:rPr lang="en-US" sz="2800" dirty="0"/>
              <a:t>Chris Thompson and Duane Michael</a:t>
            </a:r>
          </a:p>
          <a:p>
            <a:pPr lvl="1"/>
            <a:r>
              <a:rPr lang="en-US" sz="2800" dirty="0"/>
              <a:t>Senior Adversary Simulation Consultants at SpecterOps</a:t>
            </a:r>
            <a:endParaRPr lang="en-US" sz="2800" dirty="0">
              <a:highlight>
                <a:srgbClr val="FF0000"/>
              </a:highlight>
            </a:endParaRPr>
          </a:p>
          <a:p>
            <a:pPr lvl="1"/>
            <a:r>
              <a:rPr lang="en-US" sz="2800" dirty="0"/>
              <a:t>Twitter: @_Mayyhem (Chris) and @subat0mik (Duane)</a:t>
            </a:r>
          </a:p>
          <a:p>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31</a:t>
            </a:fld>
            <a:endParaRPr lang="en-US" dirty="0"/>
          </a:p>
        </p:txBody>
      </p:sp>
    </p:spTree>
    <p:extLst>
      <p:ext uri="{BB962C8B-B14F-4D97-AF65-F5344CB8AC3E}">
        <p14:creationId xmlns:p14="http://schemas.microsoft.com/office/powerpoint/2010/main" val="26039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838198" y="1510748"/>
            <a:ext cx="11353801" cy="4899721"/>
          </a:xfrm>
        </p:spPr>
        <p:txBody>
          <a:bodyPr vert="horz" lIns="91440" tIns="45720" rIns="91440" bIns="45720" rtlCol="0" anchor="t">
            <a:normAutofit/>
          </a:bodyPr>
          <a:lstStyle/>
          <a:p>
            <a:pPr marL="0" indent="0">
              <a:lnSpc>
                <a:spcPct val="100000"/>
              </a:lnSpc>
              <a:spcBef>
                <a:spcPts val="0"/>
              </a:spcBef>
              <a:buNone/>
            </a:pPr>
            <a:r>
              <a:rPr lang="en-US" sz="3200" dirty="0"/>
              <a:t>Authors of </a:t>
            </a:r>
            <a:r>
              <a:rPr lang="en-US" sz="3200" dirty="0" err="1"/>
              <a:t>PowerSCCM</a:t>
            </a:r>
            <a:endParaRPr lang="en-US" sz="3200" dirty="0"/>
          </a:p>
          <a:p>
            <a:pPr lvl="1">
              <a:lnSpc>
                <a:spcPct val="100000"/>
              </a:lnSpc>
              <a:spcBef>
                <a:spcPts val="0"/>
              </a:spcBef>
            </a:pPr>
            <a:r>
              <a:rPr lang="en-US" sz="2800" dirty="0"/>
              <a:t>Matt Nelson (@enigma0x3)</a:t>
            </a:r>
          </a:p>
          <a:p>
            <a:pPr lvl="1">
              <a:lnSpc>
                <a:spcPct val="100000"/>
              </a:lnSpc>
              <a:spcBef>
                <a:spcPts val="0"/>
              </a:spcBef>
            </a:pPr>
            <a:r>
              <a:rPr lang="en-US" sz="2800" dirty="0"/>
              <a:t>Will Schroeder (@harmj0y)</a:t>
            </a:r>
          </a:p>
          <a:p>
            <a:pPr lvl="1">
              <a:lnSpc>
                <a:spcPct val="100000"/>
              </a:lnSpc>
              <a:spcBef>
                <a:spcPts val="0"/>
              </a:spcBef>
            </a:pPr>
            <a:r>
              <a:rPr lang="en-US" sz="2800" dirty="0"/>
              <a:t>Jared Atkinson (@jaredcatkinson)</a:t>
            </a:r>
          </a:p>
          <a:p>
            <a:pPr lvl="1">
              <a:lnSpc>
                <a:spcPct val="100000"/>
              </a:lnSpc>
              <a:spcBef>
                <a:spcPts val="0"/>
              </a:spcBef>
            </a:pPr>
            <a:r>
              <a:rPr lang="en-US" sz="2800" dirty="0"/>
              <a:t>Matt Graeber (@mattifestation)</a:t>
            </a:r>
          </a:p>
          <a:p>
            <a:pPr marL="0" indent="0">
              <a:lnSpc>
                <a:spcPct val="100000"/>
              </a:lnSpc>
              <a:spcBef>
                <a:spcPts val="0"/>
              </a:spcBef>
              <a:buNone/>
            </a:pPr>
            <a:r>
              <a:rPr lang="en-US" sz="3200" dirty="0" err="1"/>
              <a:t>SharpSCCM</a:t>
            </a:r>
            <a:r>
              <a:rPr lang="en-US" sz="3200" dirty="0"/>
              <a:t> Researchers and Advisors</a:t>
            </a:r>
          </a:p>
          <a:p>
            <a:pPr lvl="1">
              <a:lnSpc>
                <a:spcPct val="100000"/>
              </a:lnSpc>
              <a:spcBef>
                <a:spcPts val="0"/>
              </a:spcBef>
            </a:pPr>
            <a:r>
              <a:rPr lang="en-US" sz="2800" dirty="0"/>
              <a:t>Evan McBroom (@mcbroom_evan)</a:t>
            </a:r>
          </a:p>
          <a:p>
            <a:pPr lvl="1">
              <a:lnSpc>
                <a:spcPct val="100000"/>
              </a:lnSpc>
              <a:spcBef>
                <a:spcPts val="0"/>
              </a:spcBef>
            </a:pPr>
            <a:r>
              <a:rPr lang="en-US" sz="2800" dirty="0"/>
              <a:t>Elad Shamir (@elad_shamir)</a:t>
            </a:r>
          </a:p>
          <a:p>
            <a:pPr lvl="1">
              <a:lnSpc>
                <a:spcPct val="100000"/>
              </a:lnSpc>
              <a:spcBef>
                <a:spcPts val="0"/>
              </a:spcBef>
            </a:pPr>
            <a:r>
              <a:rPr lang="en-US" sz="2800" dirty="0"/>
              <a:t>Nick Powers (@zyn3rgy)</a:t>
            </a:r>
          </a:p>
          <a:p>
            <a:pPr lvl="1">
              <a:lnSpc>
                <a:spcPct val="100000"/>
              </a:lnSpc>
              <a:spcBef>
                <a:spcPts val="0"/>
              </a:spcBef>
            </a:pP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4</a:t>
            </a:fld>
            <a:endParaRPr lang="en-US"/>
          </a:p>
        </p:txBody>
      </p:sp>
    </p:spTree>
    <p:extLst>
      <p:ext uri="{BB962C8B-B14F-4D97-AF65-F5344CB8AC3E}">
        <p14:creationId xmlns:p14="http://schemas.microsoft.com/office/powerpoint/2010/main" val="86165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sz="3200" dirty="0" err="1"/>
              <a:t>SharpSCCM</a:t>
            </a:r>
            <a:r>
              <a:rPr lang="en-US" sz="3200" dirty="0"/>
              <a:t> background info and basic usage</a:t>
            </a:r>
          </a:p>
          <a:p>
            <a:r>
              <a:rPr lang="en-US" sz="3200" dirty="0"/>
              <a:t>Tool demos and defensive guidance for:</a:t>
            </a:r>
          </a:p>
          <a:p>
            <a:pPr lvl="1"/>
            <a:r>
              <a:rPr lang="en-US" sz="2800" dirty="0"/>
              <a:t>Credential gathering with </a:t>
            </a:r>
            <a:r>
              <a:rPr lang="en-US" sz="2800" dirty="0" err="1"/>
              <a:t>SharpSCCM</a:t>
            </a:r>
            <a:endParaRPr lang="en-US" sz="2800" dirty="0"/>
          </a:p>
          <a:p>
            <a:pPr lvl="1"/>
            <a:r>
              <a:rPr lang="en-US" sz="2800" dirty="0"/>
              <a:t>Lateral movement with </a:t>
            </a:r>
            <a:r>
              <a:rPr lang="en-US" sz="2800" dirty="0" err="1"/>
              <a:t>SharpSCCM</a:t>
            </a:r>
            <a:endParaRPr lang="en-US" sz="2800" dirty="0"/>
          </a:p>
          <a:p>
            <a:pPr lvl="1"/>
            <a:r>
              <a:rPr lang="en-US" sz="2800" dirty="0"/>
              <a:t>Coercing NTLM authentication from SCCM servers with </a:t>
            </a:r>
            <a:r>
              <a:rPr lang="en-US" sz="2800" dirty="0" err="1"/>
              <a:t>SharpSCCM</a:t>
            </a:r>
            <a:endParaRPr lang="en-US" sz="2800" dirty="0"/>
          </a:p>
          <a:p>
            <a:r>
              <a:rPr lang="en-US" sz="3200" dirty="0"/>
              <a:t>Resources for building an SCCM lab</a:t>
            </a:r>
          </a:p>
        </p:txBody>
      </p:sp>
      <p:sp>
        <p:nvSpPr>
          <p:cNvPr id="7" name="Slide Number Placeholder 6"/>
          <p:cNvSpPr>
            <a:spLocks noGrp="1"/>
          </p:cNvSpPr>
          <p:nvPr>
            <p:ph type="sldNum" sz="quarter" idx="12"/>
          </p:nvPr>
        </p:nvSpPr>
        <p:spPr/>
        <p:txBody>
          <a:bodyPr/>
          <a:lstStyle/>
          <a:p>
            <a:fld id="{4AD64BA9-9329-0043-954F-CC14AF11EA7F}" type="slidenum">
              <a:rPr lang="en-US" smtClean="0"/>
              <a:pPr/>
              <a:t>5</a:t>
            </a:fld>
            <a:endParaRPr lang="en-US" dirty="0"/>
          </a:p>
        </p:txBody>
      </p:sp>
    </p:spTree>
    <p:extLst>
      <p:ext uri="{BB962C8B-B14F-4D97-AF65-F5344CB8AC3E}">
        <p14:creationId xmlns:p14="http://schemas.microsoft.com/office/powerpoint/2010/main" val="1681586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6911-1286-6745-9A7C-3F75D84FF7D3}"/>
              </a:ext>
            </a:extLst>
          </p:cNvPr>
          <p:cNvSpPr>
            <a:spLocks noGrp="1"/>
          </p:cNvSpPr>
          <p:nvPr>
            <p:ph type="title"/>
          </p:nvPr>
        </p:nvSpPr>
        <p:spPr/>
        <p:txBody>
          <a:bodyPr/>
          <a:lstStyle/>
          <a:p>
            <a:r>
              <a:rPr lang="en-US" dirty="0" err="1"/>
              <a:t>SharpSCCM</a:t>
            </a:r>
            <a:r>
              <a:rPr lang="en-US" dirty="0"/>
              <a:t> Basics</a:t>
            </a:r>
          </a:p>
        </p:txBody>
      </p:sp>
      <p:sp>
        <p:nvSpPr>
          <p:cNvPr id="3" name="Content Placeholder 2">
            <a:extLst>
              <a:ext uri="{FF2B5EF4-FFF2-40B4-BE49-F238E27FC236}">
                <a16:creationId xmlns:a16="http://schemas.microsoft.com/office/drawing/2014/main" id="{D48CB64C-FED6-24C2-FE29-B77AE89E5A3E}"/>
              </a:ext>
            </a:extLst>
          </p:cNvPr>
          <p:cNvSpPr>
            <a:spLocks noGrp="1"/>
          </p:cNvSpPr>
          <p:nvPr>
            <p:ph idx="1"/>
          </p:nvPr>
        </p:nvSpPr>
        <p:spPr/>
        <p:txBody>
          <a:bodyPr>
            <a:normAutofit/>
          </a:bodyPr>
          <a:lstStyle/>
          <a:p>
            <a:pPr marL="0" indent="0">
              <a:buNone/>
            </a:pPr>
            <a:r>
              <a:rPr lang="en-US" sz="3200" dirty="0"/>
              <a:t>SCCM site</a:t>
            </a:r>
          </a:p>
          <a:p>
            <a:pPr lvl="1"/>
            <a:r>
              <a:rPr lang="en-US" sz="2800" b="0" i="0" dirty="0">
                <a:solidFill>
                  <a:srgbClr val="292929"/>
                </a:solidFill>
                <a:effectLst/>
              </a:rPr>
              <a:t>The systems that make up an SCCM environment, identified by a thre</a:t>
            </a:r>
            <a:r>
              <a:rPr lang="en-US" sz="2800" dirty="0">
                <a:solidFill>
                  <a:srgbClr val="292929"/>
                </a:solidFill>
              </a:rPr>
              <a:t>e-</a:t>
            </a:r>
            <a:r>
              <a:rPr lang="en-US" sz="2800" b="0" i="0" dirty="0">
                <a:solidFill>
                  <a:srgbClr val="292929"/>
                </a:solidFill>
                <a:effectLst/>
              </a:rPr>
              <a:t>character site code (e.g., PS1)</a:t>
            </a:r>
          </a:p>
          <a:p>
            <a:pPr marL="0" indent="0">
              <a:buNone/>
            </a:pPr>
            <a:r>
              <a:rPr lang="en-US" sz="3200" dirty="0">
                <a:solidFill>
                  <a:srgbClr val="292929"/>
                </a:solidFill>
              </a:rPr>
              <a:t>SCCM management point</a:t>
            </a:r>
          </a:p>
          <a:p>
            <a:pPr lvl="1"/>
            <a:r>
              <a:rPr lang="en-US" dirty="0">
                <a:solidFill>
                  <a:srgbClr val="292929"/>
                </a:solidFill>
              </a:rPr>
              <a:t>An SCCM site server role that receives client configuration data and </a:t>
            </a:r>
            <a:r>
              <a:rPr lang="en-US" b="0" i="0" dirty="0">
                <a:solidFill>
                  <a:srgbClr val="292929"/>
                </a:solidFill>
                <a:effectLst/>
              </a:rPr>
              <a:t>responds to client requests</a:t>
            </a:r>
          </a:p>
          <a:p>
            <a:pPr marL="0" indent="0">
              <a:buNone/>
            </a:pPr>
            <a:r>
              <a:rPr lang="en-US" sz="3200" dirty="0" err="1">
                <a:solidFill>
                  <a:srgbClr val="292929"/>
                </a:solidFill>
              </a:rPr>
              <a:t>SharpSCCM</a:t>
            </a:r>
            <a:r>
              <a:rPr lang="en-US" sz="3200" dirty="0">
                <a:solidFill>
                  <a:srgbClr val="292929"/>
                </a:solidFill>
              </a:rPr>
              <a:t> interacts with:</a:t>
            </a:r>
          </a:p>
          <a:p>
            <a:pPr lvl="1"/>
            <a:r>
              <a:rPr lang="en-US" dirty="0">
                <a:solidFill>
                  <a:srgbClr val="292929"/>
                </a:solidFill>
              </a:rPr>
              <a:t>local WMI objects on a client (e.g., for recon and credential gathering)</a:t>
            </a:r>
          </a:p>
          <a:p>
            <a:pPr lvl="1"/>
            <a:r>
              <a:rPr lang="en-US" dirty="0">
                <a:solidFill>
                  <a:srgbClr val="292929"/>
                </a:solidFill>
              </a:rPr>
              <a:t>a management point via HTTP(S) or WMI, depending on the function</a:t>
            </a:r>
          </a:p>
          <a:p>
            <a:pPr lvl="1"/>
            <a:endParaRPr lang="en-US" dirty="0"/>
          </a:p>
          <a:p>
            <a:endParaRPr lang="en-US" dirty="0"/>
          </a:p>
        </p:txBody>
      </p:sp>
      <p:sp>
        <p:nvSpPr>
          <p:cNvPr id="4" name="Slide Number Placeholder 3">
            <a:extLst>
              <a:ext uri="{FF2B5EF4-FFF2-40B4-BE49-F238E27FC236}">
                <a16:creationId xmlns:a16="http://schemas.microsoft.com/office/drawing/2014/main" id="{118E2CBF-7E3B-1377-1073-974CBA408DCE}"/>
              </a:ext>
            </a:extLst>
          </p:cNvPr>
          <p:cNvSpPr>
            <a:spLocks noGrp="1"/>
          </p:cNvSpPr>
          <p:nvPr>
            <p:ph type="sldNum" sz="quarter" idx="12"/>
          </p:nvPr>
        </p:nvSpPr>
        <p:spPr/>
        <p:txBody>
          <a:bodyPr/>
          <a:lstStyle/>
          <a:p>
            <a:fld id="{4AD64BA9-9329-0043-954F-CC14AF11EA7F}" type="slidenum">
              <a:rPr lang="en-US" smtClean="0"/>
              <a:pPr/>
              <a:t>6</a:t>
            </a:fld>
            <a:endParaRPr lang="en-US" dirty="0"/>
          </a:p>
        </p:txBody>
      </p:sp>
    </p:spTree>
    <p:extLst>
      <p:ext uri="{BB962C8B-B14F-4D97-AF65-F5344CB8AC3E}">
        <p14:creationId xmlns:p14="http://schemas.microsoft.com/office/powerpoint/2010/main" val="2842189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6911-1286-6745-9A7C-3F75D84FF7D3}"/>
              </a:ext>
            </a:extLst>
          </p:cNvPr>
          <p:cNvSpPr>
            <a:spLocks noGrp="1"/>
          </p:cNvSpPr>
          <p:nvPr>
            <p:ph type="title"/>
          </p:nvPr>
        </p:nvSpPr>
        <p:spPr/>
        <p:txBody>
          <a:bodyPr/>
          <a:lstStyle/>
          <a:p>
            <a:r>
              <a:rPr lang="en-US" dirty="0" err="1"/>
              <a:t>SharpSCCM</a:t>
            </a:r>
            <a:r>
              <a:rPr lang="en-US" dirty="0"/>
              <a:t> Basics</a:t>
            </a:r>
          </a:p>
        </p:txBody>
      </p:sp>
      <p:sp>
        <p:nvSpPr>
          <p:cNvPr id="3" name="Content Placeholder 2">
            <a:extLst>
              <a:ext uri="{FF2B5EF4-FFF2-40B4-BE49-F238E27FC236}">
                <a16:creationId xmlns:a16="http://schemas.microsoft.com/office/drawing/2014/main" id="{D48CB64C-FED6-24C2-FE29-B77AE89E5A3E}"/>
              </a:ext>
            </a:extLst>
          </p:cNvPr>
          <p:cNvSpPr>
            <a:spLocks noGrp="1"/>
          </p:cNvSpPr>
          <p:nvPr>
            <p:ph idx="1"/>
          </p:nvPr>
        </p:nvSpPr>
        <p:spPr/>
        <p:txBody>
          <a:bodyPr>
            <a:normAutofit/>
          </a:bodyPr>
          <a:lstStyle/>
          <a:p>
            <a:pPr marL="0" indent="0">
              <a:buNone/>
            </a:pPr>
            <a:r>
              <a:rPr lang="en-US" sz="3200" dirty="0">
                <a:solidFill>
                  <a:srgbClr val="00B763"/>
                </a:solidFill>
                <a:latin typeface="Consolas" panose="020B0609020204030204" pitchFamily="49" charset="0"/>
              </a:rPr>
              <a:t>SharpSCCM.exe local </a:t>
            </a:r>
            <a:r>
              <a:rPr lang="en-US" sz="3200" dirty="0" err="1">
                <a:solidFill>
                  <a:srgbClr val="00B763"/>
                </a:solidFill>
                <a:latin typeface="Consolas" panose="020B0609020204030204" pitchFamily="49" charset="0"/>
              </a:rPr>
              <a:t>siteinfo</a:t>
            </a:r>
            <a:endParaRPr lang="en-US" sz="3200" dirty="0">
              <a:solidFill>
                <a:srgbClr val="00B763"/>
              </a:solidFill>
              <a:latin typeface="Consolas" panose="020B0609020204030204" pitchFamily="49" charset="0"/>
            </a:endParaRPr>
          </a:p>
          <a:p>
            <a:pPr marL="0" indent="0">
              <a:buNone/>
            </a:pPr>
            <a:r>
              <a:rPr lang="en-US" sz="3200" dirty="0">
                <a:solidFill>
                  <a:srgbClr val="292929"/>
                </a:solidFill>
              </a:rPr>
              <a:t>Description</a:t>
            </a:r>
          </a:p>
          <a:p>
            <a:pPr lvl="1"/>
            <a:r>
              <a:rPr lang="en-US" sz="2800" dirty="0">
                <a:solidFill>
                  <a:srgbClr val="292929"/>
                </a:solidFill>
              </a:rPr>
              <a:t>Display the management point and </a:t>
            </a:r>
            <a:r>
              <a:rPr lang="en-US" sz="2800" dirty="0" err="1">
                <a:solidFill>
                  <a:srgbClr val="292929"/>
                </a:solidFill>
              </a:rPr>
              <a:t>sitecode</a:t>
            </a:r>
            <a:r>
              <a:rPr lang="en-US" sz="2800" dirty="0">
                <a:solidFill>
                  <a:srgbClr val="292929"/>
                </a:solidFill>
              </a:rPr>
              <a:t> for a client</a:t>
            </a:r>
          </a:p>
          <a:p>
            <a:pPr marL="0" indent="0">
              <a:buNone/>
            </a:pPr>
            <a:r>
              <a:rPr lang="en-US" sz="3200" dirty="0">
                <a:solidFill>
                  <a:srgbClr val="292929"/>
                </a:solidFill>
              </a:rPr>
              <a:t>Requirements</a:t>
            </a:r>
          </a:p>
          <a:p>
            <a:pPr lvl="1"/>
            <a:r>
              <a:rPr lang="en-US" sz="2800" dirty="0">
                <a:solidFill>
                  <a:srgbClr val="292929"/>
                </a:solidFill>
              </a:rPr>
              <a:t>Access to an SCCM client as any account</a:t>
            </a:r>
          </a:p>
        </p:txBody>
      </p:sp>
      <p:sp>
        <p:nvSpPr>
          <p:cNvPr id="4" name="Slide Number Placeholder 3">
            <a:extLst>
              <a:ext uri="{FF2B5EF4-FFF2-40B4-BE49-F238E27FC236}">
                <a16:creationId xmlns:a16="http://schemas.microsoft.com/office/drawing/2014/main" id="{118E2CBF-7E3B-1377-1073-974CBA408DCE}"/>
              </a:ext>
            </a:extLst>
          </p:cNvPr>
          <p:cNvSpPr>
            <a:spLocks noGrp="1"/>
          </p:cNvSpPr>
          <p:nvPr>
            <p:ph type="sldNum" sz="quarter" idx="12"/>
          </p:nvPr>
        </p:nvSpPr>
        <p:spPr/>
        <p:txBody>
          <a:bodyPr/>
          <a:lstStyle/>
          <a:p>
            <a:fld id="{4AD64BA9-9329-0043-954F-CC14AF11EA7F}" type="slidenum">
              <a:rPr lang="en-US" smtClean="0"/>
              <a:pPr/>
              <a:t>7</a:t>
            </a:fld>
            <a:endParaRPr lang="en-US" dirty="0"/>
          </a:p>
        </p:txBody>
      </p:sp>
    </p:spTree>
    <p:extLst>
      <p:ext uri="{BB962C8B-B14F-4D97-AF65-F5344CB8AC3E}">
        <p14:creationId xmlns:p14="http://schemas.microsoft.com/office/powerpoint/2010/main" val="1431592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Credential Gathering with SharpSCCM</a:t>
            </a:r>
            <a:endParaRPr lang="en-US" dirty="0"/>
          </a:p>
        </p:txBody>
      </p:sp>
      <p:sp>
        <p:nvSpPr>
          <p:cNvPr id="7" name="Slide Number Placeholder 6"/>
          <p:cNvSpPr>
            <a:spLocks noGrp="1"/>
          </p:cNvSpPr>
          <p:nvPr>
            <p:ph type="sldNum" sz="quarter" idx="12"/>
          </p:nvPr>
        </p:nvSpPr>
        <p:spPr/>
        <p:txBody>
          <a:bodyPr/>
          <a:lstStyle/>
          <a:p>
            <a:fld id="{4AD64BA9-9329-0043-954F-CC14AF11EA7F}" type="slidenum">
              <a:rPr lang="en-US" smtClean="0"/>
              <a:pPr/>
              <a:t>8</a:t>
            </a:fld>
            <a:endParaRPr lang="en-US" dirty="0"/>
          </a:p>
        </p:txBody>
      </p:sp>
      <p:sp>
        <p:nvSpPr>
          <p:cNvPr id="5" name="Content Placeholder 4">
            <a:extLst>
              <a:ext uri="{FF2B5EF4-FFF2-40B4-BE49-F238E27FC236}">
                <a16:creationId xmlns:a16="http://schemas.microsoft.com/office/drawing/2014/main" id="{36C6B10C-E4B9-4547-82B4-92588C430F0E}"/>
              </a:ext>
            </a:extLst>
          </p:cNvPr>
          <p:cNvSpPr>
            <a:spLocks noGrp="1"/>
          </p:cNvSpPr>
          <p:nvPr>
            <p:ph idx="1"/>
          </p:nvPr>
        </p:nvSpPr>
        <p:spPr/>
        <p:txBody>
          <a:bodyPr>
            <a:normAutofit/>
          </a:bodyPr>
          <a:lstStyle/>
          <a:p>
            <a:pPr marL="0" indent="0">
              <a:spcBef>
                <a:spcPts val="1800"/>
              </a:spcBef>
              <a:buNone/>
            </a:pPr>
            <a:r>
              <a:rPr lang="en-US" dirty="0"/>
              <a:t>Network Access Accounts (NAAs)</a:t>
            </a:r>
          </a:p>
          <a:p>
            <a:pPr lvl="1"/>
            <a:r>
              <a:rPr lang="en-US" dirty="0"/>
              <a:t>Active Directory domain accounts used by systems that are not joined to AD</a:t>
            </a:r>
          </a:p>
          <a:p>
            <a:pPr lvl="1"/>
            <a:r>
              <a:rPr lang="en-US" dirty="0"/>
              <a:t>Pushed to every SCCM client in machine policy </a:t>
            </a:r>
          </a:p>
          <a:p>
            <a:pPr lvl="1"/>
            <a:r>
              <a:rPr lang="en-US" dirty="0"/>
              <a:t>Credentials are stored locally on clients as DPAPI blobs protected by the system's </a:t>
            </a:r>
            <a:r>
              <a:rPr lang="en-US" dirty="0" err="1"/>
              <a:t>masterkey</a:t>
            </a:r>
            <a:endParaRPr lang="en-US" dirty="0"/>
          </a:p>
          <a:p>
            <a:pPr lvl="2"/>
            <a:r>
              <a:rPr lang="en-US" dirty="0"/>
              <a:t>Retrievable via WMI as a privileged user</a:t>
            </a:r>
          </a:p>
          <a:p>
            <a:pPr lvl="2"/>
            <a:r>
              <a:rPr lang="en-US" dirty="0"/>
              <a:t>Remain in CIM repository (C:\Windows\System32\</a:t>
            </a:r>
            <a:r>
              <a:rPr lang="en-US" dirty="0" err="1"/>
              <a:t>Wbem</a:t>
            </a:r>
            <a:r>
              <a:rPr lang="en-US" dirty="0"/>
              <a:t>\Repository\OBJECTS.DATA) </a:t>
            </a:r>
            <a:r>
              <a:rPr lang="en-US" b="1" dirty="0"/>
              <a:t>after client is uninstalled or account rotation</a:t>
            </a:r>
          </a:p>
          <a:p>
            <a:pPr lvl="1"/>
            <a:r>
              <a:rPr lang="en-US" dirty="0"/>
              <a:t>Machine policy containing obfuscated credentials can also be requested from the server and </a:t>
            </a:r>
            <a:r>
              <a:rPr lang="en-US" dirty="0" err="1"/>
              <a:t>deobfuscated</a:t>
            </a:r>
            <a:endParaRPr lang="en-US" dirty="0"/>
          </a:p>
          <a:p>
            <a:pPr lvl="2"/>
            <a:r>
              <a:rPr lang="en-US" dirty="0">
                <a:hlinkClick r:id="rId3"/>
              </a:rPr>
              <a:t>https://gist.github.com/EvanMcBroom/525d84b86f99c7a4eeb4e3495cffcbf0</a:t>
            </a:r>
            <a:endParaRPr lang="en-US" dirty="0"/>
          </a:p>
          <a:p>
            <a:pPr lvl="2"/>
            <a:r>
              <a:rPr lang="en-US" dirty="0">
                <a:hlinkClick r:id="rId4"/>
              </a:rPr>
              <a:t>https://blog.xpnsec.com/unobfuscating-network-access-accounts/</a:t>
            </a:r>
            <a:endParaRPr lang="en-US" dirty="0"/>
          </a:p>
          <a:p>
            <a:pPr marL="914400" lvl="2" indent="0">
              <a:buNone/>
            </a:pPr>
            <a:endParaRPr lang="en-US" dirty="0"/>
          </a:p>
        </p:txBody>
      </p:sp>
    </p:spTree>
    <p:extLst>
      <p:ext uri="{BB962C8B-B14F-4D97-AF65-F5344CB8AC3E}">
        <p14:creationId xmlns:p14="http://schemas.microsoft.com/office/powerpoint/2010/main" val="3677100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6911-1286-6745-9A7C-3F75D84FF7D3}"/>
              </a:ext>
            </a:extLst>
          </p:cNvPr>
          <p:cNvSpPr>
            <a:spLocks noGrp="1"/>
          </p:cNvSpPr>
          <p:nvPr>
            <p:ph type="title"/>
          </p:nvPr>
        </p:nvSpPr>
        <p:spPr/>
        <p:txBody>
          <a:bodyPr/>
          <a:lstStyle/>
          <a:p>
            <a:r>
              <a:rPr lang="en-US" sz="4400" dirty="0"/>
              <a:t>Credential Gathering with </a:t>
            </a:r>
            <a:r>
              <a:rPr lang="en-US" sz="4400" dirty="0" err="1"/>
              <a:t>SharpSCCM</a:t>
            </a:r>
            <a:endParaRPr lang="en-US" dirty="0"/>
          </a:p>
        </p:txBody>
      </p:sp>
      <p:sp>
        <p:nvSpPr>
          <p:cNvPr id="3" name="Content Placeholder 2">
            <a:extLst>
              <a:ext uri="{FF2B5EF4-FFF2-40B4-BE49-F238E27FC236}">
                <a16:creationId xmlns:a16="http://schemas.microsoft.com/office/drawing/2014/main" id="{D48CB64C-FED6-24C2-FE29-B77AE89E5A3E}"/>
              </a:ext>
            </a:extLst>
          </p:cNvPr>
          <p:cNvSpPr>
            <a:spLocks noGrp="1"/>
          </p:cNvSpPr>
          <p:nvPr>
            <p:ph idx="1"/>
          </p:nvPr>
        </p:nvSpPr>
        <p:spPr>
          <a:xfrm>
            <a:off x="838200" y="1510748"/>
            <a:ext cx="10944298" cy="4666215"/>
          </a:xfrm>
        </p:spPr>
        <p:txBody>
          <a:bodyPr>
            <a:normAutofit/>
          </a:bodyPr>
          <a:lstStyle/>
          <a:p>
            <a:pPr marL="0" indent="0">
              <a:buNone/>
            </a:pPr>
            <a:r>
              <a:rPr lang="en-US" sz="3200" dirty="0">
                <a:solidFill>
                  <a:srgbClr val="00B763"/>
                </a:solidFill>
                <a:latin typeface="Consolas" panose="020B0609020204030204" pitchFamily="49" charset="0"/>
              </a:rPr>
              <a:t>SharpSCCM</a:t>
            </a:r>
            <a:r>
              <a:rPr lang="en-US" sz="3200">
                <a:solidFill>
                  <a:srgbClr val="00B763"/>
                </a:solidFill>
                <a:latin typeface="Consolas" panose="020B0609020204030204" pitchFamily="49" charset="0"/>
              </a:rPr>
              <a:t>.exe local </a:t>
            </a:r>
            <a:r>
              <a:rPr lang="en-US" sz="3200" dirty="0" err="1">
                <a:solidFill>
                  <a:srgbClr val="00B763"/>
                </a:solidFill>
                <a:latin typeface="Consolas" panose="020B0609020204030204" pitchFamily="49" charset="0"/>
              </a:rPr>
              <a:t>naa</a:t>
            </a:r>
            <a:r>
              <a:rPr lang="en-US" sz="3200" dirty="0">
                <a:solidFill>
                  <a:srgbClr val="00B763"/>
                </a:solidFill>
                <a:latin typeface="Consolas" panose="020B0609020204030204" pitchFamily="49" charset="0"/>
              </a:rPr>
              <a:t> </a:t>
            </a:r>
            <a:r>
              <a:rPr lang="en-US" sz="3200" dirty="0" err="1">
                <a:solidFill>
                  <a:srgbClr val="00B763"/>
                </a:solidFill>
                <a:latin typeface="Consolas" panose="020B0609020204030204" pitchFamily="49" charset="0"/>
              </a:rPr>
              <a:t>wmi</a:t>
            </a:r>
            <a:endParaRPr lang="en-US" sz="3200" dirty="0">
              <a:solidFill>
                <a:srgbClr val="00B763"/>
              </a:solidFill>
            </a:endParaRPr>
          </a:p>
          <a:p>
            <a:pPr marL="0" indent="0">
              <a:buNone/>
            </a:pPr>
            <a:r>
              <a:rPr lang="en-US" sz="3200" dirty="0">
                <a:solidFill>
                  <a:srgbClr val="292929"/>
                </a:solidFill>
              </a:rPr>
              <a:t>Description</a:t>
            </a:r>
          </a:p>
          <a:p>
            <a:pPr lvl="1">
              <a:spcBef>
                <a:spcPts val="600"/>
              </a:spcBef>
            </a:pPr>
            <a:r>
              <a:rPr lang="en-US" sz="2800" dirty="0">
                <a:latin typeface="+mj-lt"/>
                <a:cs typeface="Calibri Light" charset="0"/>
              </a:rPr>
              <a:t>Retrieve and decrypt Network Access Account domain credentials from an SCCM client</a:t>
            </a:r>
          </a:p>
          <a:p>
            <a:pPr marL="0" indent="0">
              <a:buNone/>
            </a:pPr>
            <a:r>
              <a:rPr lang="en-US" sz="3200" dirty="0">
                <a:solidFill>
                  <a:srgbClr val="292929"/>
                </a:solidFill>
              </a:rPr>
              <a:t>Requirements</a:t>
            </a:r>
          </a:p>
          <a:p>
            <a:pPr lvl="1">
              <a:spcBef>
                <a:spcPts val="600"/>
              </a:spcBef>
            </a:pPr>
            <a:r>
              <a:rPr lang="en-US" sz="2800" dirty="0"/>
              <a:t>Local Administrator privilege on any SCCM client</a:t>
            </a:r>
          </a:p>
          <a:p>
            <a:pPr lvl="1">
              <a:spcBef>
                <a:spcPts val="600"/>
              </a:spcBef>
            </a:pPr>
            <a:r>
              <a:rPr lang="en-US" sz="2800" dirty="0"/>
              <a:t>A Network Access Account must be configured in SCCM</a:t>
            </a:r>
          </a:p>
          <a:p>
            <a:pPr marL="0" indent="0">
              <a:spcBef>
                <a:spcPts val="600"/>
              </a:spcBef>
              <a:buNone/>
            </a:pPr>
            <a:endParaRPr lang="en-US" sz="3200" dirty="0"/>
          </a:p>
        </p:txBody>
      </p:sp>
      <p:sp>
        <p:nvSpPr>
          <p:cNvPr id="4" name="Slide Number Placeholder 3">
            <a:extLst>
              <a:ext uri="{FF2B5EF4-FFF2-40B4-BE49-F238E27FC236}">
                <a16:creationId xmlns:a16="http://schemas.microsoft.com/office/drawing/2014/main" id="{118E2CBF-7E3B-1377-1073-974CBA408DCE}"/>
              </a:ext>
            </a:extLst>
          </p:cNvPr>
          <p:cNvSpPr>
            <a:spLocks noGrp="1"/>
          </p:cNvSpPr>
          <p:nvPr>
            <p:ph type="sldNum" sz="quarter" idx="12"/>
          </p:nvPr>
        </p:nvSpPr>
        <p:spPr/>
        <p:txBody>
          <a:bodyPr/>
          <a:lstStyle/>
          <a:p>
            <a:fld id="{4AD64BA9-9329-0043-954F-CC14AF11EA7F}" type="slidenum">
              <a:rPr lang="en-US" smtClean="0"/>
              <a:pPr/>
              <a:t>9</a:t>
            </a:fld>
            <a:endParaRPr lang="en-US" dirty="0"/>
          </a:p>
        </p:txBody>
      </p:sp>
    </p:spTree>
    <p:extLst>
      <p:ext uri="{BB962C8B-B14F-4D97-AF65-F5344CB8AC3E}">
        <p14:creationId xmlns:p14="http://schemas.microsoft.com/office/powerpoint/2010/main" val="1786377174"/>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D8B868F-323F-6F46-8013-9A90FA80F3C5}" vid="{8E444C7F-3EFA-1D40-B6FF-17EBB9DE14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30561</TotalTime>
  <Words>3916</Words>
  <Application>Microsoft Office PowerPoint</Application>
  <PresentationFormat>Widescreen</PresentationFormat>
  <Paragraphs>391</Paragraphs>
  <Slides>31</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Cascadia Mono SemiBold</vt:lpstr>
      <vt:lpstr>charter</vt:lpstr>
      <vt:lpstr>Consolas</vt:lpstr>
      <vt:lpstr>Segoe UI</vt:lpstr>
      <vt:lpstr>sohne</vt:lpstr>
      <vt:lpstr>Theme1</vt:lpstr>
      <vt:lpstr>SharpSCCM</vt:lpstr>
      <vt:lpstr>Tool and Contact Info</vt:lpstr>
      <vt:lpstr>What is this talk about?</vt:lpstr>
      <vt:lpstr>Credits</vt:lpstr>
      <vt:lpstr>Agenda</vt:lpstr>
      <vt:lpstr>SharpSCCM Basics</vt:lpstr>
      <vt:lpstr>SharpSCCM Basics</vt:lpstr>
      <vt:lpstr>Credential Gathering with SharpSCCM</vt:lpstr>
      <vt:lpstr>Credential Gathering with SharpSCCM</vt:lpstr>
      <vt:lpstr>Credential Gathering with SharpSCCM</vt:lpstr>
      <vt:lpstr>Defensive Guidance – Network Access Accounts</vt:lpstr>
      <vt:lpstr>Lateral Movement with SharpSCCM</vt:lpstr>
      <vt:lpstr>Lateral Movement with SharpSCCM</vt:lpstr>
      <vt:lpstr>Lateral Movement with SharpSCCM</vt:lpstr>
      <vt:lpstr>Lateral Movement with SharpSCCM</vt:lpstr>
      <vt:lpstr>Lateral Movement with SharpSCCM</vt:lpstr>
      <vt:lpstr>Lateral Movement with SharpSCCM</vt:lpstr>
      <vt:lpstr>Lateral Movement with SharpSCCM</vt:lpstr>
      <vt:lpstr>Defensive Guidance – Lateral Movement</vt:lpstr>
      <vt:lpstr>Defensive Guidance – Lateral Movement</vt:lpstr>
      <vt:lpstr>SCCM Crash Course – Client Push Installation</vt:lpstr>
      <vt:lpstr>Coercing NTLM from SCCM Servers</vt:lpstr>
      <vt:lpstr>Coercing NTLM from SCCM Servers</vt:lpstr>
      <vt:lpstr>Coercing NTLM from SCCM Servers</vt:lpstr>
      <vt:lpstr>Coercing NTLM from SCCM Servers</vt:lpstr>
      <vt:lpstr>Mitigation Guidance – Client Push Installation</vt:lpstr>
      <vt:lpstr>Detection Guidance – Client Push Installation</vt:lpstr>
      <vt:lpstr>SCCM Lab Resources</vt:lpstr>
      <vt:lpstr>What’s Next for SharpSCCM?</vt:lpstr>
      <vt:lpstr>SharpSCCM</vt:lpstr>
      <vt:lpstr>Tool and 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SpecterOps Update Q3 2017</dc:title>
  <dc:creator>Jason Frank</dc:creator>
  <cp:lastModifiedBy>Chris Thompson</cp:lastModifiedBy>
  <cp:revision>201</cp:revision>
  <dcterms:created xsi:type="dcterms:W3CDTF">2017-09-06T01:27:33Z</dcterms:created>
  <dcterms:modified xsi:type="dcterms:W3CDTF">2022-08-13T21:46:22Z</dcterms:modified>
</cp:coreProperties>
</file>