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40"/>
  </p:notesMasterIdLst>
  <p:sldIdLst>
    <p:sldId id="256" r:id="rId5"/>
    <p:sldId id="286" r:id="rId6"/>
    <p:sldId id="296" r:id="rId7"/>
    <p:sldId id="289" r:id="rId8"/>
    <p:sldId id="297" r:id="rId9"/>
    <p:sldId id="300" r:id="rId10"/>
    <p:sldId id="298" r:id="rId11"/>
    <p:sldId id="299" r:id="rId12"/>
    <p:sldId id="301" r:id="rId13"/>
    <p:sldId id="291" r:id="rId14"/>
    <p:sldId id="292" r:id="rId15"/>
    <p:sldId id="322" r:id="rId16"/>
    <p:sldId id="323" r:id="rId17"/>
    <p:sldId id="304" r:id="rId18"/>
    <p:sldId id="324" r:id="rId19"/>
    <p:sldId id="317" r:id="rId20"/>
    <p:sldId id="326" r:id="rId21"/>
    <p:sldId id="327" r:id="rId22"/>
    <p:sldId id="319" r:id="rId23"/>
    <p:sldId id="328" r:id="rId24"/>
    <p:sldId id="302" r:id="rId25"/>
    <p:sldId id="332" r:id="rId26"/>
    <p:sldId id="333" r:id="rId27"/>
    <p:sldId id="293" r:id="rId28"/>
    <p:sldId id="305" r:id="rId29"/>
    <p:sldId id="330" r:id="rId30"/>
    <p:sldId id="331" r:id="rId31"/>
    <p:sldId id="295" r:id="rId32"/>
    <p:sldId id="329" r:id="rId33"/>
    <p:sldId id="307" r:id="rId34"/>
    <p:sldId id="306" r:id="rId35"/>
    <p:sldId id="318" r:id="rId36"/>
    <p:sldId id="309" r:id="rId37"/>
    <p:sldId id="308" r:id="rId38"/>
    <p:sldId id="316" r:id="rId39"/>
  </p:sldIdLst>
  <p:sldSz cx="9144000" cy="6858000" type="screen4x3"/>
  <p:notesSz cx="9144000" cy="6858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69C5"/>
    <a:srgbClr val="EBFBFF"/>
    <a:srgbClr val="A94DA9"/>
    <a:srgbClr val="FE2E00"/>
    <a:srgbClr val="A2CAD4"/>
    <a:srgbClr val="E6BE9E"/>
    <a:srgbClr val="387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1258" y="7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4D664BCA-F992-468F-B46E-6739ECD6201B}" type="datetimeFigureOut">
              <a:rPr lang="it-IT" smtClean="0"/>
              <a:t>05/07/2023</a:t>
            </a:fld>
            <a:endParaRPr lang="it-IT"/>
          </a:p>
        </p:txBody>
      </p:sp>
      <p:sp>
        <p:nvSpPr>
          <p:cNvPr id="4" name="Segnaposto immagine diapositiva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2C8CD0CC-A0E3-45B7-853B-B05DE4C4A405}" type="slidenum">
              <a:rPr lang="it-IT" smtClean="0"/>
              <a:t>‹N›</a:t>
            </a:fld>
            <a:endParaRPr lang="it-IT"/>
          </a:p>
        </p:txBody>
      </p:sp>
    </p:spTree>
    <p:extLst>
      <p:ext uri="{BB962C8B-B14F-4D97-AF65-F5344CB8AC3E}">
        <p14:creationId xmlns:p14="http://schemas.microsoft.com/office/powerpoint/2010/main" val="1776889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2C8CD0CC-A0E3-45B7-853B-B05DE4C4A405}" type="slidenum">
              <a:rPr lang="it-IT" smtClean="0"/>
              <a:t>14</a:t>
            </a:fld>
            <a:endParaRPr lang="it-IT"/>
          </a:p>
        </p:txBody>
      </p:sp>
    </p:spTree>
    <p:extLst>
      <p:ext uri="{BB962C8B-B14F-4D97-AF65-F5344CB8AC3E}">
        <p14:creationId xmlns:p14="http://schemas.microsoft.com/office/powerpoint/2010/main" val="2835904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t>Mobile</a:t>
            </a:r>
            <a:r>
              <a:rPr spc="-55"/>
              <a:t> </a:t>
            </a:r>
            <a:r>
              <a:rPr spc="-5"/>
              <a:t>Programming</a:t>
            </a:r>
            <a:r>
              <a:rPr spc="-40"/>
              <a:t> </a:t>
            </a:r>
            <a:r>
              <a:t>2022/2023</a:t>
            </a: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it-IT"/>
              <a:t>06/07/2023</a:t>
            </a:r>
            <a:endParaRPr/>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t>Mobile</a:t>
            </a:r>
            <a:r>
              <a:rPr spc="-55"/>
              <a:t> </a:t>
            </a:r>
            <a:r>
              <a:rPr spc="-5"/>
              <a:t>Programming</a:t>
            </a:r>
            <a:r>
              <a:rPr spc="-40"/>
              <a:t> </a:t>
            </a:r>
            <a:r>
              <a:t>2022/2023</a:t>
            </a: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it-IT"/>
              <a:t>06/07/2023</a:t>
            </a:r>
            <a:endParaRPr/>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t>Mobile</a:t>
            </a:r>
            <a:r>
              <a:rPr spc="-55"/>
              <a:t> </a:t>
            </a:r>
            <a:r>
              <a:rPr spc="-5"/>
              <a:t>Programming</a:t>
            </a:r>
            <a:r>
              <a:rPr spc="-40"/>
              <a:t> </a:t>
            </a:r>
            <a:r>
              <a:t>2022/2023</a:t>
            </a:r>
          </a:p>
        </p:txBody>
      </p:sp>
      <p:sp>
        <p:nvSpPr>
          <p:cNvPr id="6" name="Holder 6"/>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it-IT"/>
              <a:t>06/07/2023</a:t>
            </a:r>
            <a:endParaRPr/>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t>Mobile</a:t>
            </a:r>
            <a:r>
              <a:rPr spc="-55"/>
              <a:t> </a:t>
            </a:r>
            <a:r>
              <a:rPr spc="-5"/>
              <a:t>Programming</a:t>
            </a:r>
            <a:r>
              <a:rPr spc="-40"/>
              <a:t> </a:t>
            </a:r>
            <a:r>
              <a:t>2022/2023</a:t>
            </a:r>
          </a:p>
        </p:txBody>
      </p:sp>
      <p:sp>
        <p:nvSpPr>
          <p:cNvPr id="4" name="Holder 4"/>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it-IT"/>
              <a:t>06/07/2023</a:t>
            </a:r>
            <a:endParaRPr/>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t>Mobile</a:t>
            </a:r>
            <a:r>
              <a:rPr spc="-55"/>
              <a:t> </a:t>
            </a:r>
            <a:r>
              <a:rPr spc="-5"/>
              <a:t>Programming</a:t>
            </a:r>
            <a:r>
              <a:rPr spc="-40"/>
              <a:t> </a:t>
            </a:r>
            <a:r>
              <a:t>2022/2023</a:t>
            </a:r>
          </a:p>
        </p:txBody>
      </p:sp>
      <p:sp>
        <p:nvSpPr>
          <p:cNvPr id="3" name="Holder 3"/>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it-IT"/>
              <a:t>06/07/2023</a:t>
            </a:r>
            <a:endParaRPr/>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990637" y="53006"/>
            <a:ext cx="1153362" cy="1325150"/>
          </a:xfrm>
          <a:prstGeom prst="rect">
            <a:avLst/>
          </a:prstGeom>
        </p:spPr>
      </p:pic>
      <p:pic>
        <p:nvPicPr>
          <p:cNvPr id="17" name="bg object 17"/>
          <p:cNvPicPr/>
          <p:nvPr/>
        </p:nvPicPr>
        <p:blipFill>
          <a:blip r:embed="rId8" cstate="print"/>
          <a:stretch>
            <a:fillRect/>
          </a:stretch>
        </p:blipFill>
        <p:spPr>
          <a:xfrm>
            <a:off x="8129016" y="137160"/>
            <a:ext cx="950976" cy="1115568"/>
          </a:xfrm>
          <a:prstGeom prst="rect">
            <a:avLst/>
          </a:prstGeom>
        </p:spPr>
      </p:pic>
      <p:sp>
        <p:nvSpPr>
          <p:cNvPr id="2" name="Holder 2"/>
          <p:cNvSpPr>
            <a:spLocks noGrp="1"/>
          </p:cNvSpPr>
          <p:nvPr>
            <p:ph type="title"/>
          </p:nvPr>
        </p:nvSpPr>
        <p:spPr>
          <a:xfrm>
            <a:off x="1971294" y="3340989"/>
            <a:ext cx="5201411" cy="939800"/>
          </a:xfrm>
          <a:prstGeom prst="rect">
            <a:avLst/>
          </a:prstGeom>
        </p:spPr>
        <p:txBody>
          <a:bodyPr wrap="square" lIns="0" tIns="0" rIns="0" bIns="0">
            <a:spAutoFit/>
          </a:bodyPr>
          <a:lstStyle>
            <a:lvl1pPr>
              <a:defRPr sz="60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707542" y="1273912"/>
            <a:ext cx="7728915" cy="362204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550411" y="6465214"/>
            <a:ext cx="2045970"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t>Mobile</a:t>
            </a:r>
            <a:r>
              <a:rPr spc="-55"/>
              <a:t> </a:t>
            </a:r>
            <a:r>
              <a:rPr spc="-5"/>
              <a:t>Programming</a:t>
            </a:r>
            <a:r>
              <a:rPr spc="-40"/>
              <a:t> </a:t>
            </a:r>
            <a:r>
              <a:t>2022/2023</a:t>
            </a:r>
          </a:p>
        </p:txBody>
      </p:sp>
      <p:sp>
        <p:nvSpPr>
          <p:cNvPr id="5" name="Holder 5"/>
          <p:cNvSpPr>
            <a:spLocks noGrp="1"/>
          </p:cNvSpPr>
          <p:nvPr>
            <p:ph type="dt" sz="half" idx="6"/>
          </p:nvPr>
        </p:nvSpPr>
        <p:spPr>
          <a:xfrm>
            <a:off x="707542" y="6465214"/>
            <a:ext cx="764540"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lang="it-IT"/>
              <a:t>06/07/2023</a:t>
            </a:r>
            <a:endParaRPr/>
          </a:p>
        </p:txBody>
      </p:sp>
      <p:sp>
        <p:nvSpPr>
          <p:cNvPr id="6" name="Holder 6"/>
          <p:cNvSpPr>
            <a:spLocks noGrp="1"/>
          </p:cNvSpPr>
          <p:nvPr>
            <p:ph type="sldNum" sz="quarter" idx="7"/>
          </p:nvPr>
        </p:nvSpPr>
        <p:spPr>
          <a:xfrm>
            <a:off x="8230234" y="6465214"/>
            <a:ext cx="231775"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dirty="0"/>
              <a:t>‹N›</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6.png"/><Relationship Id="rId1" Type="http://schemas.openxmlformats.org/officeDocument/2006/relationships/slideLayout" Target="../slideLayouts/slideLayout4.xml"/><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41.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8.png"/><Relationship Id="rId1" Type="http://schemas.openxmlformats.org/officeDocument/2006/relationships/slideLayout" Target="../slideLayouts/slideLayout4.xml"/><Relationship Id="rId4" Type="http://schemas.openxmlformats.org/officeDocument/2006/relationships/image" Target="../media/image49.png"/></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4.xml"/><Relationship Id="rId5" Type="http://schemas.openxmlformats.org/officeDocument/2006/relationships/image" Target="../media/image53.png"/><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4.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5.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jpe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7542" y="6427114"/>
            <a:ext cx="764540" cy="197490"/>
          </a:xfrm>
          <a:prstGeom prst="rect">
            <a:avLst/>
          </a:prstGeom>
        </p:spPr>
        <p:txBody>
          <a:bodyPr vert="horz" wrap="square" lIns="0" tIns="12700" rIns="0" bIns="0" rtlCol="0">
            <a:spAutoFit/>
          </a:bodyPr>
          <a:lstStyle/>
          <a:p>
            <a:pPr marL="12700">
              <a:lnSpc>
                <a:spcPct val="100000"/>
              </a:lnSpc>
              <a:spcBef>
                <a:spcPts val="100"/>
              </a:spcBef>
            </a:pPr>
            <a:r>
              <a:rPr sz="1200">
                <a:solidFill>
                  <a:srgbClr val="888888"/>
                </a:solidFill>
                <a:latin typeface="Calibri"/>
                <a:cs typeface="Calibri"/>
              </a:rPr>
              <a:t>0</a:t>
            </a:r>
            <a:r>
              <a:rPr lang="it-IT" sz="1200" spc="5">
                <a:solidFill>
                  <a:srgbClr val="888888"/>
                </a:solidFill>
                <a:latin typeface="Calibri"/>
                <a:cs typeface="Calibri"/>
              </a:rPr>
              <a:t>7</a:t>
            </a:r>
            <a:r>
              <a:rPr sz="1200">
                <a:solidFill>
                  <a:srgbClr val="888888"/>
                </a:solidFill>
                <a:latin typeface="Calibri"/>
                <a:cs typeface="Calibri"/>
              </a:rPr>
              <a:t>/0</a:t>
            </a:r>
            <a:r>
              <a:rPr lang="it-IT" sz="1200" spc="5">
                <a:solidFill>
                  <a:srgbClr val="888888"/>
                </a:solidFill>
                <a:latin typeface="Calibri"/>
                <a:cs typeface="Calibri"/>
              </a:rPr>
              <a:t>7</a:t>
            </a:r>
            <a:r>
              <a:rPr sz="1200">
                <a:solidFill>
                  <a:srgbClr val="888888"/>
                </a:solidFill>
                <a:latin typeface="Calibri"/>
                <a:cs typeface="Calibri"/>
              </a:rPr>
              <a:t>/2</a:t>
            </a:r>
            <a:r>
              <a:rPr sz="1200" spc="5">
                <a:solidFill>
                  <a:srgbClr val="888888"/>
                </a:solidFill>
                <a:latin typeface="Calibri"/>
                <a:cs typeface="Calibri"/>
              </a:rPr>
              <a:t>0</a:t>
            </a:r>
            <a:r>
              <a:rPr sz="1200">
                <a:solidFill>
                  <a:srgbClr val="888888"/>
                </a:solidFill>
                <a:latin typeface="Calibri"/>
                <a:cs typeface="Calibri"/>
              </a:rPr>
              <a:t>23</a:t>
            </a:r>
            <a:endParaRPr sz="1200">
              <a:latin typeface="Calibri"/>
              <a:cs typeface="Calibri"/>
            </a:endParaRPr>
          </a:p>
        </p:txBody>
      </p:sp>
      <p:sp>
        <p:nvSpPr>
          <p:cNvPr id="4" name="object 4"/>
          <p:cNvSpPr txBox="1">
            <a:spLocks noGrp="1"/>
          </p:cNvSpPr>
          <p:nvPr>
            <p:ph type="title"/>
          </p:nvPr>
        </p:nvSpPr>
        <p:spPr>
          <a:xfrm>
            <a:off x="2669930" y="512884"/>
            <a:ext cx="5201411" cy="939800"/>
          </a:xfrm>
          <a:prstGeom prst="rect">
            <a:avLst/>
          </a:prstGeom>
        </p:spPr>
        <p:txBody>
          <a:bodyPr vert="horz" wrap="square" lIns="0" tIns="12700" rIns="0" bIns="0" rtlCol="0">
            <a:spAutoFit/>
          </a:bodyPr>
          <a:lstStyle/>
          <a:p>
            <a:pPr marL="15240">
              <a:lnSpc>
                <a:spcPct val="100000"/>
              </a:lnSpc>
              <a:spcBef>
                <a:spcPts val="100"/>
              </a:spcBef>
            </a:pPr>
            <a:r>
              <a:rPr lang="it-IT" b="1" spc="-45" err="1">
                <a:solidFill>
                  <a:srgbClr val="387EFF"/>
                </a:solidFill>
                <a:latin typeface="Bold"/>
              </a:rPr>
              <a:t>Let</a:t>
            </a:r>
            <a:r>
              <a:rPr lang="it-IT" b="1" spc="-45">
                <a:solidFill>
                  <a:srgbClr val="387EFF"/>
                </a:solidFill>
                <a:latin typeface="Bold"/>
              </a:rPr>
              <a:t> Me Know </a:t>
            </a:r>
            <a:endParaRPr b="1">
              <a:solidFill>
                <a:srgbClr val="387EFF"/>
              </a:solidFill>
              <a:latin typeface="Bold"/>
            </a:endParaRPr>
          </a:p>
        </p:txBody>
      </p:sp>
      <p:sp>
        <p:nvSpPr>
          <p:cNvPr id="6" name="Segnaposto piè di pagina 5">
            <a:extLst>
              <a:ext uri="{FF2B5EF4-FFF2-40B4-BE49-F238E27FC236}">
                <a16:creationId xmlns:a16="http://schemas.microsoft.com/office/drawing/2014/main" id="{D65EC6AC-EFEE-4310-6A5A-28EFFCBEA084}"/>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p>
        </p:txBody>
      </p:sp>
      <p:sp>
        <p:nvSpPr>
          <p:cNvPr id="10" name="Segnaposto numero diapositiva 9">
            <a:extLst>
              <a:ext uri="{FF2B5EF4-FFF2-40B4-BE49-F238E27FC236}">
                <a16:creationId xmlns:a16="http://schemas.microsoft.com/office/drawing/2014/main" id="{DFE587AC-8D32-ABD0-87D2-C1BFC73FFE94}"/>
              </a:ext>
            </a:extLst>
          </p:cNvPr>
          <p:cNvSpPr>
            <a:spLocks noGrp="1"/>
          </p:cNvSpPr>
          <p:nvPr>
            <p:ph type="sldNum" sz="quarter" idx="7"/>
          </p:nvPr>
        </p:nvSpPr>
        <p:spPr/>
        <p:txBody>
          <a:bodyPr/>
          <a:lstStyle/>
          <a:p>
            <a:pPr marL="38100">
              <a:lnSpc>
                <a:spcPts val="1240"/>
              </a:lnSpc>
            </a:pPr>
            <a:fld id="{81D60167-4931-47E6-BA6A-407CBD079E47}" type="slidenum">
              <a:rPr lang="it-IT" smtClean="0"/>
              <a:t>1</a:t>
            </a:fld>
            <a:endParaRPr lang="it-IT"/>
          </a:p>
        </p:txBody>
      </p:sp>
      <p:pic>
        <p:nvPicPr>
          <p:cNvPr id="3" name="Immagine 2">
            <a:extLst>
              <a:ext uri="{FF2B5EF4-FFF2-40B4-BE49-F238E27FC236}">
                <a16:creationId xmlns:a16="http://schemas.microsoft.com/office/drawing/2014/main" id="{E6E22C1C-59EC-0BE7-542F-3E9C4BCFB617}"/>
              </a:ext>
            </a:extLst>
          </p:cNvPr>
          <p:cNvPicPr>
            <a:picLocks noChangeAspect="1"/>
          </p:cNvPicPr>
          <p:nvPr/>
        </p:nvPicPr>
        <p:blipFill rotWithShape="1">
          <a:blip r:embed="rId2"/>
          <a:srcRect l="22222" t="37037" r="24074" b="33333"/>
          <a:stretch/>
        </p:blipFill>
        <p:spPr>
          <a:xfrm>
            <a:off x="3036800" y="1327566"/>
            <a:ext cx="3070399" cy="1694012"/>
          </a:xfrm>
          <a:prstGeom prst="rect">
            <a:avLst/>
          </a:prstGeom>
          <a:effectLst>
            <a:outerShdw blurRad="330200" dist="38100" dir="5400000" algn="t" rotWithShape="0">
              <a:prstClr val="black">
                <a:alpha val="76000"/>
              </a:prstClr>
            </a:outerShdw>
          </a:effectLst>
        </p:spPr>
      </p:pic>
      <p:sp>
        <p:nvSpPr>
          <p:cNvPr id="11" name="CasellaDiTesto 10">
            <a:extLst>
              <a:ext uri="{FF2B5EF4-FFF2-40B4-BE49-F238E27FC236}">
                <a16:creationId xmlns:a16="http://schemas.microsoft.com/office/drawing/2014/main" id="{794C6870-844E-9045-67AA-1C0E687BB386}"/>
              </a:ext>
            </a:extLst>
          </p:cNvPr>
          <p:cNvSpPr txBox="1"/>
          <p:nvPr/>
        </p:nvSpPr>
        <p:spPr>
          <a:xfrm>
            <a:off x="2669930" y="3836260"/>
            <a:ext cx="5433646" cy="369332"/>
          </a:xfrm>
          <a:prstGeom prst="rect">
            <a:avLst/>
          </a:prstGeom>
          <a:noFill/>
        </p:spPr>
        <p:txBody>
          <a:bodyPr wrap="square">
            <a:spAutoFit/>
          </a:bodyPr>
          <a:lstStyle/>
          <a:p>
            <a:r>
              <a:rPr lang="it-IT"/>
              <a:t>https://github.com/projectISPW/sonarCloudTest.git</a:t>
            </a:r>
          </a:p>
        </p:txBody>
      </p:sp>
      <p:sp>
        <p:nvSpPr>
          <p:cNvPr id="13" name="CasellaDiTesto 12">
            <a:extLst>
              <a:ext uri="{FF2B5EF4-FFF2-40B4-BE49-F238E27FC236}">
                <a16:creationId xmlns:a16="http://schemas.microsoft.com/office/drawing/2014/main" id="{2D09A52F-76A3-7F9B-6C88-0624CB348F24}"/>
              </a:ext>
            </a:extLst>
          </p:cNvPr>
          <p:cNvSpPr txBox="1"/>
          <p:nvPr/>
        </p:nvSpPr>
        <p:spPr>
          <a:xfrm>
            <a:off x="2669930" y="4911868"/>
            <a:ext cx="5433646" cy="369332"/>
          </a:xfrm>
          <a:prstGeom prst="rect">
            <a:avLst/>
          </a:prstGeom>
          <a:noFill/>
        </p:spPr>
        <p:txBody>
          <a:bodyPr wrap="square">
            <a:spAutoFit/>
          </a:bodyPr>
          <a:lstStyle/>
          <a:p>
            <a:r>
              <a:rPr lang="it-IT"/>
              <a:t>https://github.com/projectISPW/LetMeKnowMP.git</a:t>
            </a:r>
          </a:p>
        </p:txBody>
      </p:sp>
      <p:sp>
        <p:nvSpPr>
          <p:cNvPr id="14" name="CasellaDiTesto 13">
            <a:extLst>
              <a:ext uri="{FF2B5EF4-FFF2-40B4-BE49-F238E27FC236}">
                <a16:creationId xmlns:a16="http://schemas.microsoft.com/office/drawing/2014/main" id="{EE829470-4169-F9F3-EDF1-A0CA5EA65B24}"/>
              </a:ext>
            </a:extLst>
          </p:cNvPr>
          <p:cNvSpPr txBox="1"/>
          <p:nvPr/>
        </p:nvSpPr>
        <p:spPr>
          <a:xfrm>
            <a:off x="237392" y="3836260"/>
            <a:ext cx="2637693" cy="369332"/>
          </a:xfrm>
          <a:prstGeom prst="rect">
            <a:avLst/>
          </a:prstGeom>
          <a:noFill/>
        </p:spPr>
        <p:txBody>
          <a:bodyPr wrap="square" rtlCol="0">
            <a:spAutoFit/>
          </a:bodyPr>
          <a:lstStyle/>
          <a:p>
            <a:r>
              <a:rPr lang="it-IT"/>
              <a:t>Vecchio progetto in java :</a:t>
            </a:r>
          </a:p>
        </p:txBody>
      </p:sp>
      <p:sp>
        <p:nvSpPr>
          <p:cNvPr id="15" name="CasellaDiTesto 14">
            <a:extLst>
              <a:ext uri="{FF2B5EF4-FFF2-40B4-BE49-F238E27FC236}">
                <a16:creationId xmlns:a16="http://schemas.microsoft.com/office/drawing/2014/main" id="{E0464C58-19B3-E340-13EB-634C5D063275}"/>
              </a:ext>
            </a:extLst>
          </p:cNvPr>
          <p:cNvSpPr txBox="1"/>
          <p:nvPr/>
        </p:nvSpPr>
        <p:spPr>
          <a:xfrm>
            <a:off x="237391" y="4911868"/>
            <a:ext cx="2637693" cy="369332"/>
          </a:xfrm>
          <a:prstGeom prst="rect">
            <a:avLst/>
          </a:prstGeom>
          <a:noFill/>
        </p:spPr>
        <p:txBody>
          <a:bodyPr wrap="square" rtlCol="0">
            <a:spAutoFit/>
          </a:bodyPr>
          <a:lstStyle/>
          <a:p>
            <a:r>
              <a:rPr lang="it-IT"/>
              <a:t>Progetto in </a:t>
            </a:r>
            <a:r>
              <a:rPr lang="it-IT" err="1"/>
              <a:t>kotlin</a:t>
            </a:r>
            <a:r>
              <a:rPr lang="it-IT"/>
              <a:t> :</a:t>
            </a:r>
          </a:p>
        </p:txBody>
      </p:sp>
      <p:sp>
        <p:nvSpPr>
          <p:cNvPr id="17" name="CasellaDiTesto 16">
            <a:extLst>
              <a:ext uri="{FF2B5EF4-FFF2-40B4-BE49-F238E27FC236}">
                <a16:creationId xmlns:a16="http://schemas.microsoft.com/office/drawing/2014/main" id="{9AA975F4-98E5-965A-7129-36A1ACF6FC26}"/>
              </a:ext>
            </a:extLst>
          </p:cNvPr>
          <p:cNvSpPr txBox="1"/>
          <p:nvPr/>
        </p:nvSpPr>
        <p:spPr>
          <a:xfrm>
            <a:off x="2669930" y="4135195"/>
            <a:ext cx="4572000" cy="369332"/>
          </a:xfrm>
          <a:prstGeom prst="rect">
            <a:avLst/>
          </a:prstGeom>
          <a:noFill/>
        </p:spPr>
        <p:txBody>
          <a:bodyPr wrap="square">
            <a:spAutoFit/>
          </a:bodyPr>
          <a:lstStyle/>
          <a:p>
            <a:r>
              <a:rPr lang="it-IT"/>
              <a:t>https://youtu.be/aZIQCnTgkvs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egnaposto piè di pagina 5">
            <a:extLst>
              <a:ext uri="{FF2B5EF4-FFF2-40B4-BE49-F238E27FC236}">
                <a16:creationId xmlns:a16="http://schemas.microsoft.com/office/drawing/2014/main" id="{D65EC6AC-EFEE-4310-6A5A-28EFFCBEA084}"/>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p>
        </p:txBody>
      </p:sp>
      <p:sp>
        <p:nvSpPr>
          <p:cNvPr id="12" name="object 2">
            <a:extLst>
              <a:ext uri="{FF2B5EF4-FFF2-40B4-BE49-F238E27FC236}">
                <a16:creationId xmlns:a16="http://schemas.microsoft.com/office/drawing/2014/main" id="{A8B449FE-4217-D30A-378E-1700D58FFDA4}"/>
              </a:ext>
            </a:extLst>
          </p:cNvPr>
          <p:cNvSpPr txBox="1">
            <a:spLocks noGrp="1"/>
          </p:cNvSpPr>
          <p:nvPr>
            <p:ph type="title"/>
          </p:nvPr>
        </p:nvSpPr>
        <p:spPr>
          <a:xfrm>
            <a:off x="457200" y="457200"/>
            <a:ext cx="5791200" cy="1243930"/>
          </a:xfrm>
          <a:prstGeom prst="rect">
            <a:avLst/>
          </a:prstGeom>
        </p:spPr>
        <p:txBody>
          <a:bodyPr vert="horz" wrap="square" lIns="0" tIns="12700" rIns="0" bIns="0" rtlCol="0">
            <a:spAutoFit/>
          </a:bodyPr>
          <a:lstStyle/>
          <a:p>
            <a:pPr marL="12700">
              <a:spcBef>
                <a:spcPts val="100"/>
              </a:spcBef>
            </a:pPr>
            <a:r>
              <a:rPr lang="it-IT" sz="4000" b="1" kern="0" spc="-20"/>
              <a:t>Nel concreto su cosa poggia la nostra app </a:t>
            </a:r>
            <a:endParaRPr lang="it-IT" sz="4000" b="1" kern="0"/>
          </a:p>
        </p:txBody>
      </p:sp>
      <p:sp>
        <p:nvSpPr>
          <p:cNvPr id="17" name="Segnaposto numero diapositiva 16">
            <a:extLst>
              <a:ext uri="{FF2B5EF4-FFF2-40B4-BE49-F238E27FC236}">
                <a16:creationId xmlns:a16="http://schemas.microsoft.com/office/drawing/2014/main" id="{AE88F6A4-BD43-D4D6-810D-B38E7A80D6C0}"/>
              </a:ext>
            </a:extLst>
          </p:cNvPr>
          <p:cNvSpPr>
            <a:spLocks noGrp="1"/>
          </p:cNvSpPr>
          <p:nvPr>
            <p:ph type="sldNum" sz="quarter" idx="7"/>
          </p:nvPr>
        </p:nvSpPr>
        <p:spPr/>
        <p:txBody>
          <a:bodyPr/>
          <a:lstStyle/>
          <a:p>
            <a:pPr marL="38100">
              <a:lnSpc>
                <a:spcPts val="1240"/>
              </a:lnSpc>
            </a:pPr>
            <a:fld id="{81D60167-4931-47E6-BA6A-407CBD079E47}" type="slidenum">
              <a:rPr lang="it-IT" smtClean="0"/>
              <a:t>10</a:t>
            </a:fld>
            <a:endParaRPr lang="it-IT"/>
          </a:p>
        </p:txBody>
      </p:sp>
      <p:sp>
        <p:nvSpPr>
          <p:cNvPr id="9" name="object 3">
            <a:extLst>
              <a:ext uri="{FF2B5EF4-FFF2-40B4-BE49-F238E27FC236}">
                <a16:creationId xmlns:a16="http://schemas.microsoft.com/office/drawing/2014/main" id="{68721F0C-D6E7-EDE7-AAF8-6F989B707DED}"/>
              </a:ext>
            </a:extLst>
          </p:cNvPr>
          <p:cNvSpPr txBox="1"/>
          <p:nvPr/>
        </p:nvSpPr>
        <p:spPr>
          <a:xfrm>
            <a:off x="286512" y="1794410"/>
            <a:ext cx="7254875" cy="3930820"/>
          </a:xfrm>
          <a:prstGeom prst="rect">
            <a:avLst/>
          </a:prstGeom>
        </p:spPr>
        <p:txBody>
          <a:bodyPr vert="horz" wrap="square" lIns="0" tIns="60960" rIns="0" bIns="0" rtlCol="0">
            <a:spAutoFit/>
          </a:bodyPr>
          <a:lstStyle/>
          <a:p>
            <a:pPr marL="698500" marR="179070" lvl="1" indent="-228600">
              <a:lnSpc>
                <a:spcPts val="3020"/>
              </a:lnSpc>
              <a:spcBef>
                <a:spcPts val="480"/>
              </a:spcBef>
              <a:buFont typeface="Arial MT"/>
              <a:buChar char="•"/>
              <a:tabLst>
                <a:tab pos="241300" algn="l"/>
              </a:tabLst>
            </a:pPr>
            <a:r>
              <a:rPr lang="it-IT" spc="-10">
                <a:latin typeface="Calibri"/>
                <a:cs typeface="Calibri"/>
              </a:rPr>
              <a:t>Utilizzo di elementi </a:t>
            </a:r>
            <a:r>
              <a:rPr lang="it-IT" spc="-10" err="1">
                <a:latin typeface="Calibri"/>
                <a:cs typeface="Calibri"/>
              </a:rPr>
              <a:t>parcelable</a:t>
            </a:r>
            <a:r>
              <a:rPr lang="it-IT" spc="-10">
                <a:latin typeface="Calibri"/>
                <a:cs typeface="Calibri"/>
              </a:rPr>
              <a:t> </a:t>
            </a:r>
          </a:p>
          <a:p>
            <a:pPr marL="698500" marR="179070" lvl="1" indent="-228600">
              <a:lnSpc>
                <a:spcPts val="3020"/>
              </a:lnSpc>
              <a:spcBef>
                <a:spcPts val="480"/>
              </a:spcBef>
              <a:buFont typeface="Arial MT"/>
              <a:buChar char="•"/>
              <a:tabLst>
                <a:tab pos="241300" algn="l"/>
              </a:tabLst>
            </a:pPr>
            <a:r>
              <a:rPr lang="it-IT" spc="-10">
                <a:latin typeface="Calibri"/>
                <a:cs typeface="Calibri"/>
              </a:rPr>
              <a:t>Grafica implementata grazie alle funzionalità offerte da Compose</a:t>
            </a:r>
          </a:p>
          <a:p>
            <a:pPr marL="698500" marR="179070" lvl="1" indent="-228600">
              <a:lnSpc>
                <a:spcPts val="3020"/>
              </a:lnSpc>
              <a:spcBef>
                <a:spcPts val="480"/>
              </a:spcBef>
              <a:buFont typeface="Arial MT"/>
              <a:buChar char="•"/>
              <a:tabLst>
                <a:tab pos="241300" algn="l"/>
              </a:tabLst>
            </a:pPr>
            <a:r>
              <a:rPr lang="it-IT" spc="-10">
                <a:latin typeface="Calibri"/>
                <a:cs typeface="Calibri"/>
              </a:rPr>
              <a:t>Gestione della directory </a:t>
            </a:r>
            <a:r>
              <a:rPr lang="it-IT" spc="-10" err="1">
                <a:latin typeface="Calibri"/>
                <a:cs typeface="Calibri"/>
              </a:rPr>
              <a:t>resources</a:t>
            </a:r>
            <a:r>
              <a:rPr lang="it-IT" spc="-10">
                <a:latin typeface="Calibri"/>
                <a:cs typeface="Calibri"/>
              </a:rPr>
              <a:t> per contenere le stringhe di testo utilizzate e facilitarne la traduzione successiva</a:t>
            </a:r>
          </a:p>
          <a:p>
            <a:pPr marL="698500" marR="179070" lvl="1" indent="-228600">
              <a:lnSpc>
                <a:spcPts val="3020"/>
              </a:lnSpc>
              <a:spcBef>
                <a:spcPts val="480"/>
              </a:spcBef>
              <a:buFont typeface="Arial MT"/>
              <a:buChar char="•"/>
              <a:tabLst>
                <a:tab pos="241300" algn="l"/>
              </a:tabLst>
            </a:pPr>
            <a:r>
              <a:rPr lang="it-IT" spc="-10">
                <a:latin typeface="Calibri"/>
                <a:cs typeface="Calibri"/>
              </a:rPr>
              <a:t>Utilizzo di elementi </a:t>
            </a:r>
            <a:r>
              <a:rPr lang="it-IT" spc="-10" err="1">
                <a:latin typeface="Calibri"/>
                <a:cs typeface="Calibri"/>
              </a:rPr>
              <a:t>mutable</a:t>
            </a:r>
            <a:r>
              <a:rPr lang="it-IT" spc="-10">
                <a:latin typeface="Calibri"/>
                <a:cs typeface="Calibri"/>
              </a:rPr>
              <a:t> state </a:t>
            </a:r>
          </a:p>
          <a:p>
            <a:pPr marL="698500" marR="179070" lvl="1" indent="-228600">
              <a:lnSpc>
                <a:spcPts val="3020"/>
              </a:lnSpc>
              <a:spcBef>
                <a:spcPts val="480"/>
              </a:spcBef>
              <a:buFont typeface="Arial MT"/>
              <a:buChar char="•"/>
              <a:tabLst>
                <a:tab pos="241300" algn="l"/>
              </a:tabLst>
            </a:pPr>
            <a:r>
              <a:rPr lang="it-IT" spc="-10">
                <a:latin typeface="Calibri"/>
                <a:cs typeface="Calibri"/>
              </a:rPr>
              <a:t>Comunicazione con il database tramite Room </a:t>
            </a:r>
          </a:p>
          <a:p>
            <a:pPr marL="698500" marR="179070" lvl="1" indent="-228600">
              <a:lnSpc>
                <a:spcPts val="3020"/>
              </a:lnSpc>
              <a:spcBef>
                <a:spcPts val="480"/>
              </a:spcBef>
              <a:buFont typeface="Arial MT"/>
              <a:buChar char="•"/>
              <a:tabLst>
                <a:tab pos="241300" algn="l"/>
              </a:tabLst>
            </a:pPr>
            <a:r>
              <a:rPr lang="it-IT" spc="-10">
                <a:latin typeface="Calibri"/>
                <a:cs typeface="Calibri"/>
              </a:rPr>
              <a:t>Un applicazione del pattern MVVM</a:t>
            </a:r>
          </a:p>
          <a:p>
            <a:pPr marL="698500" marR="179070" lvl="1" indent="-228600">
              <a:lnSpc>
                <a:spcPts val="3020"/>
              </a:lnSpc>
              <a:spcBef>
                <a:spcPts val="480"/>
              </a:spcBef>
              <a:buFont typeface="Arial MT"/>
              <a:buChar char="•"/>
              <a:tabLst>
                <a:tab pos="241300" algn="l"/>
              </a:tabLst>
            </a:pPr>
            <a:r>
              <a:rPr lang="it-IT" spc="-10">
                <a:latin typeface="Calibri"/>
                <a:cs typeface="Calibri"/>
              </a:rPr>
              <a:t>Gestione delle notifiche  </a:t>
            </a:r>
          </a:p>
          <a:p>
            <a:pPr marL="698500" marR="179070" lvl="1" indent="-228600">
              <a:lnSpc>
                <a:spcPts val="3020"/>
              </a:lnSpc>
              <a:spcBef>
                <a:spcPts val="480"/>
              </a:spcBef>
              <a:buFont typeface="Arial MT"/>
              <a:buChar char="•"/>
              <a:tabLst>
                <a:tab pos="241300" algn="l"/>
              </a:tabLst>
            </a:pPr>
            <a:endParaRPr sz="1600">
              <a:latin typeface="Calibri"/>
              <a:cs typeface="Calibri"/>
            </a:endParaRPr>
          </a:p>
        </p:txBody>
      </p:sp>
      <p:sp>
        <p:nvSpPr>
          <p:cNvPr id="3" name="Segnaposto data 3">
            <a:extLst>
              <a:ext uri="{FF2B5EF4-FFF2-40B4-BE49-F238E27FC236}">
                <a16:creationId xmlns:a16="http://schemas.microsoft.com/office/drawing/2014/main" id="{0D01408F-2423-4704-54D7-52992A2A0FB6}"/>
              </a:ext>
            </a:extLst>
          </p:cNvPr>
          <p:cNvSpPr>
            <a:spLocks noGrp="1"/>
          </p:cNvSpPr>
          <p:nvPr>
            <p:ph type="dt" sz="half" idx="6"/>
          </p:nvPr>
        </p:nvSpPr>
        <p:spPr>
          <a:xfrm>
            <a:off x="707542" y="6465214"/>
            <a:ext cx="764540" cy="156068"/>
          </a:xfrm>
        </p:spPr>
        <p:txBody>
          <a:bodyPr/>
          <a:lstStyle/>
          <a:p>
            <a:pPr marL="12700">
              <a:lnSpc>
                <a:spcPts val="1240"/>
              </a:lnSpc>
            </a:pPr>
            <a:r>
              <a:rPr lang="it-IT"/>
              <a:t>07/07/2023</a:t>
            </a:r>
          </a:p>
        </p:txBody>
      </p:sp>
      <p:pic>
        <p:nvPicPr>
          <p:cNvPr id="8" name="Immagine 7">
            <a:extLst>
              <a:ext uri="{FF2B5EF4-FFF2-40B4-BE49-F238E27FC236}">
                <a16:creationId xmlns:a16="http://schemas.microsoft.com/office/drawing/2014/main" id="{CA181990-016A-F84B-1801-69B271877BA1}"/>
              </a:ext>
            </a:extLst>
          </p:cNvPr>
          <p:cNvPicPr>
            <a:picLocks noChangeAspect="1"/>
          </p:cNvPicPr>
          <p:nvPr/>
        </p:nvPicPr>
        <p:blipFill>
          <a:blip r:embed="rId2">
            <a:alphaModFix amt="70000"/>
          </a:blip>
          <a:stretch>
            <a:fillRect/>
          </a:stretch>
        </p:blipFill>
        <p:spPr>
          <a:xfrm>
            <a:off x="7249387" y="0"/>
            <a:ext cx="1894613" cy="1312469"/>
          </a:xfrm>
          <a:prstGeom prst="rect">
            <a:avLst/>
          </a:prstGeom>
        </p:spPr>
      </p:pic>
    </p:spTree>
    <p:extLst>
      <p:ext uri="{BB962C8B-B14F-4D97-AF65-F5344CB8AC3E}">
        <p14:creationId xmlns:p14="http://schemas.microsoft.com/office/powerpoint/2010/main" val="8816660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07542" y="6427114"/>
            <a:ext cx="764540" cy="208279"/>
          </a:xfrm>
          <a:prstGeom prst="rect">
            <a:avLst/>
          </a:prstGeom>
        </p:spPr>
        <p:txBody>
          <a:bodyPr vert="horz" wrap="square" lIns="0" tIns="12700" rIns="0" bIns="0" rtlCol="0">
            <a:spAutoFit/>
          </a:bodyPr>
          <a:lstStyle/>
          <a:p>
            <a:pPr marL="12700">
              <a:lnSpc>
                <a:spcPct val="100000"/>
              </a:lnSpc>
              <a:spcBef>
                <a:spcPts val="100"/>
              </a:spcBef>
            </a:pPr>
            <a:r>
              <a:rPr sz="1200">
                <a:solidFill>
                  <a:srgbClr val="888888"/>
                </a:solidFill>
                <a:latin typeface="Calibri"/>
                <a:cs typeface="Calibri"/>
              </a:rPr>
              <a:t>0</a:t>
            </a:r>
            <a:r>
              <a:rPr sz="1200" spc="5">
                <a:solidFill>
                  <a:srgbClr val="888888"/>
                </a:solidFill>
                <a:latin typeface="Calibri"/>
                <a:cs typeface="Calibri"/>
              </a:rPr>
              <a:t>5</a:t>
            </a:r>
            <a:r>
              <a:rPr sz="1200">
                <a:solidFill>
                  <a:srgbClr val="888888"/>
                </a:solidFill>
                <a:latin typeface="Calibri"/>
                <a:cs typeface="Calibri"/>
              </a:rPr>
              <a:t>/0</a:t>
            </a:r>
            <a:r>
              <a:rPr sz="1200" spc="5">
                <a:solidFill>
                  <a:srgbClr val="888888"/>
                </a:solidFill>
                <a:latin typeface="Calibri"/>
                <a:cs typeface="Calibri"/>
              </a:rPr>
              <a:t>5</a:t>
            </a:r>
            <a:r>
              <a:rPr sz="1200">
                <a:solidFill>
                  <a:srgbClr val="888888"/>
                </a:solidFill>
                <a:latin typeface="Calibri"/>
                <a:cs typeface="Calibri"/>
              </a:rPr>
              <a:t>/2</a:t>
            </a:r>
            <a:r>
              <a:rPr sz="1200" spc="5">
                <a:solidFill>
                  <a:srgbClr val="888888"/>
                </a:solidFill>
                <a:latin typeface="Calibri"/>
                <a:cs typeface="Calibri"/>
              </a:rPr>
              <a:t>0</a:t>
            </a:r>
            <a:r>
              <a:rPr sz="1200">
                <a:solidFill>
                  <a:srgbClr val="888888"/>
                </a:solidFill>
                <a:latin typeface="Calibri"/>
                <a:cs typeface="Calibri"/>
              </a:rPr>
              <a:t>23</a:t>
            </a:r>
            <a:endParaRPr sz="1200">
              <a:latin typeface="Calibri"/>
              <a:cs typeface="Calibri"/>
            </a:endParaRPr>
          </a:p>
        </p:txBody>
      </p:sp>
      <p:sp>
        <p:nvSpPr>
          <p:cNvPr id="5" name="Segnaposto data 4">
            <a:extLst>
              <a:ext uri="{FF2B5EF4-FFF2-40B4-BE49-F238E27FC236}">
                <a16:creationId xmlns:a16="http://schemas.microsoft.com/office/drawing/2014/main" id="{3D493355-2017-15AE-8E1A-6179B572A57D}"/>
              </a:ext>
            </a:extLst>
          </p:cNvPr>
          <p:cNvSpPr>
            <a:spLocks noGrp="1"/>
          </p:cNvSpPr>
          <p:nvPr>
            <p:ph type="dt" sz="half" idx="6"/>
          </p:nvPr>
        </p:nvSpPr>
        <p:spPr/>
        <p:txBody>
          <a:bodyPr/>
          <a:lstStyle/>
          <a:p>
            <a:pPr marL="12700">
              <a:lnSpc>
                <a:spcPts val="1240"/>
              </a:lnSpc>
            </a:pPr>
            <a:r>
              <a:rPr lang="it-IT"/>
              <a:t>06/07/2023</a:t>
            </a:r>
          </a:p>
        </p:txBody>
      </p:sp>
      <p:sp>
        <p:nvSpPr>
          <p:cNvPr id="6" name="Segnaposto piè di pagina 5">
            <a:extLst>
              <a:ext uri="{FF2B5EF4-FFF2-40B4-BE49-F238E27FC236}">
                <a16:creationId xmlns:a16="http://schemas.microsoft.com/office/drawing/2014/main" id="{D65EC6AC-EFEE-4310-6A5A-28EFFCBEA084}"/>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p>
        </p:txBody>
      </p:sp>
      <p:sp>
        <p:nvSpPr>
          <p:cNvPr id="12" name="object 2">
            <a:extLst>
              <a:ext uri="{FF2B5EF4-FFF2-40B4-BE49-F238E27FC236}">
                <a16:creationId xmlns:a16="http://schemas.microsoft.com/office/drawing/2014/main" id="{A8B449FE-4217-D30A-378E-1700D58FFDA4}"/>
              </a:ext>
            </a:extLst>
          </p:cNvPr>
          <p:cNvSpPr txBox="1">
            <a:spLocks noGrp="1"/>
          </p:cNvSpPr>
          <p:nvPr>
            <p:ph type="title"/>
          </p:nvPr>
        </p:nvSpPr>
        <p:spPr>
          <a:xfrm>
            <a:off x="457200" y="64014"/>
            <a:ext cx="5791200" cy="1243930"/>
          </a:xfrm>
          <a:prstGeom prst="rect">
            <a:avLst/>
          </a:prstGeom>
        </p:spPr>
        <p:txBody>
          <a:bodyPr vert="horz" wrap="square" lIns="0" tIns="12700" rIns="0" bIns="0" rtlCol="0">
            <a:spAutoFit/>
          </a:bodyPr>
          <a:lstStyle/>
          <a:p>
            <a:pPr marL="12700">
              <a:spcBef>
                <a:spcPts val="100"/>
              </a:spcBef>
            </a:pPr>
            <a:r>
              <a:rPr lang="it-IT" sz="4000" b="1" kern="0" spc="-20"/>
              <a:t>Utilizzo di elementi </a:t>
            </a:r>
            <a:r>
              <a:rPr lang="it-IT" sz="4000" b="1" kern="0" spc="-20" err="1"/>
              <a:t>parcelable</a:t>
            </a:r>
            <a:r>
              <a:rPr lang="it-IT" sz="4000" b="1" kern="0" spc="-20"/>
              <a:t> </a:t>
            </a:r>
          </a:p>
        </p:txBody>
      </p:sp>
      <p:sp>
        <p:nvSpPr>
          <p:cNvPr id="17" name="Segnaposto numero diapositiva 16">
            <a:extLst>
              <a:ext uri="{FF2B5EF4-FFF2-40B4-BE49-F238E27FC236}">
                <a16:creationId xmlns:a16="http://schemas.microsoft.com/office/drawing/2014/main" id="{AE88F6A4-BD43-D4D6-810D-B38E7A80D6C0}"/>
              </a:ext>
            </a:extLst>
          </p:cNvPr>
          <p:cNvSpPr>
            <a:spLocks noGrp="1"/>
          </p:cNvSpPr>
          <p:nvPr>
            <p:ph type="sldNum" sz="quarter" idx="7"/>
          </p:nvPr>
        </p:nvSpPr>
        <p:spPr/>
        <p:txBody>
          <a:bodyPr/>
          <a:lstStyle/>
          <a:p>
            <a:pPr marL="38100">
              <a:lnSpc>
                <a:spcPts val="1240"/>
              </a:lnSpc>
            </a:pPr>
            <a:fld id="{81D60167-4931-47E6-BA6A-407CBD079E47}" type="slidenum">
              <a:rPr lang="it-IT" smtClean="0"/>
              <a:t>11</a:t>
            </a:fld>
            <a:endParaRPr lang="it-IT"/>
          </a:p>
        </p:txBody>
      </p:sp>
      <p:sp>
        <p:nvSpPr>
          <p:cNvPr id="3" name="object 3">
            <a:extLst>
              <a:ext uri="{FF2B5EF4-FFF2-40B4-BE49-F238E27FC236}">
                <a16:creationId xmlns:a16="http://schemas.microsoft.com/office/drawing/2014/main" id="{20896BFC-5460-8B18-EE59-70F26D6808F2}"/>
              </a:ext>
            </a:extLst>
          </p:cNvPr>
          <p:cNvSpPr txBox="1"/>
          <p:nvPr/>
        </p:nvSpPr>
        <p:spPr>
          <a:xfrm>
            <a:off x="30480" y="1200452"/>
            <a:ext cx="4419599" cy="404213"/>
          </a:xfrm>
          <a:prstGeom prst="rect">
            <a:avLst/>
          </a:prstGeom>
        </p:spPr>
        <p:txBody>
          <a:bodyPr vert="horz" wrap="square" lIns="0" tIns="60960" rIns="0" bIns="0" rtlCol="0">
            <a:spAutoFit/>
          </a:bodyPr>
          <a:lstStyle/>
          <a:p>
            <a:pPr marL="469900" marR="179070" lvl="1">
              <a:lnSpc>
                <a:spcPts val="3020"/>
              </a:lnSpc>
              <a:spcBef>
                <a:spcPts val="480"/>
              </a:spcBef>
              <a:tabLst>
                <a:tab pos="241300" algn="l"/>
              </a:tabLst>
            </a:pPr>
            <a:r>
              <a:rPr lang="it-IT" sz="1600" b="1" spc="-10">
                <a:latin typeface="Calibri"/>
                <a:cs typeface="Calibri"/>
              </a:rPr>
              <a:t>Cos’è un elemento </a:t>
            </a:r>
            <a:r>
              <a:rPr lang="it-IT" sz="1600" b="1" spc="-10" err="1">
                <a:latin typeface="Calibri"/>
                <a:cs typeface="Calibri"/>
              </a:rPr>
              <a:t>parcelable</a:t>
            </a:r>
            <a:r>
              <a:rPr lang="it-IT" sz="1600" b="1" spc="-10">
                <a:latin typeface="Calibri"/>
                <a:cs typeface="Calibri"/>
              </a:rPr>
              <a:t> ? </a:t>
            </a:r>
          </a:p>
        </p:txBody>
      </p:sp>
      <p:sp>
        <p:nvSpPr>
          <p:cNvPr id="7" name="object 3">
            <a:extLst>
              <a:ext uri="{FF2B5EF4-FFF2-40B4-BE49-F238E27FC236}">
                <a16:creationId xmlns:a16="http://schemas.microsoft.com/office/drawing/2014/main" id="{A293FA3E-A153-F82D-58B7-6603C648FF0F}"/>
              </a:ext>
            </a:extLst>
          </p:cNvPr>
          <p:cNvSpPr txBox="1"/>
          <p:nvPr/>
        </p:nvSpPr>
        <p:spPr>
          <a:xfrm>
            <a:off x="54033" y="1594287"/>
            <a:ext cx="5542348" cy="1356782"/>
          </a:xfrm>
          <a:prstGeom prst="rect">
            <a:avLst/>
          </a:prstGeom>
        </p:spPr>
        <p:txBody>
          <a:bodyPr vert="horz" wrap="square" lIns="0" tIns="60960" rIns="0" bIns="0" rtlCol="0">
            <a:spAutoFit/>
          </a:bodyPr>
          <a:lstStyle/>
          <a:p>
            <a:pPr marL="755650" marR="179070" lvl="1" indent="-285750">
              <a:spcBef>
                <a:spcPts val="480"/>
              </a:spcBef>
              <a:buFont typeface="Arial" panose="020B0604020202020204" pitchFamily="34" charset="0"/>
              <a:buChar char="•"/>
              <a:tabLst>
                <a:tab pos="241300" algn="l"/>
              </a:tabLst>
            </a:pPr>
            <a:r>
              <a:rPr lang="it-IT" sz="1600" spc="-10">
                <a:latin typeface="Calibri"/>
                <a:cs typeface="Calibri"/>
              </a:rPr>
              <a:t>Un elemento </a:t>
            </a:r>
            <a:r>
              <a:rPr lang="it-IT" sz="1600" spc="-10" err="1">
                <a:latin typeface="Calibri"/>
                <a:cs typeface="Calibri"/>
              </a:rPr>
              <a:t>parcelable</a:t>
            </a:r>
            <a:r>
              <a:rPr lang="it-IT" sz="1600" spc="-10">
                <a:latin typeface="Calibri"/>
                <a:cs typeface="Calibri"/>
              </a:rPr>
              <a:t> è un elemento che contiene dati «primitivi» come Stringhe Numeri o Booleani</a:t>
            </a:r>
          </a:p>
          <a:p>
            <a:pPr marL="755650" marR="179070" lvl="1" indent="-285750">
              <a:spcBef>
                <a:spcPts val="480"/>
              </a:spcBef>
              <a:buFont typeface="Arial" panose="020B0604020202020204" pitchFamily="34" charset="0"/>
              <a:buChar char="•"/>
              <a:tabLst>
                <a:tab pos="241300" algn="l"/>
              </a:tabLst>
            </a:pPr>
            <a:r>
              <a:rPr lang="it-IT" sz="1600" spc="-10">
                <a:latin typeface="Calibri"/>
                <a:cs typeface="Calibri"/>
              </a:rPr>
              <a:t>Oggetti </a:t>
            </a:r>
            <a:r>
              <a:rPr lang="it-IT" sz="1600" spc="-10" err="1">
                <a:latin typeface="Calibri"/>
                <a:cs typeface="Calibri"/>
              </a:rPr>
              <a:t>parcelable</a:t>
            </a:r>
            <a:r>
              <a:rPr lang="it-IT" sz="1600" spc="-10">
                <a:latin typeface="Calibri"/>
                <a:cs typeface="Calibri"/>
              </a:rPr>
              <a:t> sono anche le data Class che sono classi di cui vengono generati in automatico setter e getter sui propri attributi  </a:t>
            </a:r>
          </a:p>
        </p:txBody>
      </p:sp>
      <p:sp>
        <p:nvSpPr>
          <p:cNvPr id="8" name="object 3">
            <a:extLst>
              <a:ext uri="{FF2B5EF4-FFF2-40B4-BE49-F238E27FC236}">
                <a16:creationId xmlns:a16="http://schemas.microsoft.com/office/drawing/2014/main" id="{0CA2C316-9960-0708-7DAD-60D01AC22429}"/>
              </a:ext>
            </a:extLst>
          </p:cNvPr>
          <p:cNvSpPr txBox="1"/>
          <p:nvPr/>
        </p:nvSpPr>
        <p:spPr>
          <a:xfrm>
            <a:off x="4433789" y="3280541"/>
            <a:ext cx="4419599" cy="404213"/>
          </a:xfrm>
          <a:prstGeom prst="rect">
            <a:avLst/>
          </a:prstGeom>
        </p:spPr>
        <p:txBody>
          <a:bodyPr vert="horz" wrap="square" lIns="0" tIns="60960" rIns="0" bIns="0" rtlCol="0">
            <a:spAutoFit/>
          </a:bodyPr>
          <a:lstStyle/>
          <a:p>
            <a:pPr marL="469900" marR="179070" lvl="1">
              <a:lnSpc>
                <a:spcPts val="3020"/>
              </a:lnSpc>
              <a:spcBef>
                <a:spcPts val="480"/>
              </a:spcBef>
              <a:tabLst>
                <a:tab pos="241300" algn="l"/>
              </a:tabLst>
            </a:pPr>
            <a:r>
              <a:rPr lang="it-IT" sz="1600" b="1" spc="-10">
                <a:latin typeface="Calibri"/>
                <a:cs typeface="Calibri"/>
              </a:rPr>
              <a:t>Come vengono impiegati nel nostro codice </a:t>
            </a:r>
          </a:p>
        </p:txBody>
      </p:sp>
      <p:sp>
        <p:nvSpPr>
          <p:cNvPr id="9" name="object 3">
            <a:extLst>
              <a:ext uri="{FF2B5EF4-FFF2-40B4-BE49-F238E27FC236}">
                <a16:creationId xmlns:a16="http://schemas.microsoft.com/office/drawing/2014/main" id="{437325EE-76EF-C90B-E0F8-18F3294A8D7F}"/>
              </a:ext>
            </a:extLst>
          </p:cNvPr>
          <p:cNvSpPr txBox="1"/>
          <p:nvPr/>
        </p:nvSpPr>
        <p:spPr>
          <a:xfrm>
            <a:off x="1676400" y="3742330"/>
            <a:ext cx="7086599" cy="2469907"/>
          </a:xfrm>
          <a:prstGeom prst="rect">
            <a:avLst/>
          </a:prstGeom>
        </p:spPr>
        <p:txBody>
          <a:bodyPr vert="horz" wrap="square" lIns="0" tIns="60960" rIns="0" bIns="0" rtlCol="0">
            <a:spAutoFit/>
          </a:bodyPr>
          <a:lstStyle/>
          <a:p>
            <a:pPr marL="469900" marR="179070" lvl="1" algn="r">
              <a:spcBef>
                <a:spcPts val="480"/>
              </a:spcBef>
              <a:tabLst>
                <a:tab pos="241300" algn="l"/>
              </a:tabLst>
            </a:pPr>
            <a:r>
              <a:rPr lang="it-IT" sz="1600" spc="-10">
                <a:latin typeface="Calibri"/>
                <a:cs typeface="Calibri"/>
              </a:rPr>
              <a:t>Gli oggetti </a:t>
            </a:r>
            <a:r>
              <a:rPr lang="it-IT" sz="1600" spc="-10" err="1">
                <a:latin typeface="Calibri"/>
                <a:cs typeface="Calibri"/>
              </a:rPr>
              <a:t>parcelable</a:t>
            </a:r>
            <a:r>
              <a:rPr lang="it-IT" sz="1600" spc="-10">
                <a:latin typeface="Calibri"/>
                <a:cs typeface="Calibri"/>
              </a:rPr>
              <a:t> vengono contenuti in dei bundle che sono una sorta di fagotti che contengono coppie chiave : valore e in questo caso le chiavi sono stringhe mentre i valori corrispondono ad oggetti </a:t>
            </a:r>
            <a:r>
              <a:rPr lang="it-IT" sz="1600" spc="-10" err="1">
                <a:latin typeface="Calibri"/>
                <a:cs typeface="Calibri"/>
              </a:rPr>
              <a:t>parcelable</a:t>
            </a:r>
            <a:r>
              <a:rPr lang="it-IT" sz="1600" spc="-10">
                <a:latin typeface="Calibri"/>
                <a:cs typeface="Calibri"/>
              </a:rPr>
              <a:t>.</a:t>
            </a:r>
          </a:p>
          <a:p>
            <a:pPr marL="469900" marR="179070" lvl="1" algn="r">
              <a:spcBef>
                <a:spcPts val="480"/>
              </a:spcBef>
              <a:tabLst>
                <a:tab pos="241300" algn="l"/>
              </a:tabLst>
            </a:pPr>
            <a:r>
              <a:rPr lang="it-IT" sz="1600" spc="-10">
                <a:latin typeface="Calibri"/>
                <a:cs typeface="Calibri"/>
              </a:rPr>
              <a:t>Nel nostro progetto non vengono manualmente scambiati bundle nelle classi ma tramite meccanismi di astrazione</a:t>
            </a:r>
          </a:p>
          <a:p>
            <a:pPr marL="755650" marR="179070" lvl="1" indent="-285750" algn="r">
              <a:spcBef>
                <a:spcPts val="480"/>
              </a:spcBef>
              <a:buFont typeface="Arial" panose="020B0604020202020204" pitchFamily="34" charset="0"/>
              <a:buChar char="•"/>
              <a:tabLst>
                <a:tab pos="241300" algn="l"/>
              </a:tabLst>
            </a:pPr>
            <a:r>
              <a:rPr lang="it-IT" sz="1600" spc="-10">
                <a:latin typeface="Calibri"/>
                <a:cs typeface="Calibri"/>
              </a:rPr>
              <a:t> riusciamo a mantenere una classe singleton alla quale le classi fanno riferimento per vedere lo stato dei valori correnti </a:t>
            </a:r>
          </a:p>
          <a:p>
            <a:pPr marL="755650" marR="179070" lvl="1" indent="-285750" algn="r">
              <a:spcBef>
                <a:spcPts val="480"/>
              </a:spcBef>
              <a:buFont typeface="Arial" panose="020B0604020202020204" pitchFamily="34" charset="0"/>
              <a:buChar char="•"/>
              <a:tabLst>
                <a:tab pos="241300" algn="l"/>
              </a:tabLst>
            </a:pPr>
            <a:r>
              <a:rPr lang="it-IT" sz="1600" spc="-10">
                <a:latin typeface="Calibri"/>
                <a:cs typeface="Calibri"/>
              </a:rPr>
              <a:t>Tramite il processo di ricomposizione dei </a:t>
            </a:r>
            <a:r>
              <a:rPr lang="it-IT" sz="1600" spc="-10" err="1">
                <a:latin typeface="Calibri"/>
                <a:cs typeface="Calibri"/>
              </a:rPr>
              <a:t>remember</a:t>
            </a:r>
            <a:r>
              <a:rPr lang="it-IT" sz="1600" spc="-10">
                <a:latin typeface="Calibri"/>
                <a:cs typeface="Calibri"/>
              </a:rPr>
              <a:t> </a:t>
            </a:r>
            <a:r>
              <a:rPr lang="it-IT" sz="1600" spc="-10" err="1">
                <a:latin typeface="Calibri"/>
                <a:cs typeface="Calibri"/>
              </a:rPr>
              <a:t>saveable</a:t>
            </a:r>
            <a:r>
              <a:rPr lang="it-IT" sz="1600" spc="-10">
                <a:latin typeface="Calibri"/>
                <a:cs typeface="Calibri"/>
              </a:rPr>
              <a:t> i dati vengono costantemente aggiornati tramite bundle</a:t>
            </a:r>
          </a:p>
        </p:txBody>
      </p:sp>
      <p:sp>
        <p:nvSpPr>
          <p:cNvPr id="11" name="CasellaDiTesto 10">
            <a:extLst>
              <a:ext uri="{FF2B5EF4-FFF2-40B4-BE49-F238E27FC236}">
                <a16:creationId xmlns:a16="http://schemas.microsoft.com/office/drawing/2014/main" id="{9202805E-A51D-D55F-A5E7-9C6F513377EC}"/>
              </a:ext>
            </a:extLst>
          </p:cNvPr>
          <p:cNvSpPr txBox="1"/>
          <p:nvPr/>
        </p:nvSpPr>
        <p:spPr>
          <a:xfrm>
            <a:off x="152400" y="5129666"/>
            <a:ext cx="4572000" cy="369332"/>
          </a:xfrm>
          <a:prstGeom prst="rect">
            <a:avLst/>
          </a:prstGeom>
          <a:noFill/>
        </p:spPr>
        <p:txBody>
          <a:bodyPr wrap="square">
            <a:spAutoFit/>
          </a:bodyPr>
          <a:lstStyle/>
          <a:p>
            <a:r>
              <a:rPr lang="it-IT" sz="1800" b="1" kern="0" spc="-20"/>
              <a:t>State Hosting </a:t>
            </a:r>
            <a:endParaRPr lang="it-IT"/>
          </a:p>
        </p:txBody>
      </p:sp>
      <p:sp>
        <p:nvSpPr>
          <p:cNvPr id="13" name="CasellaDiTesto 12">
            <a:extLst>
              <a:ext uri="{FF2B5EF4-FFF2-40B4-BE49-F238E27FC236}">
                <a16:creationId xmlns:a16="http://schemas.microsoft.com/office/drawing/2014/main" id="{47138812-71AD-AB4C-6D36-3C0474D8BD6E}"/>
              </a:ext>
            </a:extLst>
          </p:cNvPr>
          <p:cNvSpPr txBox="1"/>
          <p:nvPr/>
        </p:nvSpPr>
        <p:spPr>
          <a:xfrm>
            <a:off x="0" y="5624502"/>
            <a:ext cx="4572000" cy="338554"/>
          </a:xfrm>
          <a:prstGeom prst="rect">
            <a:avLst/>
          </a:prstGeom>
          <a:noFill/>
        </p:spPr>
        <p:txBody>
          <a:bodyPr wrap="square">
            <a:spAutoFit/>
          </a:bodyPr>
          <a:lstStyle/>
          <a:p>
            <a:r>
              <a:rPr lang="it-IT" sz="1600" b="1" kern="0" spc="-20" err="1"/>
              <a:t>RememberSaveable</a:t>
            </a:r>
            <a:endParaRPr lang="it-IT" sz="1600"/>
          </a:p>
        </p:txBody>
      </p:sp>
      <p:cxnSp>
        <p:nvCxnSpPr>
          <p:cNvPr id="16" name="Connettore 2 15">
            <a:extLst>
              <a:ext uri="{FF2B5EF4-FFF2-40B4-BE49-F238E27FC236}">
                <a16:creationId xmlns:a16="http://schemas.microsoft.com/office/drawing/2014/main" id="{C41FD068-89CD-EEA8-4E5F-B1526512F89D}"/>
              </a:ext>
            </a:extLst>
          </p:cNvPr>
          <p:cNvCxnSpPr>
            <a:cxnSpLocks/>
          </p:cNvCxnSpPr>
          <p:nvPr/>
        </p:nvCxnSpPr>
        <p:spPr>
          <a:xfrm>
            <a:off x="1828800" y="5811388"/>
            <a:ext cx="2286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4A01C54E-CF9C-DF73-FB7B-82F3309C0A29}"/>
              </a:ext>
            </a:extLst>
          </p:cNvPr>
          <p:cNvCxnSpPr>
            <a:cxnSpLocks/>
          </p:cNvCxnSpPr>
          <p:nvPr/>
        </p:nvCxnSpPr>
        <p:spPr>
          <a:xfrm>
            <a:off x="1828800" y="5334000"/>
            <a:ext cx="381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 name="Immagine 9">
            <a:extLst>
              <a:ext uri="{FF2B5EF4-FFF2-40B4-BE49-F238E27FC236}">
                <a16:creationId xmlns:a16="http://schemas.microsoft.com/office/drawing/2014/main" id="{28CF1FD8-0798-0E95-89DE-B5E87807079F}"/>
              </a:ext>
            </a:extLst>
          </p:cNvPr>
          <p:cNvPicPr>
            <a:picLocks noChangeAspect="1"/>
          </p:cNvPicPr>
          <p:nvPr/>
        </p:nvPicPr>
        <p:blipFill>
          <a:blip r:embed="rId2">
            <a:alphaModFix amt="70000"/>
          </a:blip>
          <a:stretch>
            <a:fillRect/>
          </a:stretch>
        </p:blipFill>
        <p:spPr>
          <a:xfrm>
            <a:off x="7315948" y="89556"/>
            <a:ext cx="1828572" cy="1282044"/>
          </a:xfrm>
          <a:prstGeom prst="rect">
            <a:avLst/>
          </a:prstGeom>
        </p:spPr>
      </p:pic>
    </p:spTree>
    <p:extLst>
      <p:ext uri="{BB962C8B-B14F-4D97-AF65-F5344CB8AC3E}">
        <p14:creationId xmlns:p14="http://schemas.microsoft.com/office/powerpoint/2010/main" val="24586342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C8FF758C-CAAA-2A1F-0B03-52A74F002BF5}"/>
              </a:ext>
            </a:extLst>
          </p:cNvPr>
          <p:cNvPicPr>
            <a:picLocks noChangeAspect="1"/>
          </p:cNvPicPr>
          <p:nvPr/>
        </p:nvPicPr>
        <p:blipFill>
          <a:blip r:embed="rId2"/>
          <a:stretch>
            <a:fillRect/>
          </a:stretch>
        </p:blipFill>
        <p:spPr>
          <a:xfrm>
            <a:off x="2731529" y="870559"/>
            <a:ext cx="6480000" cy="4417531"/>
          </a:xfrm>
          <a:prstGeom prst="rect">
            <a:avLst/>
          </a:prstGeom>
        </p:spPr>
      </p:pic>
      <p:sp>
        <p:nvSpPr>
          <p:cNvPr id="6" name="Segnaposto piè di pagina 5">
            <a:extLst>
              <a:ext uri="{FF2B5EF4-FFF2-40B4-BE49-F238E27FC236}">
                <a16:creationId xmlns:a16="http://schemas.microsoft.com/office/drawing/2014/main" id="{D65EC6AC-EFEE-4310-6A5A-28EFFCBEA084}"/>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p>
        </p:txBody>
      </p:sp>
      <p:sp>
        <p:nvSpPr>
          <p:cNvPr id="17" name="Segnaposto numero diapositiva 16">
            <a:extLst>
              <a:ext uri="{FF2B5EF4-FFF2-40B4-BE49-F238E27FC236}">
                <a16:creationId xmlns:a16="http://schemas.microsoft.com/office/drawing/2014/main" id="{AE88F6A4-BD43-D4D6-810D-B38E7A80D6C0}"/>
              </a:ext>
            </a:extLst>
          </p:cNvPr>
          <p:cNvSpPr>
            <a:spLocks noGrp="1"/>
          </p:cNvSpPr>
          <p:nvPr>
            <p:ph type="sldNum" sz="quarter" idx="7"/>
          </p:nvPr>
        </p:nvSpPr>
        <p:spPr/>
        <p:txBody>
          <a:bodyPr/>
          <a:lstStyle/>
          <a:p>
            <a:pPr marL="38100">
              <a:lnSpc>
                <a:spcPts val="1240"/>
              </a:lnSpc>
            </a:pPr>
            <a:fld id="{81D60167-4931-47E6-BA6A-407CBD079E47}" type="slidenum">
              <a:rPr lang="it-IT" smtClean="0"/>
              <a:t>12</a:t>
            </a:fld>
            <a:endParaRPr lang="it-IT"/>
          </a:p>
        </p:txBody>
      </p:sp>
      <p:sp>
        <p:nvSpPr>
          <p:cNvPr id="10" name="Segnaposto data 3">
            <a:extLst>
              <a:ext uri="{FF2B5EF4-FFF2-40B4-BE49-F238E27FC236}">
                <a16:creationId xmlns:a16="http://schemas.microsoft.com/office/drawing/2014/main" id="{42DCEB9E-1613-BB50-DFED-10AF7692238D}"/>
              </a:ext>
            </a:extLst>
          </p:cNvPr>
          <p:cNvSpPr>
            <a:spLocks noGrp="1"/>
          </p:cNvSpPr>
          <p:nvPr>
            <p:ph type="dt" sz="half" idx="6"/>
          </p:nvPr>
        </p:nvSpPr>
        <p:spPr>
          <a:xfrm>
            <a:off x="707542" y="6465214"/>
            <a:ext cx="764540" cy="156068"/>
          </a:xfrm>
        </p:spPr>
        <p:txBody>
          <a:bodyPr/>
          <a:lstStyle/>
          <a:p>
            <a:pPr marL="12700">
              <a:lnSpc>
                <a:spcPts val="1240"/>
              </a:lnSpc>
            </a:pPr>
            <a:r>
              <a:rPr lang="it-IT"/>
              <a:t>07/07/2023</a:t>
            </a:r>
          </a:p>
        </p:txBody>
      </p:sp>
      <p:pic>
        <p:nvPicPr>
          <p:cNvPr id="15" name="Immagine 14">
            <a:extLst>
              <a:ext uri="{FF2B5EF4-FFF2-40B4-BE49-F238E27FC236}">
                <a16:creationId xmlns:a16="http://schemas.microsoft.com/office/drawing/2014/main" id="{943B4862-3367-B703-9E87-0D22DE7153AA}"/>
              </a:ext>
            </a:extLst>
          </p:cNvPr>
          <p:cNvPicPr>
            <a:picLocks noChangeAspect="1"/>
          </p:cNvPicPr>
          <p:nvPr/>
        </p:nvPicPr>
        <p:blipFill>
          <a:blip r:embed="rId3">
            <a:alphaModFix amt="70000"/>
          </a:blip>
          <a:stretch>
            <a:fillRect/>
          </a:stretch>
        </p:blipFill>
        <p:spPr>
          <a:xfrm>
            <a:off x="7315948" y="89556"/>
            <a:ext cx="1828572" cy="1282044"/>
          </a:xfrm>
          <a:prstGeom prst="rect">
            <a:avLst/>
          </a:prstGeom>
        </p:spPr>
      </p:pic>
      <p:sp>
        <p:nvSpPr>
          <p:cNvPr id="11" name="CasellaDiTesto 10">
            <a:extLst>
              <a:ext uri="{FF2B5EF4-FFF2-40B4-BE49-F238E27FC236}">
                <a16:creationId xmlns:a16="http://schemas.microsoft.com/office/drawing/2014/main" id="{9202805E-A51D-D55F-A5E7-9C6F513377EC}"/>
              </a:ext>
            </a:extLst>
          </p:cNvPr>
          <p:cNvSpPr txBox="1"/>
          <p:nvPr/>
        </p:nvSpPr>
        <p:spPr>
          <a:xfrm>
            <a:off x="510188" y="361246"/>
            <a:ext cx="4572000" cy="369332"/>
          </a:xfrm>
          <a:prstGeom prst="rect">
            <a:avLst/>
          </a:prstGeom>
          <a:noFill/>
        </p:spPr>
        <p:txBody>
          <a:bodyPr wrap="square">
            <a:spAutoFit/>
          </a:bodyPr>
          <a:lstStyle/>
          <a:p>
            <a:r>
              <a:rPr lang="it-IT" sz="1800" b="1" kern="0" spc="-20">
                <a:solidFill>
                  <a:srgbClr val="A94DA9"/>
                </a:solidFill>
              </a:rPr>
              <a:t>State Hosting </a:t>
            </a:r>
          </a:p>
        </p:txBody>
      </p:sp>
      <p:sp>
        <p:nvSpPr>
          <p:cNvPr id="7" name="CasellaDiTesto 6">
            <a:extLst>
              <a:ext uri="{FF2B5EF4-FFF2-40B4-BE49-F238E27FC236}">
                <a16:creationId xmlns:a16="http://schemas.microsoft.com/office/drawing/2014/main" id="{00C2B326-568D-FA5A-B7A7-8723E9E9C846}"/>
              </a:ext>
            </a:extLst>
          </p:cNvPr>
          <p:cNvSpPr txBox="1"/>
          <p:nvPr/>
        </p:nvSpPr>
        <p:spPr>
          <a:xfrm>
            <a:off x="-297375" y="3219801"/>
            <a:ext cx="3232298" cy="1477328"/>
          </a:xfrm>
          <a:prstGeom prst="rect">
            <a:avLst/>
          </a:prstGeom>
          <a:noFill/>
        </p:spPr>
        <p:txBody>
          <a:bodyPr wrap="square">
            <a:spAutoFit/>
          </a:bodyPr>
          <a:lstStyle/>
          <a:p>
            <a:pPr marL="469900" marR="179070" lvl="1">
              <a:spcBef>
                <a:spcPts val="480"/>
              </a:spcBef>
              <a:tabLst>
                <a:tab pos="241300" algn="l"/>
              </a:tabLst>
            </a:pPr>
            <a:r>
              <a:rPr lang="it-IT" sz="1800" spc="-10">
                <a:latin typeface="Calibri"/>
                <a:cs typeface="Calibri"/>
              </a:rPr>
              <a:t> </a:t>
            </a:r>
            <a:r>
              <a:rPr lang="it-IT" spc="-10">
                <a:solidFill>
                  <a:srgbClr val="6169C5"/>
                </a:solidFill>
                <a:latin typeface="Calibri"/>
                <a:cs typeface="Calibri"/>
              </a:rPr>
              <a:t>«r</a:t>
            </a:r>
            <a:r>
              <a:rPr lang="it-IT" sz="1800" spc="-10">
                <a:solidFill>
                  <a:srgbClr val="6169C5"/>
                </a:solidFill>
                <a:latin typeface="Calibri"/>
                <a:cs typeface="Calibri"/>
              </a:rPr>
              <a:t>iusciamo a mantenere una </a:t>
            </a:r>
            <a:r>
              <a:rPr lang="it-IT" spc="-10">
                <a:solidFill>
                  <a:srgbClr val="6169C5"/>
                </a:solidFill>
                <a:latin typeface="Calibri"/>
                <a:cs typeface="Calibri"/>
              </a:rPr>
              <a:t>classe</a:t>
            </a:r>
            <a:r>
              <a:rPr lang="it-IT" sz="1800" spc="-10">
                <a:solidFill>
                  <a:srgbClr val="6169C5"/>
                </a:solidFill>
                <a:latin typeface="Calibri"/>
                <a:cs typeface="Calibri"/>
              </a:rPr>
              <a:t> singleton alla quale le classi fanno riferimento per vedere lo stato dei valori correnti»</a:t>
            </a:r>
          </a:p>
        </p:txBody>
      </p:sp>
      <p:pic>
        <p:nvPicPr>
          <p:cNvPr id="2" name="Immagine 1">
            <a:extLst>
              <a:ext uri="{FF2B5EF4-FFF2-40B4-BE49-F238E27FC236}">
                <a16:creationId xmlns:a16="http://schemas.microsoft.com/office/drawing/2014/main" id="{8A5D9A49-3734-AE96-D917-FD5FCE1EB1FB}"/>
              </a:ext>
            </a:extLst>
          </p:cNvPr>
          <p:cNvPicPr>
            <a:picLocks noChangeAspect="1"/>
          </p:cNvPicPr>
          <p:nvPr/>
        </p:nvPicPr>
        <p:blipFill>
          <a:blip r:embed="rId4"/>
          <a:stretch>
            <a:fillRect/>
          </a:stretch>
        </p:blipFill>
        <p:spPr>
          <a:xfrm>
            <a:off x="148855" y="771243"/>
            <a:ext cx="2507287" cy="2409600"/>
          </a:xfrm>
          <a:prstGeom prst="rect">
            <a:avLst/>
          </a:prstGeom>
        </p:spPr>
      </p:pic>
    </p:spTree>
    <p:extLst>
      <p:ext uri="{BB962C8B-B14F-4D97-AF65-F5344CB8AC3E}">
        <p14:creationId xmlns:p14="http://schemas.microsoft.com/office/powerpoint/2010/main" val="19075981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78B7C45D-7F55-CE9C-210C-9CF98CAEE240}"/>
              </a:ext>
            </a:extLst>
          </p:cNvPr>
          <p:cNvPicPr>
            <a:picLocks noChangeAspect="1"/>
          </p:cNvPicPr>
          <p:nvPr/>
        </p:nvPicPr>
        <p:blipFill>
          <a:blip r:embed="rId2"/>
          <a:stretch>
            <a:fillRect/>
          </a:stretch>
        </p:blipFill>
        <p:spPr>
          <a:xfrm>
            <a:off x="2731529" y="1122934"/>
            <a:ext cx="6480000" cy="2265418"/>
          </a:xfrm>
          <a:prstGeom prst="rect">
            <a:avLst/>
          </a:prstGeom>
        </p:spPr>
      </p:pic>
      <p:sp>
        <p:nvSpPr>
          <p:cNvPr id="6" name="Segnaposto piè di pagina 5">
            <a:extLst>
              <a:ext uri="{FF2B5EF4-FFF2-40B4-BE49-F238E27FC236}">
                <a16:creationId xmlns:a16="http://schemas.microsoft.com/office/drawing/2014/main" id="{D65EC6AC-EFEE-4310-6A5A-28EFFCBEA084}"/>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p>
        </p:txBody>
      </p:sp>
      <p:sp>
        <p:nvSpPr>
          <p:cNvPr id="17" name="Segnaposto numero diapositiva 16">
            <a:extLst>
              <a:ext uri="{FF2B5EF4-FFF2-40B4-BE49-F238E27FC236}">
                <a16:creationId xmlns:a16="http://schemas.microsoft.com/office/drawing/2014/main" id="{AE88F6A4-BD43-D4D6-810D-B38E7A80D6C0}"/>
              </a:ext>
            </a:extLst>
          </p:cNvPr>
          <p:cNvSpPr>
            <a:spLocks noGrp="1"/>
          </p:cNvSpPr>
          <p:nvPr>
            <p:ph type="sldNum" sz="quarter" idx="7"/>
          </p:nvPr>
        </p:nvSpPr>
        <p:spPr/>
        <p:txBody>
          <a:bodyPr/>
          <a:lstStyle/>
          <a:p>
            <a:pPr marL="38100">
              <a:lnSpc>
                <a:spcPts val="1240"/>
              </a:lnSpc>
            </a:pPr>
            <a:fld id="{81D60167-4931-47E6-BA6A-407CBD079E47}" type="slidenum">
              <a:rPr lang="it-IT" smtClean="0"/>
              <a:t>13</a:t>
            </a:fld>
            <a:endParaRPr lang="it-IT"/>
          </a:p>
        </p:txBody>
      </p:sp>
      <p:sp>
        <p:nvSpPr>
          <p:cNvPr id="10" name="Segnaposto data 3">
            <a:extLst>
              <a:ext uri="{FF2B5EF4-FFF2-40B4-BE49-F238E27FC236}">
                <a16:creationId xmlns:a16="http://schemas.microsoft.com/office/drawing/2014/main" id="{42DCEB9E-1613-BB50-DFED-10AF7692238D}"/>
              </a:ext>
            </a:extLst>
          </p:cNvPr>
          <p:cNvSpPr>
            <a:spLocks noGrp="1"/>
          </p:cNvSpPr>
          <p:nvPr>
            <p:ph type="dt" sz="half" idx="6"/>
          </p:nvPr>
        </p:nvSpPr>
        <p:spPr>
          <a:xfrm>
            <a:off x="707542" y="6465214"/>
            <a:ext cx="764540" cy="156068"/>
          </a:xfrm>
        </p:spPr>
        <p:txBody>
          <a:bodyPr/>
          <a:lstStyle/>
          <a:p>
            <a:pPr marL="12700">
              <a:lnSpc>
                <a:spcPts val="1240"/>
              </a:lnSpc>
            </a:pPr>
            <a:r>
              <a:rPr lang="it-IT"/>
              <a:t>07/07/2023</a:t>
            </a:r>
          </a:p>
        </p:txBody>
      </p:sp>
      <p:pic>
        <p:nvPicPr>
          <p:cNvPr id="15" name="Immagine 14">
            <a:extLst>
              <a:ext uri="{FF2B5EF4-FFF2-40B4-BE49-F238E27FC236}">
                <a16:creationId xmlns:a16="http://schemas.microsoft.com/office/drawing/2014/main" id="{943B4862-3367-B703-9E87-0D22DE7153AA}"/>
              </a:ext>
            </a:extLst>
          </p:cNvPr>
          <p:cNvPicPr>
            <a:picLocks noChangeAspect="1"/>
          </p:cNvPicPr>
          <p:nvPr/>
        </p:nvPicPr>
        <p:blipFill>
          <a:blip r:embed="rId3">
            <a:alphaModFix amt="70000"/>
          </a:blip>
          <a:stretch>
            <a:fillRect/>
          </a:stretch>
        </p:blipFill>
        <p:spPr>
          <a:xfrm>
            <a:off x="7315948" y="89556"/>
            <a:ext cx="1828572" cy="1282044"/>
          </a:xfrm>
          <a:prstGeom prst="rect">
            <a:avLst/>
          </a:prstGeom>
        </p:spPr>
      </p:pic>
      <p:sp>
        <p:nvSpPr>
          <p:cNvPr id="7" name="CasellaDiTesto 6">
            <a:extLst>
              <a:ext uri="{FF2B5EF4-FFF2-40B4-BE49-F238E27FC236}">
                <a16:creationId xmlns:a16="http://schemas.microsoft.com/office/drawing/2014/main" id="{00C2B326-568D-FA5A-B7A7-8723E9E9C846}"/>
              </a:ext>
            </a:extLst>
          </p:cNvPr>
          <p:cNvSpPr txBox="1"/>
          <p:nvPr/>
        </p:nvSpPr>
        <p:spPr>
          <a:xfrm>
            <a:off x="-202167" y="3469649"/>
            <a:ext cx="3232298" cy="1754326"/>
          </a:xfrm>
          <a:prstGeom prst="rect">
            <a:avLst/>
          </a:prstGeom>
          <a:noFill/>
        </p:spPr>
        <p:txBody>
          <a:bodyPr wrap="square">
            <a:spAutoFit/>
          </a:bodyPr>
          <a:lstStyle/>
          <a:p>
            <a:pPr marL="469900" marR="179070" lvl="1">
              <a:spcBef>
                <a:spcPts val="480"/>
              </a:spcBef>
              <a:tabLst>
                <a:tab pos="241300" algn="l"/>
              </a:tabLst>
            </a:pPr>
            <a:r>
              <a:rPr lang="it-IT" spc="-10">
                <a:solidFill>
                  <a:srgbClr val="6169C5"/>
                </a:solidFill>
                <a:latin typeface="Calibri"/>
                <a:cs typeface="Calibri"/>
              </a:rPr>
              <a:t>Tramite il processo di «ricomposizione dei </a:t>
            </a:r>
            <a:r>
              <a:rPr lang="it-IT" spc="-10" err="1">
                <a:solidFill>
                  <a:srgbClr val="6169C5"/>
                </a:solidFill>
                <a:latin typeface="Calibri"/>
                <a:cs typeface="Calibri"/>
              </a:rPr>
              <a:t>remember</a:t>
            </a:r>
            <a:r>
              <a:rPr lang="it-IT" spc="-10">
                <a:solidFill>
                  <a:srgbClr val="6169C5"/>
                </a:solidFill>
                <a:latin typeface="Calibri"/>
                <a:cs typeface="Calibri"/>
              </a:rPr>
              <a:t> </a:t>
            </a:r>
            <a:r>
              <a:rPr lang="it-IT" spc="-10" err="1">
                <a:solidFill>
                  <a:srgbClr val="6169C5"/>
                </a:solidFill>
                <a:latin typeface="Calibri"/>
                <a:cs typeface="Calibri"/>
              </a:rPr>
              <a:t>saveable</a:t>
            </a:r>
            <a:r>
              <a:rPr lang="it-IT" spc="-10">
                <a:solidFill>
                  <a:srgbClr val="6169C5"/>
                </a:solidFill>
                <a:latin typeface="Calibri"/>
                <a:cs typeface="Calibri"/>
              </a:rPr>
              <a:t> i dati vengono costantemente aggiornati tramite bundle»</a:t>
            </a:r>
          </a:p>
        </p:txBody>
      </p:sp>
      <p:pic>
        <p:nvPicPr>
          <p:cNvPr id="9" name="Immagine 8">
            <a:extLst>
              <a:ext uri="{FF2B5EF4-FFF2-40B4-BE49-F238E27FC236}">
                <a16:creationId xmlns:a16="http://schemas.microsoft.com/office/drawing/2014/main" id="{A9E80D67-AD84-D8A1-7F41-AD38A116892D}"/>
              </a:ext>
            </a:extLst>
          </p:cNvPr>
          <p:cNvPicPr>
            <a:picLocks noChangeAspect="1"/>
          </p:cNvPicPr>
          <p:nvPr/>
        </p:nvPicPr>
        <p:blipFill>
          <a:blip r:embed="rId4"/>
          <a:stretch>
            <a:fillRect/>
          </a:stretch>
        </p:blipFill>
        <p:spPr>
          <a:xfrm>
            <a:off x="80511" y="769536"/>
            <a:ext cx="2666942" cy="2983024"/>
          </a:xfrm>
          <a:prstGeom prst="rect">
            <a:avLst/>
          </a:prstGeom>
        </p:spPr>
      </p:pic>
      <p:sp>
        <p:nvSpPr>
          <p:cNvPr id="12" name="CasellaDiTesto 11">
            <a:extLst>
              <a:ext uri="{FF2B5EF4-FFF2-40B4-BE49-F238E27FC236}">
                <a16:creationId xmlns:a16="http://schemas.microsoft.com/office/drawing/2014/main" id="{E3D42677-78C4-B1BF-7A91-5BC8AC21B93F}"/>
              </a:ext>
            </a:extLst>
          </p:cNvPr>
          <p:cNvSpPr txBox="1"/>
          <p:nvPr/>
        </p:nvSpPr>
        <p:spPr>
          <a:xfrm>
            <a:off x="510188" y="361246"/>
            <a:ext cx="4572000" cy="369332"/>
          </a:xfrm>
          <a:prstGeom prst="rect">
            <a:avLst/>
          </a:prstGeom>
          <a:noFill/>
        </p:spPr>
        <p:txBody>
          <a:bodyPr wrap="square">
            <a:spAutoFit/>
          </a:bodyPr>
          <a:lstStyle/>
          <a:p>
            <a:r>
              <a:rPr lang="it-IT" sz="1800" b="1" kern="0" spc="-20" err="1">
                <a:solidFill>
                  <a:srgbClr val="A94DA9"/>
                </a:solidFill>
              </a:rPr>
              <a:t>Remember</a:t>
            </a:r>
            <a:r>
              <a:rPr lang="it-IT" sz="1800" b="1" kern="0" spc="-20">
                <a:solidFill>
                  <a:srgbClr val="A94DA9"/>
                </a:solidFill>
              </a:rPr>
              <a:t> </a:t>
            </a:r>
            <a:r>
              <a:rPr lang="it-IT" sz="1800" b="1" kern="0" spc="-20" err="1">
                <a:solidFill>
                  <a:srgbClr val="A94DA9"/>
                </a:solidFill>
              </a:rPr>
              <a:t>Saveable</a:t>
            </a:r>
            <a:r>
              <a:rPr lang="it-IT" sz="1800" b="1" kern="0" spc="-20">
                <a:solidFill>
                  <a:srgbClr val="A94DA9"/>
                </a:solidFill>
              </a:rPr>
              <a:t> </a:t>
            </a:r>
            <a:endParaRPr lang="it-IT">
              <a:solidFill>
                <a:srgbClr val="A94DA9"/>
              </a:solidFill>
            </a:endParaRPr>
          </a:p>
        </p:txBody>
      </p:sp>
    </p:spTree>
    <p:extLst>
      <p:ext uri="{BB962C8B-B14F-4D97-AF65-F5344CB8AC3E}">
        <p14:creationId xmlns:p14="http://schemas.microsoft.com/office/powerpoint/2010/main" val="20520874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egnaposto piè di pagina 5">
            <a:extLst>
              <a:ext uri="{FF2B5EF4-FFF2-40B4-BE49-F238E27FC236}">
                <a16:creationId xmlns:a16="http://schemas.microsoft.com/office/drawing/2014/main" id="{D65EC6AC-EFEE-4310-6A5A-28EFFCBEA084}"/>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p>
        </p:txBody>
      </p:sp>
      <p:sp>
        <p:nvSpPr>
          <p:cNvPr id="12" name="object 2">
            <a:extLst>
              <a:ext uri="{FF2B5EF4-FFF2-40B4-BE49-F238E27FC236}">
                <a16:creationId xmlns:a16="http://schemas.microsoft.com/office/drawing/2014/main" id="{A8B449FE-4217-D30A-378E-1700D58FFDA4}"/>
              </a:ext>
            </a:extLst>
          </p:cNvPr>
          <p:cNvSpPr txBox="1">
            <a:spLocks noGrp="1"/>
          </p:cNvSpPr>
          <p:nvPr>
            <p:ph type="title"/>
          </p:nvPr>
        </p:nvSpPr>
        <p:spPr>
          <a:xfrm>
            <a:off x="457200" y="457200"/>
            <a:ext cx="5791200" cy="1859483"/>
          </a:xfrm>
          <a:prstGeom prst="rect">
            <a:avLst/>
          </a:prstGeom>
        </p:spPr>
        <p:txBody>
          <a:bodyPr vert="horz" wrap="square" lIns="0" tIns="12700" rIns="0" bIns="0" rtlCol="0">
            <a:spAutoFit/>
          </a:bodyPr>
          <a:lstStyle/>
          <a:p>
            <a:pPr marL="12700">
              <a:spcBef>
                <a:spcPts val="100"/>
              </a:spcBef>
            </a:pPr>
            <a:r>
              <a:rPr lang="it-IT" sz="4000" b="1" kern="0" spc="-20"/>
              <a:t>Grafica implementata grazie alle funzionalità offerte da Compose </a:t>
            </a:r>
          </a:p>
        </p:txBody>
      </p:sp>
      <p:sp>
        <p:nvSpPr>
          <p:cNvPr id="17" name="Segnaposto numero diapositiva 16">
            <a:extLst>
              <a:ext uri="{FF2B5EF4-FFF2-40B4-BE49-F238E27FC236}">
                <a16:creationId xmlns:a16="http://schemas.microsoft.com/office/drawing/2014/main" id="{AE88F6A4-BD43-D4D6-810D-B38E7A80D6C0}"/>
              </a:ext>
            </a:extLst>
          </p:cNvPr>
          <p:cNvSpPr>
            <a:spLocks noGrp="1"/>
          </p:cNvSpPr>
          <p:nvPr>
            <p:ph type="sldNum" sz="quarter" idx="7"/>
          </p:nvPr>
        </p:nvSpPr>
        <p:spPr/>
        <p:txBody>
          <a:bodyPr/>
          <a:lstStyle/>
          <a:p>
            <a:pPr marL="38100">
              <a:lnSpc>
                <a:spcPts val="1240"/>
              </a:lnSpc>
            </a:pPr>
            <a:fld id="{81D60167-4931-47E6-BA6A-407CBD079E47}" type="slidenum">
              <a:rPr lang="it-IT" smtClean="0"/>
              <a:t>14</a:t>
            </a:fld>
            <a:endParaRPr lang="it-IT"/>
          </a:p>
        </p:txBody>
      </p:sp>
      <p:sp>
        <p:nvSpPr>
          <p:cNvPr id="3" name="object 3">
            <a:extLst>
              <a:ext uri="{FF2B5EF4-FFF2-40B4-BE49-F238E27FC236}">
                <a16:creationId xmlns:a16="http://schemas.microsoft.com/office/drawing/2014/main" id="{20896BFC-5460-8B18-EE59-70F26D6808F2}"/>
              </a:ext>
            </a:extLst>
          </p:cNvPr>
          <p:cNvSpPr txBox="1"/>
          <p:nvPr/>
        </p:nvSpPr>
        <p:spPr>
          <a:xfrm>
            <a:off x="152400" y="2316683"/>
            <a:ext cx="7254875" cy="2658677"/>
          </a:xfrm>
          <a:prstGeom prst="rect">
            <a:avLst/>
          </a:prstGeom>
        </p:spPr>
        <p:txBody>
          <a:bodyPr vert="horz" wrap="square" lIns="0" tIns="60960" rIns="0" bIns="0" rtlCol="0">
            <a:spAutoFit/>
          </a:bodyPr>
          <a:lstStyle/>
          <a:p>
            <a:pPr marL="755650" marR="179070" lvl="1" indent="-285750">
              <a:spcBef>
                <a:spcPts val="480"/>
              </a:spcBef>
              <a:buFont typeface="Arial" panose="020B0604020202020204" pitchFamily="34" charset="0"/>
              <a:buChar char="•"/>
              <a:tabLst>
                <a:tab pos="241300" algn="l"/>
              </a:tabLst>
            </a:pPr>
            <a:r>
              <a:rPr lang="it-IT" spc="-10">
                <a:latin typeface="Calibri"/>
                <a:cs typeface="Calibri"/>
              </a:rPr>
              <a:t>L’interfaccia viene scritta nello stesso linguaggio di programmazione con cui viene scritto il codice, garantendo una facile gestione e leggibilità</a:t>
            </a:r>
          </a:p>
          <a:p>
            <a:pPr marL="755650" marR="179070" lvl="1" indent="-285750">
              <a:spcBef>
                <a:spcPts val="480"/>
              </a:spcBef>
              <a:buFont typeface="Arial" panose="020B0604020202020204" pitchFamily="34" charset="0"/>
              <a:buChar char="•"/>
              <a:tabLst>
                <a:tab pos="241300" algn="l"/>
              </a:tabLst>
            </a:pPr>
            <a:r>
              <a:rPr lang="it-IT" sz="1600" spc="-10">
                <a:latin typeface="Calibri"/>
                <a:cs typeface="Calibri"/>
              </a:rPr>
              <a:t>Permette un’ implementazione di una schermata che si possa adattare al meglio su più dispositivi</a:t>
            </a:r>
          </a:p>
          <a:p>
            <a:pPr marL="755650" marR="179070" lvl="1" indent="-285750">
              <a:spcBef>
                <a:spcPts val="480"/>
              </a:spcBef>
              <a:buFont typeface="Arial" panose="020B0604020202020204" pitchFamily="34" charset="0"/>
              <a:buChar char="•"/>
              <a:tabLst>
                <a:tab pos="241300" algn="l"/>
              </a:tabLst>
            </a:pPr>
            <a:r>
              <a:rPr lang="it-IT" sz="1600">
                <a:latin typeface="Calibri"/>
                <a:cs typeface="Calibri"/>
              </a:rPr>
              <a:t>Gli elementi compose possono assumere stessi attributi e funzioni tramite il </a:t>
            </a:r>
            <a:r>
              <a:rPr lang="it-IT" sz="1600" err="1">
                <a:latin typeface="Calibri"/>
                <a:cs typeface="Calibri"/>
              </a:rPr>
              <a:t>Modifier</a:t>
            </a:r>
            <a:r>
              <a:rPr lang="it-IT" sz="1600">
                <a:latin typeface="Calibri"/>
                <a:cs typeface="Calibri"/>
              </a:rPr>
              <a:t>  garantendo una facile gestione dei comportamenti senza doverne conoscere la natura dell’ elemento</a:t>
            </a:r>
          </a:p>
          <a:p>
            <a:pPr marL="755650" marR="179070" lvl="1" indent="-285750">
              <a:lnSpc>
                <a:spcPts val="3020"/>
              </a:lnSpc>
              <a:spcBef>
                <a:spcPts val="480"/>
              </a:spcBef>
              <a:buFont typeface="Arial" panose="020B0604020202020204" pitchFamily="34" charset="0"/>
              <a:buChar char="•"/>
              <a:tabLst>
                <a:tab pos="241300" algn="l"/>
              </a:tabLst>
            </a:pPr>
            <a:endParaRPr sz="1600">
              <a:latin typeface="Calibri"/>
              <a:cs typeface="Calibri"/>
            </a:endParaRPr>
          </a:p>
        </p:txBody>
      </p:sp>
      <p:sp>
        <p:nvSpPr>
          <p:cNvPr id="7" name="Segnaposto data 3">
            <a:extLst>
              <a:ext uri="{FF2B5EF4-FFF2-40B4-BE49-F238E27FC236}">
                <a16:creationId xmlns:a16="http://schemas.microsoft.com/office/drawing/2014/main" id="{5281D48C-9C93-E76D-E6AD-71D4433FFE23}"/>
              </a:ext>
            </a:extLst>
          </p:cNvPr>
          <p:cNvSpPr>
            <a:spLocks noGrp="1"/>
          </p:cNvSpPr>
          <p:nvPr>
            <p:ph type="dt" sz="half" idx="6"/>
          </p:nvPr>
        </p:nvSpPr>
        <p:spPr>
          <a:xfrm>
            <a:off x="707542" y="6465214"/>
            <a:ext cx="764540" cy="156068"/>
          </a:xfrm>
        </p:spPr>
        <p:txBody>
          <a:bodyPr/>
          <a:lstStyle/>
          <a:p>
            <a:pPr marL="12700">
              <a:lnSpc>
                <a:spcPts val="1240"/>
              </a:lnSpc>
            </a:pPr>
            <a:r>
              <a:rPr lang="it-IT"/>
              <a:t>07/07/2023</a:t>
            </a:r>
          </a:p>
        </p:txBody>
      </p:sp>
      <p:pic>
        <p:nvPicPr>
          <p:cNvPr id="9" name="Immagine 8">
            <a:extLst>
              <a:ext uri="{FF2B5EF4-FFF2-40B4-BE49-F238E27FC236}">
                <a16:creationId xmlns:a16="http://schemas.microsoft.com/office/drawing/2014/main" id="{7CCD176F-6315-BEF9-F2DA-71194B731D5B}"/>
              </a:ext>
            </a:extLst>
          </p:cNvPr>
          <p:cNvPicPr>
            <a:picLocks noChangeAspect="1"/>
          </p:cNvPicPr>
          <p:nvPr/>
        </p:nvPicPr>
        <p:blipFill>
          <a:blip r:embed="rId3">
            <a:alphaModFix amt="70000"/>
          </a:blip>
          <a:stretch>
            <a:fillRect/>
          </a:stretch>
        </p:blipFill>
        <p:spPr>
          <a:xfrm>
            <a:off x="7315948" y="89556"/>
            <a:ext cx="1828572" cy="1282044"/>
          </a:xfrm>
          <a:prstGeom prst="rect">
            <a:avLst/>
          </a:prstGeom>
        </p:spPr>
      </p:pic>
    </p:spTree>
    <p:extLst>
      <p:ext uri="{BB962C8B-B14F-4D97-AF65-F5344CB8AC3E}">
        <p14:creationId xmlns:p14="http://schemas.microsoft.com/office/powerpoint/2010/main" val="25561383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a:extLst>
              <a:ext uri="{FF2B5EF4-FFF2-40B4-BE49-F238E27FC236}">
                <a16:creationId xmlns:a16="http://schemas.microsoft.com/office/drawing/2014/main" id="{F0E140A4-0D64-99E0-A5F0-D417CDAAECA3}"/>
              </a:ext>
            </a:extLst>
          </p:cNvPr>
          <p:cNvPicPr>
            <a:picLocks noChangeAspect="1"/>
          </p:cNvPicPr>
          <p:nvPr/>
        </p:nvPicPr>
        <p:blipFill>
          <a:blip r:embed="rId2"/>
          <a:stretch>
            <a:fillRect/>
          </a:stretch>
        </p:blipFill>
        <p:spPr>
          <a:xfrm>
            <a:off x="228315" y="3348908"/>
            <a:ext cx="2487533" cy="2955935"/>
          </a:xfrm>
          <a:prstGeom prst="rect">
            <a:avLst/>
          </a:prstGeom>
        </p:spPr>
      </p:pic>
      <p:sp>
        <p:nvSpPr>
          <p:cNvPr id="3" name="Segnaposto piè di pagina 2">
            <a:extLst>
              <a:ext uri="{FF2B5EF4-FFF2-40B4-BE49-F238E27FC236}">
                <a16:creationId xmlns:a16="http://schemas.microsoft.com/office/drawing/2014/main" id="{08B7B5A8-9C08-E2D2-21C7-BBD7BE9AFF9E}"/>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p>
        </p:txBody>
      </p:sp>
      <p:sp>
        <p:nvSpPr>
          <p:cNvPr id="4" name="Segnaposto data 3">
            <a:extLst>
              <a:ext uri="{FF2B5EF4-FFF2-40B4-BE49-F238E27FC236}">
                <a16:creationId xmlns:a16="http://schemas.microsoft.com/office/drawing/2014/main" id="{18B97F20-D297-EE36-85C9-8F02C8F2E8DB}"/>
              </a:ext>
            </a:extLst>
          </p:cNvPr>
          <p:cNvSpPr>
            <a:spLocks noGrp="1"/>
          </p:cNvSpPr>
          <p:nvPr>
            <p:ph type="dt" sz="half" idx="6"/>
          </p:nvPr>
        </p:nvSpPr>
        <p:spPr/>
        <p:txBody>
          <a:bodyPr/>
          <a:lstStyle/>
          <a:p>
            <a:pPr marL="12700">
              <a:lnSpc>
                <a:spcPts val="1240"/>
              </a:lnSpc>
            </a:pPr>
            <a:r>
              <a:rPr lang="it-IT"/>
              <a:t>06/07/2023</a:t>
            </a:r>
          </a:p>
        </p:txBody>
      </p:sp>
      <p:sp>
        <p:nvSpPr>
          <p:cNvPr id="5" name="Segnaposto numero diapositiva 4">
            <a:extLst>
              <a:ext uri="{FF2B5EF4-FFF2-40B4-BE49-F238E27FC236}">
                <a16:creationId xmlns:a16="http://schemas.microsoft.com/office/drawing/2014/main" id="{90196993-759D-0E1B-DEB2-744F042AF1A6}"/>
              </a:ext>
            </a:extLst>
          </p:cNvPr>
          <p:cNvSpPr>
            <a:spLocks noGrp="1"/>
          </p:cNvSpPr>
          <p:nvPr>
            <p:ph type="sldNum" sz="quarter" idx="7"/>
          </p:nvPr>
        </p:nvSpPr>
        <p:spPr/>
        <p:txBody>
          <a:bodyPr/>
          <a:lstStyle/>
          <a:p>
            <a:pPr marL="38100">
              <a:lnSpc>
                <a:spcPts val="1240"/>
              </a:lnSpc>
            </a:pPr>
            <a:fld id="{81D60167-4931-47E6-BA6A-407CBD079E47}" type="slidenum">
              <a:rPr lang="it-IT" smtClean="0"/>
              <a:t>15</a:t>
            </a:fld>
            <a:endParaRPr lang="it-IT"/>
          </a:p>
        </p:txBody>
      </p:sp>
      <p:pic>
        <p:nvPicPr>
          <p:cNvPr id="7" name="Immagine 6">
            <a:extLst>
              <a:ext uri="{FF2B5EF4-FFF2-40B4-BE49-F238E27FC236}">
                <a16:creationId xmlns:a16="http://schemas.microsoft.com/office/drawing/2014/main" id="{9246E68B-9B43-2A8A-BAC1-2B743A512386}"/>
              </a:ext>
            </a:extLst>
          </p:cNvPr>
          <p:cNvPicPr>
            <a:picLocks noChangeAspect="1"/>
          </p:cNvPicPr>
          <p:nvPr/>
        </p:nvPicPr>
        <p:blipFill>
          <a:blip r:embed="rId3"/>
          <a:stretch>
            <a:fillRect/>
          </a:stretch>
        </p:blipFill>
        <p:spPr>
          <a:xfrm>
            <a:off x="0" y="214986"/>
            <a:ext cx="6135557" cy="3568738"/>
          </a:xfrm>
          <a:prstGeom prst="rect">
            <a:avLst/>
          </a:prstGeom>
        </p:spPr>
      </p:pic>
      <p:pic>
        <p:nvPicPr>
          <p:cNvPr id="11" name="Immagine 10">
            <a:extLst>
              <a:ext uri="{FF2B5EF4-FFF2-40B4-BE49-F238E27FC236}">
                <a16:creationId xmlns:a16="http://schemas.microsoft.com/office/drawing/2014/main" id="{96809708-B031-D6BA-ED91-D1769B280CD3}"/>
              </a:ext>
            </a:extLst>
          </p:cNvPr>
          <p:cNvPicPr>
            <a:picLocks noChangeAspect="1"/>
          </p:cNvPicPr>
          <p:nvPr/>
        </p:nvPicPr>
        <p:blipFill>
          <a:blip r:embed="rId4"/>
          <a:stretch>
            <a:fillRect/>
          </a:stretch>
        </p:blipFill>
        <p:spPr>
          <a:xfrm>
            <a:off x="3983420" y="2000032"/>
            <a:ext cx="5160580" cy="762973"/>
          </a:xfrm>
          <a:prstGeom prst="rect">
            <a:avLst/>
          </a:prstGeom>
        </p:spPr>
      </p:pic>
      <p:pic>
        <p:nvPicPr>
          <p:cNvPr id="13" name="Immagine 12">
            <a:extLst>
              <a:ext uri="{FF2B5EF4-FFF2-40B4-BE49-F238E27FC236}">
                <a16:creationId xmlns:a16="http://schemas.microsoft.com/office/drawing/2014/main" id="{3F9ECB9D-2159-6CEA-9C31-072F33640EC6}"/>
              </a:ext>
            </a:extLst>
          </p:cNvPr>
          <p:cNvPicPr>
            <a:picLocks noChangeAspect="1"/>
          </p:cNvPicPr>
          <p:nvPr/>
        </p:nvPicPr>
        <p:blipFill>
          <a:blip r:embed="rId5"/>
          <a:stretch>
            <a:fillRect/>
          </a:stretch>
        </p:blipFill>
        <p:spPr>
          <a:xfrm>
            <a:off x="2715848" y="3783724"/>
            <a:ext cx="6005080" cy="2377646"/>
          </a:xfrm>
          <a:prstGeom prst="rect">
            <a:avLst/>
          </a:prstGeom>
        </p:spPr>
      </p:pic>
      <p:sp>
        <p:nvSpPr>
          <p:cNvPr id="17" name="CasellaDiTesto 16">
            <a:extLst>
              <a:ext uri="{FF2B5EF4-FFF2-40B4-BE49-F238E27FC236}">
                <a16:creationId xmlns:a16="http://schemas.microsoft.com/office/drawing/2014/main" id="{66D6EA8D-2A4B-83E6-F6D0-F9FB30ADD0DB}"/>
              </a:ext>
            </a:extLst>
          </p:cNvPr>
          <p:cNvSpPr txBox="1"/>
          <p:nvPr/>
        </p:nvSpPr>
        <p:spPr>
          <a:xfrm>
            <a:off x="5596380" y="307290"/>
            <a:ext cx="3547619" cy="1815882"/>
          </a:xfrm>
          <a:prstGeom prst="rect">
            <a:avLst/>
          </a:prstGeom>
          <a:noFill/>
        </p:spPr>
        <p:txBody>
          <a:bodyPr wrap="square">
            <a:spAutoFit/>
          </a:bodyPr>
          <a:lstStyle/>
          <a:p>
            <a:pPr marL="469900" marR="179070" lvl="1" algn="r">
              <a:spcBef>
                <a:spcPts val="480"/>
              </a:spcBef>
              <a:tabLst>
                <a:tab pos="241300" algn="l"/>
              </a:tabLst>
            </a:pPr>
            <a:r>
              <a:rPr lang="it-IT" sz="1600" spc="-10">
                <a:solidFill>
                  <a:srgbClr val="6169C5"/>
                </a:solidFill>
                <a:latin typeface="Calibri"/>
                <a:cs typeface="Calibri"/>
              </a:rPr>
              <a:t>«Gli elementi compose possono assumere stessi attributi e funzioni tramite il </a:t>
            </a:r>
            <a:r>
              <a:rPr lang="it-IT" sz="1600" spc="-10" err="1">
                <a:solidFill>
                  <a:srgbClr val="6169C5"/>
                </a:solidFill>
                <a:latin typeface="Calibri"/>
                <a:cs typeface="Calibri"/>
              </a:rPr>
              <a:t>Modifier</a:t>
            </a:r>
            <a:r>
              <a:rPr lang="it-IT" sz="1600" spc="-10">
                <a:solidFill>
                  <a:srgbClr val="6169C5"/>
                </a:solidFill>
                <a:latin typeface="Calibri"/>
                <a:cs typeface="Calibri"/>
              </a:rPr>
              <a:t>  garantendo una facile gestione dei comportamenti senza doverne conoscere la natura dell’ elemento»</a:t>
            </a:r>
          </a:p>
        </p:txBody>
      </p:sp>
    </p:spTree>
    <p:extLst>
      <p:ext uri="{BB962C8B-B14F-4D97-AF65-F5344CB8AC3E}">
        <p14:creationId xmlns:p14="http://schemas.microsoft.com/office/powerpoint/2010/main" val="3382330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2A591B2E-6A07-2408-0512-742242354A4F}"/>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p>
        </p:txBody>
      </p:sp>
      <p:sp>
        <p:nvSpPr>
          <p:cNvPr id="4" name="Segnaposto data 3">
            <a:extLst>
              <a:ext uri="{FF2B5EF4-FFF2-40B4-BE49-F238E27FC236}">
                <a16:creationId xmlns:a16="http://schemas.microsoft.com/office/drawing/2014/main" id="{0B853133-F3D1-A6E6-9EFF-57DD1CB29D49}"/>
              </a:ext>
            </a:extLst>
          </p:cNvPr>
          <p:cNvSpPr>
            <a:spLocks noGrp="1"/>
          </p:cNvSpPr>
          <p:nvPr>
            <p:ph type="dt" sz="half" idx="6"/>
          </p:nvPr>
        </p:nvSpPr>
        <p:spPr>
          <a:xfrm>
            <a:off x="707542" y="6465214"/>
            <a:ext cx="764540" cy="156068"/>
          </a:xfrm>
        </p:spPr>
        <p:txBody>
          <a:bodyPr/>
          <a:lstStyle/>
          <a:p>
            <a:pPr marL="12700">
              <a:lnSpc>
                <a:spcPts val="1240"/>
              </a:lnSpc>
            </a:pPr>
            <a:r>
              <a:rPr lang="it-IT"/>
              <a:t>07/07/2023</a:t>
            </a:r>
          </a:p>
        </p:txBody>
      </p:sp>
      <p:sp>
        <p:nvSpPr>
          <p:cNvPr id="5" name="Segnaposto numero diapositiva 4">
            <a:extLst>
              <a:ext uri="{FF2B5EF4-FFF2-40B4-BE49-F238E27FC236}">
                <a16:creationId xmlns:a16="http://schemas.microsoft.com/office/drawing/2014/main" id="{662B8B82-F2B6-C825-842C-0358232C7FCC}"/>
              </a:ext>
            </a:extLst>
          </p:cNvPr>
          <p:cNvSpPr>
            <a:spLocks noGrp="1"/>
          </p:cNvSpPr>
          <p:nvPr>
            <p:ph type="sldNum" sz="quarter" idx="7"/>
          </p:nvPr>
        </p:nvSpPr>
        <p:spPr/>
        <p:txBody>
          <a:bodyPr/>
          <a:lstStyle/>
          <a:p>
            <a:pPr marL="38100">
              <a:lnSpc>
                <a:spcPts val="1240"/>
              </a:lnSpc>
            </a:pPr>
            <a:fld id="{81D60167-4931-47E6-BA6A-407CBD079E47}" type="slidenum">
              <a:rPr lang="it-IT" smtClean="0"/>
              <a:t>16</a:t>
            </a:fld>
            <a:endParaRPr lang="it-IT"/>
          </a:p>
        </p:txBody>
      </p:sp>
      <p:sp>
        <p:nvSpPr>
          <p:cNvPr id="6" name="object 2">
            <a:extLst>
              <a:ext uri="{FF2B5EF4-FFF2-40B4-BE49-F238E27FC236}">
                <a16:creationId xmlns:a16="http://schemas.microsoft.com/office/drawing/2014/main" id="{20A5AE25-5590-CD85-4EF5-DC5A08415C92}"/>
              </a:ext>
            </a:extLst>
          </p:cNvPr>
          <p:cNvSpPr txBox="1">
            <a:spLocks/>
          </p:cNvSpPr>
          <p:nvPr/>
        </p:nvSpPr>
        <p:spPr>
          <a:xfrm>
            <a:off x="457200" y="457200"/>
            <a:ext cx="5791200" cy="1859483"/>
          </a:xfrm>
          <a:prstGeom prst="rect">
            <a:avLst/>
          </a:prstGeom>
        </p:spPr>
        <p:txBody>
          <a:bodyPr vert="horz" wrap="square" lIns="0" tIns="12700" rIns="0" bIns="0" rtlCol="0">
            <a:spAutoFit/>
          </a:bodyPr>
          <a:lstStyle>
            <a:lvl1pPr>
              <a:defRPr sz="6000" b="0" i="0">
                <a:solidFill>
                  <a:schemeClr val="tx1"/>
                </a:solidFill>
                <a:latin typeface="Calibri Light"/>
                <a:ea typeface="+mj-ea"/>
                <a:cs typeface="Calibri Light"/>
              </a:defRPr>
            </a:lvl1pPr>
          </a:lstStyle>
          <a:p>
            <a:pPr marL="12700">
              <a:spcBef>
                <a:spcPts val="100"/>
              </a:spcBef>
            </a:pPr>
            <a:r>
              <a:rPr lang="it-IT" sz="4000" b="1" kern="0" spc="-20"/>
              <a:t>Grafica implementata grazie alle funzionalità offerte da Compose </a:t>
            </a:r>
          </a:p>
        </p:txBody>
      </p:sp>
      <p:sp>
        <p:nvSpPr>
          <p:cNvPr id="7" name="object 3">
            <a:extLst>
              <a:ext uri="{FF2B5EF4-FFF2-40B4-BE49-F238E27FC236}">
                <a16:creationId xmlns:a16="http://schemas.microsoft.com/office/drawing/2014/main" id="{19C662E4-B664-A1E4-9E38-68535AF9376D}"/>
              </a:ext>
            </a:extLst>
          </p:cNvPr>
          <p:cNvSpPr txBox="1"/>
          <p:nvPr/>
        </p:nvSpPr>
        <p:spPr>
          <a:xfrm>
            <a:off x="152400" y="2316683"/>
            <a:ext cx="7254875" cy="2898229"/>
          </a:xfrm>
          <a:prstGeom prst="rect">
            <a:avLst/>
          </a:prstGeom>
        </p:spPr>
        <p:txBody>
          <a:bodyPr vert="horz" wrap="square" lIns="0" tIns="60960" rIns="0" bIns="0" rtlCol="0">
            <a:spAutoFit/>
          </a:bodyPr>
          <a:lstStyle/>
          <a:p>
            <a:pPr marL="469900" marR="179070" lvl="1">
              <a:spcBef>
                <a:spcPts val="480"/>
              </a:spcBef>
              <a:tabLst>
                <a:tab pos="241300" algn="l"/>
              </a:tabLst>
            </a:pPr>
            <a:r>
              <a:rPr lang="it-IT" sz="1600" spc="-10">
                <a:latin typeface="Calibri"/>
                <a:cs typeface="Calibri"/>
              </a:rPr>
              <a:t>I layout con cui abbiamo avuto modo di interfacciarci sono stati sostanzialmente </a:t>
            </a:r>
            <a:r>
              <a:rPr lang="it-IT" sz="1600" b="1" spc="-10">
                <a:latin typeface="Calibri"/>
                <a:cs typeface="Calibri"/>
              </a:rPr>
              <a:t>Linear Layout </a:t>
            </a:r>
            <a:r>
              <a:rPr lang="it-IT" sz="1600" spc="-10">
                <a:latin typeface="Calibri"/>
                <a:cs typeface="Calibri"/>
              </a:rPr>
              <a:t>ma nel momento in cui ci siamo ritrovati a gestire un interfaccia leggermente più complessa come nel caso della </a:t>
            </a:r>
            <a:r>
              <a:rPr lang="it-IT" sz="1600" spc="-10" err="1">
                <a:latin typeface="Calibri"/>
                <a:cs typeface="Calibri"/>
              </a:rPr>
              <a:t>Search</a:t>
            </a:r>
            <a:r>
              <a:rPr lang="it-IT" sz="1600" spc="-10">
                <a:latin typeface="Calibri"/>
                <a:cs typeface="Calibri"/>
              </a:rPr>
              <a:t> </a:t>
            </a:r>
            <a:r>
              <a:rPr lang="it-IT" sz="1600" spc="-10" err="1">
                <a:latin typeface="Calibri"/>
                <a:cs typeface="Calibri"/>
              </a:rPr>
              <a:t>Result</a:t>
            </a:r>
            <a:r>
              <a:rPr lang="it-IT" sz="1600" spc="-10">
                <a:latin typeface="Calibri"/>
                <a:cs typeface="Calibri"/>
              </a:rPr>
              <a:t> abbiamo deciso di sperimentare anche il </a:t>
            </a:r>
            <a:r>
              <a:rPr lang="it-IT" sz="1600" b="1" spc="-10" err="1">
                <a:latin typeface="Calibri"/>
                <a:cs typeface="Calibri"/>
              </a:rPr>
              <a:t>Constraint</a:t>
            </a:r>
            <a:r>
              <a:rPr lang="it-IT" sz="1600" b="1" spc="-10">
                <a:latin typeface="Calibri"/>
                <a:cs typeface="Calibri"/>
              </a:rPr>
              <a:t> Layout </a:t>
            </a:r>
            <a:r>
              <a:rPr lang="it-IT" sz="1600" spc="-10">
                <a:latin typeface="Calibri"/>
                <a:cs typeface="Calibri"/>
              </a:rPr>
              <a:t>offerto sempre da compose.</a:t>
            </a:r>
          </a:p>
          <a:p>
            <a:pPr marL="469900" marR="179070" lvl="1">
              <a:spcBef>
                <a:spcPts val="480"/>
              </a:spcBef>
              <a:tabLst>
                <a:tab pos="241300" algn="l"/>
              </a:tabLst>
            </a:pPr>
            <a:r>
              <a:rPr lang="it-IT" sz="1600" spc="-10">
                <a:latin typeface="Calibri"/>
                <a:cs typeface="Calibri"/>
              </a:rPr>
              <a:t>Con questa tipologia di Layout si ha la possibilità di creare dei riferimenti tra gli elementi e interporre tra i widget un margine, un riferimento l’uno con l’altro a dire dove finisce l’uno inizia l’altro cosa che invece viene fatta in automatico per i linear Layout, in base all ordine in cui vado a dichiarare i miei widget avrò quello piu in alto e quello piu in basso.</a:t>
            </a:r>
          </a:p>
          <a:p>
            <a:pPr marL="469900" marR="179070" lvl="1">
              <a:spcBef>
                <a:spcPts val="480"/>
              </a:spcBef>
              <a:tabLst>
                <a:tab pos="241300" algn="l"/>
              </a:tabLst>
            </a:pPr>
            <a:r>
              <a:rPr lang="it-IT" sz="1600" spc="-10">
                <a:latin typeface="Calibri"/>
                <a:cs typeface="Calibri"/>
              </a:rPr>
              <a:t>Il meccanismo di </a:t>
            </a:r>
            <a:r>
              <a:rPr lang="it-IT" sz="1600" spc="-10" err="1">
                <a:latin typeface="Calibri"/>
                <a:cs typeface="Calibri"/>
              </a:rPr>
              <a:t>constraint</a:t>
            </a:r>
            <a:r>
              <a:rPr lang="it-IT" sz="1600" spc="-10">
                <a:latin typeface="Calibri"/>
                <a:cs typeface="Calibri"/>
              </a:rPr>
              <a:t> Layout riesce nel suo compito dando la possibilità di creare degli id agli elementi che poi si dovranno predisporre lungo la schermata.</a:t>
            </a:r>
            <a:endParaRPr sz="1600">
              <a:latin typeface="Calibri"/>
              <a:cs typeface="Calibri"/>
            </a:endParaRPr>
          </a:p>
        </p:txBody>
      </p:sp>
      <p:pic>
        <p:nvPicPr>
          <p:cNvPr id="13" name="Immagine 12">
            <a:extLst>
              <a:ext uri="{FF2B5EF4-FFF2-40B4-BE49-F238E27FC236}">
                <a16:creationId xmlns:a16="http://schemas.microsoft.com/office/drawing/2014/main" id="{0AF00B8C-6CCE-F40E-ADBB-649428D6C105}"/>
              </a:ext>
            </a:extLst>
          </p:cNvPr>
          <p:cNvPicPr>
            <a:picLocks noChangeAspect="1"/>
          </p:cNvPicPr>
          <p:nvPr/>
        </p:nvPicPr>
        <p:blipFill>
          <a:blip r:embed="rId2">
            <a:alphaModFix amt="70000"/>
          </a:blip>
          <a:stretch>
            <a:fillRect/>
          </a:stretch>
        </p:blipFill>
        <p:spPr>
          <a:xfrm>
            <a:off x="7315948" y="89556"/>
            <a:ext cx="1828572" cy="1282044"/>
          </a:xfrm>
          <a:prstGeom prst="rect">
            <a:avLst/>
          </a:prstGeom>
        </p:spPr>
      </p:pic>
    </p:spTree>
    <p:extLst>
      <p:ext uri="{BB962C8B-B14F-4D97-AF65-F5344CB8AC3E}">
        <p14:creationId xmlns:p14="http://schemas.microsoft.com/office/powerpoint/2010/main" val="42353683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magine 9">
            <a:extLst>
              <a:ext uri="{FF2B5EF4-FFF2-40B4-BE49-F238E27FC236}">
                <a16:creationId xmlns:a16="http://schemas.microsoft.com/office/drawing/2014/main" id="{DA03FB8C-2F35-AE60-AC4B-1CF58DEC3DAD}"/>
              </a:ext>
            </a:extLst>
          </p:cNvPr>
          <p:cNvPicPr>
            <a:picLocks noChangeAspect="1"/>
          </p:cNvPicPr>
          <p:nvPr/>
        </p:nvPicPr>
        <p:blipFill>
          <a:blip r:embed="rId2"/>
          <a:stretch>
            <a:fillRect/>
          </a:stretch>
        </p:blipFill>
        <p:spPr>
          <a:xfrm>
            <a:off x="2361753" y="558890"/>
            <a:ext cx="2909442" cy="3503845"/>
          </a:xfrm>
          <a:prstGeom prst="rect">
            <a:avLst/>
          </a:prstGeom>
        </p:spPr>
      </p:pic>
      <p:sp>
        <p:nvSpPr>
          <p:cNvPr id="3" name="Segnaposto piè di pagina 2">
            <a:extLst>
              <a:ext uri="{FF2B5EF4-FFF2-40B4-BE49-F238E27FC236}">
                <a16:creationId xmlns:a16="http://schemas.microsoft.com/office/drawing/2014/main" id="{77A0433E-F196-C5A9-AA96-B7F51B2B2ADF}"/>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p>
        </p:txBody>
      </p:sp>
      <p:sp>
        <p:nvSpPr>
          <p:cNvPr id="4" name="Segnaposto data 3">
            <a:extLst>
              <a:ext uri="{FF2B5EF4-FFF2-40B4-BE49-F238E27FC236}">
                <a16:creationId xmlns:a16="http://schemas.microsoft.com/office/drawing/2014/main" id="{92CD0E3D-F248-0EFA-C614-88B944D1255F}"/>
              </a:ext>
            </a:extLst>
          </p:cNvPr>
          <p:cNvSpPr>
            <a:spLocks noGrp="1"/>
          </p:cNvSpPr>
          <p:nvPr>
            <p:ph type="dt" sz="half" idx="6"/>
          </p:nvPr>
        </p:nvSpPr>
        <p:spPr/>
        <p:txBody>
          <a:bodyPr/>
          <a:lstStyle/>
          <a:p>
            <a:pPr marL="12700">
              <a:lnSpc>
                <a:spcPts val="1240"/>
              </a:lnSpc>
            </a:pPr>
            <a:r>
              <a:rPr lang="it-IT"/>
              <a:t>06/07/2023</a:t>
            </a:r>
          </a:p>
        </p:txBody>
      </p:sp>
      <p:sp>
        <p:nvSpPr>
          <p:cNvPr id="5" name="Segnaposto numero diapositiva 4">
            <a:extLst>
              <a:ext uri="{FF2B5EF4-FFF2-40B4-BE49-F238E27FC236}">
                <a16:creationId xmlns:a16="http://schemas.microsoft.com/office/drawing/2014/main" id="{ADEE6521-D5FE-8093-1B38-240CEFB28D46}"/>
              </a:ext>
            </a:extLst>
          </p:cNvPr>
          <p:cNvSpPr>
            <a:spLocks noGrp="1"/>
          </p:cNvSpPr>
          <p:nvPr>
            <p:ph type="sldNum" sz="quarter" idx="7"/>
          </p:nvPr>
        </p:nvSpPr>
        <p:spPr/>
        <p:txBody>
          <a:bodyPr/>
          <a:lstStyle/>
          <a:p>
            <a:pPr marL="38100">
              <a:lnSpc>
                <a:spcPts val="1240"/>
              </a:lnSpc>
            </a:pPr>
            <a:fld id="{81D60167-4931-47E6-BA6A-407CBD079E47}" type="slidenum">
              <a:rPr lang="it-IT" smtClean="0"/>
              <a:t>17</a:t>
            </a:fld>
            <a:endParaRPr lang="it-IT"/>
          </a:p>
        </p:txBody>
      </p:sp>
      <p:pic>
        <p:nvPicPr>
          <p:cNvPr id="2" name="Immagine 1" descr="Immagine che contiene testo, schermata, Carattere, software&#10;&#10;Descrizione generata automaticamente">
            <a:extLst>
              <a:ext uri="{FF2B5EF4-FFF2-40B4-BE49-F238E27FC236}">
                <a16:creationId xmlns:a16="http://schemas.microsoft.com/office/drawing/2014/main" id="{E3DA6460-0B7A-E7F6-03EC-A77B1215025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135"/>
          <a:stretch/>
        </p:blipFill>
        <p:spPr>
          <a:xfrm>
            <a:off x="89913" y="558890"/>
            <a:ext cx="2390527" cy="4309785"/>
          </a:xfrm>
          <a:prstGeom prst="rect">
            <a:avLst/>
          </a:prstGeom>
        </p:spPr>
      </p:pic>
      <p:pic>
        <p:nvPicPr>
          <p:cNvPr id="6" name="Immagine 5">
            <a:extLst>
              <a:ext uri="{FF2B5EF4-FFF2-40B4-BE49-F238E27FC236}">
                <a16:creationId xmlns:a16="http://schemas.microsoft.com/office/drawing/2014/main" id="{941784FE-3DC3-3441-43DA-389A832AB1D3}"/>
              </a:ext>
            </a:extLst>
          </p:cNvPr>
          <p:cNvPicPr>
            <a:picLocks noChangeAspect="1"/>
          </p:cNvPicPr>
          <p:nvPr/>
        </p:nvPicPr>
        <p:blipFill>
          <a:blip r:embed="rId4"/>
          <a:stretch>
            <a:fillRect/>
          </a:stretch>
        </p:blipFill>
        <p:spPr>
          <a:xfrm>
            <a:off x="4348129" y="558890"/>
            <a:ext cx="4705958" cy="4508938"/>
          </a:xfrm>
          <a:prstGeom prst="rect">
            <a:avLst/>
          </a:prstGeom>
        </p:spPr>
      </p:pic>
      <p:sp>
        <p:nvSpPr>
          <p:cNvPr id="12" name="CasellaDiTesto 11">
            <a:extLst>
              <a:ext uri="{FF2B5EF4-FFF2-40B4-BE49-F238E27FC236}">
                <a16:creationId xmlns:a16="http://schemas.microsoft.com/office/drawing/2014/main" id="{7FF5C425-7E8B-BA64-41A8-F8568DCE4F7D}"/>
              </a:ext>
            </a:extLst>
          </p:cNvPr>
          <p:cNvSpPr txBox="1"/>
          <p:nvPr/>
        </p:nvSpPr>
        <p:spPr>
          <a:xfrm>
            <a:off x="3400533" y="30320"/>
            <a:ext cx="4572000" cy="369332"/>
          </a:xfrm>
          <a:prstGeom prst="rect">
            <a:avLst/>
          </a:prstGeom>
          <a:noFill/>
        </p:spPr>
        <p:txBody>
          <a:bodyPr wrap="square">
            <a:spAutoFit/>
          </a:bodyPr>
          <a:lstStyle/>
          <a:p>
            <a:r>
              <a:rPr lang="it-IT" b="1" kern="0" spc="-20">
                <a:solidFill>
                  <a:srgbClr val="A94DA9"/>
                </a:solidFill>
              </a:rPr>
              <a:t>Vertical Layout</a:t>
            </a:r>
            <a:endParaRPr lang="it-IT">
              <a:solidFill>
                <a:srgbClr val="A94DA9"/>
              </a:solidFill>
            </a:endParaRPr>
          </a:p>
        </p:txBody>
      </p:sp>
    </p:spTree>
    <p:extLst>
      <p:ext uri="{BB962C8B-B14F-4D97-AF65-F5344CB8AC3E}">
        <p14:creationId xmlns:p14="http://schemas.microsoft.com/office/powerpoint/2010/main" val="30587858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77A0433E-F196-C5A9-AA96-B7F51B2B2ADF}"/>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p>
        </p:txBody>
      </p:sp>
      <p:sp>
        <p:nvSpPr>
          <p:cNvPr id="4" name="Segnaposto data 3">
            <a:extLst>
              <a:ext uri="{FF2B5EF4-FFF2-40B4-BE49-F238E27FC236}">
                <a16:creationId xmlns:a16="http://schemas.microsoft.com/office/drawing/2014/main" id="{92CD0E3D-F248-0EFA-C614-88B944D1255F}"/>
              </a:ext>
            </a:extLst>
          </p:cNvPr>
          <p:cNvSpPr>
            <a:spLocks noGrp="1"/>
          </p:cNvSpPr>
          <p:nvPr>
            <p:ph type="dt" sz="half" idx="6"/>
          </p:nvPr>
        </p:nvSpPr>
        <p:spPr/>
        <p:txBody>
          <a:bodyPr/>
          <a:lstStyle/>
          <a:p>
            <a:pPr marL="12700">
              <a:lnSpc>
                <a:spcPts val="1240"/>
              </a:lnSpc>
            </a:pPr>
            <a:r>
              <a:rPr lang="it-IT"/>
              <a:t>06/07/2023</a:t>
            </a:r>
          </a:p>
        </p:txBody>
      </p:sp>
      <p:sp>
        <p:nvSpPr>
          <p:cNvPr id="5" name="Segnaposto numero diapositiva 4">
            <a:extLst>
              <a:ext uri="{FF2B5EF4-FFF2-40B4-BE49-F238E27FC236}">
                <a16:creationId xmlns:a16="http://schemas.microsoft.com/office/drawing/2014/main" id="{ADEE6521-D5FE-8093-1B38-240CEFB28D46}"/>
              </a:ext>
            </a:extLst>
          </p:cNvPr>
          <p:cNvSpPr>
            <a:spLocks noGrp="1"/>
          </p:cNvSpPr>
          <p:nvPr>
            <p:ph type="sldNum" sz="quarter" idx="7"/>
          </p:nvPr>
        </p:nvSpPr>
        <p:spPr/>
        <p:txBody>
          <a:bodyPr/>
          <a:lstStyle/>
          <a:p>
            <a:pPr marL="38100">
              <a:lnSpc>
                <a:spcPts val="1240"/>
              </a:lnSpc>
            </a:pPr>
            <a:fld id="{81D60167-4931-47E6-BA6A-407CBD079E47}" type="slidenum">
              <a:rPr lang="it-IT" smtClean="0"/>
              <a:t>18</a:t>
            </a:fld>
            <a:endParaRPr lang="it-IT"/>
          </a:p>
        </p:txBody>
      </p:sp>
      <p:pic>
        <p:nvPicPr>
          <p:cNvPr id="9" name="Immagine 8">
            <a:extLst>
              <a:ext uri="{FF2B5EF4-FFF2-40B4-BE49-F238E27FC236}">
                <a16:creationId xmlns:a16="http://schemas.microsoft.com/office/drawing/2014/main" id="{83AF13E9-696F-1681-7A2B-50BD484265E3}"/>
              </a:ext>
            </a:extLst>
          </p:cNvPr>
          <p:cNvPicPr>
            <a:picLocks noChangeAspect="1"/>
          </p:cNvPicPr>
          <p:nvPr/>
        </p:nvPicPr>
        <p:blipFill>
          <a:blip r:embed="rId2"/>
          <a:stretch>
            <a:fillRect/>
          </a:stretch>
        </p:blipFill>
        <p:spPr>
          <a:xfrm>
            <a:off x="5517924" y="903893"/>
            <a:ext cx="3536162" cy="4449404"/>
          </a:xfrm>
          <a:prstGeom prst="rect">
            <a:avLst/>
          </a:prstGeom>
        </p:spPr>
      </p:pic>
      <p:pic>
        <p:nvPicPr>
          <p:cNvPr id="7" name="Immagine 6" descr="Immagine che contiene testo, schermata, Carattere&#10;&#10;Descrizione generata automaticamente">
            <a:extLst>
              <a:ext uri="{FF2B5EF4-FFF2-40B4-BE49-F238E27FC236}">
                <a16:creationId xmlns:a16="http://schemas.microsoft.com/office/drawing/2014/main" id="{66D4B418-3DC9-2BA9-DFF3-CB248250EFB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135"/>
          <a:stretch/>
        </p:blipFill>
        <p:spPr>
          <a:xfrm>
            <a:off x="80678" y="777769"/>
            <a:ext cx="2441805" cy="4090906"/>
          </a:xfrm>
          <a:prstGeom prst="rect">
            <a:avLst/>
          </a:prstGeom>
        </p:spPr>
      </p:pic>
      <p:pic>
        <p:nvPicPr>
          <p:cNvPr id="13" name="Immagine 12">
            <a:extLst>
              <a:ext uri="{FF2B5EF4-FFF2-40B4-BE49-F238E27FC236}">
                <a16:creationId xmlns:a16="http://schemas.microsoft.com/office/drawing/2014/main" id="{A50C78A0-F2A5-4F0A-293D-02B4A1D8BC19}"/>
              </a:ext>
            </a:extLst>
          </p:cNvPr>
          <p:cNvPicPr>
            <a:picLocks noChangeAspect="1"/>
          </p:cNvPicPr>
          <p:nvPr/>
        </p:nvPicPr>
        <p:blipFill>
          <a:blip r:embed="rId4"/>
          <a:stretch>
            <a:fillRect/>
          </a:stretch>
        </p:blipFill>
        <p:spPr>
          <a:xfrm>
            <a:off x="2633630" y="925186"/>
            <a:ext cx="2888933" cy="3209925"/>
          </a:xfrm>
          <a:prstGeom prst="rect">
            <a:avLst/>
          </a:prstGeom>
        </p:spPr>
      </p:pic>
      <p:sp>
        <p:nvSpPr>
          <p:cNvPr id="2" name="CasellaDiTesto 1">
            <a:extLst>
              <a:ext uri="{FF2B5EF4-FFF2-40B4-BE49-F238E27FC236}">
                <a16:creationId xmlns:a16="http://schemas.microsoft.com/office/drawing/2014/main" id="{1BB3606E-09EA-7D76-D241-B3FD5D862F9A}"/>
              </a:ext>
            </a:extLst>
          </p:cNvPr>
          <p:cNvSpPr txBox="1"/>
          <p:nvPr/>
        </p:nvSpPr>
        <p:spPr>
          <a:xfrm>
            <a:off x="3400533" y="30320"/>
            <a:ext cx="4572000" cy="369332"/>
          </a:xfrm>
          <a:prstGeom prst="rect">
            <a:avLst/>
          </a:prstGeom>
          <a:noFill/>
        </p:spPr>
        <p:txBody>
          <a:bodyPr wrap="square">
            <a:spAutoFit/>
          </a:bodyPr>
          <a:lstStyle/>
          <a:p>
            <a:r>
              <a:rPr lang="it-IT" b="1" kern="0" spc="-20" err="1">
                <a:solidFill>
                  <a:srgbClr val="A94DA9"/>
                </a:solidFill>
              </a:rPr>
              <a:t>Constraint</a:t>
            </a:r>
            <a:r>
              <a:rPr lang="it-IT" b="1" kern="0" spc="-20">
                <a:solidFill>
                  <a:srgbClr val="A94DA9"/>
                </a:solidFill>
              </a:rPr>
              <a:t> Layout</a:t>
            </a:r>
            <a:endParaRPr lang="it-IT">
              <a:solidFill>
                <a:srgbClr val="A94DA9"/>
              </a:solidFill>
            </a:endParaRPr>
          </a:p>
        </p:txBody>
      </p:sp>
    </p:spTree>
    <p:extLst>
      <p:ext uri="{BB962C8B-B14F-4D97-AF65-F5344CB8AC3E}">
        <p14:creationId xmlns:p14="http://schemas.microsoft.com/office/powerpoint/2010/main" val="15524225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E5251871-5CE5-DEA1-A381-2062A117A730}"/>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p>
        </p:txBody>
      </p:sp>
      <p:sp>
        <p:nvSpPr>
          <p:cNvPr id="4" name="Segnaposto data 3">
            <a:extLst>
              <a:ext uri="{FF2B5EF4-FFF2-40B4-BE49-F238E27FC236}">
                <a16:creationId xmlns:a16="http://schemas.microsoft.com/office/drawing/2014/main" id="{8889DF6D-B5CC-BA4A-51F0-08F61994160D}"/>
              </a:ext>
            </a:extLst>
          </p:cNvPr>
          <p:cNvSpPr>
            <a:spLocks noGrp="1"/>
          </p:cNvSpPr>
          <p:nvPr>
            <p:ph type="dt" sz="half" idx="6"/>
          </p:nvPr>
        </p:nvSpPr>
        <p:spPr/>
        <p:txBody>
          <a:bodyPr/>
          <a:lstStyle/>
          <a:p>
            <a:pPr marL="12700">
              <a:lnSpc>
                <a:spcPts val="1240"/>
              </a:lnSpc>
            </a:pPr>
            <a:r>
              <a:rPr lang="it-IT"/>
              <a:t>06/07/2023</a:t>
            </a:r>
          </a:p>
        </p:txBody>
      </p:sp>
      <p:sp>
        <p:nvSpPr>
          <p:cNvPr id="5" name="Segnaposto numero diapositiva 4">
            <a:extLst>
              <a:ext uri="{FF2B5EF4-FFF2-40B4-BE49-F238E27FC236}">
                <a16:creationId xmlns:a16="http://schemas.microsoft.com/office/drawing/2014/main" id="{21C95C88-B5E9-E2CB-F077-ED177481DB8C}"/>
              </a:ext>
            </a:extLst>
          </p:cNvPr>
          <p:cNvSpPr>
            <a:spLocks noGrp="1"/>
          </p:cNvSpPr>
          <p:nvPr>
            <p:ph type="sldNum" sz="quarter" idx="7"/>
          </p:nvPr>
        </p:nvSpPr>
        <p:spPr/>
        <p:txBody>
          <a:bodyPr/>
          <a:lstStyle/>
          <a:p>
            <a:pPr marL="38100">
              <a:lnSpc>
                <a:spcPts val="1240"/>
              </a:lnSpc>
            </a:pPr>
            <a:fld id="{81D60167-4931-47E6-BA6A-407CBD079E47}" type="slidenum">
              <a:rPr lang="it-IT" smtClean="0"/>
              <a:t>19</a:t>
            </a:fld>
            <a:endParaRPr lang="it-IT"/>
          </a:p>
        </p:txBody>
      </p:sp>
      <p:sp>
        <p:nvSpPr>
          <p:cNvPr id="7" name="CasellaDiTesto 6">
            <a:extLst>
              <a:ext uri="{FF2B5EF4-FFF2-40B4-BE49-F238E27FC236}">
                <a16:creationId xmlns:a16="http://schemas.microsoft.com/office/drawing/2014/main" id="{84310C7B-2BCF-CC6B-1BC7-7F3D12618CB8}"/>
              </a:ext>
            </a:extLst>
          </p:cNvPr>
          <p:cNvSpPr txBox="1"/>
          <p:nvPr/>
        </p:nvSpPr>
        <p:spPr>
          <a:xfrm>
            <a:off x="131883" y="149469"/>
            <a:ext cx="7455877" cy="1323439"/>
          </a:xfrm>
          <a:prstGeom prst="rect">
            <a:avLst/>
          </a:prstGeom>
          <a:noFill/>
        </p:spPr>
        <p:txBody>
          <a:bodyPr wrap="square">
            <a:spAutoFit/>
          </a:bodyPr>
          <a:lstStyle/>
          <a:p>
            <a:pPr marL="12700">
              <a:spcBef>
                <a:spcPts val="100"/>
              </a:spcBef>
            </a:pPr>
            <a:r>
              <a:rPr lang="it-IT" sz="4000" b="1" kern="0" spc="-20">
                <a:latin typeface="Calibri Light"/>
                <a:ea typeface="+mj-ea"/>
                <a:cs typeface="Calibri Light"/>
              </a:rPr>
              <a:t>Gestione della directory </a:t>
            </a:r>
            <a:r>
              <a:rPr lang="it-IT" sz="4000" b="1" kern="0" spc="-20" err="1">
                <a:latin typeface="Calibri Light"/>
                <a:ea typeface="+mj-ea"/>
                <a:cs typeface="Calibri Light"/>
              </a:rPr>
              <a:t>resources</a:t>
            </a:r>
            <a:r>
              <a:rPr lang="it-IT" sz="4000" b="1" kern="0" spc="-20">
                <a:latin typeface="Calibri Light"/>
                <a:ea typeface="+mj-ea"/>
                <a:cs typeface="Calibri Light"/>
              </a:rPr>
              <a:t> per contenere le stringhe di testo</a:t>
            </a:r>
          </a:p>
        </p:txBody>
      </p:sp>
      <p:pic>
        <p:nvPicPr>
          <p:cNvPr id="8" name="Immagine 7">
            <a:extLst>
              <a:ext uri="{FF2B5EF4-FFF2-40B4-BE49-F238E27FC236}">
                <a16:creationId xmlns:a16="http://schemas.microsoft.com/office/drawing/2014/main" id="{0577D8B8-86B6-5F2A-98AB-39CBAE817C41}"/>
              </a:ext>
            </a:extLst>
          </p:cNvPr>
          <p:cNvPicPr>
            <a:picLocks noChangeAspect="1"/>
          </p:cNvPicPr>
          <p:nvPr/>
        </p:nvPicPr>
        <p:blipFill>
          <a:blip r:embed="rId2">
            <a:alphaModFix amt="70000"/>
          </a:blip>
          <a:stretch>
            <a:fillRect/>
          </a:stretch>
        </p:blipFill>
        <p:spPr>
          <a:xfrm>
            <a:off x="7315948" y="89556"/>
            <a:ext cx="1828572" cy="1282044"/>
          </a:xfrm>
          <a:prstGeom prst="rect">
            <a:avLst/>
          </a:prstGeom>
        </p:spPr>
      </p:pic>
      <p:sp>
        <p:nvSpPr>
          <p:cNvPr id="10" name="object 3">
            <a:extLst>
              <a:ext uri="{FF2B5EF4-FFF2-40B4-BE49-F238E27FC236}">
                <a16:creationId xmlns:a16="http://schemas.microsoft.com/office/drawing/2014/main" id="{DF22492D-D563-1419-C0A3-3C5EFECD9B59}"/>
              </a:ext>
            </a:extLst>
          </p:cNvPr>
          <p:cNvSpPr txBox="1"/>
          <p:nvPr/>
        </p:nvSpPr>
        <p:spPr>
          <a:xfrm>
            <a:off x="-152400" y="1686062"/>
            <a:ext cx="7254875" cy="2159566"/>
          </a:xfrm>
          <a:prstGeom prst="rect">
            <a:avLst/>
          </a:prstGeom>
        </p:spPr>
        <p:txBody>
          <a:bodyPr vert="horz" wrap="square" lIns="0" tIns="60960" rIns="0" bIns="0" rtlCol="0">
            <a:spAutoFit/>
          </a:bodyPr>
          <a:lstStyle/>
          <a:p>
            <a:pPr marL="469900" marR="179070" lvl="1">
              <a:spcBef>
                <a:spcPts val="480"/>
              </a:spcBef>
              <a:tabLst>
                <a:tab pos="241300" algn="l"/>
              </a:tabLst>
            </a:pPr>
            <a:r>
              <a:rPr lang="it-IT" sz="1600" spc="-10">
                <a:latin typeface="Calibri"/>
                <a:cs typeface="Calibri"/>
              </a:rPr>
              <a:t>Per andare a scrivere il testo da visualizzare a schermo abbiamo adottato lo standard di andare a scrivere le stringhe all’interno del file strings.xml all’interno della directory </a:t>
            </a:r>
            <a:r>
              <a:rPr lang="it-IT" sz="1600" spc="-10" err="1">
                <a:latin typeface="Calibri"/>
                <a:cs typeface="Calibri"/>
              </a:rPr>
              <a:t>resources</a:t>
            </a:r>
            <a:r>
              <a:rPr lang="it-IT" sz="1600" spc="-10">
                <a:latin typeface="Calibri"/>
                <a:cs typeface="Calibri"/>
              </a:rPr>
              <a:t>, in questo modo viene automatizzato e il processo di Localizzazione dove </a:t>
            </a:r>
          </a:p>
          <a:p>
            <a:pPr marL="755650" marR="179070" lvl="1" indent="-285750">
              <a:spcBef>
                <a:spcPts val="480"/>
              </a:spcBef>
              <a:buFont typeface="Arial" panose="020B0604020202020204" pitchFamily="34" charset="0"/>
              <a:buChar char="•"/>
              <a:tabLst>
                <a:tab pos="241300" algn="l"/>
              </a:tabLst>
            </a:pPr>
            <a:r>
              <a:rPr lang="it-IT" sz="1600" spc="-10">
                <a:latin typeface="Calibri"/>
                <a:cs typeface="Calibri"/>
              </a:rPr>
              <a:t>Editare il testo nell’ app è piu facile in quanto tutte le stringhe di testo sono contenute nel file </a:t>
            </a:r>
          </a:p>
          <a:p>
            <a:pPr marL="755650" marR="179070" lvl="1" indent="-285750">
              <a:spcBef>
                <a:spcPts val="480"/>
              </a:spcBef>
              <a:buFont typeface="Arial" panose="020B0604020202020204" pitchFamily="34" charset="0"/>
              <a:buChar char="•"/>
              <a:tabLst>
                <a:tab pos="241300" algn="l"/>
              </a:tabLst>
            </a:pPr>
            <a:r>
              <a:rPr lang="it-IT" sz="1600" spc="-10">
                <a:latin typeface="Calibri"/>
                <a:cs typeface="Calibri"/>
              </a:rPr>
              <a:t>Viene velocizzato il processo di traduzione tramite l’editor </a:t>
            </a:r>
            <a:r>
              <a:rPr lang="it-IT" sz="1600" spc="-10" err="1">
                <a:latin typeface="Calibri"/>
                <a:cs typeface="Calibri"/>
              </a:rPr>
              <a:t>initegrato</a:t>
            </a:r>
            <a:r>
              <a:rPr lang="it-IT" sz="1600" spc="-10">
                <a:latin typeface="Calibri"/>
                <a:cs typeface="Calibri"/>
              </a:rPr>
              <a:t> in Android Studio </a:t>
            </a:r>
            <a:endParaRPr sz="1600">
              <a:latin typeface="Calibri"/>
              <a:cs typeface="Calibri"/>
            </a:endParaRPr>
          </a:p>
        </p:txBody>
      </p:sp>
    </p:spTree>
    <p:extLst>
      <p:ext uri="{BB962C8B-B14F-4D97-AF65-F5344CB8AC3E}">
        <p14:creationId xmlns:p14="http://schemas.microsoft.com/office/powerpoint/2010/main" val="27483030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egnaposto piè di pagina 5">
            <a:extLst>
              <a:ext uri="{FF2B5EF4-FFF2-40B4-BE49-F238E27FC236}">
                <a16:creationId xmlns:a16="http://schemas.microsoft.com/office/drawing/2014/main" id="{D65EC6AC-EFEE-4310-6A5A-28EFFCBEA084}"/>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p>
        </p:txBody>
      </p:sp>
      <p:sp>
        <p:nvSpPr>
          <p:cNvPr id="12" name="object 2">
            <a:extLst>
              <a:ext uri="{FF2B5EF4-FFF2-40B4-BE49-F238E27FC236}">
                <a16:creationId xmlns:a16="http://schemas.microsoft.com/office/drawing/2014/main" id="{A8B449FE-4217-D30A-378E-1700D58FFDA4}"/>
              </a:ext>
            </a:extLst>
          </p:cNvPr>
          <p:cNvSpPr txBox="1">
            <a:spLocks noGrp="1"/>
          </p:cNvSpPr>
          <p:nvPr>
            <p:ph type="title"/>
          </p:nvPr>
        </p:nvSpPr>
        <p:spPr>
          <a:xfrm>
            <a:off x="457200" y="457200"/>
            <a:ext cx="4038600" cy="689932"/>
          </a:xfrm>
          <a:prstGeom prst="rect">
            <a:avLst/>
          </a:prstGeom>
        </p:spPr>
        <p:txBody>
          <a:bodyPr vert="horz" wrap="square" lIns="0" tIns="12700" rIns="0" bIns="0" rtlCol="0">
            <a:spAutoFit/>
          </a:bodyPr>
          <a:lstStyle/>
          <a:p>
            <a:pPr marL="12700">
              <a:lnSpc>
                <a:spcPct val="100000"/>
              </a:lnSpc>
              <a:spcBef>
                <a:spcPts val="100"/>
              </a:spcBef>
            </a:pPr>
            <a:r>
              <a:rPr lang="it-IT" sz="4400" b="1" spc="-20"/>
              <a:t>Introduzione </a:t>
            </a:r>
            <a:endParaRPr sz="4400" b="1"/>
          </a:p>
        </p:txBody>
      </p:sp>
      <p:sp>
        <p:nvSpPr>
          <p:cNvPr id="13" name="object 3">
            <a:extLst>
              <a:ext uri="{FF2B5EF4-FFF2-40B4-BE49-F238E27FC236}">
                <a16:creationId xmlns:a16="http://schemas.microsoft.com/office/drawing/2014/main" id="{4E7ED224-3D32-D96F-2BF1-5E1FF6427BC8}"/>
              </a:ext>
            </a:extLst>
          </p:cNvPr>
          <p:cNvSpPr txBox="1"/>
          <p:nvPr/>
        </p:nvSpPr>
        <p:spPr>
          <a:xfrm>
            <a:off x="457200" y="1371600"/>
            <a:ext cx="6705600" cy="2140330"/>
          </a:xfrm>
          <a:prstGeom prst="rect">
            <a:avLst/>
          </a:prstGeom>
        </p:spPr>
        <p:txBody>
          <a:bodyPr vert="horz" wrap="square" lIns="0" tIns="97790" rIns="0" bIns="0" rtlCol="0">
            <a:spAutoFit/>
          </a:bodyPr>
          <a:lstStyle/>
          <a:p>
            <a:pPr marL="12700">
              <a:lnSpc>
                <a:spcPct val="100000"/>
              </a:lnSpc>
              <a:spcBef>
                <a:spcPts val="770"/>
              </a:spcBef>
              <a:tabLst>
                <a:tab pos="241300" algn="l"/>
              </a:tabLst>
            </a:pPr>
            <a:r>
              <a:rPr lang="it-IT">
                <a:latin typeface="Calibri"/>
                <a:cs typeface="Calibri"/>
              </a:rPr>
              <a:t>In un mondo dove si usano sempre più i social media, chi per parlare, chi per distrarsi ci siamo chiesti cosa potevamo portare di innovativo sul mercato ? </a:t>
            </a:r>
          </a:p>
          <a:p>
            <a:pPr marL="12700">
              <a:lnSpc>
                <a:spcPct val="100000"/>
              </a:lnSpc>
              <a:spcBef>
                <a:spcPts val="770"/>
              </a:spcBef>
              <a:tabLst>
                <a:tab pos="241300" algn="l"/>
              </a:tabLst>
            </a:pPr>
            <a:r>
              <a:rPr lang="it-IT">
                <a:latin typeface="Calibri"/>
                <a:cs typeface="Calibri"/>
              </a:rPr>
              <a:t>Volevamo valutare un profilo utente che secondo noi non è stato attenzionato  quanto dovrebbe, troppo spesso ormai siamo sempre più criticati e valutati sulla base della nostra estetica, ma esiste un modo per far conoscere di piu la nostra personalità ? </a:t>
            </a:r>
          </a:p>
        </p:txBody>
      </p:sp>
      <p:sp>
        <p:nvSpPr>
          <p:cNvPr id="17" name="Segnaposto numero diapositiva 16">
            <a:extLst>
              <a:ext uri="{FF2B5EF4-FFF2-40B4-BE49-F238E27FC236}">
                <a16:creationId xmlns:a16="http://schemas.microsoft.com/office/drawing/2014/main" id="{AE88F6A4-BD43-D4D6-810D-B38E7A80D6C0}"/>
              </a:ext>
            </a:extLst>
          </p:cNvPr>
          <p:cNvSpPr>
            <a:spLocks noGrp="1"/>
          </p:cNvSpPr>
          <p:nvPr>
            <p:ph type="sldNum" sz="quarter" idx="7"/>
          </p:nvPr>
        </p:nvSpPr>
        <p:spPr/>
        <p:txBody>
          <a:bodyPr/>
          <a:lstStyle/>
          <a:p>
            <a:pPr marL="38100">
              <a:lnSpc>
                <a:spcPts val="1240"/>
              </a:lnSpc>
            </a:pPr>
            <a:fld id="{81D60167-4931-47E6-BA6A-407CBD079E47}" type="slidenum">
              <a:rPr lang="it-IT" smtClean="0"/>
              <a:t>2</a:t>
            </a:fld>
            <a:endParaRPr lang="it-IT"/>
          </a:p>
        </p:txBody>
      </p:sp>
      <p:sp>
        <p:nvSpPr>
          <p:cNvPr id="4" name="CasellaDiTesto 3">
            <a:extLst>
              <a:ext uri="{FF2B5EF4-FFF2-40B4-BE49-F238E27FC236}">
                <a16:creationId xmlns:a16="http://schemas.microsoft.com/office/drawing/2014/main" id="{31EFC87A-A8A5-2AD2-6B49-0B5401E4912F}"/>
              </a:ext>
            </a:extLst>
          </p:cNvPr>
          <p:cNvSpPr txBox="1"/>
          <p:nvPr/>
        </p:nvSpPr>
        <p:spPr>
          <a:xfrm>
            <a:off x="2349744" y="3169599"/>
            <a:ext cx="4699488" cy="369332"/>
          </a:xfrm>
          <a:prstGeom prst="rect">
            <a:avLst/>
          </a:prstGeom>
          <a:noFill/>
        </p:spPr>
        <p:txBody>
          <a:bodyPr wrap="square">
            <a:spAutoFit/>
          </a:bodyPr>
          <a:lstStyle/>
          <a:p>
            <a:endParaRPr lang="it-IT"/>
          </a:p>
        </p:txBody>
      </p:sp>
      <p:pic>
        <p:nvPicPr>
          <p:cNvPr id="1026" name="Picture 2" descr="Immagine caricata">
            <a:extLst>
              <a:ext uri="{FF2B5EF4-FFF2-40B4-BE49-F238E27FC236}">
                <a16:creationId xmlns:a16="http://schemas.microsoft.com/office/drawing/2014/main" id="{4D1F9249-8E29-5140-0E62-7A149BBE776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5128" y="3623463"/>
            <a:ext cx="3873744" cy="2692118"/>
          </a:xfrm>
          <a:prstGeom prst="rect">
            <a:avLst/>
          </a:prstGeom>
          <a:noFill/>
          <a:extLst>
            <a:ext uri="{909E8E84-426E-40DD-AFC4-6F175D3DCCD1}">
              <a14:hiddenFill xmlns:a14="http://schemas.microsoft.com/office/drawing/2010/main">
                <a:solidFill>
                  <a:srgbClr val="FFFFFF"/>
                </a:solidFill>
              </a14:hiddenFill>
            </a:ext>
          </a:extLst>
        </p:spPr>
      </p:pic>
      <p:pic>
        <p:nvPicPr>
          <p:cNvPr id="10" name="Immagine 9">
            <a:extLst>
              <a:ext uri="{FF2B5EF4-FFF2-40B4-BE49-F238E27FC236}">
                <a16:creationId xmlns:a16="http://schemas.microsoft.com/office/drawing/2014/main" id="{A6F92CB6-B424-133E-CBCE-D14DF5FC9EBD}"/>
              </a:ext>
            </a:extLst>
          </p:cNvPr>
          <p:cNvPicPr>
            <a:picLocks noChangeAspect="1"/>
          </p:cNvPicPr>
          <p:nvPr/>
        </p:nvPicPr>
        <p:blipFill>
          <a:blip r:embed="rId3">
            <a:alphaModFix amt="70000"/>
          </a:blip>
          <a:stretch>
            <a:fillRect/>
          </a:stretch>
        </p:blipFill>
        <p:spPr>
          <a:xfrm>
            <a:off x="7315948" y="89556"/>
            <a:ext cx="1828572" cy="1282044"/>
          </a:xfrm>
          <a:prstGeom prst="rect">
            <a:avLst/>
          </a:prstGeom>
        </p:spPr>
      </p:pic>
      <p:sp>
        <p:nvSpPr>
          <p:cNvPr id="14" name="object 2">
            <a:extLst>
              <a:ext uri="{FF2B5EF4-FFF2-40B4-BE49-F238E27FC236}">
                <a16:creationId xmlns:a16="http://schemas.microsoft.com/office/drawing/2014/main" id="{3BBD44C5-E285-69F4-6FD9-23D9D3D255B4}"/>
              </a:ext>
            </a:extLst>
          </p:cNvPr>
          <p:cNvSpPr txBox="1"/>
          <p:nvPr/>
        </p:nvSpPr>
        <p:spPr>
          <a:xfrm>
            <a:off x="707542" y="6427114"/>
            <a:ext cx="764540" cy="197490"/>
          </a:xfrm>
          <a:prstGeom prst="rect">
            <a:avLst/>
          </a:prstGeom>
        </p:spPr>
        <p:txBody>
          <a:bodyPr vert="horz" wrap="square" lIns="0" tIns="12700" rIns="0" bIns="0" rtlCol="0">
            <a:spAutoFit/>
          </a:bodyPr>
          <a:lstStyle/>
          <a:p>
            <a:pPr marL="12700">
              <a:lnSpc>
                <a:spcPct val="100000"/>
              </a:lnSpc>
              <a:spcBef>
                <a:spcPts val="100"/>
              </a:spcBef>
            </a:pPr>
            <a:r>
              <a:rPr sz="1200">
                <a:solidFill>
                  <a:srgbClr val="888888"/>
                </a:solidFill>
                <a:latin typeface="Calibri"/>
                <a:cs typeface="Calibri"/>
              </a:rPr>
              <a:t>0</a:t>
            </a:r>
            <a:r>
              <a:rPr lang="it-IT" sz="1200" spc="5">
                <a:solidFill>
                  <a:srgbClr val="888888"/>
                </a:solidFill>
                <a:latin typeface="Calibri"/>
                <a:cs typeface="Calibri"/>
              </a:rPr>
              <a:t>7</a:t>
            </a:r>
            <a:r>
              <a:rPr sz="1200">
                <a:solidFill>
                  <a:srgbClr val="888888"/>
                </a:solidFill>
                <a:latin typeface="Calibri"/>
                <a:cs typeface="Calibri"/>
              </a:rPr>
              <a:t>/0</a:t>
            </a:r>
            <a:r>
              <a:rPr lang="it-IT" sz="1200" spc="5">
                <a:solidFill>
                  <a:srgbClr val="888888"/>
                </a:solidFill>
                <a:latin typeface="Calibri"/>
                <a:cs typeface="Calibri"/>
              </a:rPr>
              <a:t>7</a:t>
            </a:r>
            <a:r>
              <a:rPr sz="1200">
                <a:solidFill>
                  <a:srgbClr val="888888"/>
                </a:solidFill>
                <a:latin typeface="Calibri"/>
                <a:cs typeface="Calibri"/>
              </a:rPr>
              <a:t>/2</a:t>
            </a:r>
            <a:r>
              <a:rPr sz="1200" spc="5">
                <a:solidFill>
                  <a:srgbClr val="888888"/>
                </a:solidFill>
                <a:latin typeface="Calibri"/>
                <a:cs typeface="Calibri"/>
              </a:rPr>
              <a:t>0</a:t>
            </a:r>
            <a:r>
              <a:rPr sz="1200">
                <a:solidFill>
                  <a:srgbClr val="888888"/>
                </a:solidFill>
                <a:latin typeface="Calibri"/>
                <a:cs typeface="Calibri"/>
              </a:rPr>
              <a:t>23</a:t>
            </a:r>
            <a:endParaRPr sz="1200">
              <a:latin typeface="Calibri"/>
              <a:cs typeface="Calibri"/>
            </a:endParaRPr>
          </a:p>
        </p:txBody>
      </p:sp>
    </p:spTree>
    <p:extLst>
      <p:ext uri="{BB962C8B-B14F-4D97-AF65-F5344CB8AC3E}">
        <p14:creationId xmlns:p14="http://schemas.microsoft.com/office/powerpoint/2010/main" val="24166967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802E24CB-24AE-BD2D-C7CA-EE8640CE1351}"/>
              </a:ext>
            </a:extLst>
          </p:cNvPr>
          <p:cNvPicPr>
            <a:picLocks noChangeAspect="1"/>
          </p:cNvPicPr>
          <p:nvPr/>
        </p:nvPicPr>
        <p:blipFill>
          <a:blip r:embed="rId2"/>
          <a:stretch>
            <a:fillRect/>
          </a:stretch>
        </p:blipFill>
        <p:spPr>
          <a:xfrm>
            <a:off x="2663325" y="0"/>
            <a:ext cx="5866111" cy="5159756"/>
          </a:xfrm>
          <a:prstGeom prst="rect">
            <a:avLst/>
          </a:prstGeom>
        </p:spPr>
      </p:pic>
      <p:sp>
        <p:nvSpPr>
          <p:cNvPr id="3" name="Segnaposto piè di pagina 2">
            <a:extLst>
              <a:ext uri="{FF2B5EF4-FFF2-40B4-BE49-F238E27FC236}">
                <a16:creationId xmlns:a16="http://schemas.microsoft.com/office/drawing/2014/main" id="{E5251871-5CE5-DEA1-A381-2062A117A730}"/>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p>
        </p:txBody>
      </p:sp>
      <p:sp>
        <p:nvSpPr>
          <p:cNvPr id="4" name="Segnaposto data 3">
            <a:extLst>
              <a:ext uri="{FF2B5EF4-FFF2-40B4-BE49-F238E27FC236}">
                <a16:creationId xmlns:a16="http://schemas.microsoft.com/office/drawing/2014/main" id="{8889DF6D-B5CC-BA4A-51F0-08F61994160D}"/>
              </a:ext>
            </a:extLst>
          </p:cNvPr>
          <p:cNvSpPr>
            <a:spLocks noGrp="1"/>
          </p:cNvSpPr>
          <p:nvPr>
            <p:ph type="dt" sz="half" idx="6"/>
          </p:nvPr>
        </p:nvSpPr>
        <p:spPr/>
        <p:txBody>
          <a:bodyPr/>
          <a:lstStyle/>
          <a:p>
            <a:pPr marL="12700">
              <a:lnSpc>
                <a:spcPts val="1240"/>
              </a:lnSpc>
            </a:pPr>
            <a:r>
              <a:rPr lang="it-IT"/>
              <a:t>06/07/2023</a:t>
            </a:r>
          </a:p>
        </p:txBody>
      </p:sp>
      <p:sp>
        <p:nvSpPr>
          <p:cNvPr id="5" name="Segnaposto numero diapositiva 4">
            <a:extLst>
              <a:ext uri="{FF2B5EF4-FFF2-40B4-BE49-F238E27FC236}">
                <a16:creationId xmlns:a16="http://schemas.microsoft.com/office/drawing/2014/main" id="{21C95C88-B5E9-E2CB-F077-ED177481DB8C}"/>
              </a:ext>
            </a:extLst>
          </p:cNvPr>
          <p:cNvSpPr>
            <a:spLocks noGrp="1"/>
          </p:cNvSpPr>
          <p:nvPr>
            <p:ph type="sldNum" sz="quarter" idx="7"/>
          </p:nvPr>
        </p:nvSpPr>
        <p:spPr/>
        <p:txBody>
          <a:bodyPr/>
          <a:lstStyle/>
          <a:p>
            <a:pPr marL="38100">
              <a:lnSpc>
                <a:spcPts val="1240"/>
              </a:lnSpc>
            </a:pPr>
            <a:fld id="{81D60167-4931-47E6-BA6A-407CBD079E47}" type="slidenum">
              <a:rPr lang="it-IT" smtClean="0"/>
              <a:t>20</a:t>
            </a:fld>
            <a:endParaRPr lang="it-IT"/>
          </a:p>
        </p:txBody>
      </p:sp>
      <p:pic>
        <p:nvPicPr>
          <p:cNvPr id="8" name="Immagine 7">
            <a:extLst>
              <a:ext uri="{FF2B5EF4-FFF2-40B4-BE49-F238E27FC236}">
                <a16:creationId xmlns:a16="http://schemas.microsoft.com/office/drawing/2014/main" id="{0577D8B8-86B6-5F2A-98AB-39CBAE817C41}"/>
              </a:ext>
            </a:extLst>
          </p:cNvPr>
          <p:cNvPicPr>
            <a:picLocks noChangeAspect="1"/>
          </p:cNvPicPr>
          <p:nvPr/>
        </p:nvPicPr>
        <p:blipFill>
          <a:blip r:embed="rId3">
            <a:alphaModFix amt="70000"/>
          </a:blip>
          <a:stretch>
            <a:fillRect/>
          </a:stretch>
        </p:blipFill>
        <p:spPr>
          <a:xfrm>
            <a:off x="7315948" y="89556"/>
            <a:ext cx="1828572" cy="1282044"/>
          </a:xfrm>
          <a:prstGeom prst="rect">
            <a:avLst/>
          </a:prstGeom>
        </p:spPr>
      </p:pic>
      <p:pic>
        <p:nvPicPr>
          <p:cNvPr id="12" name="Immagine 11">
            <a:extLst>
              <a:ext uri="{FF2B5EF4-FFF2-40B4-BE49-F238E27FC236}">
                <a16:creationId xmlns:a16="http://schemas.microsoft.com/office/drawing/2014/main" id="{B2EB17F7-230F-C564-B331-5C0D6491F62C}"/>
              </a:ext>
            </a:extLst>
          </p:cNvPr>
          <p:cNvPicPr>
            <a:picLocks noChangeAspect="1"/>
          </p:cNvPicPr>
          <p:nvPr/>
        </p:nvPicPr>
        <p:blipFill rotWithShape="1">
          <a:blip r:embed="rId4"/>
          <a:srcRect t="33281"/>
          <a:stretch/>
        </p:blipFill>
        <p:spPr>
          <a:xfrm>
            <a:off x="336331" y="374049"/>
            <a:ext cx="2585543" cy="1995101"/>
          </a:xfrm>
          <a:prstGeom prst="rect">
            <a:avLst/>
          </a:prstGeom>
        </p:spPr>
      </p:pic>
      <p:pic>
        <p:nvPicPr>
          <p:cNvPr id="14" name="Immagine 13">
            <a:extLst>
              <a:ext uri="{FF2B5EF4-FFF2-40B4-BE49-F238E27FC236}">
                <a16:creationId xmlns:a16="http://schemas.microsoft.com/office/drawing/2014/main" id="{E018A7DB-4CC2-BA2C-6E9E-BF577A9C8AB2}"/>
              </a:ext>
            </a:extLst>
          </p:cNvPr>
          <p:cNvPicPr>
            <a:picLocks noChangeAspect="1"/>
          </p:cNvPicPr>
          <p:nvPr/>
        </p:nvPicPr>
        <p:blipFill>
          <a:blip r:embed="rId5"/>
          <a:stretch>
            <a:fillRect/>
          </a:stretch>
        </p:blipFill>
        <p:spPr>
          <a:xfrm>
            <a:off x="402108" y="2251548"/>
            <a:ext cx="7828126" cy="4018203"/>
          </a:xfrm>
          <a:prstGeom prst="rect">
            <a:avLst/>
          </a:prstGeom>
        </p:spPr>
      </p:pic>
    </p:spTree>
    <p:extLst>
      <p:ext uri="{BB962C8B-B14F-4D97-AF65-F5344CB8AC3E}">
        <p14:creationId xmlns:p14="http://schemas.microsoft.com/office/powerpoint/2010/main" val="25470161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egnaposto piè di pagina 5">
            <a:extLst>
              <a:ext uri="{FF2B5EF4-FFF2-40B4-BE49-F238E27FC236}">
                <a16:creationId xmlns:a16="http://schemas.microsoft.com/office/drawing/2014/main" id="{D65EC6AC-EFEE-4310-6A5A-28EFFCBEA084}"/>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p>
        </p:txBody>
      </p:sp>
      <p:sp>
        <p:nvSpPr>
          <p:cNvPr id="12" name="object 2">
            <a:extLst>
              <a:ext uri="{FF2B5EF4-FFF2-40B4-BE49-F238E27FC236}">
                <a16:creationId xmlns:a16="http://schemas.microsoft.com/office/drawing/2014/main" id="{A8B449FE-4217-D30A-378E-1700D58FFDA4}"/>
              </a:ext>
            </a:extLst>
          </p:cNvPr>
          <p:cNvSpPr txBox="1">
            <a:spLocks noGrp="1"/>
          </p:cNvSpPr>
          <p:nvPr>
            <p:ph type="title"/>
          </p:nvPr>
        </p:nvSpPr>
        <p:spPr>
          <a:xfrm>
            <a:off x="457200" y="457200"/>
            <a:ext cx="5791200" cy="1243930"/>
          </a:xfrm>
          <a:prstGeom prst="rect">
            <a:avLst/>
          </a:prstGeom>
        </p:spPr>
        <p:txBody>
          <a:bodyPr vert="horz" wrap="square" lIns="0" tIns="12700" rIns="0" bIns="0" rtlCol="0">
            <a:spAutoFit/>
          </a:bodyPr>
          <a:lstStyle/>
          <a:p>
            <a:pPr marL="12700">
              <a:spcBef>
                <a:spcPts val="100"/>
              </a:spcBef>
            </a:pPr>
            <a:r>
              <a:rPr lang="it-IT" sz="4000" b="1" kern="0" spc="-20"/>
              <a:t>Utilizzo di elementi </a:t>
            </a:r>
            <a:br>
              <a:rPr lang="it-IT" sz="4000" b="1" kern="0" spc="-20"/>
            </a:br>
            <a:r>
              <a:rPr lang="it-IT" sz="4000" b="1" kern="0" spc="-20" err="1"/>
              <a:t>Mutable</a:t>
            </a:r>
            <a:r>
              <a:rPr lang="it-IT" sz="4000" b="1" kern="0" spc="-20"/>
              <a:t> state </a:t>
            </a:r>
          </a:p>
        </p:txBody>
      </p:sp>
      <p:sp>
        <p:nvSpPr>
          <p:cNvPr id="17" name="Segnaposto numero diapositiva 16">
            <a:extLst>
              <a:ext uri="{FF2B5EF4-FFF2-40B4-BE49-F238E27FC236}">
                <a16:creationId xmlns:a16="http://schemas.microsoft.com/office/drawing/2014/main" id="{AE88F6A4-BD43-D4D6-810D-B38E7A80D6C0}"/>
              </a:ext>
            </a:extLst>
          </p:cNvPr>
          <p:cNvSpPr>
            <a:spLocks noGrp="1"/>
          </p:cNvSpPr>
          <p:nvPr>
            <p:ph type="sldNum" sz="quarter" idx="7"/>
          </p:nvPr>
        </p:nvSpPr>
        <p:spPr/>
        <p:txBody>
          <a:bodyPr/>
          <a:lstStyle/>
          <a:p>
            <a:pPr marL="38100">
              <a:lnSpc>
                <a:spcPts val="1240"/>
              </a:lnSpc>
            </a:pPr>
            <a:fld id="{81D60167-4931-47E6-BA6A-407CBD079E47}" type="slidenum">
              <a:rPr lang="it-IT" smtClean="0"/>
              <a:t>21</a:t>
            </a:fld>
            <a:endParaRPr lang="it-IT"/>
          </a:p>
        </p:txBody>
      </p:sp>
      <p:sp>
        <p:nvSpPr>
          <p:cNvPr id="3" name="object 3">
            <a:extLst>
              <a:ext uri="{FF2B5EF4-FFF2-40B4-BE49-F238E27FC236}">
                <a16:creationId xmlns:a16="http://schemas.microsoft.com/office/drawing/2014/main" id="{20896BFC-5460-8B18-EE59-70F26D6808F2}"/>
              </a:ext>
            </a:extLst>
          </p:cNvPr>
          <p:cNvSpPr txBox="1"/>
          <p:nvPr/>
        </p:nvSpPr>
        <p:spPr>
          <a:xfrm>
            <a:off x="152400" y="1777358"/>
            <a:ext cx="8309609" cy="2223686"/>
          </a:xfrm>
          <a:prstGeom prst="rect">
            <a:avLst/>
          </a:prstGeom>
        </p:spPr>
        <p:txBody>
          <a:bodyPr vert="horz" wrap="square" lIns="0" tIns="60960" rIns="0" bIns="0" rtlCol="0" anchor="t">
            <a:spAutoFit/>
          </a:bodyPr>
          <a:lstStyle/>
          <a:p>
            <a:pPr marL="469900" marR="179070" lvl="1">
              <a:spcBef>
                <a:spcPts val="480"/>
              </a:spcBef>
              <a:tabLst>
                <a:tab pos="241300" algn="l"/>
              </a:tabLst>
            </a:pPr>
            <a:r>
              <a:rPr lang="it-IT" sz="1600">
                <a:latin typeface="Calibri"/>
                <a:cs typeface="Calibri"/>
              </a:rPr>
              <a:t>Compose gestisce anche un meccanismo di ricomposizione grazie al quale posso </a:t>
            </a:r>
          </a:p>
          <a:p>
            <a:pPr marL="755650" marR="179070" lvl="1" indent="-285750">
              <a:spcBef>
                <a:spcPts val="480"/>
              </a:spcBef>
              <a:buFont typeface="Arial" panose="020B0604020202020204" pitchFamily="34" charset="0"/>
              <a:buChar char="•"/>
              <a:tabLst>
                <a:tab pos="241300" algn="l"/>
              </a:tabLst>
            </a:pPr>
            <a:r>
              <a:rPr lang="it-IT" sz="1600">
                <a:latin typeface="Calibri"/>
                <a:cs typeface="Calibri"/>
              </a:rPr>
              <a:t>Aggiornare rapidamente e mantenere coerente il contenuto degli elementi sulla mia schermata </a:t>
            </a:r>
            <a:r>
              <a:rPr lang="it-IT" sz="1600" i="1">
                <a:latin typeface="Calibri"/>
                <a:cs typeface="Calibri"/>
              </a:rPr>
              <a:t>(</a:t>
            </a:r>
            <a:r>
              <a:rPr lang="it-IT" sz="1600" i="1" err="1">
                <a:latin typeface="Calibri"/>
                <a:cs typeface="Calibri"/>
              </a:rPr>
              <a:t>Mutable</a:t>
            </a:r>
            <a:r>
              <a:rPr lang="it-IT" sz="1600" i="1">
                <a:latin typeface="Calibri"/>
                <a:cs typeface="Calibri"/>
              </a:rPr>
              <a:t> State)</a:t>
            </a:r>
          </a:p>
          <a:p>
            <a:pPr marL="755650" marR="179070" lvl="1" indent="-285750">
              <a:spcBef>
                <a:spcPts val="480"/>
              </a:spcBef>
              <a:buFont typeface="Arial" panose="020B0604020202020204" pitchFamily="34" charset="0"/>
              <a:buChar char="•"/>
              <a:tabLst>
                <a:tab pos="241300" algn="l"/>
              </a:tabLst>
            </a:pPr>
            <a:r>
              <a:rPr lang="it-IT" sz="1600">
                <a:latin typeface="Calibri"/>
                <a:cs typeface="Calibri"/>
              </a:rPr>
              <a:t>Mantenere un contenuto persistente anche alle diverse fasi di un activity quali per esempio una rotazione schermo </a:t>
            </a:r>
            <a:r>
              <a:rPr lang="it-IT" sz="1600" i="1">
                <a:latin typeface="Calibri"/>
                <a:cs typeface="Calibri"/>
              </a:rPr>
              <a:t>(</a:t>
            </a:r>
            <a:r>
              <a:rPr lang="it-IT" sz="1600" i="1" err="1">
                <a:latin typeface="Calibri"/>
                <a:cs typeface="Calibri"/>
              </a:rPr>
              <a:t>Remember</a:t>
            </a:r>
            <a:r>
              <a:rPr lang="it-IT" sz="1600" i="1">
                <a:latin typeface="Calibri"/>
                <a:cs typeface="Calibri"/>
              </a:rPr>
              <a:t> </a:t>
            </a:r>
            <a:r>
              <a:rPr lang="it-IT" sz="1600" i="1" err="1">
                <a:latin typeface="Calibri"/>
                <a:cs typeface="Calibri"/>
              </a:rPr>
              <a:t>Saveable</a:t>
            </a:r>
            <a:r>
              <a:rPr lang="it-IT" sz="1600" i="1">
                <a:latin typeface="Calibri"/>
                <a:cs typeface="Calibri"/>
              </a:rPr>
              <a:t>)</a:t>
            </a:r>
          </a:p>
          <a:p>
            <a:pPr marL="469900" marR="179070" lvl="1">
              <a:spcBef>
                <a:spcPts val="480"/>
              </a:spcBef>
              <a:tabLst>
                <a:tab pos="241300" algn="l"/>
              </a:tabLst>
            </a:pPr>
            <a:r>
              <a:rPr lang="it-IT" sz="1600">
                <a:latin typeface="Calibri"/>
                <a:cs typeface="Calibri"/>
              </a:rPr>
              <a:t>Il processo di ricomposizione permette di aggiornare le classi appartenenti al sottoalbero gerarchico del widget soggetto a modifiche, in questo modo non vengono riaggiornati tutti gli oggetti </a:t>
            </a:r>
            <a:r>
              <a:rPr lang="it-IT" sz="1600" err="1">
                <a:latin typeface="Calibri"/>
                <a:cs typeface="Calibri"/>
              </a:rPr>
              <a:t>view</a:t>
            </a:r>
            <a:r>
              <a:rPr lang="it-IT" sz="1600">
                <a:latin typeface="Calibri"/>
                <a:cs typeface="Calibri"/>
              </a:rPr>
              <a:t> ma solo quelli interessati all'aggiornamento.</a:t>
            </a:r>
            <a:endParaRPr sz="1600">
              <a:latin typeface="Calibri"/>
              <a:cs typeface="Calibri"/>
            </a:endParaRPr>
          </a:p>
        </p:txBody>
      </p:sp>
      <p:sp>
        <p:nvSpPr>
          <p:cNvPr id="7" name="Segnaposto data 3">
            <a:extLst>
              <a:ext uri="{FF2B5EF4-FFF2-40B4-BE49-F238E27FC236}">
                <a16:creationId xmlns:a16="http://schemas.microsoft.com/office/drawing/2014/main" id="{C64C83CC-4F13-1ED8-C0A9-15B9ADF19059}"/>
              </a:ext>
            </a:extLst>
          </p:cNvPr>
          <p:cNvSpPr>
            <a:spLocks noGrp="1"/>
          </p:cNvSpPr>
          <p:nvPr>
            <p:ph type="dt" sz="half" idx="6"/>
          </p:nvPr>
        </p:nvSpPr>
        <p:spPr>
          <a:xfrm>
            <a:off x="707542" y="6465214"/>
            <a:ext cx="764540" cy="156068"/>
          </a:xfrm>
        </p:spPr>
        <p:txBody>
          <a:bodyPr/>
          <a:lstStyle/>
          <a:p>
            <a:pPr marL="12700">
              <a:lnSpc>
                <a:spcPts val="1240"/>
              </a:lnSpc>
            </a:pPr>
            <a:r>
              <a:rPr lang="it-IT"/>
              <a:t>07/07/2023</a:t>
            </a:r>
          </a:p>
        </p:txBody>
      </p:sp>
      <p:pic>
        <p:nvPicPr>
          <p:cNvPr id="10" name="Immagine 9">
            <a:extLst>
              <a:ext uri="{FF2B5EF4-FFF2-40B4-BE49-F238E27FC236}">
                <a16:creationId xmlns:a16="http://schemas.microsoft.com/office/drawing/2014/main" id="{E9BA535E-2D50-2940-EA60-A26879E492C8}"/>
              </a:ext>
            </a:extLst>
          </p:cNvPr>
          <p:cNvPicPr>
            <a:picLocks noChangeAspect="1"/>
          </p:cNvPicPr>
          <p:nvPr/>
        </p:nvPicPr>
        <p:blipFill>
          <a:blip r:embed="rId2">
            <a:alphaModFix amt="70000"/>
          </a:blip>
          <a:stretch>
            <a:fillRect/>
          </a:stretch>
        </p:blipFill>
        <p:spPr>
          <a:xfrm>
            <a:off x="7249387" y="0"/>
            <a:ext cx="1894613" cy="1312469"/>
          </a:xfrm>
          <a:prstGeom prst="rect">
            <a:avLst/>
          </a:prstGeom>
        </p:spPr>
      </p:pic>
    </p:spTree>
    <p:extLst>
      <p:ext uri="{BB962C8B-B14F-4D97-AF65-F5344CB8AC3E}">
        <p14:creationId xmlns:p14="http://schemas.microsoft.com/office/powerpoint/2010/main" val="6113156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B5026AAC-CD6B-B7CB-9019-3DB007A6C0E3}"/>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p>
        </p:txBody>
      </p:sp>
      <p:sp>
        <p:nvSpPr>
          <p:cNvPr id="4" name="Segnaposto data 3">
            <a:extLst>
              <a:ext uri="{FF2B5EF4-FFF2-40B4-BE49-F238E27FC236}">
                <a16:creationId xmlns:a16="http://schemas.microsoft.com/office/drawing/2014/main" id="{D7B6AB3C-8672-FB2B-D4ED-6C5839C04B0F}"/>
              </a:ext>
            </a:extLst>
          </p:cNvPr>
          <p:cNvSpPr>
            <a:spLocks noGrp="1"/>
          </p:cNvSpPr>
          <p:nvPr>
            <p:ph type="dt" sz="half" idx="6"/>
          </p:nvPr>
        </p:nvSpPr>
        <p:spPr/>
        <p:txBody>
          <a:bodyPr/>
          <a:lstStyle/>
          <a:p>
            <a:pPr marL="12700">
              <a:lnSpc>
                <a:spcPts val="1240"/>
              </a:lnSpc>
            </a:pPr>
            <a:r>
              <a:rPr lang="it-IT"/>
              <a:t>06/07/2023</a:t>
            </a:r>
          </a:p>
        </p:txBody>
      </p:sp>
      <p:sp>
        <p:nvSpPr>
          <p:cNvPr id="5" name="Segnaposto numero diapositiva 4">
            <a:extLst>
              <a:ext uri="{FF2B5EF4-FFF2-40B4-BE49-F238E27FC236}">
                <a16:creationId xmlns:a16="http://schemas.microsoft.com/office/drawing/2014/main" id="{1A5D035F-0209-5B5B-FD5E-098701003137}"/>
              </a:ext>
            </a:extLst>
          </p:cNvPr>
          <p:cNvSpPr>
            <a:spLocks noGrp="1"/>
          </p:cNvSpPr>
          <p:nvPr>
            <p:ph type="sldNum" sz="quarter" idx="7"/>
          </p:nvPr>
        </p:nvSpPr>
        <p:spPr/>
        <p:txBody>
          <a:bodyPr/>
          <a:lstStyle/>
          <a:p>
            <a:pPr marL="38100">
              <a:lnSpc>
                <a:spcPts val="1240"/>
              </a:lnSpc>
            </a:pPr>
            <a:fld id="{81D60167-4931-47E6-BA6A-407CBD079E47}" type="slidenum">
              <a:rPr lang="it-IT" dirty="0"/>
              <a:t>22</a:t>
            </a:fld>
            <a:endParaRPr lang="it-IT"/>
          </a:p>
        </p:txBody>
      </p:sp>
      <p:pic>
        <p:nvPicPr>
          <p:cNvPr id="7" name="Immagine 6" descr="Immagine che contiene schermata, Carattere, Elementi grafici, design&#10;&#10;Descrizione generata automaticamente">
            <a:extLst>
              <a:ext uri="{FF2B5EF4-FFF2-40B4-BE49-F238E27FC236}">
                <a16:creationId xmlns:a16="http://schemas.microsoft.com/office/drawing/2014/main" id="{2690A10F-69E7-BC3C-AFA0-96D839773077}"/>
              </a:ext>
            </a:extLst>
          </p:cNvPr>
          <p:cNvPicPr>
            <a:picLocks noChangeAspect="1"/>
          </p:cNvPicPr>
          <p:nvPr/>
        </p:nvPicPr>
        <p:blipFill>
          <a:blip r:embed="rId2">
            <a:alphaModFix amt="70000"/>
          </a:blip>
          <a:stretch>
            <a:fillRect/>
          </a:stretch>
        </p:blipFill>
        <p:spPr>
          <a:xfrm>
            <a:off x="7249387" y="0"/>
            <a:ext cx="1894613" cy="1312469"/>
          </a:xfrm>
          <a:prstGeom prst="rect">
            <a:avLst/>
          </a:prstGeom>
        </p:spPr>
      </p:pic>
      <p:pic>
        <p:nvPicPr>
          <p:cNvPr id="8" name="Immagine 8" descr="Immagine che contiene testo, schermata, Carattere, linea&#10;&#10;Descrizione generata automaticamente">
            <a:extLst>
              <a:ext uri="{FF2B5EF4-FFF2-40B4-BE49-F238E27FC236}">
                <a16:creationId xmlns:a16="http://schemas.microsoft.com/office/drawing/2014/main" id="{5E41655C-8132-2142-CE59-A49E2FF38D58}"/>
              </a:ext>
            </a:extLst>
          </p:cNvPr>
          <p:cNvPicPr>
            <a:picLocks noChangeAspect="1"/>
          </p:cNvPicPr>
          <p:nvPr/>
        </p:nvPicPr>
        <p:blipFill>
          <a:blip r:embed="rId3"/>
          <a:stretch>
            <a:fillRect/>
          </a:stretch>
        </p:blipFill>
        <p:spPr>
          <a:xfrm>
            <a:off x="409699" y="3654268"/>
            <a:ext cx="8225641" cy="1390139"/>
          </a:xfrm>
          <a:prstGeom prst="rect">
            <a:avLst/>
          </a:prstGeom>
        </p:spPr>
      </p:pic>
      <p:pic>
        <p:nvPicPr>
          <p:cNvPr id="10" name="Immagine 10" descr="Immagine che contiene testo, schermata, Carattere, linea&#10;&#10;Descrizione generata automaticamente">
            <a:extLst>
              <a:ext uri="{FF2B5EF4-FFF2-40B4-BE49-F238E27FC236}">
                <a16:creationId xmlns:a16="http://schemas.microsoft.com/office/drawing/2014/main" id="{876350CF-6D94-4281-E293-B3333B57F7C0}"/>
              </a:ext>
            </a:extLst>
          </p:cNvPr>
          <p:cNvPicPr>
            <a:picLocks noChangeAspect="1"/>
          </p:cNvPicPr>
          <p:nvPr/>
        </p:nvPicPr>
        <p:blipFill>
          <a:blip r:embed="rId4"/>
          <a:stretch>
            <a:fillRect/>
          </a:stretch>
        </p:blipFill>
        <p:spPr>
          <a:xfrm>
            <a:off x="3081647" y="1410941"/>
            <a:ext cx="5108368" cy="1829285"/>
          </a:xfrm>
          <a:prstGeom prst="rect">
            <a:avLst/>
          </a:prstGeom>
        </p:spPr>
      </p:pic>
      <p:sp>
        <p:nvSpPr>
          <p:cNvPr id="11" name="CasellaDiTesto 10">
            <a:extLst>
              <a:ext uri="{FF2B5EF4-FFF2-40B4-BE49-F238E27FC236}">
                <a16:creationId xmlns:a16="http://schemas.microsoft.com/office/drawing/2014/main" id="{6131DE66-A282-66DC-FB70-97786153BA8D}"/>
              </a:ext>
            </a:extLst>
          </p:cNvPr>
          <p:cNvSpPr txBox="1"/>
          <p:nvPr/>
        </p:nvSpPr>
        <p:spPr>
          <a:xfrm>
            <a:off x="616033" y="5445331"/>
            <a:ext cx="690253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pc="-10">
                <a:solidFill>
                  <a:srgbClr val="6169C5"/>
                </a:solidFill>
                <a:latin typeface="Calibri"/>
                <a:cs typeface="Calibri"/>
              </a:rPr>
              <a:t>Al cambiamento del valore </a:t>
            </a:r>
            <a:r>
              <a:rPr lang="it-IT" spc="-10" err="1">
                <a:solidFill>
                  <a:srgbClr val="6169C5"/>
                </a:solidFill>
                <a:latin typeface="Calibri"/>
                <a:cs typeface="Calibri"/>
              </a:rPr>
              <a:t>passwordVisibility</a:t>
            </a:r>
            <a:r>
              <a:rPr lang="it-IT" spc="-10">
                <a:solidFill>
                  <a:srgbClr val="6169C5"/>
                </a:solidFill>
                <a:latin typeface="Calibri"/>
                <a:cs typeface="Calibri"/>
              </a:rPr>
              <a:t> verrà ricostruita l'interfaccia in modo tale che la password diventi ora visibile</a:t>
            </a:r>
          </a:p>
        </p:txBody>
      </p:sp>
      <p:pic>
        <p:nvPicPr>
          <p:cNvPr id="12" name="Immagine 12" descr="Immagine che contiene testo, schermata, Carattere, design&#10;&#10;Descrizione generata automaticamente">
            <a:extLst>
              <a:ext uri="{FF2B5EF4-FFF2-40B4-BE49-F238E27FC236}">
                <a16:creationId xmlns:a16="http://schemas.microsoft.com/office/drawing/2014/main" id="{1AC892FA-6048-A3C1-77F4-4B63ACF9F538}"/>
              </a:ext>
            </a:extLst>
          </p:cNvPr>
          <p:cNvPicPr>
            <a:picLocks noChangeAspect="1"/>
          </p:cNvPicPr>
          <p:nvPr/>
        </p:nvPicPr>
        <p:blipFill>
          <a:blip r:embed="rId5"/>
          <a:stretch>
            <a:fillRect/>
          </a:stretch>
        </p:blipFill>
        <p:spPr>
          <a:xfrm>
            <a:off x="3958" y="149876"/>
            <a:ext cx="2743200" cy="3272742"/>
          </a:xfrm>
          <a:prstGeom prst="rect">
            <a:avLst/>
          </a:prstGeom>
        </p:spPr>
      </p:pic>
    </p:spTree>
    <p:extLst>
      <p:ext uri="{BB962C8B-B14F-4D97-AF65-F5344CB8AC3E}">
        <p14:creationId xmlns:p14="http://schemas.microsoft.com/office/powerpoint/2010/main" val="17862978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9996E1E4-B3F8-3893-5661-A122A82344D0}"/>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p>
        </p:txBody>
      </p:sp>
      <p:sp>
        <p:nvSpPr>
          <p:cNvPr id="4" name="Segnaposto data 3">
            <a:extLst>
              <a:ext uri="{FF2B5EF4-FFF2-40B4-BE49-F238E27FC236}">
                <a16:creationId xmlns:a16="http://schemas.microsoft.com/office/drawing/2014/main" id="{88E2D626-66A6-623F-A2FF-8C468BD25DCE}"/>
              </a:ext>
            </a:extLst>
          </p:cNvPr>
          <p:cNvSpPr>
            <a:spLocks noGrp="1"/>
          </p:cNvSpPr>
          <p:nvPr>
            <p:ph type="dt" sz="half" idx="6"/>
          </p:nvPr>
        </p:nvSpPr>
        <p:spPr/>
        <p:txBody>
          <a:bodyPr/>
          <a:lstStyle/>
          <a:p>
            <a:pPr marL="12700">
              <a:lnSpc>
                <a:spcPts val="1240"/>
              </a:lnSpc>
            </a:pPr>
            <a:r>
              <a:rPr lang="it-IT"/>
              <a:t>06/07/2023</a:t>
            </a:r>
          </a:p>
        </p:txBody>
      </p:sp>
      <p:sp>
        <p:nvSpPr>
          <p:cNvPr id="5" name="Segnaposto numero diapositiva 4">
            <a:extLst>
              <a:ext uri="{FF2B5EF4-FFF2-40B4-BE49-F238E27FC236}">
                <a16:creationId xmlns:a16="http://schemas.microsoft.com/office/drawing/2014/main" id="{35923524-6D6B-9F46-4F26-FE663FF68901}"/>
              </a:ext>
            </a:extLst>
          </p:cNvPr>
          <p:cNvSpPr>
            <a:spLocks noGrp="1"/>
          </p:cNvSpPr>
          <p:nvPr>
            <p:ph type="sldNum" sz="quarter" idx="7"/>
          </p:nvPr>
        </p:nvSpPr>
        <p:spPr/>
        <p:txBody>
          <a:bodyPr/>
          <a:lstStyle/>
          <a:p>
            <a:pPr marL="38100">
              <a:lnSpc>
                <a:spcPts val="1240"/>
              </a:lnSpc>
            </a:pPr>
            <a:fld id="{81D60167-4931-47E6-BA6A-407CBD079E47}" type="slidenum">
              <a:rPr lang="it-IT" dirty="0"/>
              <a:t>23</a:t>
            </a:fld>
            <a:endParaRPr lang="it-IT"/>
          </a:p>
        </p:txBody>
      </p:sp>
      <p:pic>
        <p:nvPicPr>
          <p:cNvPr id="7" name="Immagine 6" descr="Immagine che contiene schermata, Carattere, Elementi grafici, design&#10;&#10;Descrizione generata automaticamente">
            <a:extLst>
              <a:ext uri="{FF2B5EF4-FFF2-40B4-BE49-F238E27FC236}">
                <a16:creationId xmlns:a16="http://schemas.microsoft.com/office/drawing/2014/main" id="{BDF9F88F-55DC-E191-7284-010A47F26A50}"/>
              </a:ext>
            </a:extLst>
          </p:cNvPr>
          <p:cNvPicPr>
            <a:picLocks noChangeAspect="1"/>
          </p:cNvPicPr>
          <p:nvPr/>
        </p:nvPicPr>
        <p:blipFill>
          <a:blip r:embed="rId2">
            <a:alphaModFix amt="70000"/>
          </a:blip>
          <a:stretch>
            <a:fillRect/>
          </a:stretch>
        </p:blipFill>
        <p:spPr>
          <a:xfrm>
            <a:off x="7249387" y="0"/>
            <a:ext cx="1894613" cy="1312469"/>
          </a:xfrm>
          <a:prstGeom prst="rect">
            <a:avLst/>
          </a:prstGeom>
        </p:spPr>
      </p:pic>
      <p:pic>
        <p:nvPicPr>
          <p:cNvPr id="8" name="Immagine 8" descr="Immagine che contiene testo, schermata, Carattere&#10;&#10;Descrizione generata automaticamente">
            <a:extLst>
              <a:ext uri="{FF2B5EF4-FFF2-40B4-BE49-F238E27FC236}">
                <a16:creationId xmlns:a16="http://schemas.microsoft.com/office/drawing/2014/main" id="{8FB62E6D-282E-6BA1-D1E7-7A909B08059F}"/>
              </a:ext>
            </a:extLst>
          </p:cNvPr>
          <p:cNvPicPr>
            <a:picLocks noChangeAspect="1"/>
          </p:cNvPicPr>
          <p:nvPr/>
        </p:nvPicPr>
        <p:blipFill>
          <a:blip r:embed="rId3"/>
          <a:stretch>
            <a:fillRect/>
          </a:stretch>
        </p:blipFill>
        <p:spPr>
          <a:xfrm>
            <a:off x="2863933" y="1487922"/>
            <a:ext cx="5801095" cy="2793582"/>
          </a:xfrm>
          <a:prstGeom prst="rect">
            <a:avLst/>
          </a:prstGeom>
        </p:spPr>
      </p:pic>
      <p:sp>
        <p:nvSpPr>
          <p:cNvPr id="9" name="CasellaDiTesto 8">
            <a:extLst>
              <a:ext uri="{FF2B5EF4-FFF2-40B4-BE49-F238E27FC236}">
                <a16:creationId xmlns:a16="http://schemas.microsoft.com/office/drawing/2014/main" id="{B6CEA001-002B-8069-7298-C33B069C92A7}"/>
              </a:ext>
            </a:extLst>
          </p:cNvPr>
          <p:cNvSpPr txBox="1"/>
          <p:nvPr/>
        </p:nvSpPr>
        <p:spPr>
          <a:xfrm>
            <a:off x="648195" y="4881254"/>
            <a:ext cx="785503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pc="-10">
                <a:solidFill>
                  <a:srgbClr val="6169C5"/>
                </a:solidFill>
                <a:latin typeface="Calibri"/>
                <a:cs typeface="Calibri"/>
              </a:rPr>
              <a:t>Sono sempre dei </a:t>
            </a:r>
            <a:r>
              <a:rPr lang="it-IT" spc="-10" err="1">
                <a:solidFill>
                  <a:srgbClr val="6169C5"/>
                </a:solidFill>
                <a:latin typeface="Calibri"/>
                <a:cs typeface="Calibri"/>
              </a:rPr>
              <a:t>mutableState</a:t>
            </a:r>
            <a:r>
              <a:rPr lang="it-IT" spc="-10">
                <a:solidFill>
                  <a:srgbClr val="6169C5"/>
                </a:solidFill>
                <a:latin typeface="Calibri"/>
                <a:cs typeface="Calibri"/>
              </a:rPr>
              <a:t> ma con il fatto che lo stato delle variabili viene salvato e ricostruito durante le fasi dell'activity (in caso di rotazione schermo soprattutto)</a:t>
            </a:r>
          </a:p>
        </p:txBody>
      </p:sp>
      <p:pic>
        <p:nvPicPr>
          <p:cNvPr id="10" name="Immagine 10" descr="Immagine che contiene testo, schermata, software, schermo&#10;&#10;Descrizione generata automaticamente">
            <a:extLst>
              <a:ext uri="{FF2B5EF4-FFF2-40B4-BE49-F238E27FC236}">
                <a16:creationId xmlns:a16="http://schemas.microsoft.com/office/drawing/2014/main" id="{704B86DA-EA7C-8DEE-7331-346EBBE8D27A}"/>
              </a:ext>
            </a:extLst>
          </p:cNvPr>
          <p:cNvPicPr>
            <a:picLocks noChangeAspect="1"/>
          </p:cNvPicPr>
          <p:nvPr/>
        </p:nvPicPr>
        <p:blipFill>
          <a:blip r:embed="rId4"/>
          <a:stretch>
            <a:fillRect/>
          </a:stretch>
        </p:blipFill>
        <p:spPr>
          <a:xfrm>
            <a:off x="162296" y="1223750"/>
            <a:ext cx="2743200" cy="3242760"/>
          </a:xfrm>
          <a:prstGeom prst="rect">
            <a:avLst/>
          </a:prstGeom>
        </p:spPr>
      </p:pic>
    </p:spTree>
    <p:extLst>
      <p:ext uri="{BB962C8B-B14F-4D97-AF65-F5344CB8AC3E}">
        <p14:creationId xmlns:p14="http://schemas.microsoft.com/office/powerpoint/2010/main" val="36757156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egnaposto piè di pagina 5">
            <a:extLst>
              <a:ext uri="{FF2B5EF4-FFF2-40B4-BE49-F238E27FC236}">
                <a16:creationId xmlns:a16="http://schemas.microsoft.com/office/drawing/2014/main" id="{D65EC6AC-EFEE-4310-6A5A-28EFFCBEA084}"/>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p>
        </p:txBody>
      </p:sp>
      <p:sp>
        <p:nvSpPr>
          <p:cNvPr id="12" name="object 2">
            <a:extLst>
              <a:ext uri="{FF2B5EF4-FFF2-40B4-BE49-F238E27FC236}">
                <a16:creationId xmlns:a16="http://schemas.microsoft.com/office/drawing/2014/main" id="{A8B449FE-4217-D30A-378E-1700D58FFDA4}"/>
              </a:ext>
            </a:extLst>
          </p:cNvPr>
          <p:cNvSpPr txBox="1">
            <a:spLocks noGrp="1"/>
          </p:cNvSpPr>
          <p:nvPr>
            <p:ph type="title"/>
          </p:nvPr>
        </p:nvSpPr>
        <p:spPr>
          <a:xfrm>
            <a:off x="457200" y="457200"/>
            <a:ext cx="5791200" cy="1243930"/>
          </a:xfrm>
          <a:prstGeom prst="rect">
            <a:avLst/>
          </a:prstGeom>
        </p:spPr>
        <p:txBody>
          <a:bodyPr vert="horz" wrap="square" lIns="0" tIns="12700" rIns="0" bIns="0" rtlCol="0">
            <a:spAutoFit/>
          </a:bodyPr>
          <a:lstStyle/>
          <a:p>
            <a:pPr marL="12700">
              <a:spcBef>
                <a:spcPts val="100"/>
              </a:spcBef>
            </a:pPr>
            <a:r>
              <a:rPr lang="it-IT" sz="4000" b="1" kern="0" spc="-20"/>
              <a:t>Comunicazione con il database tramite Room </a:t>
            </a:r>
          </a:p>
        </p:txBody>
      </p:sp>
      <p:sp>
        <p:nvSpPr>
          <p:cNvPr id="17" name="Segnaposto numero diapositiva 16">
            <a:extLst>
              <a:ext uri="{FF2B5EF4-FFF2-40B4-BE49-F238E27FC236}">
                <a16:creationId xmlns:a16="http://schemas.microsoft.com/office/drawing/2014/main" id="{AE88F6A4-BD43-D4D6-810D-B38E7A80D6C0}"/>
              </a:ext>
            </a:extLst>
          </p:cNvPr>
          <p:cNvSpPr>
            <a:spLocks noGrp="1"/>
          </p:cNvSpPr>
          <p:nvPr>
            <p:ph type="sldNum" sz="quarter" idx="7"/>
          </p:nvPr>
        </p:nvSpPr>
        <p:spPr/>
        <p:txBody>
          <a:bodyPr/>
          <a:lstStyle/>
          <a:p>
            <a:pPr marL="38100">
              <a:lnSpc>
                <a:spcPts val="1240"/>
              </a:lnSpc>
            </a:pPr>
            <a:fld id="{81D60167-4931-47E6-BA6A-407CBD079E47}" type="slidenum">
              <a:rPr lang="it-IT" smtClean="0"/>
              <a:t>24</a:t>
            </a:fld>
            <a:endParaRPr lang="it-IT"/>
          </a:p>
        </p:txBody>
      </p:sp>
      <p:sp>
        <p:nvSpPr>
          <p:cNvPr id="8" name="object 3">
            <a:extLst>
              <a:ext uri="{FF2B5EF4-FFF2-40B4-BE49-F238E27FC236}">
                <a16:creationId xmlns:a16="http://schemas.microsoft.com/office/drawing/2014/main" id="{390ED413-B67F-6A79-2C21-09539DD86E62}"/>
              </a:ext>
            </a:extLst>
          </p:cNvPr>
          <p:cNvSpPr txBox="1"/>
          <p:nvPr/>
        </p:nvSpPr>
        <p:spPr>
          <a:xfrm>
            <a:off x="107334" y="1868903"/>
            <a:ext cx="8051928" cy="2031325"/>
          </a:xfrm>
          <a:prstGeom prst="rect">
            <a:avLst/>
          </a:prstGeom>
        </p:spPr>
        <p:txBody>
          <a:bodyPr vert="horz" wrap="square" lIns="0" tIns="60960" rIns="0" bIns="0" rtlCol="0" anchor="t">
            <a:spAutoFit/>
          </a:bodyPr>
          <a:lstStyle/>
          <a:p>
            <a:pPr marL="469900" marR="179070" lvl="1">
              <a:spcBef>
                <a:spcPts val="480"/>
              </a:spcBef>
              <a:tabLst>
                <a:tab pos="241300" algn="l"/>
              </a:tabLst>
            </a:pPr>
            <a:r>
              <a:rPr lang="it-IT" sz="1600" spc="-10">
                <a:latin typeface="Calibri"/>
                <a:cs typeface="Calibri"/>
              </a:rPr>
              <a:t>Room è una libreria Android che offre uno strato di astrazione su database </a:t>
            </a:r>
            <a:r>
              <a:rPr lang="it-IT" sz="1600" spc="-10" err="1">
                <a:latin typeface="Calibri"/>
                <a:cs typeface="Calibri"/>
              </a:rPr>
              <a:t>Sqlite</a:t>
            </a:r>
            <a:r>
              <a:rPr lang="it-IT" sz="1600" spc="-10">
                <a:latin typeface="Calibri"/>
                <a:cs typeface="Calibri"/>
              </a:rPr>
              <a:t> per consentire un accesso sfruttando la piena potenza di quest’ultimo.                                Attualmente il database è in locale e si opta gia per una versione centralizzata, con room viene facilitato tutto il meccanismo di astrazione con cui il programmatore comunica con il database. L'applicazione comunica con il database tramite l'utilizzo di una classe DAO che offre una lista di metodi di utilizzo del database, tra cui </a:t>
            </a:r>
            <a:r>
              <a:rPr lang="it-IT" sz="1600" spc="-10" err="1">
                <a:latin typeface="Calibri"/>
                <a:cs typeface="Calibri"/>
              </a:rPr>
              <a:t>insert</a:t>
            </a:r>
            <a:r>
              <a:rPr lang="it-IT" sz="1600" spc="-10">
                <a:latin typeface="Calibri"/>
                <a:cs typeface="Calibri"/>
              </a:rPr>
              <a:t>, update, delete e la possibilità di implementare query in </a:t>
            </a:r>
            <a:r>
              <a:rPr lang="it-IT" sz="1600" spc="-10" err="1">
                <a:latin typeface="Calibri"/>
                <a:cs typeface="Calibri"/>
              </a:rPr>
              <a:t>sqlLite</a:t>
            </a:r>
            <a:r>
              <a:rPr lang="it-IT" sz="1600" spc="-10">
                <a:latin typeface="Calibri"/>
                <a:cs typeface="Calibri"/>
              </a:rPr>
              <a:t> un linguaggio che permette una facile leggibilità e comprensione della richiesta che si pone al database .  </a:t>
            </a:r>
          </a:p>
        </p:txBody>
      </p:sp>
      <p:sp>
        <p:nvSpPr>
          <p:cNvPr id="9" name="Segnaposto data 3">
            <a:extLst>
              <a:ext uri="{FF2B5EF4-FFF2-40B4-BE49-F238E27FC236}">
                <a16:creationId xmlns:a16="http://schemas.microsoft.com/office/drawing/2014/main" id="{7E8B22AD-77F8-23F4-7AB1-E49822564F3B}"/>
              </a:ext>
            </a:extLst>
          </p:cNvPr>
          <p:cNvSpPr>
            <a:spLocks noGrp="1"/>
          </p:cNvSpPr>
          <p:nvPr>
            <p:ph type="dt" sz="half" idx="6"/>
          </p:nvPr>
        </p:nvSpPr>
        <p:spPr>
          <a:xfrm>
            <a:off x="707542" y="6465214"/>
            <a:ext cx="764540" cy="156068"/>
          </a:xfrm>
        </p:spPr>
        <p:txBody>
          <a:bodyPr/>
          <a:lstStyle/>
          <a:p>
            <a:pPr marL="12700">
              <a:lnSpc>
                <a:spcPts val="1240"/>
              </a:lnSpc>
            </a:pPr>
            <a:r>
              <a:rPr lang="it-IT"/>
              <a:t>07/07/2023</a:t>
            </a:r>
          </a:p>
        </p:txBody>
      </p:sp>
      <p:pic>
        <p:nvPicPr>
          <p:cNvPr id="11" name="Immagine 10">
            <a:extLst>
              <a:ext uri="{FF2B5EF4-FFF2-40B4-BE49-F238E27FC236}">
                <a16:creationId xmlns:a16="http://schemas.microsoft.com/office/drawing/2014/main" id="{306BFA9E-AE8E-1292-C9C9-CD1005A5229C}"/>
              </a:ext>
            </a:extLst>
          </p:cNvPr>
          <p:cNvPicPr>
            <a:picLocks noChangeAspect="1"/>
          </p:cNvPicPr>
          <p:nvPr/>
        </p:nvPicPr>
        <p:blipFill>
          <a:blip r:embed="rId2">
            <a:alphaModFix amt="70000"/>
          </a:blip>
          <a:stretch>
            <a:fillRect/>
          </a:stretch>
        </p:blipFill>
        <p:spPr>
          <a:xfrm>
            <a:off x="7249387" y="0"/>
            <a:ext cx="1894613" cy="1312469"/>
          </a:xfrm>
          <a:prstGeom prst="rect">
            <a:avLst/>
          </a:prstGeom>
        </p:spPr>
      </p:pic>
    </p:spTree>
    <p:extLst>
      <p:ext uri="{BB962C8B-B14F-4D97-AF65-F5344CB8AC3E}">
        <p14:creationId xmlns:p14="http://schemas.microsoft.com/office/powerpoint/2010/main" val="33218358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3A934E00-A7B7-0368-D155-55C31D47C3C2}"/>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p>
        </p:txBody>
      </p:sp>
      <p:sp>
        <p:nvSpPr>
          <p:cNvPr id="4" name="Segnaposto data 3">
            <a:extLst>
              <a:ext uri="{FF2B5EF4-FFF2-40B4-BE49-F238E27FC236}">
                <a16:creationId xmlns:a16="http://schemas.microsoft.com/office/drawing/2014/main" id="{1806C095-6C80-79CB-7B70-4811EDB90BFA}"/>
              </a:ext>
            </a:extLst>
          </p:cNvPr>
          <p:cNvSpPr>
            <a:spLocks noGrp="1"/>
          </p:cNvSpPr>
          <p:nvPr>
            <p:ph type="dt" sz="half" idx="6"/>
          </p:nvPr>
        </p:nvSpPr>
        <p:spPr>
          <a:xfrm>
            <a:off x="707542" y="6465214"/>
            <a:ext cx="764540" cy="156068"/>
          </a:xfrm>
        </p:spPr>
        <p:txBody>
          <a:bodyPr/>
          <a:lstStyle/>
          <a:p>
            <a:pPr marL="12700">
              <a:lnSpc>
                <a:spcPts val="1240"/>
              </a:lnSpc>
            </a:pPr>
            <a:r>
              <a:rPr lang="it-IT"/>
              <a:t>07/07/2023</a:t>
            </a:r>
          </a:p>
        </p:txBody>
      </p:sp>
      <p:sp>
        <p:nvSpPr>
          <p:cNvPr id="5" name="Segnaposto numero diapositiva 4">
            <a:extLst>
              <a:ext uri="{FF2B5EF4-FFF2-40B4-BE49-F238E27FC236}">
                <a16:creationId xmlns:a16="http://schemas.microsoft.com/office/drawing/2014/main" id="{F2F308D1-D7AE-C081-C7BD-D7036C944AAE}"/>
              </a:ext>
            </a:extLst>
          </p:cNvPr>
          <p:cNvSpPr>
            <a:spLocks noGrp="1"/>
          </p:cNvSpPr>
          <p:nvPr>
            <p:ph type="sldNum" sz="quarter" idx="7"/>
          </p:nvPr>
        </p:nvSpPr>
        <p:spPr/>
        <p:txBody>
          <a:bodyPr/>
          <a:lstStyle/>
          <a:p>
            <a:pPr marL="38100">
              <a:lnSpc>
                <a:spcPts val="1240"/>
              </a:lnSpc>
            </a:pPr>
            <a:fld id="{81D60167-4931-47E6-BA6A-407CBD079E47}" type="slidenum">
              <a:rPr lang="it-IT" dirty="0"/>
              <a:t>25</a:t>
            </a:fld>
            <a:endParaRPr lang="it-IT"/>
          </a:p>
        </p:txBody>
      </p:sp>
      <p:sp>
        <p:nvSpPr>
          <p:cNvPr id="14" name="object 2">
            <a:extLst>
              <a:ext uri="{FF2B5EF4-FFF2-40B4-BE49-F238E27FC236}">
                <a16:creationId xmlns:a16="http://schemas.microsoft.com/office/drawing/2014/main" id="{A4410AF0-91C2-FF14-F5B5-37085C7CB9AA}"/>
              </a:ext>
            </a:extLst>
          </p:cNvPr>
          <p:cNvSpPr txBox="1">
            <a:spLocks noGrp="1"/>
          </p:cNvSpPr>
          <p:nvPr>
            <p:ph type="title"/>
          </p:nvPr>
        </p:nvSpPr>
        <p:spPr>
          <a:xfrm>
            <a:off x="457200" y="457200"/>
            <a:ext cx="5791200" cy="1243930"/>
          </a:xfrm>
          <a:prstGeom prst="rect">
            <a:avLst/>
          </a:prstGeom>
        </p:spPr>
        <p:txBody>
          <a:bodyPr vert="horz" wrap="square" lIns="0" tIns="12700" rIns="0" bIns="0" rtlCol="0">
            <a:spAutoFit/>
          </a:bodyPr>
          <a:lstStyle/>
          <a:p>
            <a:pPr marL="12700">
              <a:spcBef>
                <a:spcPts val="100"/>
              </a:spcBef>
            </a:pPr>
            <a:r>
              <a:rPr lang="it-IT" sz="4000" b="1" kern="0" spc="-20"/>
              <a:t>Comunicazione con il database tramite Room </a:t>
            </a:r>
          </a:p>
        </p:txBody>
      </p:sp>
      <p:sp>
        <p:nvSpPr>
          <p:cNvPr id="16" name="object 3">
            <a:extLst>
              <a:ext uri="{FF2B5EF4-FFF2-40B4-BE49-F238E27FC236}">
                <a16:creationId xmlns:a16="http://schemas.microsoft.com/office/drawing/2014/main" id="{7CAEA3AC-98E0-D709-6006-B1DEB18BDB12}"/>
              </a:ext>
            </a:extLst>
          </p:cNvPr>
          <p:cNvSpPr txBox="1"/>
          <p:nvPr/>
        </p:nvSpPr>
        <p:spPr>
          <a:xfrm>
            <a:off x="93022" y="1971822"/>
            <a:ext cx="7947602" cy="2095445"/>
          </a:xfrm>
          <a:prstGeom prst="rect">
            <a:avLst/>
          </a:prstGeom>
        </p:spPr>
        <p:txBody>
          <a:bodyPr vert="horz" wrap="square" lIns="0" tIns="60960" rIns="0" bIns="0" rtlCol="0" anchor="t">
            <a:spAutoFit/>
          </a:bodyPr>
          <a:lstStyle/>
          <a:p>
            <a:pPr marL="469900" marR="179070" lvl="1">
              <a:spcBef>
                <a:spcPts val="480"/>
              </a:spcBef>
              <a:tabLst>
                <a:tab pos="241300" algn="l"/>
              </a:tabLst>
            </a:pPr>
            <a:r>
              <a:rPr lang="it-IT" sz="1600" spc="-10">
                <a:latin typeface="Calibri"/>
                <a:cs typeface="Calibri"/>
              </a:rPr>
              <a:t>Nella nostra applicazione utilizziamo una classe Dao e una classe repository per ogni </a:t>
            </a:r>
            <a:r>
              <a:rPr lang="it-IT" sz="1600" spc="-10" err="1">
                <a:latin typeface="Calibri"/>
                <a:cs typeface="Calibri"/>
              </a:rPr>
              <a:t>entity</a:t>
            </a:r>
            <a:r>
              <a:rPr lang="it-IT" sz="1600" spc="-10">
                <a:latin typeface="Calibri"/>
                <a:cs typeface="Calibri"/>
              </a:rPr>
              <a:t> ( che corrisponde a una tabella nel database) . La classe repository ha il compito di fornire una lista di operazioni da poter fare sulla tabella di cui si occupa. La repository poi invocherà il metodo della Dao (metodo che verrà poi implementato direttamente da Room perché la Dao è un'interfaccia) corrispondente alla chiamata. </a:t>
            </a:r>
          </a:p>
          <a:p>
            <a:pPr marL="469900" marR="179070" lvl="1">
              <a:spcBef>
                <a:spcPts val="480"/>
              </a:spcBef>
              <a:tabLst>
                <a:tab pos="241300" algn="l"/>
              </a:tabLst>
            </a:pPr>
            <a:r>
              <a:rPr lang="it-IT" sz="1600" spc="-10">
                <a:latin typeface="Calibri"/>
                <a:cs typeface="Calibri"/>
              </a:rPr>
              <a:t>Per evitare un sovraccarico sulle operazioni del </a:t>
            </a:r>
            <a:r>
              <a:rPr lang="it-IT" sz="1600" spc="-10" err="1">
                <a:latin typeface="Calibri"/>
                <a:cs typeface="Calibri"/>
              </a:rPr>
              <a:t>main</a:t>
            </a:r>
            <a:r>
              <a:rPr lang="it-IT" sz="1600" spc="-10">
                <a:latin typeface="Calibri"/>
                <a:cs typeface="Calibri"/>
              </a:rPr>
              <a:t> </a:t>
            </a:r>
            <a:r>
              <a:rPr lang="it-IT" sz="1600" spc="-10" err="1">
                <a:latin typeface="Calibri"/>
                <a:cs typeface="Calibri"/>
              </a:rPr>
              <a:t>thread</a:t>
            </a:r>
            <a:r>
              <a:rPr lang="it-IT" sz="1600" spc="-10">
                <a:latin typeface="Calibri"/>
                <a:cs typeface="Calibri"/>
              </a:rPr>
              <a:t> le operazioni sul database sono racchiuse in coroutines che vengono lanciate dalle rispettive </a:t>
            </a:r>
            <a:r>
              <a:rPr lang="it-IT" sz="1600" spc="-10" err="1">
                <a:latin typeface="Calibri"/>
                <a:cs typeface="Calibri"/>
              </a:rPr>
              <a:t>viewModel</a:t>
            </a:r>
            <a:r>
              <a:rPr lang="it-IT" sz="1600" spc="-10">
                <a:latin typeface="Calibri"/>
                <a:cs typeface="Calibri"/>
              </a:rPr>
              <a:t> delle repository. </a:t>
            </a:r>
            <a:endParaRPr lang="it-IT" sz="1600" spc="-10">
              <a:cs typeface="Calibri"/>
            </a:endParaRPr>
          </a:p>
        </p:txBody>
      </p:sp>
      <p:pic>
        <p:nvPicPr>
          <p:cNvPr id="8" name="Immagine 7">
            <a:extLst>
              <a:ext uri="{FF2B5EF4-FFF2-40B4-BE49-F238E27FC236}">
                <a16:creationId xmlns:a16="http://schemas.microsoft.com/office/drawing/2014/main" id="{FA8429C4-53D0-CDBC-B47B-BBF7D25A77D5}"/>
              </a:ext>
            </a:extLst>
          </p:cNvPr>
          <p:cNvPicPr>
            <a:picLocks noChangeAspect="1"/>
          </p:cNvPicPr>
          <p:nvPr/>
        </p:nvPicPr>
        <p:blipFill>
          <a:blip r:embed="rId2">
            <a:alphaModFix amt="70000"/>
          </a:blip>
          <a:stretch>
            <a:fillRect/>
          </a:stretch>
        </p:blipFill>
        <p:spPr>
          <a:xfrm>
            <a:off x="7249387" y="0"/>
            <a:ext cx="1894613" cy="1312469"/>
          </a:xfrm>
          <a:prstGeom prst="rect">
            <a:avLst/>
          </a:prstGeom>
        </p:spPr>
      </p:pic>
    </p:spTree>
    <p:extLst>
      <p:ext uri="{BB962C8B-B14F-4D97-AF65-F5344CB8AC3E}">
        <p14:creationId xmlns:p14="http://schemas.microsoft.com/office/powerpoint/2010/main" val="23926694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2F9EE0CB-EF85-AF1B-D10B-D56108FC6EF9}"/>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p>
        </p:txBody>
      </p:sp>
      <p:sp>
        <p:nvSpPr>
          <p:cNvPr id="4" name="Segnaposto data 3">
            <a:extLst>
              <a:ext uri="{FF2B5EF4-FFF2-40B4-BE49-F238E27FC236}">
                <a16:creationId xmlns:a16="http://schemas.microsoft.com/office/drawing/2014/main" id="{D8E8893D-FE41-27ED-E161-224EC4E44619}"/>
              </a:ext>
            </a:extLst>
          </p:cNvPr>
          <p:cNvSpPr>
            <a:spLocks noGrp="1"/>
          </p:cNvSpPr>
          <p:nvPr>
            <p:ph type="dt" sz="half" idx="6"/>
          </p:nvPr>
        </p:nvSpPr>
        <p:spPr/>
        <p:txBody>
          <a:bodyPr/>
          <a:lstStyle/>
          <a:p>
            <a:pPr marL="12700">
              <a:lnSpc>
                <a:spcPts val="1240"/>
              </a:lnSpc>
            </a:pPr>
            <a:r>
              <a:rPr lang="it-IT"/>
              <a:t>06/07/2023</a:t>
            </a:r>
          </a:p>
        </p:txBody>
      </p:sp>
      <p:sp>
        <p:nvSpPr>
          <p:cNvPr id="5" name="Segnaposto numero diapositiva 4">
            <a:extLst>
              <a:ext uri="{FF2B5EF4-FFF2-40B4-BE49-F238E27FC236}">
                <a16:creationId xmlns:a16="http://schemas.microsoft.com/office/drawing/2014/main" id="{766FE645-DA1F-D85F-7BDD-F8269CA18D42}"/>
              </a:ext>
            </a:extLst>
          </p:cNvPr>
          <p:cNvSpPr>
            <a:spLocks noGrp="1"/>
          </p:cNvSpPr>
          <p:nvPr>
            <p:ph type="sldNum" sz="quarter" idx="7"/>
          </p:nvPr>
        </p:nvSpPr>
        <p:spPr/>
        <p:txBody>
          <a:bodyPr/>
          <a:lstStyle/>
          <a:p>
            <a:pPr marL="38100">
              <a:lnSpc>
                <a:spcPts val="1240"/>
              </a:lnSpc>
            </a:pPr>
            <a:fld id="{81D60167-4931-47E6-BA6A-407CBD079E47}" type="slidenum">
              <a:rPr lang="it-IT" dirty="0"/>
              <a:t>26</a:t>
            </a:fld>
            <a:endParaRPr lang="it-IT"/>
          </a:p>
        </p:txBody>
      </p:sp>
      <p:pic>
        <p:nvPicPr>
          <p:cNvPr id="7" name="Immagine 6" descr="Immagine che contiene schermata, Carattere, Elementi grafici, design&#10;&#10;Descrizione generata automaticamente">
            <a:extLst>
              <a:ext uri="{FF2B5EF4-FFF2-40B4-BE49-F238E27FC236}">
                <a16:creationId xmlns:a16="http://schemas.microsoft.com/office/drawing/2014/main" id="{87512BA5-BD17-D35E-5716-A043B9BB5BB7}"/>
              </a:ext>
            </a:extLst>
          </p:cNvPr>
          <p:cNvPicPr>
            <a:picLocks noChangeAspect="1"/>
          </p:cNvPicPr>
          <p:nvPr/>
        </p:nvPicPr>
        <p:blipFill>
          <a:blip r:embed="rId2">
            <a:alphaModFix amt="70000"/>
          </a:blip>
          <a:stretch>
            <a:fillRect/>
          </a:stretch>
        </p:blipFill>
        <p:spPr>
          <a:xfrm>
            <a:off x="7249387" y="0"/>
            <a:ext cx="1894613" cy="1312469"/>
          </a:xfrm>
          <a:prstGeom prst="rect">
            <a:avLst/>
          </a:prstGeom>
        </p:spPr>
      </p:pic>
      <p:sp>
        <p:nvSpPr>
          <p:cNvPr id="14" name="CasellaDiTesto 13">
            <a:extLst>
              <a:ext uri="{FF2B5EF4-FFF2-40B4-BE49-F238E27FC236}">
                <a16:creationId xmlns:a16="http://schemas.microsoft.com/office/drawing/2014/main" id="{10FB90E8-1B8C-03AB-FB17-E68C1A4510B3}"/>
              </a:ext>
            </a:extLst>
          </p:cNvPr>
          <p:cNvSpPr txBox="1"/>
          <p:nvPr/>
        </p:nvSpPr>
        <p:spPr>
          <a:xfrm>
            <a:off x="6580908" y="1422564"/>
            <a:ext cx="233795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600" spc="-10">
                <a:solidFill>
                  <a:srgbClr val="6169C5"/>
                </a:solidFill>
                <a:latin typeface="Calibri"/>
                <a:cs typeface="Calibri"/>
              </a:rPr>
              <a:t>«</a:t>
            </a:r>
            <a:r>
              <a:rPr lang="it-IT" sz="1600" spc="-10" err="1">
                <a:solidFill>
                  <a:srgbClr val="6169C5"/>
                </a:solidFill>
                <a:latin typeface="Calibri"/>
                <a:cs typeface="Calibri"/>
              </a:rPr>
              <a:t>Entity</a:t>
            </a:r>
            <a:r>
              <a:rPr lang="it-IT" sz="1600" spc="-10">
                <a:solidFill>
                  <a:srgbClr val="6169C5"/>
                </a:solidFill>
                <a:latin typeface="Calibri"/>
                <a:cs typeface="Calibri"/>
              </a:rPr>
              <a:t> che rappresenta una tabella del database»</a:t>
            </a:r>
          </a:p>
        </p:txBody>
      </p:sp>
      <p:pic>
        <p:nvPicPr>
          <p:cNvPr id="15" name="Immagine 15" descr="Immagine che contiene testo, schermata, Carattere, numero&#10;&#10;Descrizione generata automaticamente">
            <a:extLst>
              <a:ext uri="{FF2B5EF4-FFF2-40B4-BE49-F238E27FC236}">
                <a16:creationId xmlns:a16="http://schemas.microsoft.com/office/drawing/2014/main" id="{C9091107-DBA6-F0F0-4C92-236496743939}"/>
              </a:ext>
            </a:extLst>
          </p:cNvPr>
          <p:cNvPicPr>
            <a:picLocks noChangeAspect="1"/>
          </p:cNvPicPr>
          <p:nvPr/>
        </p:nvPicPr>
        <p:blipFill>
          <a:blip r:embed="rId3"/>
          <a:stretch>
            <a:fillRect/>
          </a:stretch>
        </p:blipFill>
        <p:spPr>
          <a:xfrm>
            <a:off x="2695698" y="566533"/>
            <a:ext cx="3950524" cy="1905039"/>
          </a:xfrm>
          <a:prstGeom prst="rect">
            <a:avLst/>
          </a:prstGeom>
        </p:spPr>
      </p:pic>
      <p:pic>
        <p:nvPicPr>
          <p:cNvPr id="18" name="Immagine 18" descr="Immagine che contiene testo, schermata, Carattere&#10;&#10;Descrizione generata automaticamente">
            <a:extLst>
              <a:ext uri="{FF2B5EF4-FFF2-40B4-BE49-F238E27FC236}">
                <a16:creationId xmlns:a16="http://schemas.microsoft.com/office/drawing/2014/main" id="{CB4BB4BD-D58D-8180-CA60-1E357944057A}"/>
              </a:ext>
            </a:extLst>
          </p:cNvPr>
          <p:cNvPicPr>
            <a:picLocks noChangeAspect="1"/>
          </p:cNvPicPr>
          <p:nvPr/>
        </p:nvPicPr>
        <p:blipFill>
          <a:blip r:embed="rId4"/>
          <a:stretch>
            <a:fillRect/>
          </a:stretch>
        </p:blipFill>
        <p:spPr>
          <a:xfrm>
            <a:off x="2567049" y="2662989"/>
            <a:ext cx="4000004" cy="3649787"/>
          </a:xfrm>
          <a:prstGeom prst="rect">
            <a:avLst/>
          </a:prstGeom>
        </p:spPr>
      </p:pic>
      <p:sp>
        <p:nvSpPr>
          <p:cNvPr id="19" name="CasellaDiTesto 18">
            <a:extLst>
              <a:ext uri="{FF2B5EF4-FFF2-40B4-BE49-F238E27FC236}">
                <a16:creationId xmlns:a16="http://schemas.microsoft.com/office/drawing/2014/main" id="{ABABEC2C-3B3F-6898-8B28-B872C0564782}"/>
              </a:ext>
            </a:extLst>
          </p:cNvPr>
          <p:cNvSpPr txBox="1"/>
          <p:nvPr/>
        </p:nvSpPr>
        <p:spPr>
          <a:xfrm>
            <a:off x="6578434" y="3782786"/>
            <a:ext cx="233795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600" spc="-10">
                <a:solidFill>
                  <a:srgbClr val="6169C5"/>
                </a:solidFill>
                <a:latin typeface="Calibri"/>
                <a:cs typeface="Calibri"/>
              </a:rPr>
              <a:t>«Dao che fornisce una serie di operazioni da poter fare sul database»</a:t>
            </a:r>
          </a:p>
        </p:txBody>
      </p:sp>
      <p:pic>
        <p:nvPicPr>
          <p:cNvPr id="20" name="Immagine 20" descr="Immagine che contiene testo, schermata, Carattere&#10;&#10;Descrizione generata automaticamente">
            <a:extLst>
              <a:ext uri="{FF2B5EF4-FFF2-40B4-BE49-F238E27FC236}">
                <a16:creationId xmlns:a16="http://schemas.microsoft.com/office/drawing/2014/main" id="{A45E355C-1594-3D2A-C6E6-9228C3DAA5CB}"/>
              </a:ext>
            </a:extLst>
          </p:cNvPr>
          <p:cNvPicPr>
            <a:picLocks noChangeAspect="1"/>
          </p:cNvPicPr>
          <p:nvPr/>
        </p:nvPicPr>
        <p:blipFill>
          <a:blip r:embed="rId5"/>
          <a:stretch>
            <a:fillRect/>
          </a:stretch>
        </p:blipFill>
        <p:spPr>
          <a:xfrm>
            <a:off x="320634" y="3406510"/>
            <a:ext cx="2119746" cy="1440330"/>
          </a:xfrm>
          <a:prstGeom prst="rect">
            <a:avLst/>
          </a:prstGeom>
        </p:spPr>
      </p:pic>
      <p:pic>
        <p:nvPicPr>
          <p:cNvPr id="21" name="Immagine 21" descr="Immagine che contiene testo, schermata, Carattere&#10;&#10;Descrizione generata automaticamente">
            <a:extLst>
              <a:ext uri="{FF2B5EF4-FFF2-40B4-BE49-F238E27FC236}">
                <a16:creationId xmlns:a16="http://schemas.microsoft.com/office/drawing/2014/main" id="{4970DBDF-294D-19FC-9B1F-D9981CA8916E}"/>
              </a:ext>
            </a:extLst>
          </p:cNvPr>
          <p:cNvPicPr>
            <a:picLocks noChangeAspect="1"/>
          </p:cNvPicPr>
          <p:nvPr/>
        </p:nvPicPr>
        <p:blipFill>
          <a:blip r:embed="rId6"/>
          <a:stretch>
            <a:fillRect/>
          </a:stretch>
        </p:blipFill>
        <p:spPr>
          <a:xfrm>
            <a:off x="221673" y="727714"/>
            <a:ext cx="2060369" cy="1760804"/>
          </a:xfrm>
          <a:prstGeom prst="rect">
            <a:avLst/>
          </a:prstGeom>
        </p:spPr>
      </p:pic>
    </p:spTree>
    <p:extLst>
      <p:ext uri="{BB962C8B-B14F-4D97-AF65-F5344CB8AC3E}">
        <p14:creationId xmlns:p14="http://schemas.microsoft.com/office/powerpoint/2010/main" val="10065881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DE8AC975-B8A4-34D4-E13F-628D9EC123C2}"/>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p>
        </p:txBody>
      </p:sp>
      <p:sp>
        <p:nvSpPr>
          <p:cNvPr id="4" name="Segnaposto data 3">
            <a:extLst>
              <a:ext uri="{FF2B5EF4-FFF2-40B4-BE49-F238E27FC236}">
                <a16:creationId xmlns:a16="http://schemas.microsoft.com/office/drawing/2014/main" id="{047D6FAE-11EE-B7E7-BFE4-59598A1C6B11}"/>
              </a:ext>
            </a:extLst>
          </p:cNvPr>
          <p:cNvSpPr>
            <a:spLocks noGrp="1"/>
          </p:cNvSpPr>
          <p:nvPr>
            <p:ph type="dt" sz="half" idx="6"/>
          </p:nvPr>
        </p:nvSpPr>
        <p:spPr/>
        <p:txBody>
          <a:bodyPr/>
          <a:lstStyle/>
          <a:p>
            <a:pPr marL="12700">
              <a:lnSpc>
                <a:spcPts val="1240"/>
              </a:lnSpc>
            </a:pPr>
            <a:r>
              <a:rPr lang="it-IT"/>
              <a:t>06/07/2023</a:t>
            </a:r>
          </a:p>
        </p:txBody>
      </p:sp>
      <p:sp>
        <p:nvSpPr>
          <p:cNvPr id="5" name="Segnaposto numero diapositiva 4">
            <a:extLst>
              <a:ext uri="{FF2B5EF4-FFF2-40B4-BE49-F238E27FC236}">
                <a16:creationId xmlns:a16="http://schemas.microsoft.com/office/drawing/2014/main" id="{0CD13D86-C8E8-87BF-ACB5-D25A079111DA}"/>
              </a:ext>
            </a:extLst>
          </p:cNvPr>
          <p:cNvSpPr>
            <a:spLocks noGrp="1"/>
          </p:cNvSpPr>
          <p:nvPr>
            <p:ph type="sldNum" sz="quarter" idx="7"/>
          </p:nvPr>
        </p:nvSpPr>
        <p:spPr/>
        <p:txBody>
          <a:bodyPr/>
          <a:lstStyle/>
          <a:p>
            <a:pPr marL="38100">
              <a:lnSpc>
                <a:spcPts val="1240"/>
              </a:lnSpc>
            </a:pPr>
            <a:fld id="{81D60167-4931-47E6-BA6A-407CBD079E47}" type="slidenum">
              <a:rPr lang="it-IT" dirty="0"/>
              <a:t>27</a:t>
            </a:fld>
            <a:endParaRPr lang="it-IT"/>
          </a:p>
        </p:txBody>
      </p:sp>
      <p:pic>
        <p:nvPicPr>
          <p:cNvPr id="7" name="Immagine 7" descr="Immagine che contiene testo, schermata, Carattere&#10;&#10;Descrizione generata automaticamente">
            <a:extLst>
              <a:ext uri="{FF2B5EF4-FFF2-40B4-BE49-F238E27FC236}">
                <a16:creationId xmlns:a16="http://schemas.microsoft.com/office/drawing/2014/main" id="{5079C6E3-B367-997E-E9DB-AE72E20F87C4}"/>
              </a:ext>
            </a:extLst>
          </p:cNvPr>
          <p:cNvPicPr>
            <a:picLocks noChangeAspect="1"/>
          </p:cNvPicPr>
          <p:nvPr/>
        </p:nvPicPr>
        <p:blipFill>
          <a:blip r:embed="rId2"/>
          <a:stretch>
            <a:fillRect/>
          </a:stretch>
        </p:blipFill>
        <p:spPr>
          <a:xfrm>
            <a:off x="459179" y="2003543"/>
            <a:ext cx="6018809" cy="4275954"/>
          </a:xfrm>
          <a:prstGeom prst="rect">
            <a:avLst/>
          </a:prstGeom>
        </p:spPr>
      </p:pic>
      <p:sp>
        <p:nvSpPr>
          <p:cNvPr id="8" name="CasellaDiTesto 7">
            <a:extLst>
              <a:ext uri="{FF2B5EF4-FFF2-40B4-BE49-F238E27FC236}">
                <a16:creationId xmlns:a16="http://schemas.microsoft.com/office/drawing/2014/main" id="{2E613174-1C12-2876-661D-17E2F38F35EE}"/>
              </a:ext>
            </a:extLst>
          </p:cNvPr>
          <p:cNvSpPr txBox="1"/>
          <p:nvPr/>
        </p:nvSpPr>
        <p:spPr>
          <a:xfrm>
            <a:off x="6422571" y="2464129"/>
            <a:ext cx="191737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600">
                <a:solidFill>
                  <a:srgbClr val="6169C5"/>
                </a:solidFill>
                <a:cs typeface="Calibri"/>
              </a:rPr>
              <a:t>«</a:t>
            </a:r>
            <a:r>
              <a:rPr lang="it-IT">
                <a:solidFill>
                  <a:srgbClr val="6169C5"/>
                </a:solidFill>
                <a:cs typeface="Calibri"/>
              </a:rPr>
              <a:t>E infine la repository che offre una serie di metodi alla </a:t>
            </a:r>
            <a:r>
              <a:rPr lang="it-IT" err="1">
                <a:solidFill>
                  <a:srgbClr val="6169C5"/>
                </a:solidFill>
                <a:cs typeface="Calibri"/>
              </a:rPr>
              <a:t>viewModel</a:t>
            </a:r>
            <a:r>
              <a:rPr lang="it-IT">
                <a:solidFill>
                  <a:srgbClr val="6169C5"/>
                </a:solidFill>
                <a:cs typeface="Calibri"/>
              </a:rPr>
              <a:t> per interagire con il database </a:t>
            </a:r>
            <a:r>
              <a:rPr lang="it-IT" sz="1600">
                <a:solidFill>
                  <a:srgbClr val="6169C5"/>
                </a:solidFill>
                <a:cs typeface="Calibri"/>
              </a:rPr>
              <a:t>»</a:t>
            </a:r>
            <a:endParaRPr lang="it-IT">
              <a:solidFill>
                <a:srgbClr val="6169C5"/>
              </a:solidFill>
              <a:cs typeface="Calibri"/>
            </a:endParaRPr>
          </a:p>
        </p:txBody>
      </p:sp>
      <p:pic>
        <p:nvPicPr>
          <p:cNvPr id="10" name="Immagine 9" descr="Immagine che contiene schermata, Carattere, Elementi grafici, design&#10;&#10;Descrizione generata automaticamente">
            <a:extLst>
              <a:ext uri="{FF2B5EF4-FFF2-40B4-BE49-F238E27FC236}">
                <a16:creationId xmlns:a16="http://schemas.microsoft.com/office/drawing/2014/main" id="{B5C872E4-EC4A-8824-B26F-3F6BBEBA023F}"/>
              </a:ext>
            </a:extLst>
          </p:cNvPr>
          <p:cNvPicPr>
            <a:picLocks noChangeAspect="1"/>
          </p:cNvPicPr>
          <p:nvPr/>
        </p:nvPicPr>
        <p:blipFill>
          <a:blip r:embed="rId3">
            <a:alphaModFix amt="70000"/>
          </a:blip>
          <a:stretch>
            <a:fillRect/>
          </a:stretch>
        </p:blipFill>
        <p:spPr>
          <a:xfrm>
            <a:off x="7249387" y="0"/>
            <a:ext cx="1894613" cy="1312469"/>
          </a:xfrm>
          <a:prstGeom prst="rect">
            <a:avLst/>
          </a:prstGeom>
        </p:spPr>
      </p:pic>
      <p:pic>
        <p:nvPicPr>
          <p:cNvPr id="11" name="Immagine 11" descr="Immagine che contiene testo, schermata, Carattere&#10;&#10;Descrizione generata automaticamente">
            <a:extLst>
              <a:ext uri="{FF2B5EF4-FFF2-40B4-BE49-F238E27FC236}">
                <a16:creationId xmlns:a16="http://schemas.microsoft.com/office/drawing/2014/main" id="{764E83AD-8C27-9E24-00BD-2AD832DD7380}"/>
              </a:ext>
            </a:extLst>
          </p:cNvPr>
          <p:cNvPicPr>
            <a:picLocks noChangeAspect="1"/>
          </p:cNvPicPr>
          <p:nvPr/>
        </p:nvPicPr>
        <p:blipFill>
          <a:blip r:embed="rId4"/>
          <a:stretch>
            <a:fillRect/>
          </a:stretch>
        </p:blipFill>
        <p:spPr>
          <a:xfrm>
            <a:off x="459179" y="113334"/>
            <a:ext cx="2743200" cy="1722863"/>
          </a:xfrm>
          <a:prstGeom prst="rect">
            <a:avLst/>
          </a:prstGeom>
        </p:spPr>
      </p:pic>
    </p:spTree>
    <p:extLst>
      <p:ext uri="{BB962C8B-B14F-4D97-AF65-F5344CB8AC3E}">
        <p14:creationId xmlns:p14="http://schemas.microsoft.com/office/powerpoint/2010/main" val="25701000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egnaposto piè di pagina 5">
            <a:extLst>
              <a:ext uri="{FF2B5EF4-FFF2-40B4-BE49-F238E27FC236}">
                <a16:creationId xmlns:a16="http://schemas.microsoft.com/office/drawing/2014/main" id="{D65EC6AC-EFEE-4310-6A5A-28EFFCBEA084}"/>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p>
        </p:txBody>
      </p:sp>
      <p:sp>
        <p:nvSpPr>
          <p:cNvPr id="12" name="object 2">
            <a:extLst>
              <a:ext uri="{FF2B5EF4-FFF2-40B4-BE49-F238E27FC236}">
                <a16:creationId xmlns:a16="http://schemas.microsoft.com/office/drawing/2014/main" id="{A8B449FE-4217-D30A-378E-1700D58FFDA4}"/>
              </a:ext>
            </a:extLst>
          </p:cNvPr>
          <p:cNvSpPr txBox="1">
            <a:spLocks noGrp="1"/>
          </p:cNvSpPr>
          <p:nvPr>
            <p:ph type="title"/>
          </p:nvPr>
        </p:nvSpPr>
        <p:spPr>
          <a:xfrm>
            <a:off x="465992" y="368883"/>
            <a:ext cx="5791200" cy="1243930"/>
          </a:xfrm>
          <a:prstGeom prst="rect">
            <a:avLst/>
          </a:prstGeom>
        </p:spPr>
        <p:txBody>
          <a:bodyPr vert="horz" wrap="square" lIns="0" tIns="12700" rIns="0" bIns="0" rtlCol="0">
            <a:spAutoFit/>
          </a:bodyPr>
          <a:lstStyle/>
          <a:p>
            <a:pPr marL="12700">
              <a:spcBef>
                <a:spcPts val="100"/>
              </a:spcBef>
            </a:pPr>
            <a:r>
              <a:rPr lang="it-IT" sz="4000" b="1" kern="0" spc="-20"/>
              <a:t>Applicazione del pattern MVVM</a:t>
            </a:r>
          </a:p>
        </p:txBody>
      </p:sp>
      <p:sp>
        <p:nvSpPr>
          <p:cNvPr id="17" name="Segnaposto numero diapositiva 16">
            <a:extLst>
              <a:ext uri="{FF2B5EF4-FFF2-40B4-BE49-F238E27FC236}">
                <a16:creationId xmlns:a16="http://schemas.microsoft.com/office/drawing/2014/main" id="{AE88F6A4-BD43-D4D6-810D-B38E7A80D6C0}"/>
              </a:ext>
            </a:extLst>
          </p:cNvPr>
          <p:cNvSpPr>
            <a:spLocks noGrp="1"/>
          </p:cNvSpPr>
          <p:nvPr>
            <p:ph type="sldNum" sz="quarter" idx="7"/>
          </p:nvPr>
        </p:nvSpPr>
        <p:spPr/>
        <p:txBody>
          <a:bodyPr/>
          <a:lstStyle/>
          <a:p>
            <a:pPr marL="38100">
              <a:lnSpc>
                <a:spcPts val="1240"/>
              </a:lnSpc>
            </a:pPr>
            <a:fld id="{81D60167-4931-47E6-BA6A-407CBD079E47}" type="slidenum">
              <a:rPr lang="it-IT" smtClean="0"/>
              <a:t>28</a:t>
            </a:fld>
            <a:endParaRPr lang="it-IT"/>
          </a:p>
        </p:txBody>
      </p:sp>
      <p:sp>
        <p:nvSpPr>
          <p:cNvPr id="3" name="object 3">
            <a:extLst>
              <a:ext uri="{FF2B5EF4-FFF2-40B4-BE49-F238E27FC236}">
                <a16:creationId xmlns:a16="http://schemas.microsoft.com/office/drawing/2014/main" id="{20896BFC-5460-8B18-EE59-70F26D6808F2}"/>
              </a:ext>
            </a:extLst>
          </p:cNvPr>
          <p:cNvSpPr txBox="1"/>
          <p:nvPr/>
        </p:nvSpPr>
        <p:spPr>
          <a:xfrm>
            <a:off x="-77027" y="1679794"/>
            <a:ext cx="7254875" cy="3839513"/>
          </a:xfrm>
          <a:prstGeom prst="rect">
            <a:avLst/>
          </a:prstGeom>
        </p:spPr>
        <p:txBody>
          <a:bodyPr vert="horz" wrap="square" lIns="0" tIns="60960" rIns="0" bIns="0" rtlCol="0">
            <a:spAutoFit/>
          </a:bodyPr>
          <a:lstStyle/>
          <a:p>
            <a:pPr marL="469900" marR="179070" lvl="1">
              <a:spcBef>
                <a:spcPts val="480"/>
              </a:spcBef>
              <a:tabLst>
                <a:tab pos="241300" algn="l"/>
              </a:tabLst>
            </a:pPr>
            <a:r>
              <a:rPr lang="it-IT" sz="1600" spc="-10">
                <a:latin typeface="Calibri"/>
                <a:cs typeface="Calibri"/>
              </a:rPr>
              <a:t>L’intermediazione con room viene facilitato tutto il meccanismo di comunicazione con il database, inoltre tramite un meccanismo di astrazione il programmatore sa esattamente il livello di astrazione con cui dover interagire.</a:t>
            </a:r>
          </a:p>
          <a:p>
            <a:pPr marL="469900" marR="179070" lvl="1">
              <a:spcBef>
                <a:spcPts val="480"/>
              </a:spcBef>
              <a:tabLst>
                <a:tab pos="241300" algn="l"/>
              </a:tabLst>
            </a:pPr>
            <a:r>
              <a:rPr lang="it-IT" sz="1600" spc="-10">
                <a:latin typeface="Calibri"/>
                <a:cs typeface="Calibri"/>
              </a:rPr>
              <a:t>Grazie a questo livello di astrazione viene impossibilitato l’accesso diretto ai dati.</a:t>
            </a:r>
          </a:p>
          <a:p>
            <a:pPr marL="469900" marR="179070" lvl="1">
              <a:spcBef>
                <a:spcPts val="480"/>
              </a:spcBef>
              <a:tabLst>
                <a:tab pos="241300" algn="l"/>
              </a:tabLst>
            </a:pPr>
            <a:r>
              <a:rPr lang="it-IT" sz="1600" spc="-10">
                <a:latin typeface="Calibri"/>
                <a:cs typeface="Calibri"/>
              </a:rPr>
              <a:t>I protagonisti del pattern sono le classi Model </a:t>
            </a:r>
            <a:r>
              <a:rPr lang="it-IT" sz="1600" spc="-10" err="1">
                <a:latin typeface="Calibri"/>
                <a:cs typeface="Calibri"/>
              </a:rPr>
              <a:t>View</a:t>
            </a:r>
            <a:r>
              <a:rPr lang="it-IT" sz="1600" spc="-10">
                <a:latin typeface="Calibri"/>
                <a:cs typeface="Calibri"/>
              </a:rPr>
              <a:t> </a:t>
            </a:r>
            <a:r>
              <a:rPr lang="it-IT" sz="1600" spc="-10" err="1">
                <a:latin typeface="Calibri"/>
                <a:cs typeface="Calibri"/>
              </a:rPr>
              <a:t>ViewModel</a:t>
            </a:r>
            <a:r>
              <a:rPr lang="it-IT" sz="1600" spc="-10">
                <a:latin typeface="Calibri"/>
                <a:cs typeface="Calibri"/>
              </a:rPr>
              <a:t>  le 3 classi interagiscono fra loro tramite elementi </a:t>
            </a:r>
            <a:r>
              <a:rPr lang="it-IT" sz="1600" spc="-10" err="1">
                <a:latin typeface="Calibri"/>
                <a:cs typeface="Calibri"/>
              </a:rPr>
              <a:t>Observable</a:t>
            </a:r>
            <a:r>
              <a:rPr lang="it-IT" sz="1600" i="1" spc="-10">
                <a:latin typeface="Calibri"/>
                <a:cs typeface="Calibri"/>
              </a:rPr>
              <a:t>.</a:t>
            </a:r>
            <a:endParaRPr lang="it-IT" sz="1600" b="1" spc="-10">
              <a:latin typeface="Calibri"/>
              <a:cs typeface="Calibri"/>
            </a:endParaRPr>
          </a:p>
          <a:p>
            <a:pPr marL="469900" marR="179070" lvl="1">
              <a:spcBef>
                <a:spcPts val="480"/>
              </a:spcBef>
              <a:tabLst>
                <a:tab pos="241300" algn="l"/>
              </a:tabLst>
            </a:pPr>
            <a:r>
              <a:rPr lang="it-IT" sz="1600" b="1" spc="-10">
                <a:latin typeface="Calibri"/>
                <a:cs typeface="Calibri"/>
              </a:rPr>
              <a:t>Model :</a:t>
            </a:r>
          </a:p>
          <a:p>
            <a:pPr marL="469900" marR="179070" lvl="1">
              <a:spcBef>
                <a:spcPts val="480"/>
              </a:spcBef>
              <a:tabLst>
                <a:tab pos="241300" algn="l"/>
              </a:tabLst>
            </a:pPr>
            <a:endParaRPr lang="it-IT" sz="1600" b="1" spc="-10">
              <a:latin typeface="Calibri"/>
              <a:cs typeface="Calibri"/>
            </a:endParaRPr>
          </a:p>
          <a:p>
            <a:pPr marL="469900" marR="179070" lvl="1">
              <a:spcBef>
                <a:spcPts val="480"/>
              </a:spcBef>
              <a:tabLst>
                <a:tab pos="241300" algn="l"/>
              </a:tabLst>
            </a:pPr>
            <a:endParaRPr lang="it-IT" sz="1600" b="1" spc="-10">
              <a:latin typeface="Calibri"/>
              <a:cs typeface="Calibri"/>
            </a:endParaRPr>
          </a:p>
          <a:p>
            <a:pPr marL="469900" marR="179070" lvl="1">
              <a:spcBef>
                <a:spcPts val="480"/>
              </a:spcBef>
              <a:tabLst>
                <a:tab pos="241300" algn="l"/>
              </a:tabLst>
            </a:pPr>
            <a:r>
              <a:rPr lang="it-IT" sz="1600" b="1" spc="-10" err="1">
                <a:latin typeface="Calibri"/>
                <a:cs typeface="Calibri"/>
              </a:rPr>
              <a:t>View</a:t>
            </a:r>
            <a:r>
              <a:rPr lang="it-IT" sz="1600" b="1" spc="-10">
                <a:latin typeface="Calibri"/>
                <a:cs typeface="Calibri"/>
              </a:rPr>
              <a:t>:</a:t>
            </a:r>
          </a:p>
          <a:p>
            <a:pPr marL="469900" marR="179070" lvl="1">
              <a:spcBef>
                <a:spcPts val="480"/>
              </a:spcBef>
              <a:tabLst>
                <a:tab pos="241300" algn="l"/>
              </a:tabLst>
            </a:pPr>
            <a:endParaRPr lang="it-IT" sz="1600" b="1" spc="-10">
              <a:latin typeface="Calibri"/>
              <a:cs typeface="Calibri"/>
            </a:endParaRPr>
          </a:p>
          <a:p>
            <a:pPr marL="469900" marR="179070" lvl="1">
              <a:spcBef>
                <a:spcPts val="480"/>
              </a:spcBef>
              <a:tabLst>
                <a:tab pos="241300" algn="l"/>
              </a:tabLst>
            </a:pPr>
            <a:endParaRPr lang="it-IT" sz="1600" b="1" spc="-10">
              <a:latin typeface="Calibri"/>
              <a:cs typeface="Calibri"/>
            </a:endParaRPr>
          </a:p>
          <a:p>
            <a:pPr marL="469900" marR="179070" lvl="1">
              <a:spcBef>
                <a:spcPts val="480"/>
              </a:spcBef>
              <a:tabLst>
                <a:tab pos="241300" algn="l"/>
              </a:tabLst>
            </a:pPr>
            <a:r>
              <a:rPr lang="it-IT" sz="1600" b="1" spc="-10" err="1">
                <a:latin typeface="Calibri"/>
                <a:cs typeface="Calibri"/>
              </a:rPr>
              <a:t>ViewModel</a:t>
            </a:r>
            <a:r>
              <a:rPr lang="it-IT" sz="1600" b="1" spc="-10">
                <a:latin typeface="Calibri"/>
                <a:cs typeface="Calibri"/>
              </a:rPr>
              <a:t>:</a:t>
            </a:r>
          </a:p>
        </p:txBody>
      </p:sp>
      <p:sp>
        <p:nvSpPr>
          <p:cNvPr id="7" name="Segnaposto data 3">
            <a:extLst>
              <a:ext uri="{FF2B5EF4-FFF2-40B4-BE49-F238E27FC236}">
                <a16:creationId xmlns:a16="http://schemas.microsoft.com/office/drawing/2014/main" id="{B197CB43-467F-4B0E-2508-0083994A7D38}"/>
              </a:ext>
            </a:extLst>
          </p:cNvPr>
          <p:cNvSpPr>
            <a:spLocks noGrp="1"/>
          </p:cNvSpPr>
          <p:nvPr>
            <p:ph type="dt" sz="half" idx="6"/>
          </p:nvPr>
        </p:nvSpPr>
        <p:spPr>
          <a:xfrm>
            <a:off x="707542" y="6465214"/>
            <a:ext cx="764540" cy="156068"/>
          </a:xfrm>
        </p:spPr>
        <p:txBody>
          <a:bodyPr/>
          <a:lstStyle/>
          <a:p>
            <a:pPr marL="12700">
              <a:lnSpc>
                <a:spcPts val="1240"/>
              </a:lnSpc>
            </a:pPr>
            <a:r>
              <a:rPr lang="it-IT"/>
              <a:t>07/07/2023</a:t>
            </a:r>
          </a:p>
        </p:txBody>
      </p:sp>
      <p:sp>
        <p:nvSpPr>
          <p:cNvPr id="11" name="CasellaDiTesto 10">
            <a:extLst>
              <a:ext uri="{FF2B5EF4-FFF2-40B4-BE49-F238E27FC236}">
                <a16:creationId xmlns:a16="http://schemas.microsoft.com/office/drawing/2014/main" id="{9B3332F0-C0F3-16A1-2342-5A5D0939613F}"/>
              </a:ext>
            </a:extLst>
          </p:cNvPr>
          <p:cNvSpPr txBox="1"/>
          <p:nvPr/>
        </p:nvSpPr>
        <p:spPr>
          <a:xfrm>
            <a:off x="1217493" y="3371010"/>
            <a:ext cx="6266121" cy="1077218"/>
          </a:xfrm>
          <a:prstGeom prst="rect">
            <a:avLst/>
          </a:prstGeom>
          <a:noFill/>
        </p:spPr>
        <p:txBody>
          <a:bodyPr wrap="square" rtlCol="0">
            <a:spAutoFit/>
          </a:bodyPr>
          <a:lstStyle/>
          <a:p>
            <a:pPr marL="469900" marR="179070" lvl="1">
              <a:spcBef>
                <a:spcPts val="480"/>
              </a:spcBef>
              <a:tabLst>
                <a:tab pos="241300" algn="l"/>
              </a:tabLst>
            </a:pPr>
            <a:r>
              <a:rPr lang="it-IT" sz="1600" spc="-10">
                <a:latin typeface="Calibri"/>
                <a:cs typeface="Calibri"/>
              </a:rPr>
              <a:t>Rappresenta l’oggetto concreto che nel nostro caso è il messaggio o l’utente. Tramite il model si cerca un astrazione dei record fisici contenuti nel </a:t>
            </a:r>
            <a:r>
              <a:rPr lang="it-IT" sz="1600" spc="-10" err="1">
                <a:latin typeface="Calibri"/>
                <a:cs typeface="Calibri"/>
              </a:rPr>
              <a:t>db</a:t>
            </a:r>
            <a:r>
              <a:rPr lang="it-IT" sz="1600" spc="-10">
                <a:latin typeface="Calibri"/>
                <a:cs typeface="Calibri"/>
              </a:rPr>
              <a:t>, nella nostra data situazione coincide con l’</a:t>
            </a:r>
            <a:r>
              <a:rPr lang="it-IT" sz="1600" spc="-10" err="1">
                <a:latin typeface="Calibri"/>
                <a:cs typeface="Calibri"/>
              </a:rPr>
              <a:t>entity</a:t>
            </a:r>
            <a:r>
              <a:rPr lang="it-IT" sz="1600" spc="-10">
                <a:latin typeface="Calibri"/>
                <a:cs typeface="Calibri"/>
              </a:rPr>
              <a:t> Room </a:t>
            </a:r>
          </a:p>
        </p:txBody>
      </p:sp>
      <p:sp>
        <p:nvSpPr>
          <p:cNvPr id="13" name="CasellaDiTesto 12">
            <a:extLst>
              <a:ext uri="{FF2B5EF4-FFF2-40B4-BE49-F238E27FC236}">
                <a16:creationId xmlns:a16="http://schemas.microsoft.com/office/drawing/2014/main" id="{F9BE7121-D124-E9D8-6164-BA98136AB78D}"/>
              </a:ext>
            </a:extLst>
          </p:cNvPr>
          <p:cNvSpPr txBox="1"/>
          <p:nvPr/>
        </p:nvSpPr>
        <p:spPr>
          <a:xfrm>
            <a:off x="1217492" y="4347209"/>
            <a:ext cx="6266121" cy="830997"/>
          </a:xfrm>
          <a:prstGeom prst="rect">
            <a:avLst/>
          </a:prstGeom>
          <a:noFill/>
        </p:spPr>
        <p:txBody>
          <a:bodyPr wrap="square" rtlCol="0">
            <a:spAutoFit/>
          </a:bodyPr>
          <a:lstStyle/>
          <a:p>
            <a:pPr marL="469900" marR="179070" lvl="1">
              <a:spcBef>
                <a:spcPts val="480"/>
              </a:spcBef>
              <a:tabLst>
                <a:tab pos="241300" algn="l"/>
              </a:tabLst>
            </a:pPr>
            <a:r>
              <a:rPr lang="it-IT" sz="1600" spc="-10">
                <a:latin typeface="Calibri"/>
                <a:cs typeface="Calibri"/>
              </a:rPr>
              <a:t>Rappresenta l’activity correntemente mostrata a schermo e per far si che si aggiorni e mantenga dei dati coerenti deve interagire con il </a:t>
            </a:r>
            <a:r>
              <a:rPr lang="it-IT" sz="1600" spc="-10" err="1">
                <a:latin typeface="Calibri"/>
                <a:cs typeface="Calibri"/>
              </a:rPr>
              <a:t>ViewModel</a:t>
            </a:r>
            <a:r>
              <a:rPr lang="it-IT" sz="1600" spc="-10">
                <a:latin typeface="Calibri"/>
                <a:cs typeface="Calibri"/>
              </a:rPr>
              <a:t> senza relazionarsi con il Model </a:t>
            </a:r>
          </a:p>
        </p:txBody>
      </p:sp>
      <p:sp>
        <p:nvSpPr>
          <p:cNvPr id="14" name="CasellaDiTesto 13">
            <a:extLst>
              <a:ext uri="{FF2B5EF4-FFF2-40B4-BE49-F238E27FC236}">
                <a16:creationId xmlns:a16="http://schemas.microsoft.com/office/drawing/2014/main" id="{3958666A-1A3F-664C-D623-D5568C460443}"/>
              </a:ext>
            </a:extLst>
          </p:cNvPr>
          <p:cNvSpPr txBox="1"/>
          <p:nvPr/>
        </p:nvSpPr>
        <p:spPr>
          <a:xfrm>
            <a:off x="1217492" y="5178206"/>
            <a:ext cx="6266121" cy="830997"/>
          </a:xfrm>
          <a:prstGeom prst="rect">
            <a:avLst/>
          </a:prstGeom>
          <a:noFill/>
        </p:spPr>
        <p:txBody>
          <a:bodyPr wrap="square" rtlCol="0">
            <a:spAutoFit/>
          </a:bodyPr>
          <a:lstStyle/>
          <a:p>
            <a:pPr marL="469900" marR="179070" lvl="1">
              <a:spcBef>
                <a:spcPts val="480"/>
              </a:spcBef>
              <a:tabLst>
                <a:tab pos="241300" algn="l"/>
              </a:tabLst>
            </a:pPr>
            <a:r>
              <a:rPr lang="it-IT" sz="1600" spc="-10">
                <a:latin typeface="Calibri"/>
                <a:cs typeface="Calibri"/>
              </a:rPr>
              <a:t>Il suo ruolo è quello di farsi da ponte tra </a:t>
            </a:r>
            <a:r>
              <a:rPr lang="it-IT" sz="1600" spc="-10" err="1">
                <a:latin typeface="Calibri"/>
                <a:cs typeface="Calibri"/>
              </a:rPr>
              <a:t>View</a:t>
            </a:r>
            <a:r>
              <a:rPr lang="it-IT" sz="1600" spc="-10">
                <a:latin typeface="Calibri"/>
                <a:cs typeface="Calibri"/>
              </a:rPr>
              <a:t> e Model, pur mantenendo uno stato </a:t>
            </a:r>
            <a:r>
              <a:rPr lang="it-IT" sz="1600" spc="-10" err="1">
                <a:latin typeface="Calibri"/>
                <a:cs typeface="Calibri"/>
              </a:rPr>
              <a:t>stateless</a:t>
            </a:r>
            <a:r>
              <a:rPr lang="it-IT" sz="1600" spc="-10">
                <a:latin typeface="Calibri"/>
                <a:cs typeface="Calibri"/>
              </a:rPr>
              <a:t> non dovendo conoscere qual è l’interfaccia da aggiornare </a:t>
            </a:r>
          </a:p>
        </p:txBody>
      </p:sp>
      <p:pic>
        <p:nvPicPr>
          <p:cNvPr id="15" name="Immagine 14">
            <a:extLst>
              <a:ext uri="{FF2B5EF4-FFF2-40B4-BE49-F238E27FC236}">
                <a16:creationId xmlns:a16="http://schemas.microsoft.com/office/drawing/2014/main" id="{AE8F62FC-4EDC-FB1D-C5A9-F4A4CA92ECF0}"/>
              </a:ext>
            </a:extLst>
          </p:cNvPr>
          <p:cNvPicPr>
            <a:picLocks noChangeAspect="1"/>
          </p:cNvPicPr>
          <p:nvPr/>
        </p:nvPicPr>
        <p:blipFill>
          <a:blip r:embed="rId2">
            <a:alphaModFix amt="70000"/>
          </a:blip>
          <a:stretch>
            <a:fillRect/>
          </a:stretch>
        </p:blipFill>
        <p:spPr>
          <a:xfrm>
            <a:off x="7315948" y="89556"/>
            <a:ext cx="1828572" cy="1282044"/>
          </a:xfrm>
          <a:prstGeom prst="rect">
            <a:avLst/>
          </a:prstGeom>
        </p:spPr>
      </p:pic>
    </p:spTree>
    <p:extLst>
      <p:ext uri="{BB962C8B-B14F-4D97-AF65-F5344CB8AC3E}">
        <p14:creationId xmlns:p14="http://schemas.microsoft.com/office/powerpoint/2010/main" val="35812611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401C5395-663B-ADE2-A842-D594D5C1137D}"/>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p>
        </p:txBody>
      </p:sp>
      <p:sp>
        <p:nvSpPr>
          <p:cNvPr id="4" name="Segnaposto data 3">
            <a:extLst>
              <a:ext uri="{FF2B5EF4-FFF2-40B4-BE49-F238E27FC236}">
                <a16:creationId xmlns:a16="http://schemas.microsoft.com/office/drawing/2014/main" id="{A4ECEAB5-8B71-EC69-C553-2713784918A7}"/>
              </a:ext>
            </a:extLst>
          </p:cNvPr>
          <p:cNvSpPr>
            <a:spLocks noGrp="1"/>
          </p:cNvSpPr>
          <p:nvPr>
            <p:ph type="dt" sz="half" idx="6"/>
          </p:nvPr>
        </p:nvSpPr>
        <p:spPr/>
        <p:txBody>
          <a:bodyPr/>
          <a:lstStyle/>
          <a:p>
            <a:pPr marL="12700">
              <a:lnSpc>
                <a:spcPts val="1240"/>
              </a:lnSpc>
            </a:pPr>
            <a:r>
              <a:rPr lang="it-IT"/>
              <a:t>06/07/2023</a:t>
            </a:r>
          </a:p>
        </p:txBody>
      </p:sp>
      <p:sp>
        <p:nvSpPr>
          <p:cNvPr id="5" name="Segnaposto numero diapositiva 4">
            <a:extLst>
              <a:ext uri="{FF2B5EF4-FFF2-40B4-BE49-F238E27FC236}">
                <a16:creationId xmlns:a16="http://schemas.microsoft.com/office/drawing/2014/main" id="{1C61B461-F5E3-EB91-6E12-407D33832134}"/>
              </a:ext>
            </a:extLst>
          </p:cNvPr>
          <p:cNvSpPr>
            <a:spLocks noGrp="1"/>
          </p:cNvSpPr>
          <p:nvPr>
            <p:ph type="sldNum" sz="quarter" idx="7"/>
          </p:nvPr>
        </p:nvSpPr>
        <p:spPr/>
        <p:txBody>
          <a:bodyPr/>
          <a:lstStyle/>
          <a:p>
            <a:pPr marL="38100">
              <a:lnSpc>
                <a:spcPts val="1240"/>
              </a:lnSpc>
            </a:pPr>
            <a:fld id="{81D60167-4931-47E6-BA6A-407CBD079E47}" type="slidenum">
              <a:rPr lang="it-IT" smtClean="0"/>
              <a:t>29</a:t>
            </a:fld>
            <a:endParaRPr lang="it-IT"/>
          </a:p>
        </p:txBody>
      </p:sp>
      <p:pic>
        <p:nvPicPr>
          <p:cNvPr id="9" name="Immagine 8">
            <a:extLst>
              <a:ext uri="{FF2B5EF4-FFF2-40B4-BE49-F238E27FC236}">
                <a16:creationId xmlns:a16="http://schemas.microsoft.com/office/drawing/2014/main" id="{629B3580-745D-88FB-7125-C39D40F44D08}"/>
              </a:ext>
            </a:extLst>
          </p:cNvPr>
          <p:cNvPicPr>
            <a:picLocks noChangeAspect="1"/>
          </p:cNvPicPr>
          <p:nvPr/>
        </p:nvPicPr>
        <p:blipFill>
          <a:blip r:embed="rId2"/>
          <a:stretch>
            <a:fillRect/>
          </a:stretch>
        </p:blipFill>
        <p:spPr>
          <a:xfrm>
            <a:off x="236876" y="2180897"/>
            <a:ext cx="2470411" cy="2301766"/>
          </a:xfrm>
          <a:prstGeom prst="rect">
            <a:avLst/>
          </a:prstGeom>
        </p:spPr>
      </p:pic>
      <p:pic>
        <p:nvPicPr>
          <p:cNvPr id="11" name="Immagine 10">
            <a:extLst>
              <a:ext uri="{FF2B5EF4-FFF2-40B4-BE49-F238E27FC236}">
                <a16:creationId xmlns:a16="http://schemas.microsoft.com/office/drawing/2014/main" id="{2B7B14D3-FB17-100E-0527-6936F1A41E30}"/>
              </a:ext>
            </a:extLst>
          </p:cNvPr>
          <p:cNvPicPr>
            <a:picLocks noChangeAspect="1"/>
          </p:cNvPicPr>
          <p:nvPr/>
        </p:nvPicPr>
        <p:blipFill>
          <a:blip r:embed="rId3"/>
          <a:stretch>
            <a:fillRect/>
          </a:stretch>
        </p:blipFill>
        <p:spPr>
          <a:xfrm>
            <a:off x="1246669" y="18055"/>
            <a:ext cx="7476917" cy="2076273"/>
          </a:xfrm>
          <a:prstGeom prst="rect">
            <a:avLst/>
          </a:prstGeom>
        </p:spPr>
      </p:pic>
      <p:pic>
        <p:nvPicPr>
          <p:cNvPr id="13" name="Immagine 12">
            <a:extLst>
              <a:ext uri="{FF2B5EF4-FFF2-40B4-BE49-F238E27FC236}">
                <a16:creationId xmlns:a16="http://schemas.microsoft.com/office/drawing/2014/main" id="{90AB0B94-65C7-D36B-5729-F5F8B621585F}"/>
              </a:ext>
            </a:extLst>
          </p:cNvPr>
          <p:cNvPicPr>
            <a:picLocks noChangeAspect="1"/>
          </p:cNvPicPr>
          <p:nvPr/>
        </p:nvPicPr>
        <p:blipFill>
          <a:blip r:embed="rId4"/>
          <a:stretch>
            <a:fillRect/>
          </a:stretch>
        </p:blipFill>
        <p:spPr>
          <a:xfrm>
            <a:off x="2841714" y="2308329"/>
            <a:ext cx="6302286" cy="2491956"/>
          </a:xfrm>
          <a:prstGeom prst="rect">
            <a:avLst/>
          </a:prstGeom>
        </p:spPr>
      </p:pic>
      <p:pic>
        <p:nvPicPr>
          <p:cNvPr id="16" name="Immagine 15">
            <a:extLst>
              <a:ext uri="{FF2B5EF4-FFF2-40B4-BE49-F238E27FC236}">
                <a16:creationId xmlns:a16="http://schemas.microsoft.com/office/drawing/2014/main" id="{02373DBF-DB22-1623-B8D9-2617CBC99809}"/>
              </a:ext>
            </a:extLst>
          </p:cNvPr>
          <p:cNvPicPr>
            <a:picLocks noChangeAspect="1"/>
          </p:cNvPicPr>
          <p:nvPr/>
        </p:nvPicPr>
        <p:blipFill>
          <a:blip r:embed="rId5"/>
          <a:stretch>
            <a:fillRect/>
          </a:stretch>
        </p:blipFill>
        <p:spPr>
          <a:xfrm>
            <a:off x="1215416" y="5043048"/>
            <a:ext cx="4380965" cy="1151864"/>
          </a:xfrm>
          <a:prstGeom prst="rect">
            <a:avLst/>
          </a:prstGeom>
        </p:spPr>
      </p:pic>
      <p:sp>
        <p:nvSpPr>
          <p:cNvPr id="17" name="CasellaDiTesto 16">
            <a:extLst>
              <a:ext uri="{FF2B5EF4-FFF2-40B4-BE49-F238E27FC236}">
                <a16:creationId xmlns:a16="http://schemas.microsoft.com/office/drawing/2014/main" id="{18A8442C-21CA-30D0-9574-460C68BCA0DF}"/>
              </a:ext>
            </a:extLst>
          </p:cNvPr>
          <p:cNvSpPr txBox="1"/>
          <p:nvPr/>
        </p:nvSpPr>
        <p:spPr>
          <a:xfrm>
            <a:off x="4388505" y="214986"/>
            <a:ext cx="4572000" cy="369332"/>
          </a:xfrm>
          <a:prstGeom prst="rect">
            <a:avLst/>
          </a:prstGeom>
          <a:noFill/>
        </p:spPr>
        <p:txBody>
          <a:bodyPr wrap="square">
            <a:spAutoFit/>
          </a:bodyPr>
          <a:lstStyle/>
          <a:p>
            <a:r>
              <a:rPr lang="it-IT" b="1" kern="0" spc="-20" err="1">
                <a:solidFill>
                  <a:srgbClr val="A94DA9"/>
                </a:solidFill>
              </a:rPr>
              <a:t>View</a:t>
            </a:r>
            <a:endParaRPr lang="it-IT">
              <a:solidFill>
                <a:srgbClr val="A94DA9"/>
              </a:solidFill>
            </a:endParaRPr>
          </a:p>
        </p:txBody>
      </p:sp>
      <p:sp>
        <p:nvSpPr>
          <p:cNvPr id="18" name="CasellaDiTesto 17">
            <a:extLst>
              <a:ext uri="{FF2B5EF4-FFF2-40B4-BE49-F238E27FC236}">
                <a16:creationId xmlns:a16="http://schemas.microsoft.com/office/drawing/2014/main" id="{A2E2792C-3A59-03DD-4B45-C5D0EDB4364E}"/>
              </a:ext>
            </a:extLst>
          </p:cNvPr>
          <p:cNvSpPr txBox="1"/>
          <p:nvPr/>
        </p:nvSpPr>
        <p:spPr>
          <a:xfrm>
            <a:off x="6992427" y="1976237"/>
            <a:ext cx="4572000" cy="369332"/>
          </a:xfrm>
          <a:prstGeom prst="rect">
            <a:avLst/>
          </a:prstGeom>
          <a:noFill/>
        </p:spPr>
        <p:txBody>
          <a:bodyPr wrap="square">
            <a:spAutoFit/>
          </a:bodyPr>
          <a:lstStyle/>
          <a:p>
            <a:r>
              <a:rPr lang="it-IT" b="1" kern="0" spc="-20" err="1">
                <a:solidFill>
                  <a:srgbClr val="A94DA9"/>
                </a:solidFill>
              </a:rPr>
              <a:t>View</a:t>
            </a:r>
            <a:r>
              <a:rPr lang="it-IT" b="1" kern="0" spc="-20">
                <a:solidFill>
                  <a:srgbClr val="A94DA9"/>
                </a:solidFill>
              </a:rPr>
              <a:t> Model</a:t>
            </a:r>
            <a:endParaRPr lang="it-IT">
              <a:solidFill>
                <a:srgbClr val="A94DA9"/>
              </a:solidFill>
            </a:endParaRPr>
          </a:p>
        </p:txBody>
      </p:sp>
      <p:sp>
        <p:nvSpPr>
          <p:cNvPr id="19" name="CasellaDiTesto 18">
            <a:extLst>
              <a:ext uri="{FF2B5EF4-FFF2-40B4-BE49-F238E27FC236}">
                <a16:creationId xmlns:a16="http://schemas.microsoft.com/office/drawing/2014/main" id="{E78E165E-6916-8FFA-98E0-293D00678ED4}"/>
              </a:ext>
            </a:extLst>
          </p:cNvPr>
          <p:cNvSpPr txBox="1"/>
          <p:nvPr/>
        </p:nvSpPr>
        <p:spPr>
          <a:xfrm>
            <a:off x="5596381" y="4947711"/>
            <a:ext cx="4572000" cy="369332"/>
          </a:xfrm>
          <a:prstGeom prst="rect">
            <a:avLst/>
          </a:prstGeom>
          <a:noFill/>
        </p:spPr>
        <p:txBody>
          <a:bodyPr wrap="square">
            <a:spAutoFit/>
          </a:bodyPr>
          <a:lstStyle/>
          <a:p>
            <a:r>
              <a:rPr lang="it-IT" b="1" kern="0" spc="-20">
                <a:solidFill>
                  <a:srgbClr val="A94DA9"/>
                </a:solidFill>
              </a:rPr>
              <a:t>Model</a:t>
            </a:r>
            <a:endParaRPr lang="it-IT">
              <a:solidFill>
                <a:srgbClr val="A94DA9"/>
              </a:solidFill>
            </a:endParaRPr>
          </a:p>
        </p:txBody>
      </p:sp>
    </p:spTree>
    <p:extLst>
      <p:ext uri="{BB962C8B-B14F-4D97-AF65-F5344CB8AC3E}">
        <p14:creationId xmlns:p14="http://schemas.microsoft.com/office/powerpoint/2010/main" val="22467839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egnaposto piè di pagina 5">
            <a:extLst>
              <a:ext uri="{FF2B5EF4-FFF2-40B4-BE49-F238E27FC236}">
                <a16:creationId xmlns:a16="http://schemas.microsoft.com/office/drawing/2014/main" id="{D65EC6AC-EFEE-4310-6A5A-28EFFCBEA084}"/>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p>
        </p:txBody>
      </p:sp>
      <p:sp>
        <p:nvSpPr>
          <p:cNvPr id="12" name="object 2">
            <a:extLst>
              <a:ext uri="{FF2B5EF4-FFF2-40B4-BE49-F238E27FC236}">
                <a16:creationId xmlns:a16="http://schemas.microsoft.com/office/drawing/2014/main" id="{A8B449FE-4217-D30A-378E-1700D58FFDA4}"/>
              </a:ext>
            </a:extLst>
          </p:cNvPr>
          <p:cNvSpPr txBox="1">
            <a:spLocks noGrp="1"/>
          </p:cNvSpPr>
          <p:nvPr>
            <p:ph type="title"/>
          </p:nvPr>
        </p:nvSpPr>
        <p:spPr>
          <a:xfrm>
            <a:off x="457200" y="457200"/>
            <a:ext cx="6172200" cy="689932"/>
          </a:xfrm>
          <a:prstGeom prst="rect">
            <a:avLst/>
          </a:prstGeom>
        </p:spPr>
        <p:txBody>
          <a:bodyPr vert="horz" wrap="square" lIns="0" tIns="12700" rIns="0" bIns="0" rtlCol="0">
            <a:spAutoFit/>
          </a:bodyPr>
          <a:lstStyle/>
          <a:p>
            <a:pPr marL="12700">
              <a:lnSpc>
                <a:spcPct val="100000"/>
              </a:lnSpc>
              <a:spcBef>
                <a:spcPts val="100"/>
              </a:spcBef>
            </a:pPr>
            <a:r>
              <a:rPr lang="it-IT" sz="4400" b="1" spc="-20" err="1"/>
              <a:t>Perche</a:t>
            </a:r>
            <a:r>
              <a:rPr lang="it-IT" sz="4400" b="1" spc="-20"/>
              <a:t> </a:t>
            </a:r>
            <a:r>
              <a:rPr lang="it-IT" sz="4400" b="1" spc="-20" err="1"/>
              <a:t>Let</a:t>
            </a:r>
            <a:r>
              <a:rPr lang="it-IT" sz="4400" b="1" spc="-20"/>
              <a:t> Me Know ?  </a:t>
            </a:r>
            <a:endParaRPr sz="4400" b="1"/>
          </a:p>
        </p:txBody>
      </p:sp>
      <p:sp>
        <p:nvSpPr>
          <p:cNvPr id="13" name="object 3">
            <a:extLst>
              <a:ext uri="{FF2B5EF4-FFF2-40B4-BE49-F238E27FC236}">
                <a16:creationId xmlns:a16="http://schemas.microsoft.com/office/drawing/2014/main" id="{4E7ED224-3D32-D96F-2BF1-5E1FF6427BC8}"/>
              </a:ext>
            </a:extLst>
          </p:cNvPr>
          <p:cNvSpPr txBox="1"/>
          <p:nvPr/>
        </p:nvSpPr>
        <p:spPr>
          <a:xfrm>
            <a:off x="364147" y="1272878"/>
            <a:ext cx="6924676" cy="1760738"/>
          </a:xfrm>
          <a:prstGeom prst="rect">
            <a:avLst/>
          </a:prstGeom>
        </p:spPr>
        <p:txBody>
          <a:bodyPr vert="horz" wrap="square" lIns="0" tIns="97790" rIns="0" bIns="0" rtlCol="0">
            <a:spAutoFit/>
          </a:bodyPr>
          <a:lstStyle/>
          <a:p>
            <a:pPr marL="12700">
              <a:lnSpc>
                <a:spcPct val="100000"/>
              </a:lnSpc>
              <a:spcBef>
                <a:spcPts val="770"/>
              </a:spcBef>
              <a:tabLst>
                <a:tab pos="241300" algn="l"/>
              </a:tabLst>
            </a:pPr>
            <a:r>
              <a:rPr lang="it-IT">
                <a:latin typeface="Calibri"/>
                <a:cs typeface="Calibri"/>
              </a:rPr>
              <a:t>Il nostro impegno è quello di far costruire nuove relazioni, non piu su un’ attrazione estetica  o in base a quanto una persona è popolare.     Vogliamo che le persone possano instaurare un legame piu profondo. Trovare l’ affinità con un’altra persona è sempre più difficile  e torniamo a evidenziare quanto sia improbabile trovare una persona con cui ci si trova d’accordo tramite delle foto in bacheca o dei suoi post.</a:t>
            </a:r>
          </a:p>
        </p:txBody>
      </p:sp>
      <p:sp>
        <p:nvSpPr>
          <p:cNvPr id="17" name="Segnaposto numero diapositiva 16">
            <a:extLst>
              <a:ext uri="{FF2B5EF4-FFF2-40B4-BE49-F238E27FC236}">
                <a16:creationId xmlns:a16="http://schemas.microsoft.com/office/drawing/2014/main" id="{AE88F6A4-BD43-D4D6-810D-B38E7A80D6C0}"/>
              </a:ext>
            </a:extLst>
          </p:cNvPr>
          <p:cNvSpPr>
            <a:spLocks noGrp="1"/>
          </p:cNvSpPr>
          <p:nvPr>
            <p:ph type="sldNum" sz="quarter" idx="7"/>
          </p:nvPr>
        </p:nvSpPr>
        <p:spPr/>
        <p:txBody>
          <a:bodyPr/>
          <a:lstStyle/>
          <a:p>
            <a:pPr marL="38100">
              <a:lnSpc>
                <a:spcPts val="1240"/>
              </a:lnSpc>
            </a:pPr>
            <a:fld id="{81D60167-4931-47E6-BA6A-407CBD079E47}" type="slidenum">
              <a:rPr lang="it-IT" smtClean="0"/>
              <a:t>3</a:t>
            </a:fld>
            <a:endParaRPr lang="it-IT"/>
          </a:p>
        </p:txBody>
      </p:sp>
      <p:sp>
        <p:nvSpPr>
          <p:cNvPr id="4" name="CasellaDiTesto 3">
            <a:extLst>
              <a:ext uri="{FF2B5EF4-FFF2-40B4-BE49-F238E27FC236}">
                <a16:creationId xmlns:a16="http://schemas.microsoft.com/office/drawing/2014/main" id="{31EFC87A-A8A5-2AD2-6B49-0B5401E4912F}"/>
              </a:ext>
            </a:extLst>
          </p:cNvPr>
          <p:cNvSpPr txBox="1"/>
          <p:nvPr/>
        </p:nvSpPr>
        <p:spPr>
          <a:xfrm>
            <a:off x="2349744" y="3169599"/>
            <a:ext cx="4699488" cy="369332"/>
          </a:xfrm>
          <a:prstGeom prst="rect">
            <a:avLst/>
          </a:prstGeom>
          <a:noFill/>
        </p:spPr>
        <p:txBody>
          <a:bodyPr wrap="square">
            <a:spAutoFit/>
          </a:bodyPr>
          <a:lstStyle/>
          <a:p>
            <a:endParaRPr lang="it-IT"/>
          </a:p>
        </p:txBody>
      </p:sp>
      <p:pic>
        <p:nvPicPr>
          <p:cNvPr id="2050" name="Picture 2" descr="Immagine caricata">
            <a:extLst>
              <a:ext uri="{FF2B5EF4-FFF2-40B4-BE49-F238E27FC236}">
                <a16:creationId xmlns:a16="http://schemas.microsoft.com/office/drawing/2014/main" id="{A76F8C19-81D4-FEFE-FD04-2416CA610F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8190" y="3181322"/>
            <a:ext cx="3547619" cy="2600355"/>
          </a:xfrm>
          <a:prstGeom prst="rect">
            <a:avLst/>
          </a:prstGeom>
          <a:noFill/>
          <a:extLst>
            <a:ext uri="{909E8E84-426E-40DD-AFC4-6F175D3DCCD1}">
              <a14:hiddenFill xmlns:a14="http://schemas.microsoft.com/office/drawing/2010/main">
                <a:solidFill>
                  <a:srgbClr val="FFFFFF"/>
                </a:solidFill>
              </a14:hiddenFill>
            </a:ext>
          </a:extLst>
        </p:spPr>
      </p:pic>
      <p:pic>
        <p:nvPicPr>
          <p:cNvPr id="8" name="Immagine 7">
            <a:extLst>
              <a:ext uri="{FF2B5EF4-FFF2-40B4-BE49-F238E27FC236}">
                <a16:creationId xmlns:a16="http://schemas.microsoft.com/office/drawing/2014/main" id="{E272BD27-A46B-D59D-233A-D1769644FC71}"/>
              </a:ext>
            </a:extLst>
          </p:cNvPr>
          <p:cNvPicPr>
            <a:picLocks noChangeAspect="1"/>
          </p:cNvPicPr>
          <p:nvPr/>
        </p:nvPicPr>
        <p:blipFill>
          <a:blip r:embed="rId3">
            <a:alphaModFix amt="70000"/>
          </a:blip>
          <a:stretch>
            <a:fillRect/>
          </a:stretch>
        </p:blipFill>
        <p:spPr>
          <a:xfrm>
            <a:off x="7315948" y="89556"/>
            <a:ext cx="1828572" cy="1282044"/>
          </a:xfrm>
          <a:prstGeom prst="rect">
            <a:avLst/>
          </a:prstGeom>
        </p:spPr>
      </p:pic>
      <p:sp>
        <p:nvSpPr>
          <p:cNvPr id="9" name="object 2">
            <a:extLst>
              <a:ext uri="{FF2B5EF4-FFF2-40B4-BE49-F238E27FC236}">
                <a16:creationId xmlns:a16="http://schemas.microsoft.com/office/drawing/2014/main" id="{A2978201-33DE-2A62-9435-D2FD6E23FDE3}"/>
              </a:ext>
            </a:extLst>
          </p:cNvPr>
          <p:cNvSpPr txBox="1"/>
          <p:nvPr/>
        </p:nvSpPr>
        <p:spPr>
          <a:xfrm>
            <a:off x="707542" y="6427114"/>
            <a:ext cx="764540" cy="197490"/>
          </a:xfrm>
          <a:prstGeom prst="rect">
            <a:avLst/>
          </a:prstGeom>
        </p:spPr>
        <p:txBody>
          <a:bodyPr vert="horz" wrap="square" lIns="0" tIns="12700" rIns="0" bIns="0" rtlCol="0">
            <a:spAutoFit/>
          </a:bodyPr>
          <a:lstStyle/>
          <a:p>
            <a:pPr marL="12700">
              <a:lnSpc>
                <a:spcPct val="100000"/>
              </a:lnSpc>
              <a:spcBef>
                <a:spcPts val="100"/>
              </a:spcBef>
            </a:pPr>
            <a:r>
              <a:rPr sz="1200">
                <a:solidFill>
                  <a:srgbClr val="888888"/>
                </a:solidFill>
                <a:latin typeface="Calibri"/>
                <a:cs typeface="Calibri"/>
              </a:rPr>
              <a:t>0</a:t>
            </a:r>
            <a:r>
              <a:rPr lang="it-IT" sz="1200" spc="5">
                <a:solidFill>
                  <a:srgbClr val="888888"/>
                </a:solidFill>
                <a:latin typeface="Calibri"/>
                <a:cs typeface="Calibri"/>
              </a:rPr>
              <a:t>7</a:t>
            </a:r>
            <a:r>
              <a:rPr sz="1200">
                <a:solidFill>
                  <a:srgbClr val="888888"/>
                </a:solidFill>
                <a:latin typeface="Calibri"/>
                <a:cs typeface="Calibri"/>
              </a:rPr>
              <a:t>/0</a:t>
            </a:r>
            <a:r>
              <a:rPr lang="it-IT" sz="1200" spc="5">
                <a:solidFill>
                  <a:srgbClr val="888888"/>
                </a:solidFill>
                <a:latin typeface="Calibri"/>
                <a:cs typeface="Calibri"/>
              </a:rPr>
              <a:t>7</a:t>
            </a:r>
            <a:r>
              <a:rPr sz="1200">
                <a:solidFill>
                  <a:srgbClr val="888888"/>
                </a:solidFill>
                <a:latin typeface="Calibri"/>
                <a:cs typeface="Calibri"/>
              </a:rPr>
              <a:t>/2</a:t>
            </a:r>
            <a:r>
              <a:rPr sz="1200" spc="5">
                <a:solidFill>
                  <a:srgbClr val="888888"/>
                </a:solidFill>
                <a:latin typeface="Calibri"/>
                <a:cs typeface="Calibri"/>
              </a:rPr>
              <a:t>0</a:t>
            </a:r>
            <a:r>
              <a:rPr sz="1200">
                <a:solidFill>
                  <a:srgbClr val="888888"/>
                </a:solidFill>
                <a:latin typeface="Calibri"/>
                <a:cs typeface="Calibri"/>
              </a:rPr>
              <a:t>23</a:t>
            </a:r>
            <a:endParaRPr sz="1200">
              <a:latin typeface="Calibri"/>
              <a:cs typeface="Calibri"/>
            </a:endParaRPr>
          </a:p>
        </p:txBody>
      </p:sp>
    </p:spTree>
    <p:extLst>
      <p:ext uri="{BB962C8B-B14F-4D97-AF65-F5344CB8AC3E}">
        <p14:creationId xmlns:p14="http://schemas.microsoft.com/office/powerpoint/2010/main" val="9378942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BD1DFE09-CA5D-15C4-FE46-E75B85472FF6}"/>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p>
        </p:txBody>
      </p:sp>
      <p:sp>
        <p:nvSpPr>
          <p:cNvPr id="4" name="Segnaposto data 3">
            <a:extLst>
              <a:ext uri="{FF2B5EF4-FFF2-40B4-BE49-F238E27FC236}">
                <a16:creationId xmlns:a16="http://schemas.microsoft.com/office/drawing/2014/main" id="{D4AAB738-1E3A-824A-4476-E9CE5FB14F08}"/>
              </a:ext>
            </a:extLst>
          </p:cNvPr>
          <p:cNvSpPr>
            <a:spLocks noGrp="1"/>
          </p:cNvSpPr>
          <p:nvPr>
            <p:ph type="dt" sz="half" idx="6"/>
          </p:nvPr>
        </p:nvSpPr>
        <p:spPr>
          <a:xfrm>
            <a:off x="707542" y="6465214"/>
            <a:ext cx="764540" cy="156068"/>
          </a:xfrm>
        </p:spPr>
        <p:txBody>
          <a:bodyPr/>
          <a:lstStyle/>
          <a:p>
            <a:pPr marL="12700">
              <a:lnSpc>
                <a:spcPts val="1240"/>
              </a:lnSpc>
            </a:pPr>
            <a:r>
              <a:rPr lang="it-IT"/>
              <a:t>07/07/2023</a:t>
            </a:r>
          </a:p>
        </p:txBody>
      </p:sp>
      <p:sp>
        <p:nvSpPr>
          <p:cNvPr id="5" name="Segnaposto numero diapositiva 4">
            <a:extLst>
              <a:ext uri="{FF2B5EF4-FFF2-40B4-BE49-F238E27FC236}">
                <a16:creationId xmlns:a16="http://schemas.microsoft.com/office/drawing/2014/main" id="{3162068A-6959-AF26-FF46-0F441D5B3823}"/>
              </a:ext>
            </a:extLst>
          </p:cNvPr>
          <p:cNvSpPr>
            <a:spLocks noGrp="1"/>
          </p:cNvSpPr>
          <p:nvPr>
            <p:ph type="sldNum" sz="quarter" idx="7"/>
          </p:nvPr>
        </p:nvSpPr>
        <p:spPr/>
        <p:txBody>
          <a:bodyPr/>
          <a:lstStyle/>
          <a:p>
            <a:pPr marL="38100">
              <a:lnSpc>
                <a:spcPts val="1240"/>
              </a:lnSpc>
            </a:pPr>
            <a:fld id="{81D60167-4931-47E6-BA6A-407CBD079E47}" type="slidenum">
              <a:rPr lang="it-IT" dirty="0"/>
              <a:t>30</a:t>
            </a:fld>
            <a:endParaRPr lang="it-IT"/>
          </a:p>
        </p:txBody>
      </p:sp>
      <p:sp>
        <p:nvSpPr>
          <p:cNvPr id="7" name="object 2">
            <a:extLst>
              <a:ext uri="{FF2B5EF4-FFF2-40B4-BE49-F238E27FC236}">
                <a16:creationId xmlns:a16="http://schemas.microsoft.com/office/drawing/2014/main" id="{61C8E56D-C833-F3F0-D8F1-1844F15EE946}"/>
              </a:ext>
            </a:extLst>
          </p:cNvPr>
          <p:cNvSpPr txBox="1">
            <a:spLocks noGrp="1"/>
          </p:cNvSpPr>
          <p:nvPr>
            <p:ph type="title"/>
          </p:nvPr>
        </p:nvSpPr>
        <p:spPr>
          <a:xfrm>
            <a:off x="545123" y="33656"/>
            <a:ext cx="5791200" cy="1243930"/>
          </a:xfrm>
          <a:prstGeom prst="rect">
            <a:avLst/>
          </a:prstGeom>
        </p:spPr>
        <p:txBody>
          <a:bodyPr vert="horz" wrap="square" lIns="0" tIns="12700" rIns="0" bIns="0" rtlCol="0" anchor="t">
            <a:spAutoFit/>
          </a:bodyPr>
          <a:lstStyle/>
          <a:p>
            <a:pPr marL="12700">
              <a:spcBef>
                <a:spcPts val="100"/>
              </a:spcBef>
            </a:pPr>
            <a:r>
              <a:rPr lang="it-IT" sz="4000" b="1" spc="-20" err="1"/>
              <a:t>LiveData</a:t>
            </a:r>
            <a:r>
              <a:rPr lang="it-IT" sz="4000" b="1" spc="-20"/>
              <a:t> </a:t>
            </a:r>
            <a:br>
              <a:rPr lang="it-IT" sz="4000" b="1" spc="-20"/>
            </a:br>
            <a:endParaRPr lang="it-IT" sz="4000" b="1" kern="0" spc="-20"/>
          </a:p>
        </p:txBody>
      </p:sp>
      <p:sp>
        <p:nvSpPr>
          <p:cNvPr id="10" name="CasellaDiTesto 9">
            <a:extLst>
              <a:ext uri="{FF2B5EF4-FFF2-40B4-BE49-F238E27FC236}">
                <a16:creationId xmlns:a16="http://schemas.microsoft.com/office/drawing/2014/main" id="{E4547CB6-4A98-CB3B-222D-2CAA780344A8}"/>
              </a:ext>
            </a:extLst>
          </p:cNvPr>
          <p:cNvSpPr txBox="1"/>
          <p:nvPr/>
        </p:nvSpPr>
        <p:spPr>
          <a:xfrm>
            <a:off x="448408" y="648754"/>
            <a:ext cx="6890162"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err="1">
                <a:cs typeface="Calibri"/>
              </a:rPr>
              <a:t>LiveData</a:t>
            </a:r>
            <a:r>
              <a:rPr lang="it-IT">
                <a:cs typeface="Calibri"/>
              </a:rPr>
              <a:t> è una classe contenitore di dati di tipo </a:t>
            </a:r>
            <a:r>
              <a:rPr lang="it-IT" err="1">
                <a:cs typeface="Calibri"/>
              </a:rPr>
              <a:t>observable</a:t>
            </a:r>
            <a:r>
              <a:rPr lang="it-IT">
                <a:cs typeface="Calibri"/>
              </a:rPr>
              <a:t>. Rispetto agli </a:t>
            </a:r>
            <a:r>
              <a:rPr lang="it-IT" err="1">
                <a:cs typeface="Calibri"/>
              </a:rPr>
              <a:t>observable</a:t>
            </a:r>
            <a:r>
              <a:rPr lang="it-IT">
                <a:cs typeface="Calibri"/>
              </a:rPr>
              <a:t> sono consapevoli del lifecycle delle activity e quindi aggiornano solo le interfacce che sono visibili all'utente. </a:t>
            </a:r>
          </a:p>
          <a:p>
            <a:r>
              <a:rPr lang="it-IT">
                <a:cs typeface="Calibri"/>
              </a:rPr>
              <a:t>Nella nostra applicazione usiamo i </a:t>
            </a:r>
            <a:r>
              <a:rPr lang="it-IT" err="1">
                <a:cs typeface="Calibri"/>
              </a:rPr>
              <a:t>LiveData</a:t>
            </a:r>
            <a:r>
              <a:rPr lang="it-IT">
                <a:cs typeface="Calibri"/>
              </a:rPr>
              <a:t> per mantenere coerenti le informazioni sul database e quelle su schermata, quindi sia quando leggiamo un’ informazione sia quando scriviamo un testo di conseguenza abbiamo la certezza che l’elemento è </a:t>
            </a:r>
            <a:r>
              <a:rPr lang="it-IT" err="1">
                <a:cs typeface="Calibri"/>
              </a:rPr>
              <a:t>observable</a:t>
            </a:r>
            <a:r>
              <a:rPr lang="it-IT">
                <a:cs typeface="Calibri"/>
              </a:rPr>
              <a:t> quindi </a:t>
            </a:r>
            <a:r>
              <a:rPr lang="it-IT" err="1">
                <a:cs typeface="Calibri"/>
              </a:rPr>
              <a:t>quindi</a:t>
            </a:r>
            <a:r>
              <a:rPr lang="it-IT">
                <a:cs typeface="Calibri"/>
              </a:rPr>
              <a:t> le informazioni lette sono le stesse di quelle che leggeremmo su database.</a:t>
            </a:r>
          </a:p>
        </p:txBody>
      </p:sp>
      <p:sp>
        <p:nvSpPr>
          <p:cNvPr id="11" name="object 2">
            <a:extLst>
              <a:ext uri="{FF2B5EF4-FFF2-40B4-BE49-F238E27FC236}">
                <a16:creationId xmlns:a16="http://schemas.microsoft.com/office/drawing/2014/main" id="{860CCE3E-3D07-E810-4F2F-7879A8278ED5}"/>
              </a:ext>
            </a:extLst>
          </p:cNvPr>
          <p:cNvSpPr txBox="1">
            <a:spLocks/>
          </p:cNvSpPr>
          <p:nvPr/>
        </p:nvSpPr>
        <p:spPr>
          <a:xfrm>
            <a:off x="2948358" y="3170299"/>
            <a:ext cx="5791200" cy="1243930"/>
          </a:xfrm>
          <a:prstGeom prst="rect">
            <a:avLst/>
          </a:prstGeom>
        </p:spPr>
        <p:txBody>
          <a:bodyPr vert="horz" wrap="square" lIns="0" tIns="12700" rIns="0" bIns="0" rtlCol="0" anchor="t">
            <a:spAutoFit/>
          </a:bodyPr>
          <a:lstStyle>
            <a:lvl1pPr>
              <a:defRPr sz="6000" b="0" i="0">
                <a:solidFill>
                  <a:schemeClr val="tx1"/>
                </a:solidFill>
                <a:latin typeface="Calibri Light"/>
                <a:ea typeface="+mj-ea"/>
                <a:cs typeface="Calibri Light"/>
              </a:defRPr>
            </a:lvl1pPr>
          </a:lstStyle>
          <a:p>
            <a:pPr marL="12700">
              <a:spcBef>
                <a:spcPts val="100"/>
              </a:spcBef>
            </a:pPr>
            <a:r>
              <a:rPr lang="it-IT" sz="4000" b="1" kern="0" spc="-20"/>
              <a:t>Come vengono sfruttati ? </a:t>
            </a:r>
            <a:br>
              <a:rPr lang="it-IT" sz="4000" b="1" kern="0" spc="-20"/>
            </a:br>
            <a:endParaRPr lang="it-IT" sz="4000" b="1" kern="0" spc="-20"/>
          </a:p>
        </p:txBody>
      </p:sp>
      <p:sp>
        <p:nvSpPr>
          <p:cNvPr id="12" name="CasellaDiTesto 11">
            <a:extLst>
              <a:ext uri="{FF2B5EF4-FFF2-40B4-BE49-F238E27FC236}">
                <a16:creationId xmlns:a16="http://schemas.microsoft.com/office/drawing/2014/main" id="{4CC6922D-5DEC-E84C-5962-4AC967B27A6E}"/>
              </a:ext>
            </a:extLst>
          </p:cNvPr>
          <p:cNvSpPr txBox="1"/>
          <p:nvPr/>
        </p:nvSpPr>
        <p:spPr>
          <a:xfrm>
            <a:off x="1195754" y="3792264"/>
            <a:ext cx="689016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it-IT">
                <a:cs typeface="Calibri"/>
              </a:rPr>
              <a:t>Abbiamo detto che la </a:t>
            </a:r>
            <a:r>
              <a:rPr lang="it-IT" err="1">
                <a:cs typeface="Calibri"/>
              </a:rPr>
              <a:t>View</a:t>
            </a:r>
            <a:r>
              <a:rPr lang="it-IT">
                <a:cs typeface="Calibri"/>
              </a:rPr>
              <a:t> deve interagire con la </a:t>
            </a:r>
            <a:r>
              <a:rPr lang="it-IT" err="1">
                <a:cs typeface="Calibri"/>
              </a:rPr>
              <a:t>view</a:t>
            </a:r>
            <a:r>
              <a:rPr lang="it-IT">
                <a:cs typeface="Calibri"/>
              </a:rPr>
              <a:t> model ma al contempo la </a:t>
            </a:r>
            <a:r>
              <a:rPr lang="it-IT" err="1">
                <a:cs typeface="Calibri"/>
              </a:rPr>
              <a:t>ViewModel</a:t>
            </a:r>
            <a:r>
              <a:rPr lang="it-IT">
                <a:cs typeface="Calibri"/>
              </a:rPr>
              <a:t> non sa chi deve aggiornare, dunque il processo che avviene è il seguente :</a:t>
            </a:r>
          </a:p>
          <a:p>
            <a:pPr marL="285750" indent="-285750" algn="r">
              <a:buFont typeface="Arial" panose="020B0604020202020204" pitchFamily="34" charset="0"/>
              <a:buChar char="•"/>
            </a:pPr>
            <a:r>
              <a:rPr lang="it-IT">
                <a:cs typeface="Calibri"/>
              </a:rPr>
              <a:t>La </a:t>
            </a:r>
            <a:r>
              <a:rPr lang="it-IT" err="1">
                <a:cs typeface="Calibri"/>
              </a:rPr>
              <a:t>view</a:t>
            </a:r>
            <a:r>
              <a:rPr lang="it-IT">
                <a:cs typeface="Calibri"/>
              </a:rPr>
              <a:t> tramite la </a:t>
            </a:r>
            <a:r>
              <a:rPr lang="it-IT" err="1">
                <a:cs typeface="Calibri"/>
              </a:rPr>
              <a:t>Factory</a:t>
            </a:r>
            <a:r>
              <a:rPr lang="it-IT">
                <a:cs typeface="Calibri"/>
              </a:rPr>
              <a:t> corrispettiva ottiene una classe       </a:t>
            </a:r>
            <a:r>
              <a:rPr lang="it-IT" err="1">
                <a:cs typeface="Calibri"/>
              </a:rPr>
              <a:t>ViewModel</a:t>
            </a:r>
            <a:r>
              <a:rPr lang="it-IT">
                <a:cs typeface="Calibri"/>
              </a:rPr>
              <a:t> con cui interagire </a:t>
            </a:r>
          </a:p>
          <a:p>
            <a:pPr marL="285750" indent="-285750" algn="r">
              <a:buFont typeface="Arial" panose="020B0604020202020204" pitchFamily="34" charset="0"/>
              <a:buChar char="•"/>
            </a:pPr>
            <a:r>
              <a:rPr lang="it-IT">
                <a:cs typeface="Calibri"/>
              </a:rPr>
              <a:t>Successivamente la </a:t>
            </a:r>
            <a:r>
              <a:rPr lang="it-IT" err="1">
                <a:cs typeface="Calibri"/>
              </a:rPr>
              <a:t>View</a:t>
            </a:r>
            <a:r>
              <a:rPr lang="it-IT">
                <a:cs typeface="Calibri"/>
              </a:rPr>
              <a:t> si iscrive alla lista degli osservatori che osservano l’oggetto restituito dal </a:t>
            </a:r>
            <a:r>
              <a:rPr lang="it-IT" err="1">
                <a:cs typeface="Calibri"/>
              </a:rPr>
              <a:t>ViewModel</a:t>
            </a:r>
            <a:r>
              <a:rPr lang="it-IT">
                <a:cs typeface="Calibri"/>
              </a:rPr>
              <a:t> che di per se è un </a:t>
            </a:r>
            <a:r>
              <a:rPr lang="it-IT" err="1">
                <a:cs typeface="Calibri"/>
              </a:rPr>
              <a:t>LiveData</a:t>
            </a:r>
            <a:r>
              <a:rPr lang="it-IT">
                <a:cs typeface="Calibri"/>
              </a:rPr>
              <a:t> </a:t>
            </a:r>
          </a:p>
        </p:txBody>
      </p:sp>
      <p:pic>
        <p:nvPicPr>
          <p:cNvPr id="14" name="Immagine 13">
            <a:extLst>
              <a:ext uri="{FF2B5EF4-FFF2-40B4-BE49-F238E27FC236}">
                <a16:creationId xmlns:a16="http://schemas.microsoft.com/office/drawing/2014/main" id="{E3F826D7-0373-0228-9704-35A096C1D275}"/>
              </a:ext>
            </a:extLst>
          </p:cNvPr>
          <p:cNvPicPr>
            <a:picLocks noChangeAspect="1"/>
          </p:cNvPicPr>
          <p:nvPr/>
        </p:nvPicPr>
        <p:blipFill>
          <a:blip r:embed="rId2">
            <a:alphaModFix amt="70000"/>
          </a:blip>
          <a:stretch>
            <a:fillRect/>
          </a:stretch>
        </p:blipFill>
        <p:spPr>
          <a:xfrm>
            <a:off x="7315948" y="89556"/>
            <a:ext cx="1828572" cy="1282044"/>
          </a:xfrm>
          <a:prstGeom prst="rect">
            <a:avLst/>
          </a:prstGeom>
        </p:spPr>
      </p:pic>
    </p:spTree>
    <p:extLst>
      <p:ext uri="{BB962C8B-B14F-4D97-AF65-F5344CB8AC3E}">
        <p14:creationId xmlns:p14="http://schemas.microsoft.com/office/powerpoint/2010/main" val="24512964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2BBC919B-1D27-468F-899D-0676FE4DC28E}"/>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p>
        </p:txBody>
      </p:sp>
      <p:sp>
        <p:nvSpPr>
          <p:cNvPr id="4" name="Segnaposto data 3">
            <a:extLst>
              <a:ext uri="{FF2B5EF4-FFF2-40B4-BE49-F238E27FC236}">
                <a16:creationId xmlns:a16="http://schemas.microsoft.com/office/drawing/2014/main" id="{A57615A9-BDDB-D866-670B-4C3794551FA3}"/>
              </a:ext>
            </a:extLst>
          </p:cNvPr>
          <p:cNvSpPr>
            <a:spLocks noGrp="1"/>
          </p:cNvSpPr>
          <p:nvPr>
            <p:ph type="dt" sz="half" idx="6"/>
          </p:nvPr>
        </p:nvSpPr>
        <p:spPr>
          <a:xfrm>
            <a:off x="707542" y="6465214"/>
            <a:ext cx="764540" cy="156068"/>
          </a:xfrm>
        </p:spPr>
        <p:txBody>
          <a:bodyPr/>
          <a:lstStyle/>
          <a:p>
            <a:pPr marL="12700">
              <a:lnSpc>
                <a:spcPts val="1240"/>
              </a:lnSpc>
            </a:pPr>
            <a:r>
              <a:rPr lang="it-IT"/>
              <a:t>07/07/2023</a:t>
            </a:r>
          </a:p>
        </p:txBody>
      </p:sp>
      <p:sp>
        <p:nvSpPr>
          <p:cNvPr id="5" name="Segnaposto numero diapositiva 4">
            <a:extLst>
              <a:ext uri="{FF2B5EF4-FFF2-40B4-BE49-F238E27FC236}">
                <a16:creationId xmlns:a16="http://schemas.microsoft.com/office/drawing/2014/main" id="{265EFAE2-EF93-DEAA-060B-507E4CE2E3C7}"/>
              </a:ext>
            </a:extLst>
          </p:cNvPr>
          <p:cNvSpPr>
            <a:spLocks noGrp="1"/>
          </p:cNvSpPr>
          <p:nvPr>
            <p:ph type="sldNum" sz="quarter" idx="7"/>
          </p:nvPr>
        </p:nvSpPr>
        <p:spPr/>
        <p:txBody>
          <a:bodyPr/>
          <a:lstStyle/>
          <a:p>
            <a:pPr marL="38100">
              <a:lnSpc>
                <a:spcPts val="1240"/>
              </a:lnSpc>
            </a:pPr>
            <a:fld id="{81D60167-4931-47E6-BA6A-407CBD079E47}" type="slidenum">
              <a:rPr lang="it-IT" dirty="0"/>
              <a:t>31</a:t>
            </a:fld>
            <a:endParaRPr lang="it-IT"/>
          </a:p>
        </p:txBody>
      </p:sp>
      <p:sp>
        <p:nvSpPr>
          <p:cNvPr id="7" name="object 2">
            <a:extLst>
              <a:ext uri="{FF2B5EF4-FFF2-40B4-BE49-F238E27FC236}">
                <a16:creationId xmlns:a16="http://schemas.microsoft.com/office/drawing/2014/main" id="{A901F748-2F7F-315E-022D-12762C577B9C}"/>
              </a:ext>
            </a:extLst>
          </p:cNvPr>
          <p:cNvSpPr txBox="1">
            <a:spLocks noGrp="1"/>
          </p:cNvSpPr>
          <p:nvPr>
            <p:ph type="title"/>
          </p:nvPr>
        </p:nvSpPr>
        <p:spPr>
          <a:xfrm>
            <a:off x="457200" y="457200"/>
            <a:ext cx="5791200" cy="628377"/>
          </a:xfrm>
          <a:prstGeom prst="rect">
            <a:avLst/>
          </a:prstGeom>
        </p:spPr>
        <p:txBody>
          <a:bodyPr vert="horz" wrap="square" lIns="0" tIns="12700" rIns="0" bIns="0" rtlCol="0" anchor="t">
            <a:spAutoFit/>
          </a:bodyPr>
          <a:lstStyle/>
          <a:p>
            <a:pPr marL="12700">
              <a:spcBef>
                <a:spcPts val="100"/>
              </a:spcBef>
            </a:pPr>
            <a:r>
              <a:rPr lang="it-IT" sz="4000" b="1" spc="-20"/>
              <a:t>Notifiche (idea)</a:t>
            </a:r>
            <a:endParaRPr lang="it-IT" sz="4000" b="1" kern="0" spc="-20"/>
          </a:p>
        </p:txBody>
      </p:sp>
      <p:sp>
        <p:nvSpPr>
          <p:cNvPr id="10" name="CasellaDiTesto 9">
            <a:extLst>
              <a:ext uri="{FF2B5EF4-FFF2-40B4-BE49-F238E27FC236}">
                <a16:creationId xmlns:a16="http://schemas.microsoft.com/office/drawing/2014/main" id="{D2654269-AB23-169A-EEC2-B6A39C7F3B50}"/>
              </a:ext>
            </a:extLst>
          </p:cNvPr>
          <p:cNvSpPr txBox="1"/>
          <p:nvPr/>
        </p:nvSpPr>
        <p:spPr>
          <a:xfrm>
            <a:off x="368135" y="1515360"/>
            <a:ext cx="7756071"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600">
                <a:cs typeface="Calibri"/>
              </a:rPr>
              <a:t>Le notifiche sono un modo che ha l'applicazione di mandare messaggi all'utente anche se si trova fuori dall'applicazione. L'idea di base nella nostra applicazione è quella di costruire un sistema di notifiche all' arrivo di un messaggio da una certa persona. Questa opzione però è stata scartata avendo solo per ora solo un database locale.</a:t>
            </a:r>
          </a:p>
          <a:p>
            <a:r>
              <a:rPr lang="it-IT" sz="1600">
                <a:cs typeface="Calibri"/>
              </a:rPr>
              <a:t>Altra possibile notifica sarà quella di aggiornare l’utente su un obiettivo personale scaduto, ma anche il ricevere la notifica di un nuovo </a:t>
            </a:r>
            <a:r>
              <a:rPr lang="it-IT" sz="1600" err="1">
                <a:cs typeface="Calibri"/>
              </a:rPr>
              <a:t>form</a:t>
            </a:r>
            <a:r>
              <a:rPr lang="it-IT" sz="1600">
                <a:cs typeface="Calibri"/>
              </a:rPr>
              <a:t> che è disponibile e quindi l’utente può mettersi in gioco e sottoporsi alla nostra attenta valutazione. </a:t>
            </a:r>
          </a:p>
        </p:txBody>
      </p:sp>
      <p:pic>
        <p:nvPicPr>
          <p:cNvPr id="8" name="Immagine 7">
            <a:extLst>
              <a:ext uri="{FF2B5EF4-FFF2-40B4-BE49-F238E27FC236}">
                <a16:creationId xmlns:a16="http://schemas.microsoft.com/office/drawing/2014/main" id="{CFD1102B-D77F-A236-9DF2-559010CB0D9C}"/>
              </a:ext>
            </a:extLst>
          </p:cNvPr>
          <p:cNvPicPr>
            <a:picLocks noChangeAspect="1"/>
          </p:cNvPicPr>
          <p:nvPr/>
        </p:nvPicPr>
        <p:blipFill>
          <a:blip r:embed="rId2">
            <a:alphaModFix amt="70000"/>
          </a:blip>
          <a:stretch>
            <a:fillRect/>
          </a:stretch>
        </p:blipFill>
        <p:spPr>
          <a:xfrm>
            <a:off x="7249387" y="0"/>
            <a:ext cx="1894613" cy="1312469"/>
          </a:xfrm>
          <a:prstGeom prst="rect">
            <a:avLst/>
          </a:prstGeom>
        </p:spPr>
      </p:pic>
    </p:spTree>
    <p:extLst>
      <p:ext uri="{BB962C8B-B14F-4D97-AF65-F5344CB8AC3E}">
        <p14:creationId xmlns:p14="http://schemas.microsoft.com/office/powerpoint/2010/main" val="9784453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541B3F36-4D62-D5DE-1B87-3F9E7AAA7DC8}"/>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p>
        </p:txBody>
      </p:sp>
      <p:sp>
        <p:nvSpPr>
          <p:cNvPr id="4" name="Segnaposto data 3">
            <a:extLst>
              <a:ext uri="{FF2B5EF4-FFF2-40B4-BE49-F238E27FC236}">
                <a16:creationId xmlns:a16="http://schemas.microsoft.com/office/drawing/2014/main" id="{94A0C407-9868-4926-1A76-70358CF06525}"/>
              </a:ext>
            </a:extLst>
          </p:cNvPr>
          <p:cNvSpPr>
            <a:spLocks noGrp="1"/>
          </p:cNvSpPr>
          <p:nvPr>
            <p:ph type="dt" sz="half" idx="6"/>
          </p:nvPr>
        </p:nvSpPr>
        <p:spPr>
          <a:xfrm>
            <a:off x="707542" y="6465214"/>
            <a:ext cx="764540" cy="156068"/>
          </a:xfrm>
        </p:spPr>
        <p:txBody>
          <a:bodyPr/>
          <a:lstStyle/>
          <a:p>
            <a:pPr marL="12700">
              <a:lnSpc>
                <a:spcPts val="1240"/>
              </a:lnSpc>
            </a:pPr>
            <a:r>
              <a:rPr lang="it-IT"/>
              <a:t>07/07/2023</a:t>
            </a:r>
          </a:p>
        </p:txBody>
      </p:sp>
      <p:sp>
        <p:nvSpPr>
          <p:cNvPr id="5" name="Segnaposto numero diapositiva 4">
            <a:extLst>
              <a:ext uri="{FF2B5EF4-FFF2-40B4-BE49-F238E27FC236}">
                <a16:creationId xmlns:a16="http://schemas.microsoft.com/office/drawing/2014/main" id="{6B678589-757E-AE59-8236-D532DB2E9DD6}"/>
              </a:ext>
            </a:extLst>
          </p:cNvPr>
          <p:cNvSpPr>
            <a:spLocks noGrp="1"/>
          </p:cNvSpPr>
          <p:nvPr>
            <p:ph type="sldNum" sz="quarter" idx="7"/>
          </p:nvPr>
        </p:nvSpPr>
        <p:spPr/>
        <p:txBody>
          <a:bodyPr/>
          <a:lstStyle/>
          <a:p>
            <a:pPr marL="38100">
              <a:lnSpc>
                <a:spcPts val="1240"/>
              </a:lnSpc>
            </a:pPr>
            <a:fld id="{81D60167-4931-47E6-BA6A-407CBD079E47}" type="slidenum">
              <a:rPr lang="it-IT" smtClean="0"/>
              <a:t>32</a:t>
            </a:fld>
            <a:endParaRPr lang="it-IT"/>
          </a:p>
        </p:txBody>
      </p:sp>
      <p:sp>
        <p:nvSpPr>
          <p:cNvPr id="11" name="CasellaDiTesto 10">
            <a:extLst>
              <a:ext uri="{FF2B5EF4-FFF2-40B4-BE49-F238E27FC236}">
                <a16:creationId xmlns:a16="http://schemas.microsoft.com/office/drawing/2014/main" id="{EEA86ACF-C5E2-05FF-9111-4DD2849C142B}"/>
              </a:ext>
            </a:extLst>
          </p:cNvPr>
          <p:cNvSpPr txBox="1"/>
          <p:nvPr/>
        </p:nvSpPr>
        <p:spPr>
          <a:xfrm>
            <a:off x="193430" y="1044840"/>
            <a:ext cx="5257801" cy="4524315"/>
          </a:xfrm>
          <a:prstGeom prst="rect">
            <a:avLst/>
          </a:prstGeom>
          <a:noFill/>
        </p:spPr>
        <p:txBody>
          <a:bodyPr wrap="square">
            <a:spAutoFit/>
          </a:bodyPr>
          <a:lstStyle/>
          <a:p>
            <a:r>
              <a:rPr lang="it-IT" sz="1600" i="1"/>
              <a:t>Il social più scaricato negli ultimi due anni è stato TikTok. Ma più che un social è una piattaforma, uno strumento ottimo per chi vuole raggiungere migliaia di persone. Pessimo per costruire una rete sociale. Registrare un video da condividere non è facile per tutti. Bisogna piacersi, bisogna avere un’idea, bisogna confrontarsi con creator e aziende che investono tempo e strumenti per ogni video. Meglio continuare a scorrere, confidando nel fatto che l’algoritmo sa cosa è meglio per noi. Quasi sempre. Le poche foto che pubblichiamo fanno sempre meno interazioni. Anche noi preferiamo i contenuti professionali alle foto al mare dei nostri amici. Le pagine e i creator da seguire aumentano e così i social stanno diventando come una televisione. Si fa zapping da passando da una pagina all’altra, da un creator all’altro, con una fruizione sempre più passiva e una comunicazione che da pochi arriva a molti. Uno scroll infinito in cui non è chiaro se non abbiamo più niente da dire o se non abbiamo più un posto per dirlo . </a:t>
            </a:r>
          </a:p>
        </p:txBody>
      </p:sp>
      <p:sp>
        <p:nvSpPr>
          <p:cNvPr id="2" name="CasellaDiTesto 1">
            <a:extLst>
              <a:ext uri="{FF2B5EF4-FFF2-40B4-BE49-F238E27FC236}">
                <a16:creationId xmlns:a16="http://schemas.microsoft.com/office/drawing/2014/main" id="{6E9CBDA8-55EA-61B5-39E0-2C9EEF8FBB47}"/>
              </a:ext>
            </a:extLst>
          </p:cNvPr>
          <p:cNvSpPr txBox="1"/>
          <p:nvPr/>
        </p:nvSpPr>
        <p:spPr>
          <a:xfrm>
            <a:off x="193430" y="213843"/>
            <a:ext cx="6567855" cy="830997"/>
          </a:xfrm>
          <a:prstGeom prst="rect">
            <a:avLst/>
          </a:prstGeom>
          <a:noFill/>
        </p:spPr>
        <p:txBody>
          <a:bodyPr wrap="square">
            <a:spAutoFit/>
          </a:bodyPr>
          <a:lstStyle/>
          <a:p>
            <a:r>
              <a:rPr lang="it-IT" sz="2400" b="1"/>
              <a:t>Perché non abbiamo più voglia di pubblicare le nostre foto sui social ?</a:t>
            </a:r>
            <a:endParaRPr lang="it-IT" sz="2400"/>
          </a:p>
        </p:txBody>
      </p:sp>
      <p:pic>
        <p:nvPicPr>
          <p:cNvPr id="7" name="Immagine 6" descr="Immagine che contiene testo, schermata, Carattere, design&#10;&#10;Descrizione generata automaticamente">
            <a:extLst>
              <a:ext uri="{FF2B5EF4-FFF2-40B4-BE49-F238E27FC236}">
                <a16:creationId xmlns:a16="http://schemas.microsoft.com/office/drawing/2014/main" id="{70D14846-1C40-D69C-40DB-31BC511557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88744">
            <a:off x="5870372" y="1283737"/>
            <a:ext cx="3058189" cy="3797252"/>
          </a:xfrm>
          <a:prstGeom prst="rect">
            <a:avLst/>
          </a:prstGeom>
        </p:spPr>
      </p:pic>
      <p:sp>
        <p:nvSpPr>
          <p:cNvPr id="8" name="Rettangolo 7">
            <a:extLst>
              <a:ext uri="{FF2B5EF4-FFF2-40B4-BE49-F238E27FC236}">
                <a16:creationId xmlns:a16="http://schemas.microsoft.com/office/drawing/2014/main" id="{A38B472B-D267-EF4F-CD2F-5E2CF62B61F7}"/>
              </a:ext>
            </a:extLst>
          </p:cNvPr>
          <p:cNvSpPr/>
          <p:nvPr/>
        </p:nvSpPr>
        <p:spPr>
          <a:xfrm>
            <a:off x="8230234" y="1292469"/>
            <a:ext cx="720336" cy="48357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31FDA714-022D-85E3-497C-341B52E336C1}"/>
              </a:ext>
            </a:extLst>
          </p:cNvPr>
          <p:cNvSpPr/>
          <p:nvPr/>
        </p:nvSpPr>
        <p:spPr>
          <a:xfrm rot="306592">
            <a:off x="8240231" y="4878708"/>
            <a:ext cx="457387" cy="244911"/>
          </a:xfrm>
          <a:prstGeom prst="rect">
            <a:avLst/>
          </a:prstGeom>
          <a:solidFill>
            <a:srgbClr val="FE2E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3" name="Immagine 12">
            <a:extLst>
              <a:ext uri="{FF2B5EF4-FFF2-40B4-BE49-F238E27FC236}">
                <a16:creationId xmlns:a16="http://schemas.microsoft.com/office/drawing/2014/main" id="{8720DE68-AA7D-969C-C3C5-5A9EC921821B}"/>
              </a:ext>
            </a:extLst>
          </p:cNvPr>
          <p:cNvPicPr>
            <a:picLocks noChangeAspect="1"/>
          </p:cNvPicPr>
          <p:nvPr/>
        </p:nvPicPr>
        <p:blipFill>
          <a:blip r:embed="rId3">
            <a:alphaModFix amt="70000"/>
          </a:blip>
          <a:stretch>
            <a:fillRect/>
          </a:stretch>
        </p:blipFill>
        <p:spPr>
          <a:xfrm>
            <a:off x="7249387" y="0"/>
            <a:ext cx="1894613" cy="1312469"/>
          </a:xfrm>
          <a:prstGeom prst="rect">
            <a:avLst/>
          </a:prstGeom>
        </p:spPr>
      </p:pic>
    </p:spTree>
    <p:extLst>
      <p:ext uri="{BB962C8B-B14F-4D97-AF65-F5344CB8AC3E}">
        <p14:creationId xmlns:p14="http://schemas.microsoft.com/office/powerpoint/2010/main" val="18012762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541B3F36-4D62-D5DE-1B87-3F9E7AAA7DC8}"/>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p>
        </p:txBody>
      </p:sp>
      <p:sp>
        <p:nvSpPr>
          <p:cNvPr id="4" name="Segnaposto data 3">
            <a:extLst>
              <a:ext uri="{FF2B5EF4-FFF2-40B4-BE49-F238E27FC236}">
                <a16:creationId xmlns:a16="http://schemas.microsoft.com/office/drawing/2014/main" id="{94A0C407-9868-4926-1A76-70358CF06525}"/>
              </a:ext>
            </a:extLst>
          </p:cNvPr>
          <p:cNvSpPr>
            <a:spLocks noGrp="1"/>
          </p:cNvSpPr>
          <p:nvPr>
            <p:ph type="dt" sz="half" idx="6"/>
          </p:nvPr>
        </p:nvSpPr>
        <p:spPr>
          <a:xfrm>
            <a:off x="707542" y="6465214"/>
            <a:ext cx="764540" cy="156068"/>
          </a:xfrm>
        </p:spPr>
        <p:txBody>
          <a:bodyPr/>
          <a:lstStyle/>
          <a:p>
            <a:pPr marL="12700">
              <a:lnSpc>
                <a:spcPts val="1240"/>
              </a:lnSpc>
            </a:pPr>
            <a:r>
              <a:rPr lang="it-IT"/>
              <a:t>07/07/2023</a:t>
            </a:r>
          </a:p>
        </p:txBody>
      </p:sp>
      <p:sp>
        <p:nvSpPr>
          <p:cNvPr id="5" name="Segnaposto numero diapositiva 4">
            <a:extLst>
              <a:ext uri="{FF2B5EF4-FFF2-40B4-BE49-F238E27FC236}">
                <a16:creationId xmlns:a16="http://schemas.microsoft.com/office/drawing/2014/main" id="{6B678589-757E-AE59-8236-D532DB2E9DD6}"/>
              </a:ext>
            </a:extLst>
          </p:cNvPr>
          <p:cNvSpPr>
            <a:spLocks noGrp="1"/>
          </p:cNvSpPr>
          <p:nvPr>
            <p:ph type="sldNum" sz="quarter" idx="7"/>
          </p:nvPr>
        </p:nvSpPr>
        <p:spPr/>
        <p:txBody>
          <a:bodyPr/>
          <a:lstStyle/>
          <a:p>
            <a:pPr marL="38100">
              <a:lnSpc>
                <a:spcPts val="1240"/>
              </a:lnSpc>
            </a:pPr>
            <a:fld id="{81D60167-4931-47E6-BA6A-407CBD079E47}" type="slidenum">
              <a:rPr lang="it-IT" smtClean="0"/>
              <a:t>33</a:t>
            </a:fld>
            <a:endParaRPr lang="it-IT"/>
          </a:p>
        </p:txBody>
      </p:sp>
      <p:sp>
        <p:nvSpPr>
          <p:cNvPr id="9" name="CasellaDiTesto 8">
            <a:extLst>
              <a:ext uri="{FF2B5EF4-FFF2-40B4-BE49-F238E27FC236}">
                <a16:creationId xmlns:a16="http://schemas.microsoft.com/office/drawing/2014/main" id="{0951E095-44DE-F1AE-CA4D-C4AE717D6DF7}"/>
              </a:ext>
            </a:extLst>
          </p:cNvPr>
          <p:cNvSpPr txBox="1"/>
          <p:nvPr/>
        </p:nvSpPr>
        <p:spPr>
          <a:xfrm>
            <a:off x="193430" y="213843"/>
            <a:ext cx="6567855" cy="830997"/>
          </a:xfrm>
          <a:prstGeom prst="rect">
            <a:avLst/>
          </a:prstGeom>
          <a:noFill/>
        </p:spPr>
        <p:txBody>
          <a:bodyPr wrap="square">
            <a:spAutoFit/>
          </a:bodyPr>
          <a:lstStyle/>
          <a:p>
            <a:r>
              <a:rPr lang="it-IT" sz="2400" b="1"/>
              <a:t>Perché non abbiamo più voglia di pubblicare le nostre foto sui social ?</a:t>
            </a:r>
            <a:endParaRPr lang="it-IT" sz="2400"/>
          </a:p>
        </p:txBody>
      </p:sp>
      <p:sp>
        <p:nvSpPr>
          <p:cNvPr id="11" name="CasellaDiTesto 10">
            <a:extLst>
              <a:ext uri="{FF2B5EF4-FFF2-40B4-BE49-F238E27FC236}">
                <a16:creationId xmlns:a16="http://schemas.microsoft.com/office/drawing/2014/main" id="{EEA86ACF-C5E2-05FF-9111-4DD2849C142B}"/>
              </a:ext>
            </a:extLst>
          </p:cNvPr>
          <p:cNvSpPr txBox="1"/>
          <p:nvPr/>
        </p:nvSpPr>
        <p:spPr>
          <a:xfrm>
            <a:off x="193430" y="1044840"/>
            <a:ext cx="5706208" cy="4770537"/>
          </a:xfrm>
          <a:prstGeom prst="rect">
            <a:avLst/>
          </a:prstGeom>
          <a:noFill/>
        </p:spPr>
        <p:txBody>
          <a:bodyPr wrap="square">
            <a:spAutoFit/>
          </a:bodyPr>
          <a:lstStyle/>
          <a:p>
            <a:r>
              <a:rPr lang="it-IT" sz="1600" i="1"/>
              <a:t>I social sono sempre meno social e sempre più televisione: uno scroll infinito di format, creator e sponsorizzazioni che ci fa perdere la voglia di condividere le nostre immagini.</a:t>
            </a:r>
          </a:p>
          <a:p>
            <a:r>
              <a:rPr lang="it-IT" sz="1600" i="1"/>
              <a:t>Nel 2008 su Facebook finiva buona parte della nostra vita. Album su album di foto delle gite del liceo, qualche citazione </a:t>
            </a:r>
            <a:r>
              <a:rPr lang="it-IT" sz="1600" i="1" err="1"/>
              <a:t>malcapita</a:t>
            </a:r>
            <a:r>
              <a:rPr lang="it-IT" sz="1600" i="1"/>
              <a:t> degli autori studiati a filosofia, le foto in cui taggare tutti i compagni di classe. Tutto da pc. Non esistevano smartphone ma esistevano i social. C’era chi aveva più amici, chi riusciva a strappare qualche like in più ma tutta la creator economy non era ancora iniziata. </a:t>
            </a:r>
          </a:p>
          <a:p>
            <a:r>
              <a:rPr lang="it-IT" sz="1600" i="1"/>
              <a:t>I social network quindi facevano i social network: connettevano le persone, facevano ritrovare amicizie passate e fornivano suggerimenti preziosi per provarci con la ragazza carina della classe accanto alla tua.</a:t>
            </a:r>
          </a:p>
          <a:p>
            <a:r>
              <a:rPr lang="it-IT" sz="1600" i="1"/>
              <a:t>Mentre scorrete indietro nei vostri post, mentre leggete i primi commenti o guardate gli album della gita a Mantova il sentimento che comincia a prevalere dovrebbe essere l’imbarazzo. Ma come facevamo a pubblicare tutti quei dettagli della nostra vita? Come facevamo a partecipare a tutte quelle catene di tag ?</a:t>
            </a:r>
          </a:p>
        </p:txBody>
      </p:sp>
      <p:pic>
        <p:nvPicPr>
          <p:cNvPr id="14" name="Immagine 13" descr="Immagine che contiene testo, schermata&#10;&#10;Descrizione generata automaticamente">
            <a:extLst>
              <a:ext uri="{FF2B5EF4-FFF2-40B4-BE49-F238E27FC236}">
                <a16:creationId xmlns:a16="http://schemas.microsoft.com/office/drawing/2014/main" id="{075C4F43-50F3-2217-FFB9-07CAF4624B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30338">
            <a:off x="6115141" y="1397869"/>
            <a:ext cx="2835429" cy="3450341"/>
          </a:xfrm>
          <a:prstGeom prst="rect">
            <a:avLst/>
          </a:prstGeom>
        </p:spPr>
      </p:pic>
      <p:sp>
        <p:nvSpPr>
          <p:cNvPr id="15" name="Rettangolo 14">
            <a:extLst>
              <a:ext uri="{FF2B5EF4-FFF2-40B4-BE49-F238E27FC236}">
                <a16:creationId xmlns:a16="http://schemas.microsoft.com/office/drawing/2014/main" id="{244FF4C7-0687-A280-D939-0AC1C145920D}"/>
              </a:ext>
            </a:extLst>
          </p:cNvPr>
          <p:cNvSpPr/>
          <p:nvPr/>
        </p:nvSpPr>
        <p:spPr>
          <a:xfrm>
            <a:off x="8230234" y="1292469"/>
            <a:ext cx="720336" cy="48357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6" name="Immagine 15">
            <a:extLst>
              <a:ext uri="{FF2B5EF4-FFF2-40B4-BE49-F238E27FC236}">
                <a16:creationId xmlns:a16="http://schemas.microsoft.com/office/drawing/2014/main" id="{9E6C4416-9DCC-CAF5-6818-531456D4342A}"/>
              </a:ext>
            </a:extLst>
          </p:cNvPr>
          <p:cNvPicPr>
            <a:picLocks noChangeAspect="1"/>
          </p:cNvPicPr>
          <p:nvPr/>
        </p:nvPicPr>
        <p:blipFill>
          <a:blip r:embed="rId3">
            <a:alphaModFix amt="70000"/>
          </a:blip>
          <a:stretch>
            <a:fillRect/>
          </a:stretch>
        </p:blipFill>
        <p:spPr>
          <a:xfrm>
            <a:off x="7249387" y="0"/>
            <a:ext cx="1894613" cy="1312469"/>
          </a:xfrm>
          <a:prstGeom prst="rect">
            <a:avLst/>
          </a:prstGeom>
        </p:spPr>
      </p:pic>
    </p:spTree>
    <p:extLst>
      <p:ext uri="{BB962C8B-B14F-4D97-AF65-F5344CB8AC3E}">
        <p14:creationId xmlns:p14="http://schemas.microsoft.com/office/powerpoint/2010/main" val="12763539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90E73FF9-D1EE-CB42-57B4-E3D3CCFAB17B}"/>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p>
        </p:txBody>
      </p:sp>
      <p:sp>
        <p:nvSpPr>
          <p:cNvPr id="4" name="Segnaposto data 3">
            <a:extLst>
              <a:ext uri="{FF2B5EF4-FFF2-40B4-BE49-F238E27FC236}">
                <a16:creationId xmlns:a16="http://schemas.microsoft.com/office/drawing/2014/main" id="{A30A5F55-AA10-426C-1693-2765A9438103}"/>
              </a:ext>
            </a:extLst>
          </p:cNvPr>
          <p:cNvSpPr>
            <a:spLocks noGrp="1"/>
          </p:cNvSpPr>
          <p:nvPr>
            <p:ph type="dt" sz="half" idx="6"/>
          </p:nvPr>
        </p:nvSpPr>
        <p:spPr>
          <a:xfrm>
            <a:off x="707542" y="6465214"/>
            <a:ext cx="764540" cy="156068"/>
          </a:xfrm>
        </p:spPr>
        <p:txBody>
          <a:bodyPr/>
          <a:lstStyle/>
          <a:p>
            <a:pPr marL="12700">
              <a:lnSpc>
                <a:spcPts val="1240"/>
              </a:lnSpc>
            </a:pPr>
            <a:r>
              <a:rPr lang="it-IT"/>
              <a:t>07/07/2023</a:t>
            </a:r>
          </a:p>
        </p:txBody>
      </p:sp>
      <p:sp>
        <p:nvSpPr>
          <p:cNvPr id="5" name="Segnaposto numero diapositiva 4">
            <a:extLst>
              <a:ext uri="{FF2B5EF4-FFF2-40B4-BE49-F238E27FC236}">
                <a16:creationId xmlns:a16="http://schemas.microsoft.com/office/drawing/2014/main" id="{17726B2E-9BA0-12CF-D0E0-E202E25439BC}"/>
              </a:ext>
            </a:extLst>
          </p:cNvPr>
          <p:cNvSpPr>
            <a:spLocks noGrp="1"/>
          </p:cNvSpPr>
          <p:nvPr>
            <p:ph type="sldNum" sz="quarter" idx="7"/>
          </p:nvPr>
        </p:nvSpPr>
        <p:spPr/>
        <p:txBody>
          <a:bodyPr/>
          <a:lstStyle/>
          <a:p>
            <a:pPr marL="38100">
              <a:lnSpc>
                <a:spcPts val="1240"/>
              </a:lnSpc>
            </a:pPr>
            <a:fld id="{81D60167-4931-47E6-BA6A-407CBD079E47}" type="slidenum">
              <a:rPr lang="it-IT" smtClean="0"/>
              <a:t>34</a:t>
            </a:fld>
            <a:endParaRPr lang="it-IT"/>
          </a:p>
        </p:txBody>
      </p:sp>
      <p:sp>
        <p:nvSpPr>
          <p:cNvPr id="7" name="CasellaDiTesto 6">
            <a:extLst>
              <a:ext uri="{FF2B5EF4-FFF2-40B4-BE49-F238E27FC236}">
                <a16:creationId xmlns:a16="http://schemas.microsoft.com/office/drawing/2014/main" id="{5825E767-BFF5-F651-68EB-B2F123B80AF5}"/>
              </a:ext>
            </a:extLst>
          </p:cNvPr>
          <p:cNvSpPr txBox="1"/>
          <p:nvPr/>
        </p:nvSpPr>
        <p:spPr>
          <a:xfrm>
            <a:off x="228600" y="214986"/>
            <a:ext cx="4572000" cy="1200329"/>
          </a:xfrm>
          <a:prstGeom prst="rect">
            <a:avLst/>
          </a:prstGeom>
          <a:noFill/>
        </p:spPr>
        <p:txBody>
          <a:bodyPr wrap="square">
            <a:spAutoFit/>
          </a:bodyPr>
          <a:lstStyle/>
          <a:p>
            <a:r>
              <a:rPr lang="en-US">
                <a:solidFill>
                  <a:srgbClr val="000000"/>
                </a:solidFill>
                <a:latin typeface="century gothic" panose="020B0502020202020204" pitchFamily="34" charset="0"/>
              </a:rPr>
              <a:t>“</a:t>
            </a:r>
            <a:r>
              <a:rPr lang="en-US" b="0" i="0">
                <a:solidFill>
                  <a:srgbClr val="000000"/>
                </a:solidFill>
                <a:effectLst/>
                <a:latin typeface="century gothic" panose="020B0502020202020204" pitchFamily="34" charset="0"/>
              </a:rPr>
              <a:t>Social media is not a media. The key is to listen, engage, and build relationships.”</a:t>
            </a:r>
            <a:br>
              <a:rPr lang="en-US"/>
            </a:br>
            <a:r>
              <a:rPr lang="en-US" b="1" i="0">
                <a:solidFill>
                  <a:srgbClr val="000000"/>
                </a:solidFill>
                <a:effectLst/>
                <a:latin typeface="century gothic" panose="020B0502020202020204" pitchFamily="34" charset="0"/>
              </a:rPr>
              <a:t>David Alston</a:t>
            </a:r>
            <a:endParaRPr lang="it-IT"/>
          </a:p>
        </p:txBody>
      </p:sp>
      <p:sp>
        <p:nvSpPr>
          <p:cNvPr id="9" name="CasellaDiTesto 8">
            <a:extLst>
              <a:ext uri="{FF2B5EF4-FFF2-40B4-BE49-F238E27FC236}">
                <a16:creationId xmlns:a16="http://schemas.microsoft.com/office/drawing/2014/main" id="{5FB47547-CF3E-3FE0-37FE-8C6DE7F67FF6}"/>
              </a:ext>
            </a:extLst>
          </p:cNvPr>
          <p:cNvSpPr txBox="1"/>
          <p:nvPr/>
        </p:nvSpPr>
        <p:spPr>
          <a:xfrm>
            <a:off x="4062046" y="1397675"/>
            <a:ext cx="4572000" cy="2031325"/>
          </a:xfrm>
          <a:prstGeom prst="rect">
            <a:avLst/>
          </a:prstGeom>
          <a:noFill/>
        </p:spPr>
        <p:txBody>
          <a:bodyPr wrap="square">
            <a:spAutoFit/>
          </a:bodyPr>
          <a:lstStyle/>
          <a:p>
            <a:pPr algn="r"/>
            <a:r>
              <a:rPr lang="en-US" b="0" i="0">
                <a:solidFill>
                  <a:srgbClr val="000000"/>
                </a:solidFill>
                <a:effectLst/>
                <a:latin typeface="century gothic" panose="020B0502020202020204" pitchFamily="34" charset="0"/>
              </a:rPr>
              <a:t>“We’re living at a time when attention is the new currency. Those who insert themselves into as many channels as possible look set to capture the most value. ”</a:t>
            </a:r>
            <a:br>
              <a:rPr lang="en-US"/>
            </a:br>
            <a:r>
              <a:rPr lang="en-US" b="1" i="0">
                <a:solidFill>
                  <a:srgbClr val="000000"/>
                </a:solidFill>
                <a:effectLst/>
                <a:latin typeface="century gothic" panose="020B0502020202020204" pitchFamily="34" charset="0"/>
              </a:rPr>
              <a:t>Pete Cashmore, Founder of mashable.com</a:t>
            </a:r>
            <a:endParaRPr lang="it-IT"/>
          </a:p>
        </p:txBody>
      </p:sp>
      <p:sp>
        <p:nvSpPr>
          <p:cNvPr id="11" name="CasellaDiTesto 10">
            <a:extLst>
              <a:ext uri="{FF2B5EF4-FFF2-40B4-BE49-F238E27FC236}">
                <a16:creationId xmlns:a16="http://schemas.microsoft.com/office/drawing/2014/main" id="{101E4878-55AD-4C5E-0711-FE0BE1F77AAA}"/>
              </a:ext>
            </a:extLst>
          </p:cNvPr>
          <p:cNvSpPr txBox="1"/>
          <p:nvPr/>
        </p:nvSpPr>
        <p:spPr>
          <a:xfrm>
            <a:off x="131884" y="3336612"/>
            <a:ext cx="4572000" cy="923330"/>
          </a:xfrm>
          <a:prstGeom prst="rect">
            <a:avLst/>
          </a:prstGeom>
          <a:noFill/>
        </p:spPr>
        <p:txBody>
          <a:bodyPr wrap="square">
            <a:spAutoFit/>
          </a:bodyPr>
          <a:lstStyle/>
          <a:p>
            <a:r>
              <a:rPr lang="en-US" b="0" i="0">
                <a:solidFill>
                  <a:srgbClr val="000000"/>
                </a:solidFill>
                <a:effectLst/>
                <a:latin typeface="century gothic" panose="020B0502020202020204" pitchFamily="34" charset="0"/>
              </a:rPr>
              <a:t>“Privacy is dead, and social media hold the smoking gun.”</a:t>
            </a:r>
            <a:br>
              <a:rPr lang="en-US"/>
            </a:br>
            <a:r>
              <a:rPr lang="en-US" b="1" i="0">
                <a:solidFill>
                  <a:srgbClr val="000000"/>
                </a:solidFill>
                <a:effectLst/>
                <a:latin typeface="century gothic" panose="020B0502020202020204" pitchFamily="34" charset="0"/>
              </a:rPr>
              <a:t>Pete Cashmore, Mashable CEO</a:t>
            </a:r>
            <a:endParaRPr lang="it-IT"/>
          </a:p>
        </p:txBody>
      </p:sp>
      <p:sp>
        <p:nvSpPr>
          <p:cNvPr id="13" name="CasellaDiTesto 12">
            <a:extLst>
              <a:ext uri="{FF2B5EF4-FFF2-40B4-BE49-F238E27FC236}">
                <a16:creationId xmlns:a16="http://schemas.microsoft.com/office/drawing/2014/main" id="{5BEEC830-2314-E66D-233A-754D059A0ED7}"/>
              </a:ext>
            </a:extLst>
          </p:cNvPr>
          <p:cNvSpPr txBox="1"/>
          <p:nvPr/>
        </p:nvSpPr>
        <p:spPr>
          <a:xfrm>
            <a:off x="3890009" y="4451529"/>
            <a:ext cx="4572000" cy="1200329"/>
          </a:xfrm>
          <a:prstGeom prst="rect">
            <a:avLst/>
          </a:prstGeom>
          <a:noFill/>
        </p:spPr>
        <p:txBody>
          <a:bodyPr wrap="square">
            <a:spAutoFit/>
          </a:bodyPr>
          <a:lstStyle/>
          <a:p>
            <a:pPr algn="r"/>
            <a:r>
              <a:rPr lang="it-IT"/>
              <a:t>“</a:t>
            </a:r>
            <a:r>
              <a:rPr lang="it-IT" err="1"/>
              <a:t>We</a:t>
            </a:r>
            <a:r>
              <a:rPr lang="it-IT"/>
              <a:t> all make </a:t>
            </a:r>
            <a:r>
              <a:rPr lang="it-IT" err="1"/>
              <a:t>mistakes</a:t>
            </a:r>
            <a:r>
              <a:rPr lang="it-IT"/>
              <a:t>. But social media can frame </a:t>
            </a:r>
            <a:r>
              <a:rPr lang="it-IT" err="1"/>
              <a:t>those</a:t>
            </a:r>
            <a:r>
              <a:rPr lang="it-IT"/>
              <a:t> </a:t>
            </a:r>
            <a:r>
              <a:rPr lang="it-IT" err="1"/>
              <a:t>mistakes</a:t>
            </a:r>
            <a:r>
              <a:rPr lang="it-IT"/>
              <a:t> and display </a:t>
            </a:r>
            <a:r>
              <a:rPr lang="it-IT" err="1"/>
              <a:t>them</a:t>
            </a:r>
            <a:r>
              <a:rPr lang="it-IT"/>
              <a:t> </a:t>
            </a:r>
            <a:r>
              <a:rPr lang="it-IT" err="1"/>
              <a:t>infinitely</a:t>
            </a:r>
            <a:r>
              <a:rPr lang="it-IT"/>
              <a:t>.”</a:t>
            </a:r>
          </a:p>
          <a:p>
            <a:pPr algn="r"/>
            <a:r>
              <a:rPr lang="it-IT" b="1" err="1"/>
              <a:t>Unknown</a:t>
            </a:r>
            <a:endParaRPr lang="it-IT" b="1"/>
          </a:p>
        </p:txBody>
      </p:sp>
      <p:pic>
        <p:nvPicPr>
          <p:cNvPr id="14" name="Immagine 13">
            <a:extLst>
              <a:ext uri="{FF2B5EF4-FFF2-40B4-BE49-F238E27FC236}">
                <a16:creationId xmlns:a16="http://schemas.microsoft.com/office/drawing/2014/main" id="{F31797E2-F9E9-219D-D231-65A5BC5B9526}"/>
              </a:ext>
            </a:extLst>
          </p:cNvPr>
          <p:cNvPicPr>
            <a:picLocks noChangeAspect="1"/>
          </p:cNvPicPr>
          <p:nvPr/>
        </p:nvPicPr>
        <p:blipFill>
          <a:blip r:embed="rId2">
            <a:alphaModFix amt="70000"/>
          </a:blip>
          <a:stretch>
            <a:fillRect/>
          </a:stretch>
        </p:blipFill>
        <p:spPr>
          <a:xfrm>
            <a:off x="7249387" y="0"/>
            <a:ext cx="1894613" cy="1312469"/>
          </a:xfrm>
          <a:prstGeom prst="rect">
            <a:avLst/>
          </a:prstGeom>
        </p:spPr>
      </p:pic>
    </p:spTree>
    <p:extLst>
      <p:ext uri="{BB962C8B-B14F-4D97-AF65-F5344CB8AC3E}">
        <p14:creationId xmlns:p14="http://schemas.microsoft.com/office/powerpoint/2010/main" val="34503529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541B3F36-4D62-D5DE-1B87-3F9E7AAA7DC8}"/>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p>
        </p:txBody>
      </p:sp>
      <p:sp>
        <p:nvSpPr>
          <p:cNvPr id="4" name="Segnaposto data 3">
            <a:extLst>
              <a:ext uri="{FF2B5EF4-FFF2-40B4-BE49-F238E27FC236}">
                <a16:creationId xmlns:a16="http://schemas.microsoft.com/office/drawing/2014/main" id="{94A0C407-9868-4926-1A76-70358CF06525}"/>
              </a:ext>
            </a:extLst>
          </p:cNvPr>
          <p:cNvSpPr>
            <a:spLocks noGrp="1"/>
          </p:cNvSpPr>
          <p:nvPr>
            <p:ph type="dt" sz="half" idx="6"/>
          </p:nvPr>
        </p:nvSpPr>
        <p:spPr>
          <a:xfrm>
            <a:off x="707542" y="6465214"/>
            <a:ext cx="764540" cy="156068"/>
          </a:xfrm>
        </p:spPr>
        <p:txBody>
          <a:bodyPr/>
          <a:lstStyle/>
          <a:p>
            <a:pPr marL="12700">
              <a:lnSpc>
                <a:spcPts val="1240"/>
              </a:lnSpc>
            </a:pPr>
            <a:r>
              <a:rPr lang="it-IT"/>
              <a:t>07/07/2023</a:t>
            </a:r>
          </a:p>
        </p:txBody>
      </p:sp>
      <p:sp>
        <p:nvSpPr>
          <p:cNvPr id="5" name="Segnaposto numero diapositiva 4">
            <a:extLst>
              <a:ext uri="{FF2B5EF4-FFF2-40B4-BE49-F238E27FC236}">
                <a16:creationId xmlns:a16="http://schemas.microsoft.com/office/drawing/2014/main" id="{6B678589-757E-AE59-8236-D532DB2E9DD6}"/>
              </a:ext>
            </a:extLst>
          </p:cNvPr>
          <p:cNvSpPr>
            <a:spLocks noGrp="1"/>
          </p:cNvSpPr>
          <p:nvPr>
            <p:ph type="sldNum" sz="quarter" idx="7"/>
          </p:nvPr>
        </p:nvSpPr>
        <p:spPr/>
        <p:txBody>
          <a:bodyPr/>
          <a:lstStyle/>
          <a:p>
            <a:pPr marL="38100">
              <a:lnSpc>
                <a:spcPts val="1240"/>
              </a:lnSpc>
            </a:pPr>
            <a:fld id="{81D60167-4931-47E6-BA6A-407CBD079E47}" type="slidenum">
              <a:rPr lang="it-IT" smtClean="0"/>
              <a:t>35</a:t>
            </a:fld>
            <a:endParaRPr lang="it-IT"/>
          </a:p>
        </p:txBody>
      </p:sp>
      <p:pic>
        <p:nvPicPr>
          <p:cNvPr id="14" name="Immagine 13">
            <a:extLst>
              <a:ext uri="{FF2B5EF4-FFF2-40B4-BE49-F238E27FC236}">
                <a16:creationId xmlns:a16="http://schemas.microsoft.com/office/drawing/2014/main" id="{8DC1EFFA-7738-D98C-7208-FF0D2E650111}"/>
              </a:ext>
            </a:extLst>
          </p:cNvPr>
          <p:cNvPicPr>
            <a:picLocks noChangeAspect="1"/>
          </p:cNvPicPr>
          <p:nvPr/>
        </p:nvPicPr>
        <p:blipFill rotWithShape="1">
          <a:blip r:embed="rId2"/>
          <a:srcRect l="22222" t="37037" r="24074" b="33333"/>
          <a:stretch/>
        </p:blipFill>
        <p:spPr>
          <a:xfrm>
            <a:off x="2864611" y="2337127"/>
            <a:ext cx="3070399" cy="1694012"/>
          </a:xfrm>
          <a:prstGeom prst="rect">
            <a:avLst/>
          </a:prstGeom>
          <a:effectLst>
            <a:outerShdw blurRad="330200" dist="38100" dir="5400000" algn="t" rotWithShape="0">
              <a:prstClr val="black">
                <a:alpha val="76000"/>
              </a:prstClr>
            </a:outerShdw>
          </a:effectLst>
        </p:spPr>
      </p:pic>
      <p:sp>
        <p:nvSpPr>
          <p:cNvPr id="15" name="object 4">
            <a:extLst>
              <a:ext uri="{FF2B5EF4-FFF2-40B4-BE49-F238E27FC236}">
                <a16:creationId xmlns:a16="http://schemas.microsoft.com/office/drawing/2014/main" id="{75585427-9821-6024-005D-248AFCA9BD46}"/>
              </a:ext>
            </a:extLst>
          </p:cNvPr>
          <p:cNvSpPr txBox="1">
            <a:spLocks/>
          </p:cNvSpPr>
          <p:nvPr/>
        </p:nvSpPr>
        <p:spPr>
          <a:xfrm>
            <a:off x="3093211" y="1708750"/>
            <a:ext cx="3389471" cy="628377"/>
          </a:xfrm>
          <a:prstGeom prst="rect">
            <a:avLst/>
          </a:prstGeom>
        </p:spPr>
        <p:txBody>
          <a:bodyPr vert="horz" wrap="square" lIns="0" tIns="12700" rIns="0" bIns="0" rtlCol="0">
            <a:spAutoFit/>
          </a:bodyPr>
          <a:lstStyle>
            <a:lvl1pPr>
              <a:defRPr sz="6000" b="0" i="0">
                <a:solidFill>
                  <a:schemeClr val="tx1"/>
                </a:solidFill>
                <a:latin typeface="Calibri Light"/>
                <a:ea typeface="+mj-ea"/>
                <a:cs typeface="Calibri Light"/>
              </a:defRPr>
            </a:lvl1pPr>
          </a:lstStyle>
          <a:p>
            <a:pPr marL="15240">
              <a:spcBef>
                <a:spcPts val="100"/>
              </a:spcBef>
            </a:pPr>
            <a:r>
              <a:rPr lang="it-IT" sz="4000" b="1" kern="0" spc="-45" err="1">
                <a:solidFill>
                  <a:srgbClr val="387EFF"/>
                </a:solidFill>
                <a:latin typeface="Bold"/>
              </a:rPr>
              <a:t>Let</a:t>
            </a:r>
            <a:r>
              <a:rPr lang="it-IT" sz="4000" b="1" kern="0" spc="-45">
                <a:solidFill>
                  <a:srgbClr val="387EFF"/>
                </a:solidFill>
                <a:latin typeface="Bold"/>
              </a:rPr>
              <a:t> Me Know</a:t>
            </a:r>
            <a:endParaRPr lang="it-IT" sz="4000" b="1" kern="0">
              <a:solidFill>
                <a:srgbClr val="387EFF"/>
              </a:solidFill>
              <a:latin typeface="Bold"/>
            </a:endParaRPr>
          </a:p>
        </p:txBody>
      </p:sp>
    </p:spTree>
    <p:extLst>
      <p:ext uri="{BB962C8B-B14F-4D97-AF65-F5344CB8AC3E}">
        <p14:creationId xmlns:p14="http://schemas.microsoft.com/office/powerpoint/2010/main" val="8727544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8" name="Picture 2" descr="Immagine caricata">
            <a:extLst>
              <a:ext uri="{FF2B5EF4-FFF2-40B4-BE49-F238E27FC236}">
                <a16:creationId xmlns:a16="http://schemas.microsoft.com/office/drawing/2014/main" id="{424404D0-FD48-87CC-9665-F007F97B2BC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0400" y="3603651"/>
            <a:ext cx="3201161" cy="2560930"/>
          </a:xfrm>
          <a:prstGeom prst="rect">
            <a:avLst/>
          </a:prstGeom>
          <a:noFill/>
          <a:extLst>
            <a:ext uri="{909E8E84-426E-40DD-AFC4-6F175D3DCCD1}">
              <a14:hiddenFill xmlns:a14="http://schemas.microsoft.com/office/drawing/2010/main">
                <a:solidFill>
                  <a:srgbClr val="FFFFFF"/>
                </a:solidFill>
              </a14:hiddenFill>
            </a:ext>
          </a:extLst>
        </p:spPr>
      </p:pic>
      <p:sp>
        <p:nvSpPr>
          <p:cNvPr id="6" name="Segnaposto piè di pagina 5">
            <a:extLst>
              <a:ext uri="{FF2B5EF4-FFF2-40B4-BE49-F238E27FC236}">
                <a16:creationId xmlns:a16="http://schemas.microsoft.com/office/drawing/2014/main" id="{D65EC6AC-EFEE-4310-6A5A-28EFFCBEA084}"/>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p>
        </p:txBody>
      </p:sp>
      <p:sp>
        <p:nvSpPr>
          <p:cNvPr id="12" name="object 2">
            <a:extLst>
              <a:ext uri="{FF2B5EF4-FFF2-40B4-BE49-F238E27FC236}">
                <a16:creationId xmlns:a16="http://schemas.microsoft.com/office/drawing/2014/main" id="{A8B449FE-4217-D30A-378E-1700D58FFDA4}"/>
              </a:ext>
            </a:extLst>
          </p:cNvPr>
          <p:cNvSpPr txBox="1">
            <a:spLocks noGrp="1"/>
          </p:cNvSpPr>
          <p:nvPr>
            <p:ph type="title"/>
          </p:nvPr>
        </p:nvSpPr>
        <p:spPr>
          <a:xfrm>
            <a:off x="429765" y="281752"/>
            <a:ext cx="5791200" cy="1367041"/>
          </a:xfrm>
          <a:prstGeom prst="rect">
            <a:avLst/>
          </a:prstGeom>
        </p:spPr>
        <p:txBody>
          <a:bodyPr vert="horz" wrap="square" lIns="0" tIns="12700" rIns="0" bIns="0" rtlCol="0">
            <a:spAutoFit/>
          </a:bodyPr>
          <a:lstStyle/>
          <a:p>
            <a:pPr marL="12700">
              <a:spcBef>
                <a:spcPts val="100"/>
              </a:spcBef>
            </a:pPr>
            <a:r>
              <a:rPr lang="it-IT" sz="4400" b="1" kern="0" spc="-20"/>
              <a:t>Soluzioni offerte dalla nostra app  </a:t>
            </a:r>
            <a:endParaRPr lang="it-IT" sz="4400" b="1" kern="0"/>
          </a:p>
        </p:txBody>
      </p:sp>
      <p:sp>
        <p:nvSpPr>
          <p:cNvPr id="17" name="Segnaposto numero diapositiva 16">
            <a:extLst>
              <a:ext uri="{FF2B5EF4-FFF2-40B4-BE49-F238E27FC236}">
                <a16:creationId xmlns:a16="http://schemas.microsoft.com/office/drawing/2014/main" id="{AE88F6A4-BD43-D4D6-810D-B38E7A80D6C0}"/>
              </a:ext>
            </a:extLst>
          </p:cNvPr>
          <p:cNvSpPr>
            <a:spLocks noGrp="1"/>
          </p:cNvSpPr>
          <p:nvPr>
            <p:ph type="sldNum" sz="quarter" idx="7"/>
          </p:nvPr>
        </p:nvSpPr>
        <p:spPr/>
        <p:txBody>
          <a:bodyPr/>
          <a:lstStyle/>
          <a:p>
            <a:pPr marL="38100">
              <a:lnSpc>
                <a:spcPts val="1240"/>
              </a:lnSpc>
            </a:pPr>
            <a:fld id="{81D60167-4931-47E6-BA6A-407CBD079E47}" type="slidenum">
              <a:rPr lang="it-IT" smtClean="0"/>
              <a:t>4</a:t>
            </a:fld>
            <a:endParaRPr lang="it-IT"/>
          </a:p>
        </p:txBody>
      </p:sp>
      <p:sp>
        <p:nvSpPr>
          <p:cNvPr id="4" name="object 3">
            <a:extLst>
              <a:ext uri="{FF2B5EF4-FFF2-40B4-BE49-F238E27FC236}">
                <a16:creationId xmlns:a16="http://schemas.microsoft.com/office/drawing/2014/main" id="{28987513-B6EE-29A1-4210-23314C207721}"/>
              </a:ext>
            </a:extLst>
          </p:cNvPr>
          <p:cNvSpPr txBox="1"/>
          <p:nvPr/>
        </p:nvSpPr>
        <p:spPr>
          <a:xfrm>
            <a:off x="381001" y="1782914"/>
            <a:ext cx="4343400" cy="1686616"/>
          </a:xfrm>
          <a:prstGeom prst="rect">
            <a:avLst/>
          </a:prstGeom>
        </p:spPr>
        <p:txBody>
          <a:bodyPr vert="horz" wrap="square" lIns="0" tIns="60960" rIns="0" bIns="0" rtlCol="0">
            <a:spAutoFit/>
          </a:bodyPr>
          <a:lstStyle/>
          <a:p>
            <a:pPr marL="72000" marR="179070" indent="-228600">
              <a:lnSpc>
                <a:spcPts val="3020"/>
              </a:lnSpc>
              <a:spcBef>
                <a:spcPts val="480"/>
              </a:spcBef>
              <a:buFont typeface="Arial MT"/>
              <a:buChar char="•"/>
              <a:tabLst>
                <a:tab pos="241300" algn="l"/>
              </a:tabLst>
            </a:pPr>
            <a:r>
              <a:rPr lang="it-IT" sz="1600" spc="-10">
                <a:latin typeface="Calibri"/>
                <a:cs typeface="Calibri"/>
              </a:rPr>
              <a:t>Anonimato </a:t>
            </a:r>
          </a:p>
          <a:p>
            <a:pPr marL="72000" marR="179070" indent="-228600">
              <a:lnSpc>
                <a:spcPts val="3020"/>
              </a:lnSpc>
              <a:spcBef>
                <a:spcPts val="480"/>
              </a:spcBef>
              <a:buFont typeface="Arial MT"/>
              <a:buChar char="•"/>
              <a:tabLst>
                <a:tab pos="241300" algn="l"/>
              </a:tabLst>
            </a:pPr>
            <a:r>
              <a:rPr lang="it-IT" sz="1600" spc="-10">
                <a:latin typeface="Calibri"/>
                <a:cs typeface="Calibri"/>
              </a:rPr>
              <a:t>Chat fra utenti </a:t>
            </a:r>
          </a:p>
          <a:p>
            <a:pPr marL="72000" marR="179070" indent="-228600">
              <a:lnSpc>
                <a:spcPts val="3020"/>
              </a:lnSpc>
              <a:spcBef>
                <a:spcPts val="480"/>
              </a:spcBef>
              <a:buFont typeface="Arial MT"/>
              <a:buChar char="•"/>
              <a:tabLst>
                <a:tab pos="241300" algn="l"/>
              </a:tabLst>
            </a:pPr>
            <a:r>
              <a:rPr lang="it-IT" sz="1600" spc="-10">
                <a:latin typeface="Calibri"/>
                <a:cs typeface="Calibri"/>
              </a:rPr>
              <a:t>La possibilità di cercare nuovi utenti tramite diverse modalità</a:t>
            </a:r>
          </a:p>
        </p:txBody>
      </p:sp>
      <p:sp>
        <p:nvSpPr>
          <p:cNvPr id="7" name="CasellaDiTesto 6">
            <a:extLst>
              <a:ext uri="{FF2B5EF4-FFF2-40B4-BE49-F238E27FC236}">
                <a16:creationId xmlns:a16="http://schemas.microsoft.com/office/drawing/2014/main" id="{9D3E4CDC-5D74-C311-E5FF-6AFA300DF0BE}"/>
              </a:ext>
            </a:extLst>
          </p:cNvPr>
          <p:cNvSpPr txBox="1"/>
          <p:nvPr/>
        </p:nvSpPr>
        <p:spPr>
          <a:xfrm>
            <a:off x="4495800" y="2171616"/>
            <a:ext cx="4572000" cy="826508"/>
          </a:xfrm>
          <a:prstGeom prst="rect">
            <a:avLst/>
          </a:prstGeom>
          <a:noFill/>
        </p:spPr>
        <p:txBody>
          <a:bodyPr wrap="square">
            <a:spAutoFit/>
          </a:bodyPr>
          <a:lstStyle/>
          <a:p>
            <a:pPr marL="72000" marR="179070" indent="-228600">
              <a:lnSpc>
                <a:spcPts val="3020"/>
              </a:lnSpc>
              <a:spcBef>
                <a:spcPts val="480"/>
              </a:spcBef>
              <a:buFont typeface="Arial MT"/>
              <a:buChar char="•"/>
              <a:tabLst>
                <a:tab pos="241300" algn="l"/>
              </a:tabLst>
            </a:pPr>
            <a:r>
              <a:rPr lang="it-IT" sz="1600" spc="-10">
                <a:latin typeface="Calibri"/>
                <a:cs typeface="Calibri"/>
              </a:rPr>
              <a:t>Descrizione del proprio carattere tramite parametri predefiniti e uno spazio dedicato </a:t>
            </a:r>
          </a:p>
        </p:txBody>
      </p:sp>
      <p:sp>
        <p:nvSpPr>
          <p:cNvPr id="13" name="CasellaDiTesto 12">
            <a:extLst>
              <a:ext uri="{FF2B5EF4-FFF2-40B4-BE49-F238E27FC236}">
                <a16:creationId xmlns:a16="http://schemas.microsoft.com/office/drawing/2014/main" id="{DD90E482-74D5-F726-8AE9-7DD5E7A13BE5}"/>
              </a:ext>
            </a:extLst>
          </p:cNvPr>
          <p:cNvSpPr txBox="1"/>
          <p:nvPr/>
        </p:nvSpPr>
        <p:spPr>
          <a:xfrm>
            <a:off x="4495800" y="1826573"/>
            <a:ext cx="4572000" cy="434991"/>
          </a:xfrm>
          <a:prstGeom prst="rect">
            <a:avLst/>
          </a:prstGeom>
          <a:noFill/>
        </p:spPr>
        <p:txBody>
          <a:bodyPr wrap="square">
            <a:spAutoFit/>
          </a:bodyPr>
          <a:lstStyle/>
          <a:p>
            <a:pPr marL="72000" marR="179070" indent="-228600">
              <a:lnSpc>
                <a:spcPts val="3020"/>
              </a:lnSpc>
              <a:spcBef>
                <a:spcPts val="480"/>
              </a:spcBef>
              <a:buFont typeface="Arial MT"/>
              <a:buChar char="•"/>
              <a:tabLst>
                <a:tab pos="241300" algn="l"/>
              </a:tabLst>
            </a:pPr>
            <a:r>
              <a:rPr lang="it-IT" sz="1600" spc="-10">
                <a:latin typeface="Calibri"/>
                <a:cs typeface="Calibri"/>
              </a:rPr>
              <a:t>La possibilità di porsi degli obiettivi personali </a:t>
            </a:r>
          </a:p>
        </p:txBody>
      </p:sp>
      <p:pic>
        <p:nvPicPr>
          <p:cNvPr id="8" name="Immagine 7">
            <a:extLst>
              <a:ext uri="{FF2B5EF4-FFF2-40B4-BE49-F238E27FC236}">
                <a16:creationId xmlns:a16="http://schemas.microsoft.com/office/drawing/2014/main" id="{53CF0B5F-FA0F-C055-BFFE-DBF342BDBADB}"/>
              </a:ext>
            </a:extLst>
          </p:cNvPr>
          <p:cNvPicPr>
            <a:picLocks noChangeAspect="1"/>
          </p:cNvPicPr>
          <p:nvPr/>
        </p:nvPicPr>
        <p:blipFill>
          <a:blip r:embed="rId3">
            <a:alphaModFix amt="70000"/>
          </a:blip>
          <a:stretch>
            <a:fillRect/>
          </a:stretch>
        </p:blipFill>
        <p:spPr>
          <a:xfrm>
            <a:off x="7315948" y="89556"/>
            <a:ext cx="1828572" cy="1282044"/>
          </a:xfrm>
          <a:prstGeom prst="rect">
            <a:avLst/>
          </a:prstGeom>
        </p:spPr>
      </p:pic>
      <p:sp>
        <p:nvSpPr>
          <p:cNvPr id="9" name="object 2">
            <a:extLst>
              <a:ext uri="{FF2B5EF4-FFF2-40B4-BE49-F238E27FC236}">
                <a16:creationId xmlns:a16="http://schemas.microsoft.com/office/drawing/2014/main" id="{BD175879-C034-0585-897F-B58059D69D29}"/>
              </a:ext>
            </a:extLst>
          </p:cNvPr>
          <p:cNvSpPr txBox="1"/>
          <p:nvPr/>
        </p:nvSpPr>
        <p:spPr>
          <a:xfrm>
            <a:off x="707542" y="6427114"/>
            <a:ext cx="764540" cy="197490"/>
          </a:xfrm>
          <a:prstGeom prst="rect">
            <a:avLst/>
          </a:prstGeom>
        </p:spPr>
        <p:txBody>
          <a:bodyPr vert="horz" wrap="square" lIns="0" tIns="12700" rIns="0" bIns="0" rtlCol="0">
            <a:spAutoFit/>
          </a:bodyPr>
          <a:lstStyle/>
          <a:p>
            <a:pPr marL="12700">
              <a:lnSpc>
                <a:spcPct val="100000"/>
              </a:lnSpc>
              <a:spcBef>
                <a:spcPts val="100"/>
              </a:spcBef>
            </a:pPr>
            <a:r>
              <a:rPr sz="1200">
                <a:solidFill>
                  <a:srgbClr val="888888"/>
                </a:solidFill>
                <a:latin typeface="Calibri"/>
                <a:cs typeface="Calibri"/>
              </a:rPr>
              <a:t>0</a:t>
            </a:r>
            <a:r>
              <a:rPr lang="it-IT" sz="1200" spc="5">
                <a:solidFill>
                  <a:srgbClr val="888888"/>
                </a:solidFill>
                <a:latin typeface="Calibri"/>
                <a:cs typeface="Calibri"/>
              </a:rPr>
              <a:t>7</a:t>
            </a:r>
            <a:r>
              <a:rPr sz="1200">
                <a:solidFill>
                  <a:srgbClr val="888888"/>
                </a:solidFill>
                <a:latin typeface="Calibri"/>
                <a:cs typeface="Calibri"/>
              </a:rPr>
              <a:t>/0</a:t>
            </a:r>
            <a:r>
              <a:rPr lang="it-IT" sz="1200" spc="5">
                <a:solidFill>
                  <a:srgbClr val="888888"/>
                </a:solidFill>
                <a:latin typeface="Calibri"/>
                <a:cs typeface="Calibri"/>
              </a:rPr>
              <a:t>7</a:t>
            </a:r>
            <a:r>
              <a:rPr sz="1200">
                <a:solidFill>
                  <a:srgbClr val="888888"/>
                </a:solidFill>
                <a:latin typeface="Calibri"/>
                <a:cs typeface="Calibri"/>
              </a:rPr>
              <a:t>/2</a:t>
            </a:r>
            <a:r>
              <a:rPr sz="1200" spc="5">
                <a:solidFill>
                  <a:srgbClr val="888888"/>
                </a:solidFill>
                <a:latin typeface="Calibri"/>
                <a:cs typeface="Calibri"/>
              </a:rPr>
              <a:t>0</a:t>
            </a:r>
            <a:r>
              <a:rPr sz="1200">
                <a:solidFill>
                  <a:srgbClr val="888888"/>
                </a:solidFill>
                <a:latin typeface="Calibri"/>
                <a:cs typeface="Calibri"/>
              </a:rPr>
              <a:t>23</a:t>
            </a:r>
            <a:endParaRPr sz="1200">
              <a:latin typeface="Calibri"/>
              <a:cs typeface="Calibri"/>
            </a:endParaRPr>
          </a:p>
        </p:txBody>
      </p:sp>
    </p:spTree>
    <p:extLst>
      <p:ext uri="{BB962C8B-B14F-4D97-AF65-F5344CB8AC3E}">
        <p14:creationId xmlns:p14="http://schemas.microsoft.com/office/powerpoint/2010/main" val="25897045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E4554156-115D-49CD-1E32-22CBC195E6A9}"/>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p>
        </p:txBody>
      </p:sp>
      <p:sp>
        <p:nvSpPr>
          <p:cNvPr id="4" name="Segnaposto data 3">
            <a:extLst>
              <a:ext uri="{FF2B5EF4-FFF2-40B4-BE49-F238E27FC236}">
                <a16:creationId xmlns:a16="http://schemas.microsoft.com/office/drawing/2014/main" id="{CB1BB173-C231-1718-6C43-F5EE6D74157F}"/>
              </a:ext>
            </a:extLst>
          </p:cNvPr>
          <p:cNvSpPr>
            <a:spLocks noGrp="1"/>
          </p:cNvSpPr>
          <p:nvPr>
            <p:ph type="dt" sz="half" idx="6"/>
          </p:nvPr>
        </p:nvSpPr>
        <p:spPr>
          <a:xfrm>
            <a:off x="707542" y="6465214"/>
            <a:ext cx="764540" cy="156068"/>
          </a:xfrm>
        </p:spPr>
        <p:txBody>
          <a:bodyPr/>
          <a:lstStyle/>
          <a:p>
            <a:pPr marL="12700">
              <a:lnSpc>
                <a:spcPts val="1240"/>
              </a:lnSpc>
            </a:pPr>
            <a:r>
              <a:rPr lang="it-IT"/>
              <a:t>07/07/2023</a:t>
            </a:r>
          </a:p>
        </p:txBody>
      </p:sp>
      <p:sp>
        <p:nvSpPr>
          <p:cNvPr id="5" name="Segnaposto numero diapositiva 4">
            <a:extLst>
              <a:ext uri="{FF2B5EF4-FFF2-40B4-BE49-F238E27FC236}">
                <a16:creationId xmlns:a16="http://schemas.microsoft.com/office/drawing/2014/main" id="{9D1D73AA-61DD-D515-2C28-09EE858FA61D}"/>
              </a:ext>
            </a:extLst>
          </p:cNvPr>
          <p:cNvSpPr>
            <a:spLocks noGrp="1"/>
          </p:cNvSpPr>
          <p:nvPr>
            <p:ph type="sldNum" sz="quarter" idx="7"/>
          </p:nvPr>
        </p:nvSpPr>
        <p:spPr/>
        <p:txBody>
          <a:bodyPr/>
          <a:lstStyle/>
          <a:p>
            <a:pPr marL="38100">
              <a:lnSpc>
                <a:spcPts val="1240"/>
              </a:lnSpc>
            </a:pPr>
            <a:fld id="{81D60167-4931-47E6-BA6A-407CBD079E47}" type="slidenum">
              <a:rPr lang="it-IT" smtClean="0"/>
              <a:t>5</a:t>
            </a:fld>
            <a:endParaRPr lang="it-IT"/>
          </a:p>
        </p:txBody>
      </p:sp>
      <p:sp>
        <p:nvSpPr>
          <p:cNvPr id="6" name="object 2">
            <a:extLst>
              <a:ext uri="{FF2B5EF4-FFF2-40B4-BE49-F238E27FC236}">
                <a16:creationId xmlns:a16="http://schemas.microsoft.com/office/drawing/2014/main" id="{A1D0BAC4-2980-AF2F-FE3A-A848E6131A2A}"/>
              </a:ext>
            </a:extLst>
          </p:cNvPr>
          <p:cNvSpPr txBox="1">
            <a:spLocks noGrp="1"/>
          </p:cNvSpPr>
          <p:nvPr>
            <p:ph type="title"/>
          </p:nvPr>
        </p:nvSpPr>
        <p:spPr>
          <a:xfrm>
            <a:off x="429765" y="281752"/>
            <a:ext cx="5791200" cy="689932"/>
          </a:xfrm>
          <a:prstGeom prst="rect">
            <a:avLst/>
          </a:prstGeom>
        </p:spPr>
        <p:txBody>
          <a:bodyPr vert="horz" wrap="square" lIns="0" tIns="12700" rIns="0" bIns="0" rtlCol="0">
            <a:spAutoFit/>
          </a:bodyPr>
          <a:lstStyle/>
          <a:p>
            <a:pPr marL="12700">
              <a:spcBef>
                <a:spcPts val="100"/>
              </a:spcBef>
            </a:pPr>
            <a:r>
              <a:rPr lang="it-IT" sz="4400" b="1" kern="0" spc="-20"/>
              <a:t>Anonimato </a:t>
            </a:r>
            <a:endParaRPr lang="it-IT" sz="4400" b="1" kern="0"/>
          </a:p>
        </p:txBody>
      </p:sp>
      <p:sp>
        <p:nvSpPr>
          <p:cNvPr id="7" name="object 3">
            <a:extLst>
              <a:ext uri="{FF2B5EF4-FFF2-40B4-BE49-F238E27FC236}">
                <a16:creationId xmlns:a16="http://schemas.microsoft.com/office/drawing/2014/main" id="{87F7DFD0-0793-8B88-906F-34AF04CDE98F}"/>
              </a:ext>
            </a:extLst>
          </p:cNvPr>
          <p:cNvSpPr txBox="1"/>
          <p:nvPr/>
        </p:nvSpPr>
        <p:spPr>
          <a:xfrm>
            <a:off x="441488" y="914400"/>
            <a:ext cx="6705600" cy="3627916"/>
          </a:xfrm>
          <a:prstGeom prst="rect">
            <a:avLst/>
          </a:prstGeom>
        </p:spPr>
        <p:txBody>
          <a:bodyPr vert="horz" wrap="square" lIns="0" tIns="97790" rIns="0" bIns="0" rtlCol="0">
            <a:spAutoFit/>
          </a:bodyPr>
          <a:lstStyle/>
          <a:p>
            <a:pPr marL="12700">
              <a:lnSpc>
                <a:spcPct val="100000"/>
              </a:lnSpc>
              <a:spcBef>
                <a:spcPts val="770"/>
              </a:spcBef>
              <a:tabLst>
                <a:tab pos="241300" algn="l"/>
              </a:tabLst>
            </a:pPr>
            <a:r>
              <a:rPr lang="it-IT">
                <a:latin typeface="Calibri"/>
                <a:cs typeface="Calibri"/>
              </a:rPr>
              <a:t>Con l’anonimato permettiamo che l’utente riesca ad esprimere il meglio di se non preoccupandosi della sua tracciabilità.</a:t>
            </a:r>
            <a:br>
              <a:rPr lang="it-IT">
                <a:latin typeface="Calibri"/>
                <a:cs typeface="Calibri"/>
              </a:rPr>
            </a:br>
            <a:r>
              <a:rPr lang="it-IT">
                <a:latin typeface="Calibri"/>
                <a:cs typeface="Calibri"/>
              </a:rPr>
              <a:t>Vogliamo che l’utente possa esprimere il proprio vero io senza preoccuparsi dell’accettazione dell’altro .</a:t>
            </a:r>
          </a:p>
          <a:p>
            <a:pPr marL="12700">
              <a:lnSpc>
                <a:spcPct val="100000"/>
              </a:lnSpc>
              <a:spcBef>
                <a:spcPts val="770"/>
              </a:spcBef>
              <a:tabLst>
                <a:tab pos="241300" algn="l"/>
              </a:tabLst>
            </a:pPr>
            <a:r>
              <a:rPr lang="it-IT">
                <a:latin typeface="Calibri"/>
                <a:cs typeface="Calibri"/>
              </a:rPr>
              <a:t>Da ciò nasce la nostra idea dell’utente rappresentato da uno userid autogenerato, e sappiamo quanto sia difficile a livello umano gestire numeri quindi in fase di login l’utente può accedere alla piattaforma o tramite la propria email o tramite il proprio userid.</a:t>
            </a:r>
          </a:p>
          <a:p>
            <a:pPr marL="12700">
              <a:lnSpc>
                <a:spcPct val="100000"/>
              </a:lnSpc>
              <a:spcBef>
                <a:spcPts val="770"/>
              </a:spcBef>
              <a:tabLst>
                <a:tab pos="241300" algn="l"/>
              </a:tabLst>
            </a:pPr>
            <a:r>
              <a:rPr lang="it-IT">
                <a:solidFill>
                  <a:srgbClr val="0070C0"/>
                </a:solidFill>
                <a:latin typeface="Calibri"/>
                <a:cs typeface="Calibri"/>
              </a:rPr>
              <a:t>Altra funzionalità non introdotta e da dover implementare nelle versioni successive sarà il rinominare i propri contatti associandogli un nome a nostro piacere cosi da poterli ritrovare facilmente associandogli          un’ identità.</a:t>
            </a:r>
          </a:p>
        </p:txBody>
      </p:sp>
      <p:pic>
        <p:nvPicPr>
          <p:cNvPr id="10" name="Immagine 9" descr="Immagine che contiene Carattere, testo, bianco, design&#10;&#10;Descrizione generata automaticamente">
            <a:extLst>
              <a:ext uri="{FF2B5EF4-FFF2-40B4-BE49-F238E27FC236}">
                <a16:creationId xmlns:a16="http://schemas.microsoft.com/office/drawing/2014/main" id="{239CB1D5-40C1-19F5-7B89-D5A358F8F32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2763" t="8368" r="15444"/>
          <a:stretch/>
        </p:blipFill>
        <p:spPr>
          <a:xfrm>
            <a:off x="4567681" y="4833582"/>
            <a:ext cx="2057400" cy="979861"/>
          </a:xfrm>
          <a:prstGeom prst="rect">
            <a:avLst/>
          </a:prstGeom>
          <a:effectLst>
            <a:outerShdw blurRad="50800" dist="38100" dir="5400000" algn="t" rotWithShape="0">
              <a:prstClr val="black">
                <a:alpha val="40000"/>
              </a:prstClr>
            </a:outerShdw>
          </a:effectLst>
        </p:spPr>
      </p:pic>
      <p:pic>
        <p:nvPicPr>
          <p:cNvPr id="3074" name="Picture 2" descr="Il trucco per bloccare le schede in incognito del browser con password o  impronta">
            <a:extLst>
              <a:ext uri="{FF2B5EF4-FFF2-40B4-BE49-F238E27FC236}">
                <a16:creationId xmlns:a16="http://schemas.microsoft.com/office/drawing/2014/main" id="{7ACC5599-AE71-ED67-A58A-B8AFC960F96B}"/>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9926" b="65926" l="33917" r="65667">
                        <a14:foregroundMark x1="35750" y1="30815" x2="35750" y2="30815"/>
                        <a14:foregroundMark x1="33917" y1="35556" x2="33917" y2="35556"/>
                        <a14:foregroundMark x1="50917" y1="12593" x2="50917" y2="12593"/>
                        <a14:foregroundMark x1="50667" y1="10667" x2="50667" y2="10667"/>
                        <a14:foregroundMark x1="50250" y1="10222" x2="50250" y2="10222"/>
                        <a14:foregroundMark x1="65667" y1="37333" x2="65667" y2="37333"/>
                        <a14:foregroundMark x1="49250" y1="65926" x2="49250" y2="65926"/>
                        <a14:foregroundMark x1="41000" y1="25185" x2="45500" y2="47407"/>
                        <a14:foregroundMark x1="45500" y1="47407" x2="46250" y2="48889"/>
                      </a14:backgroundRemoval>
                    </a14:imgEffect>
                    <a14:imgEffect>
                      <a14:saturation sat="400000"/>
                    </a14:imgEffect>
                  </a14:imgLayer>
                </a14:imgProps>
              </a:ext>
              <a:ext uri="{28A0092B-C50C-407E-A947-70E740481C1C}">
                <a14:useLocalDpi xmlns:a14="http://schemas.microsoft.com/office/drawing/2010/main" val="0"/>
              </a:ext>
            </a:extLst>
          </a:blip>
          <a:srcRect l="32500" t="8519" r="31967" b="28355"/>
          <a:stretch/>
        </p:blipFill>
        <p:spPr bwMode="auto">
          <a:xfrm>
            <a:off x="7582438" y="4518749"/>
            <a:ext cx="1295591" cy="1294694"/>
          </a:xfrm>
          <a:prstGeom prst="rect">
            <a:avLst/>
          </a:prstGeom>
          <a:noFill/>
          <a:effectLst>
            <a:innerShdw blurRad="63500" dist="50800">
              <a:prstClr val="black">
                <a:alpha val="50000"/>
              </a:prstClr>
            </a:innerShdw>
          </a:effectLst>
          <a:extLst>
            <a:ext uri="{909E8E84-426E-40DD-AFC4-6F175D3DCCD1}">
              <a14:hiddenFill xmlns:a14="http://schemas.microsoft.com/office/drawing/2010/main">
                <a:solidFill>
                  <a:srgbClr val="FFFFFF"/>
                </a:solidFill>
              </a14:hiddenFill>
            </a:ext>
          </a:extLst>
        </p:spPr>
      </p:pic>
      <p:pic>
        <p:nvPicPr>
          <p:cNvPr id="14" name="Immagine 13" descr="Immagine che contiene testo, schermata, Carattere, design&#10;&#10;Descrizione generata automaticamente">
            <a:extLst>
              <a:ext uri="{FF2B5EF4-FFF2-40B4-BE49-F238E27FC236}">
                <a16:creationId xmlns:a16="http://schemas.microsoft.com/office/drawing/2014/main" id="{80667CDA-3F16-6C61-94B5-EA4EDA2B6FE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1111" b="50000"/>
          <a:stretch/>
        </p:blipFill>
        <p:spPr>
          <a:xfrm>
            <a:off x="7275047" y="2057400"/>
            <a:ext cx="1828800" cy="1580445"/>
          </a:xfrm>
          <a:prstGeom prst="rect">
            <a:avLst/>
          </a:prstGeom>
          <a:effectLst>
            <a:outerShdw blurRad="50800" dist="38100" algn="l" rotWithShape="0">
              <a:prstClr val="black">
                <a:alpha val="40000"/>
              </a:prstClr>
            </a:outerShdw>
          </a:effectLst>
        </p:spPr>
      </p:pic>
      <p:pic>
        <p:nvPicPr>
          <p:cNvPr id="2" name="Immagine 1">
            <a:extLst>
              <a:ext uri="{FF2B5EF4-FFF2-40B4-BE49-F238E27FC236}">
                <a16:creationId xmlns:a16="http://schemas.microsoft.com/office/drawing/2014/main" id="{BABD8A46-D7FD-AD6F-737A-AB5C31C83B59}"/>
              </a:ext>
            </a:extLst>
          </p:cNvPr>
          <p:cNvPicPr>
            <a:picLocks noChangeAspect="1"/>
          </p:cNvPicPr>
          <p:nvPr/>
        </p:nvPicPr>
        <p:blipFill>
          <a:blip r:embed="rId6">
            <a:alphaModFix amt="70000"/>
          </a:blip>
          <a:stretch>
            <a:fillRect/>
          </a:stretch>
        </p:blipFill>
        <p:spPr>
          <a:xfrm>
            <a:off x="7249387" y="0"/>
            <a:ext cx="1894613" cy="1312469"/>
          </a:xfrm>
          <a:prstGeom prst="rect">
            <a:avLst/>
          </a:prstGeom>
        </p:spPr>
      </p:pic>
    </p:spTree>
    <p:extLst>
      <p:ext uri="{BB962C8B-B14F-4D97-AF65-F5344CB8AC3E}">
        <p14:creationId xmlns:p14="http://schemas.microsoft.com/office/powerpoint/2010/main" val="8965797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E4554156-115D-49CD-1E32-22CBC195E6A9}"/>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p>
        </p:txBody>
      </p:sp>
      <p:sp>
        <p:nvSpPr>
          <p:cNvPr id="4" name="Segnaposto data 3">
            <a:extLst>
              <a:ext uri="{FF2B5EF4-FFF2-40B4-BE49-F238E27FC236}">
                <a16:creationId xmlns:a16="http://schemas.microsoft.com/office/drawing/2014/main" id="{CB1BB173-C231-1718-6C43-F5EE6D74157F}"/>
              </a:ext>
            </a:extLst>
          </p:cNvPr>
          <p:cNvSpPr>
            <a:spLocks noGrp="1"/>
          </p:cNvSpPr>
          <p:nvPr>
            <p:ph type="dt" sz="half" idx="6"/>
          </p:nvPr>
        </p:nvSpPr>
        <p:spPr/>
        <p:txBody>
          <a:bodyPr/>
          <a:lstStyle/>
          <a:p>
            <a:pPr marL="12700">
              <a:lnSpc>
                <a:spcPts val="1240"/>
              </a:lnSpc>
            </a:pPr>
            <a:r>
              <a:rPr lang="it-IT"/>
              <a:t>06/07/2023</a:t>
            </a:r>
          </a:p>
        </p:txBody>
      </p:sp>
      <p:sp>
        <p:nvSpPr>
          <p:cNvPr id="5" name="Segnaposto numero diapositiva 4">
            <a:extLst>
              <a:ext uri="{FF2B5EF4-FFF2-40B4-BE49-F238E27FC236}">
                <a16:creationId xmlns:a16="http://schemas.microsoft.com/office/drawing/2014/main" id="{9D1D73AA-61DD-D515-2C28-09EE858FA61D}"/>
              </a:ext>
            </a:extLst>
          </p:cNvPr>
          <p:cNvSpPr>
            <a:spLocks noGrp="1"/>
          </p:cNvSpPr>
          <p:nvPr>
            <p:ph type="sldNum" sz="quarter" idx="7"/>
          </p:nvPr>
        </p:nvSpPr>
        <p:spPr/>
        <p:txBody>
          <a:bodyPr/>
          <a:lstStyle/>
          <a:p>
            <a:pPr marL="38100">
              <a:lnSpc>
                <a:spcPts val="1240"/>
              </a:lnSpc>
            </a:pPr>
            <a:fld id="{81D60167-4931-47E6-BA6A-407CBD079E47}" type="slidenum">
              <a:rPr lang="it-IT" smtClean="0"/>
              <a:t>6</a:t>
            </a:fld>
            <a:endParaRPr lang="it-IT"/>
          </a:p>
        </p:txBody>
      </p:sp>
      <p:sp>
        <p:nvSpPr>
          <p:cNvPr id="6" name="object 2">
            <a:extLst>
              <a:ext uri="{FF2B5EF4-FFF2-40B4-BE49-F238E27FC236}">
                <a16:creationId xmlns:a16="http://schemas.microsoft.com/office/drawing/2014/main" id="{A1D0BAC4-2980-AF2F-FE3A-A848E6131A2A}"/>
              </a:ext>
            </a:extLst>
          </p:cNvPr>
          <p:cNvSpPr txBox="1">
            <a:spLocks noGrp="1"/>
          </p:cNvSpPr>
          <p:nvPr>
            <p:ph type="title"/>
          </p:nvPr>
        </p:nvSpPr>
        <p:spPr>
          <a:xfrm>
            <a:off x="429765" y="281752"/>
            <a:ext cx="5791200" cy="1921039"/>
          </a:xfrm>
          <a:prstGeom prst="rect">
            <a:avLst/>
          </a:prstGeom>
        </p:spPr>
        <p:txBody>
          <a:bodyPr vert="horz" wrap="square" lIns="0" tIns="12700" rIns="0" bIns="0" rtlCol="0">
            <a:spAutoFit/>
          </a:bodyPr>
          <a:lstStyle/>
          <a:p>
            <a:pPr marL="12700">
              <a:spcBef>
                <a:spcPts val="100"/>
              </a:spcBef>
            </a:pPr>
            <a:r>
              <a:rPr lang="it-IT" sz="3600" b="1" kern="0" spc="-20"/>
              <a:t>Chat fra utenti </a:t>
            </a:r>
            <a:br>
              <a:rPr lang="it-IT" sz="3600" b="1" kern="0" spc="-20"/>
            </a:br>
            <a:br>
              <a:rPr lang="it-IT" sz="4400" b="1" kern="0" spc="-20"/>
            </a:br>
            <a:r>
              <a:rPr lang="it-IT" sz="4400" b="1" kern="0" spc="-20"/>
              <a:t> </a:t>
            </a:r>
            <a:endParaRPr lang="it-IT" sz="4400" b="1" kern="0"/>
          </a:p>
        </p:txBody>
      </p:sp>
      <p:sp>
        <p:nvSpPr>
          <p:cNvPr id="7" name="object 3">
            <a:extLst>
              <a:ext uri="{FF2B5EF4-FFF2-40B4-BE49-F238E27FC236}">
                <a16:creationId xmlns:a16="http://schemas.microsoft.com/office/drawing/2014/main" id="{87F7DFD0-0793-8B88-906F-34AF04CDE98F}"/>
              </a:ext>
            </a:extLst>
          </p:cNvPr>
          <p:cNvSpPr txBox="1"/>
          <p:nvPr/>
        </p:nvSpPr>
        <p:spPr>
          <a:xfrm>
            <a:off x="-27435" y="996050"/>
            <a:ext cx="6705600" cy="2694327"/>
          </a:xfrm>
          <a:prstGeom prst="rect">
            <a:avLst/>
          </a:prstGeom>
        </p:spPr>
        <p:txBody>
          <a:bodyPr vert="horz" wrap="square" lIns="0" tIns="97790" rIns="0" bIns="0" rtlCol="0">
            <a:spAutoFit/>
          </a:bodyPr>
          <a:lstStyle/>
          <a:p>
            <a:pPr marL="469900" lvl="1">
              <a:spcBef>
                <a:spcPts val="770"/>
              </a:spcBef>
              <a:tabLst>
                <a:tab pos="241300" algn="l"/>
              </a:tabLst>
            </a:pPr>
            <a:r>
              <a:rPr lang="it-IT">
                <a:latin typeface="Calibri"/>
                <a:cs typeface="Calibri"/>
              </a:rPr>
              <a:t>La nostra chat tutt’ oggi si presenta con un interfaccia essenziale, con la possibilità di inviare solo testo, sappiamo che l’applicazione sarà solo una soluzione temporanea per far conoscere in un primo momento gli utenti che poi si sposteranno verso applicazioni terze.</a:t>
            </a:r>
          </a:p>
          <a:p>
            <a:pPr marL="469900" lvl="1">
              <a:spcBef>
                <a:spcPts val="770"/>
              </a:spcBef>
              <a:tabLst>
                <a:tab pos="241300" algn="l"/>
              </a:tabLst>
            </a:pPr>
            <a:r>
              <a:rPr lang="it-IT">
                <a:latin typeface="Calibri"/>
                <a:cs typeface="Calibri"/>
              </a:rPr>
              <a:t>Come discusso precedentemente si avrà la possibilità di rinominare i propri contatti cosi da trovarli più facilmente e inoltre nella pagina delle chat recenti vi è inclusa una barra per la ricerca dei messaggi che una volta trovato il messaggio vi indirizzerà verso la posizione del messaggio nella chat . </a:t>
            </a:r>
            <a:endParaRPr lang="it-IT">
              <a:solidFill>
                <a:srgbClr val="FF0000"/>
              </a:solidFill>
              <a:latin typeface="Calibri"/>
              <a:cs typeface="Calibri"/>
            </a:endParaRPr>
          </a:p>
        </p:txBody>
      </p:sp>
      <p:pic>
        <p:nvPicPr>
          <p:cNvPr id="10" name="Immagine 9" descr="Immagine che contiene testo, schermata, software, Pagina Web&#10;&#10;Descrizione generata automaticamente">
            <a:extLst>
              <a:ext uri="{FF2B5EF4-FFF2-40B4-BE49-F238E27FC236}">
                <a16:creationId xmlns:a16="http://schemas.microsoft.com/office/drawing/2014/main" id="{A588C32A-7EFE-A08B-C858-CC8E5FD095B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1111" b="60877"/>
          <a:stretch/>
        </p:blipFill>
        <p:spPr>
          <a:xfrm>
            <a:off x="6678165" y="1642111"/>
            <a:ext cx="2252603" cy="1402203"/>
          </a:xfrm>
          <a:prstGeom prst="rect">
            <a:avLst/>
          </a:prstGeom>
          <a:effectLst>
            <a:outerShdw blurRad="50800" dist="38100" algn="l" rotWithShape="0">
              <a:prstClr val="black">
                <a:alpha val="40000"/>
              </a:prstClr>
            </a:outerShdw>
          </a:effectLst>
        </p:spPr>
      </p:pic>
      <p:pic>
        <p:nvPicPr>
          <p:cNvPr id="12" name="Immagine 11" descr="Immagine che contiene elettronica, testo, schermata, software&#10;&#10;Descrizione generata automaticamente">
            <a:extLst>
              <a:ext uri="{FF2B5EF4-FFF2-40B4-BE49-F238E27FC236}">
                <a16:creationId xmlns:a16="http://schemas.microsoft.com/office/drawing/2014/main" id="{88624A8C-6DD4-7984-EDFC-BFE14C123D3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108" b="57778"/>
          <a:stretch/>
        </p:blipFill>
        <p:spPr>
          <a:xfrm>
            <a:off x="6330908" y="3429000"/>
            <a:ext cx="2605722" cy="2206980"/>
          </a:xfrm>
          <a:prstGeom prst="rect">
            <a:avLst/>
          </a:prstGeom>
          <a:effectLst>
            <a:outerShdw blurRad="50800" dist="38100" dir="5400000" algn="t" rotWithShape="0">
              <a:prstClr val="black">
                <a:alpha val="40000"/>
              </a:prstClr>
            </a:outerShdw>
          </a:effectLst>
        </p:spPr>
      </p:pic>
      <p:pic>
        <p:nvPicPr>
          <p:cNvPr id="15" name="Immagine 14" descr="Immagine che contiene testo, elettronica, schermata, Attrezzatura per ufficio&#10;&#10;Descrizione generata automaticamente">
            <a:extLst>
              <a:ext uri="{FF2B5EF4-FFF2-40B4-BE49-F238E27FC236}">
                <a16:creationId xmlns:a16="http://schemas.microsoft.com/office/drawing/2014/main" id="{29570EE8-E1B6-A821-360E-8285FE79DD1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3135" b="50000"/>
          <a:stretch/>
        </p:blipFill>
        <p:spPr>
          <a:xfrm>
            <a:off x="3962400" y="3428901"/>
            <a:ext cx="2217459" cy="2309369"/>
          </a:xfrm>
          <a:prstGeom prst="rect">
            <a:avLst/>
          </a:prstGeom>
          <a:effectLst>
            <a:outerShdw blurRad="50800" dist="38100" dir="5400000" algn="t" rotWithShape="0">
              <a:prstClr val="black">
                <a:alpha val="40000"/>
              </a:prstClr>
            </a:outerShdw>
          </a:effectLst>
        </p:spPr>
      </p:pic>
      <p:pic>
        <p:nvPicPr>
          <p:cNvPr id="9" name="Immagine 8">
            <a:extLst>
              <a:ext uri="{FF2B5EF4-FFF2-40B4-BE49-F238E27FC236}">
                <a16:creationId xmlns:a16="http://schemas.microsoft.com/office/drawing/2014/main" id="{F5E4EDD2-07EA-0A67-8942-2A562A715E7A}"/>
              </a:ext>
            </a:extLst>
          </p:cNvPr>
          <p:cNvPicPr>
            <a:picLocks noChangeAspect="1"/>
          </p:cNvPicPr>
          <p:nvPr/>
        </p:nvPicPr>
        <p:blipFill>
          <a:blip r:embed="rId5">
            <a:alphaModFix amt="70000"/>
          </a:blip>
          <a:stretch>
            <a:fillRect/>
          </a:stretch>
        </p:blipFill>
        <p:spPr>
          <a:xfrm>
            <a:off x="7249387" y="0"/>
            <a:ext cx="1894613" cy="1312469"/>
          </a:xfrm>
          <a:prstGeom prst="rect">
            <a:avLst/>
          </a:prstGeom>
        </p:spPr>
      </p:pic>
    </p:spTree>
    <p:extLst>
      <p:ext uri="{BB962C8B-B14F-4D97-AF65-F5344CB8AC3E}">
        <p14:creationId xmlns:p14="http://schemas.microsoft.com/office/powerpoint/2010/main" val="20226137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E4554156-115D-49CD-1E32-22CBC195E6A9}"/>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p>
        </p:txBody>
      </p:sp>
      <p:sp>
        <p:nvSpPr>
          <p:cNvPr id="4" name="Segnaposto data 3">
            <a:extLst>
              <a:ext uri="{FF2B5EF4-FFF2-40B4-BE49-F238E27FC236}">
                <a16:creationId xmlns:a16="http://schemas.microsoft.com/office/drawing/2014/main" id="{CB1BB173-C231-1718-6C43-F5EE6D74157F}"/>
              </a:ext>
            </a:extLst>
          </p:cNvPr>
          <p:cNvSpPr>
            <a:spLocks noGrp="1"/>
          </p:cNvSpPr>
          <p:nvPr>
            <p:ph type="dt" sz="half" idx="6"/>
          </p:nvPr>
        </p:nvSpPr>
        <p:spPr>
          <a:xfrm>
            <a:off x="707542" y="6465214"/>
            <a:ext cx="764540" cy="156068"/>
          </a:xfrm>
        </p:spPr>
        <p:txBody>
          <a:bodyPr/>
          <a:lstStyle/>
          <a:p>
            <a:pPr marL="12700">
              <a:lnSpc>
                <a:spcPts val="1240"/>
              </a:lnSpc>
            </a:pPr>
            <a:r>
              <a:rPr lang="it-IT"/>
              <a:t>07/07/2023</a:t>
            </a:r>
          </a:p>
        </p:txBody>
      </p:sp>
      <p:sp>
        <p:nvSpPr>
          <p:cNvPr id="5" name="Segnaposto numero diapositiva 4">
            <a:extLst>
              <a:ext uri="{FF2B5EF4-FFF2-40B4-BE49-F238E27FC236}">
                <a16:creationId xmlns:a16="http://schemas.microsoft.com/office/drawing/2014/main" id="{9D1D73AA-61DD-D515-2C28-09EE858FA61D}"/>
              </a:ext>
            </a:extLst>
          </p:cNvPr>
          <p:cNvSpPr>
            <a:spLocks noGrp="1"/>
          </p:cNvSpPr>
          <p:nvPr>
            <p:ph type="sldNum" sz="quarter" idx="7"/>
          </p:nvPr>
        </p:nvSpPr>
        <p:spPr/>
        <p:txBody>
          <a:bodyPr/>
          <a:lstStyle/>
          <a:p>
            <a:pPr marL="38100">
              <a:lnSpc>
                <a:spcPts val="1240"/>
              </a:lnSpc>
            </a:pPr>
            <a:fld id="{81D60167-4931-47E6-BA6A-407CBD079E47}" type="slidenum">
              <a:rPr lang="it-IT" smtClean="0"/>
              <a:t>7</a:t>
            </a:fld>
            <a:endParaRPr lang="it-IT"/>
          </a:p>
        </p:txBody>
      </p:sp>
      <p:sp>
        <p:nvSpPr>
          <p:cNvPr id="6" name="object 2">
            <a:extLst>
              <a:ext uri="{FF2B5EF4-FFF2-40B4-BE49-F238E27FC236}">
                <a16:creationId xmlns:a16="http://schemas.microsoft.com/office/drawing/2014/main" id="{A1D0BAC4-2980-AF2F-FE3A-A848E6131A2A}"/>
              </a:ext>
            </a:extLst>
          </p:cNvPr>
          <p:cNvSpPr txBox="1">
            <a:spLocks noGrp="1"/>
          </p:cNvSpPr>
          <p:nvPr>
            <p:ph type="title"/>
          </p:nvPr>
        </p:nvSpPr>
        <p:spPr>
          <a:xfrm>
            <a:off x="396930" y="95740"/>
            <a:ext cx="5791200" cy="1797928"/>
          </a:xfrm>
          <a:prstGeom prst="rect">
            <a:avLst/>
          </a:prstGeom>
        </p:spPr>
        <p:txBody>
          <a:bodyPr vert="horz" wrap="square" lIns="0" tIns="12700" rIns="0" bIns="0" rtlCol="0">
            <a:spAutoFit/>
          </a:bodyPr>
          <a:lstStyle/>
          <a:p>
            <a:pPr marL="12700">
              <a:spcBef>
                <a:spcPts val="100"/>
              </a:spcBef>
            </a:pPr>
            <a:r>
              <a:rPr lang="it-IT" sz="3600" b="1" kern="0" spc="-20"/>
              <a:t>Descrizione del carattere tramite parametri predefiniti</a:t>
            </a:r>
            <a:br>
              <a:rPr lang="it-IT" sz="4400" b="1" kern="0" spc="-20"/>
            </a:br>
            <a:r>
              <a:rPr lang="it-IT" sz="4400" b="1" kern="0" spc="-20"/>
              <a:t> </a:t>
            </a:r>
            <a:endParaRPr lang="it-IT" sz="4400" b="1" kern="0"/>
          </a:p>
        </p:txBody>
      </p:sp>
      <p:sp>
        <p:nvSpPr>
          <p:cNvPr id="7" name="object 3">
            <a:extLst>
              <a:ext uri="{FF2B5EF4-FFF2-40B4-BE49-F238E27FC236}">
                <a16:creationId xmlns:a16="http://schemas.microsoft.com/office/drawing/2014/main" id="{87F7DFD0-0793-8B88-906F-34AF04CDE98F}"/>
              </a:ext>
            </a:extLst>
          </p:cNvPr>
          <p:cNvSpPr txBox="1"/>
          <p:nvPr/>
        </p:nvSpPr>
        <p:spPr>
          <a:xfrm>
            <a:off x="-60270" y="1164637"/>
            <a:ext cx="6705600" cy="3073918"/>
          </a:xfrm>
          <a:prstGeom prst="rect">
            <a:avLst/>
          </a:prstGeom>
        </p:spPr>
        <p:txBody>
          <a:bodyPr vert="horz" wrap="square" lIns="0" tIns="97790" rIns="0" bIns="0" rtlCol="0">
            <a:spAutoFit/>
          </a:bodyPr>
          <a:lstStyle/>
          <a:p>
            <a:pPr marL="469900" lvl="1">
              <a:spcBef>
                <a:spcPts val="770"/>
              </a:spcBef>
              <a:tabLst>
                <a:tab pos="241300" algn="l"/>
              </a:tabLst>
            </a:pPr>
            <a:r>
              <a:rPr lang="it-IT">
                <a:latin typeface="Calibri"/>
                <a:cs typeface="Calibri"/>
              </a:rPr>
              <a:t>Tramite una nostra analisi l’utente viene guidato verso una consapevolezza del proprio carattere grazie ad una scala da 1 a 5 rispetto ai parametri di :</a:t>
            </a:r>
          </a:p>
          <a:p>
            <a:pPr marL="469900" lvl="1">
              <a:spcBef>
                <a:spcPts val="770"/>
              </a:spcBef>
              <a:tabLst>
                <a:tab pos="241300" algn="l"/>
              </a:tabLst>
            </a:pPr>
            <a:r>
              <a:rPr lang="it-IT">
                <a:latin typeface="Calibri"/>
                <a:cs typeface="Calibri"/>
              </a:rPr>
              <a:t>Empatia 		Umorismo 		Positività</a:t>
            </a:r>
          </a:p>
          <a:p>
            <a:pPr marL="469900" lvl="1">
              <a:spcBef>
                <a:spcPts val="770"/>
              </a:spcBef>
              <a:tabLst>
                <a:tab pos="241300" algn="l"/>
              </a:tabLst>
            </a:pPr>
            <a:r>
              <a:rPr lang="it-IT">
                <a:solidFill>
                  <a:srgbClr val="0070C0"/>
                </a:solidFill>
                <a:latin typeface="Calibri"/>
                <a:cs typeface="Calibri"/>
              </a:rPr>
              <a:t>Questi parametri non sono modificati manualmente dall’ utente (come attualmente viene previsto in questa versione beta)           ma tramite dei </a:t>
            </a:r>
            <a:r>
              <a:rPr lang="it-IT" err="1">
                <a:solidFill>
                  <a:srgbClr val="0070C0"/>
                </a:solidFill>
                <a:latin typeface="Calibri"/>
                <a:cs typeface="Calibri"/>
              </a:rPr>
              <a:t>form</a:t>
            </a:r>
            <a:r>
              <a:rPr lang="it-IT">
                <a:solidFill>
                  <a:srgbClr val="0070C0"/>
                </a:solidFill>
                <a:latin typeface="Calibri"/>
                <a:cs typeface="Calibri"/>
              </a:rPr>
              <a:t> ai quali quotidianamente l’utente può sottoporsi. Con i nostri questionari si cercherà di dare un maggiore peso allo storico risposte utente così da non far variare rapidamente i valori del trend tra un </a:t>
            </a:r>
            <a:r>
              <a:rPr lang="it-IT" err="1">
                <a:solidFill>
                  <a:srgbClr val="0070C0"/>
                </a:solidFill>
                <a:latin typeface="Calibri"/>
                <a:cs typeface="Calibri"/>
              </a:rPr>
              <a:t>form</a:t>
            </a:r>
            <a:r>
              <a:rPr lang="it-IT">
                <a:solidFill>
                  <a:srgbClr val="0070C0"/>
                </a:solidFill>
                <a:latin typeface="Calibri"/>
                <a:cs typeface="Calibri"/>
              </a:rPr>
              <a:t> e l’altro.</a:t>
            </a:r>
          </a:p>
        </p:txBody>
      </p:sp>
      <p:pic>
        <p:nvPicPr>
          <p:cNvPr id="9" name="Immagine 8" descr="Immagine che contiene testo, schermata, Carattere, numero&#10;&#10;Descrizione generata automaticamente">
            <a:extLst>
              <a:ext uri="{FF2B5EF4-FFF2-40B4-BE49-F238E27FC236}">
                <a16:creationId xmlns:a16="http://schemas.microsoft.com/office/drawing/2014/main" id="{7D1F9D37-B4D3-907A-CF25-EF55514F03D4}"/>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6767020" y="1503267"/>
            <a:ext cx="2356465" cy="3451388"/>
          </a:xfrm>
          <a:prstGeom prst="rect">
            <a:avLst/>
          </a:prstGeom>
          <a:effectLst>
            <a:outerShdw blurRad="50800" dist="38100" algn="l" rotWithShape="0">
              <a:prstClr val="black">
                <a:alpha val="40000"/>
              </a:prstClr>
            </a:outerShdw>
          </a:effectLst>
        </p:spPr>
      </p:pic>
      <p:pic>
        <p:nvPicPr>
          <p:cNvPr id="13" name="Immagine 12" descr="Immagine che contiene testo, schermata, Pubblicità online, software&#10;&#10;Descrizione generata automaticamente">
            <a:extLst>
              <a:ext uri="{FF2B5EF4-FFF2-40B4-BE49-F238E27FC236}">
                <a16:creationId xmlns:a16="http://schemas.microsoft.com/office/drawing/2014/main" id="{61EBDAA0-6356-01A4-A1C6-38353630CB8A}"/>
              </a:ext>
            </a:extLst>
          </p:cNvPr>
          <p:cNvPicPr>
            <a:picLocks noChangeAspect="1"/>
          </p:cNvPicPr>
          <p:nvPr/>
        </p:nvPicPr>
        <p:blipFill rotWithShape="1">
          <a:blip r:embed="rId3" cstate="print">
            <a:alphaModFix amt="67000"/>
            <a:extLst>
              <a:ext uri="{28A0092B-C50C-407E-A947-70E740481C1C}">
                <a14:useLocalDpi xmlns:a14="http://schemas.microsoft.com/office/drawing/2010/main" val="0"/>
              </a:ext>
            </a:extLst>
          </a:blip>
          <a:srcRect t="21111" b="42222"/>
          <a:stretch/>
        </p:blipFill>
        <p:spPr>
          <a:xfrm>
            <a:off x="4148726" y="4720464"/>
            <a:ext cx="1883510" cy="1534712"/>
          </a:xfrm>
          <a:prstGeom prst="rect">
            <a:avLst/>
          </a:prstGeom>
          <a:effectLst>
            <a:outerShdw blurRad="50800" dist="38100" dir="5400000" algn="t" rotWithShape="0">
              <a:prstClr val="black">
                <a:alpha val="40000"/>
              </a:prstClr>
            </a:outerShdw>
          </a:effectLst>
        </p:spPr>
      </p:pic>
      <p:pic>
        <p:nvPicPr>
          <p:cNvPr id="10" name="Immagine 9">
            <a:extLst>
              <a:ext uri="{FF2B5EF4-FFF2-40B4-BE49-F238E27FC236}">
                <a16:creationId xmlns:a16="http://schemas.microsoft.com/office/drawing/2014/main" id="{EC1AA1C0-02B5-6095-0CFB-7C2E119CDEED}"/>
              </a:ext>
            </a:extLst>
          </p:cNvPr>
          <p:cNvPicPr>
            <a:picLocks noChangeAspect="1"/>
          </p:cNvPicPr>
          <p:nvPr/>
        </p:nvPicPr>
        <p:blipFill>
          <a:blip r:embed="rId4"/>
          <a:stretch>
            <a:fillRect/>
          </a:stretch>
        </p:blipFill>
        <p:spPr>
          <a:xfrm rot="251607">
            <a:off x="5596381" y="4478990"/>
            <a:ext cx="3111764" cy="2075124"/>
          </a:xfrm>
          <a:prstGeom prst="rect">
            <a:avLst/>
          </a:prstGeom>
        </p:spPr>
      </p:pic>
      <p:pic>
        <p:nvPicPr>
          <p:cNvPr id="11" name="Immagine 10">
            <a:extLst>
              <a:ext uri="{FF2B5EF4-FFF2-40B4-BE49-F238E27FC236}">
                <a16:creationId xmlns:a16="http://schemas.microsoft.com/office/drawing/2014/main" id="{93CE3F09-805D-44CA-F828-DE3239CC863F}"/>
              </a:ext>
            </a:extLst>
          </p:cNvPr>
          <p:cNvPicPr>
            <a:picLocks noChangeAspect="1"/>
          </p:cNvPicPr>
          <p:nvPr/>
        </p:nvPicPr>
        <p:blipFill>
          <a:blip r:embed="rId5">
            <a:alphaModFix amt="70000"/>
          </a:blip>
          <a:stretch>
            <a:fillRect/>
          </a:stretch>
        </p:blipFill>
        <p:spPr>
          <a:xfrm>
            <a:off x="7315948" y="89556"/>
            <a:ext cx="1828572" cy="1282044"/>
          </a:xfrm>
          <a:prstGeom prst="rect">
            <a:avLst/>
          </a:prstGeom>
        </p:spPr>
      </p:pic>
    </p:spTree>
    <p:extLst>
      <p:ext uri="{BB962C8B-B14F-4D97-AF65-F5344CB8AC3E}">
        <p14:creationId xmlns:p14="http://schemas.microsoft.com/office/powerpoint/2010/main" val="6751910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E4554156-115D-49CD-1E32-22CBC195E6A9}"/>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p>
        </p:txBody>
      </p:sp>
      <p:sp>
        <p:nvSpPr>
          <p:cNvPr id="4" name="Segnaposto data 3">
            <a:extLst>
              <a:ext uri="{FF2B5EF4-FFF2-40B4-BE49-F238E27FC236}">
                <a16:creationId xmlns:a16="http://schemas.microsoft.com/office/drawing/2014/main" id="{CB1BB173-C231-1718-6C43-F5EE6D74157F}"/>
              </a:ext>
            </a:extLst>
          </p:cNvPr>
          <p:cNvSpPr>
            <a:spLocks noGrp="1"/>
          </p:cNvSpPr>
          <p:nvPr>
            <p:ph type="dt" sz="half" idx="6"/>
          </p:nvPr>
        </p:nvSpPr>
        <p:spPr>
          <a:xfrm>
            <a:off x="707542" y="6465214"/>
            <a:ext cx="764540" cy="156068"/>
          </a:xfrm>
        </p:spPr>
        <p:txBody>
          <a:bodyPr/>
          <a:lstStyle/>
          <a:p>
            <a:pPr marL="12700">
              <a:lnSpc>
                <a:spcPts val="1240"/>
              </a:lnSpc>
            </a:pPr>
            <a:r>
              <a:rPr lang="it-IT"/>
              <a:t>07/07/2023</a:t>
            </a:r>
          </a:p>
        </p:txBody>
      </p:sp>
      <p:sp>
        <p:nvSpPr>
          <p:cNvPr id="5" name="Segnaposto numero diapositiva 4">
            <a:extLst>
              <a:ext uri="{FF2B5EF4-FFF2-40B4-BE49-F238E27FC236}">
                <a16:creationId xmlns:a16="http://schemas.microsoft.com/office/drawing/2014/main" id="{9D1D73AA-61DD-D515-2C28-09EE858FA61D}"/>
              </a:ext>
            </a:extLst>
          </p:cNvPr>
          <p:cNvSpPr>
            <a:spLocks noGrp="1"/>
          </p:cNvSpPr>
          <p:nvPr>
            <p:ph type="sldNum" sz="quarter" idx="7"/>
          </p:nvPr>
        </p:nvSpPr>
        <p:spPr/>
        <p:txBody>
          <a:bodyPr/>
          <a:lstStyle/>
          <a:p>
            <a:pPr marL="38100">
              <a:lnSpc>
                <a:spcPts val="1240"/>
              </a:lnSpc>
            </a:pPr>
            <a:fld id="{81D60167-4931-47E6-BA6A-407CBD079E47}" type="slidenum">
              <a:rPr lang="it-IT" smtClean="0"/>
              <a:t>8</a:t>
            </a:fld>
            <a:endParaRPr lang="it-IT"/>
          </a:p>
        </p:txBody>
      </p:sp>
      <p:sp>
        <p:nvSpPr>
          <p:cNvPr id="6" name="object 2">
            <a:extLst>
              <a:ext uri="{FF2B5EF4-FFF2-40B4-BE49-F238E27FC236}">
                <a16:creationId xmlns:a16="http://schemas.microsoft.com/office/drawing/2014/main" id="{A1D0BAC4-2980-AF2F-FE3A-A848E6131A2A}"/>
              </a:ext>
            </a:extLst>
          </p:cNvPr>
          <p:cNvSpPr txBox="1">
            <a:spLocks noGrp="1"/>
          </p:cNvSpPr>
          <p:nvPr>
            <p:ph type="title"/>
          </p:nvPr>
        </p:nvSpPr>
        <p:spPr>
          <a:xfrm>
            <a:off x="429765" y="281752"/>
            <a:ext cx="5791200" cy="2475037"/>
          </a:xfrm>
          <a:prstGeom prst="rect">
            <a:avLst/>
          </a:prstGeom>
        </p:spPr>
        <p:txBody>
          <a:bodyPr vert="horz" wrap="square" lIns="0" tIns="12700" rIns="0" bIns="0" rtlCol="0">
            <a:spAutoFit/>
          </a:bodyPr>
          <a:lstStyle/>
          <a:p>
            <a:pPr marL="12700">
              <a:spcBef>
                <a:spcPts val="100"/>
              </a:spcBef>
            </a:pPr>
            <a:r>
              <a:rPr lang="it-IT" sz="3600" b="1" spc="-20"/>
              <a:t>Descrizione del carattere tramite uno spazio dedicato </a:t>
            </a:r>
            <a:br>
              <a:rPr lang="it-IT" sz="3600" b="1" kern="0" spc="-20"/>
            </a:br>
            <a:br>
              <a:rPr lang="it-IT" sz="4400" b="1" kern="0" spc="-20"/>
            </a:br>
            <a:r>
              <a:rPr lang="it-IT" sz="4400" b="1" kern="0" spc="-20"/>
              <a:t> </a:t>
            </a:r>
            <a:endParaRPr lang="it-IT" sz="4400" b="1" kern="0"/>
          </a:p>
        </p:txBody>
      </p:sp>
      <p:sp>
        <p:nvSpPr>
          <p:cNvPr id="7" name="object 3">
            <a:extLst>
              <a:ext uri="{FF2B5EF4-FFF2-40B4-BE49-F238E27FC236}">
                <a16:creationId xmlns:a16="http://schemas.microsoft.com/office/drawing/2014/main" id="{87F7DFD0-0793-8B88-906F-34AF04CDE98F}"/>
              </a:ext>
            </a:extLst>
          </p:cNvPr>
          <p:cNvSpPr txBox="1"/>
          <p:nvPr/>
        </p:nvSpPr>
        <p:spPr>
          <a:xfrm>
            <a:off x="0" y="1503267"/>
            <a:ext cx="6705600" cy="652743"/>
          </a:xfrm>
          <a:prstGeom prst="rect">
            <a:avLst/>
          </a:prstGeom>
        </p:spPr>
        <p:txBody>
          <a:bodyPr vert="horz" wrap="square" lIns="0" tIns="97790" rIns="0" bIns="0" rtlCol="0">
            <a:spAutoFit/>
          </a:bodyPr>
          <a:lstStyle/>
          <a:p>
            <a:pPr marL="469900" lvl="1">
              <a:spcBef>
                <a:spcPts val="770"/>
              </a:spcBef>
              <a:tabLst>
                <a:tab pos="241300" algn="l"/>
              </a:tabLst>
            </a:pPr>
            <a:r>
              <a:rPr lang="it-IT">
                <a:solidFill>
                  <a:srgbClr val="0070C0"/>
                </a:solidFill>
                <a:latin typeface="Calibri"/>
                <a:cs typeface="Calibri"/>
              </a:rPr>
              <a:t>In questo spazio riservato l’utente può raccontare di se a proprio piacimento tramite dei tag che lo descrivono.</a:t>
            </a:r>
          </a:p>
        </p:txBody>
      </p:sp>
      <p:pic>
        <p:nvPicPr>
          <p:cNvPr id="10" name="Immagine 9">
            <a:extLst>
              <a:ext uri="{FF2B5EF4-FFF2-40B4-BE49-F238E27FC236}">
                <a16:creationId xmlns:a16="http://schemas.microsoft.com/office/drawing/2014/main" id="{393FD211-A61D-2025-4836-23234D1C6756}"/>
              </a:ext>
            </a:extLst>
          </p:cNvPr>
          <p:cNvPicPr>
            <a:picLocks noChangeAspect="1"/>
          </p:cNvPicPr>
          <p:nvPr/>
        </p:nvPicPr>
        <p:blipFill>
          <a:blip r:embed="rId2"/>
          <a:stretch>
            <a:fillRect/>
          </a:stretch>
        </p:blipFill>
        <p:spPr>
          <a:xfrm>
            <a:off x="6610756" y="1440054"/>
            <a:ext cx="2413918" cy="3060164"/>
          </a:xfrm>
          <a:prstGeom prst="rect">
            <a:avLst/>
          </a:prstGeom>
          <a:effectLst>
            <a:outerShdw blurRad="50800" dist="38100" algn="l" rotWithShape="0">
              <a:prstClr val="black">
                <a:alpha val="40000"/>
              </a:prstClr>
            </a:outerShdw>
          </a:effectLst>
        </p:spPr>
      </p:pic>
      <p:sp>
        <p:nvSpPr>
          <p:cNvPr id="12" name="CasellaDiTesto 11">
            <a:extLst>
              <a:ext uri="{FF2B5EF4-FFF2-40B4-BE49-F238E27FC236}">
                <a16:creationId xmlns:a16="http://schemas.microsoft.com/office/drawing/2014/main" id="{97AA5D07-D346-769B-32E8-0A05DD2807A6}"/>
              </a:ext>
            </a:extLst>
          </p:cNvPr>
          <p:cNvSpPr txBox="1"/>
          <p:nvPr/>
        </p:nvSpPr>
        <p:spPr>
          <a:xfrm>
            <a:off x="360362" y="2231472"/>
            <a:ext cx="5894835" cy="1477328"/>
          </a:xfrm>
          <a:prstGeom prst="rect">
            <a:avLst/>
          </a:prstGeom>
          <a:noFill/>
        </p:spPr>
        <p:txBody>
          <a:bodyPr wrap="square">
            <a:spAutoFit/>
          </a:bodyPr>
          <a:lstStyle/>
          <a:p>
            <a:r>
              <a:rPr lang="it-IT" sz="3600" spc="-10">
                <a:latin typeface="Calibri"/>
                <a:cs typeface="Calibri"/>
              </a:rPr>
              <a:t>La possibilità di porsi degli obiettivi personali</a:t>
            </a:r>
            <a:br>
              <a:rPr lang="it-IT" sz="1800" b="1" kern="0" spc="-20"/>
            </a:br>
            <a:endParaRPr lang="it-IT"/>
          </a:p>
        </p:txBody>
      </p:sp>
      <p:sp>
        <p:nvSpPr>
          <p:cNvPr id="14" name="object 3">
            <a:extLst>
              <a:ext uri="{FF2B5EF4-FFF2-40B4-BE49-F238E27FC236}">
                <a16:creationId xmlns:a16="http://schemas.microsoft.com/office/drawing/2014/main" id="{7A57F550-8D9B-2AB5-0851-A3AFCCFC2312}"/>
              </a:ext>
            </a:extLst>
          </p:cNvPr>
          <p:cNvSpPr txBox="1"/>
          <p:nvPr/>
        </p:nvSpPr>
        <p:spPr>
          <a:xfrm>
            <a:off x="-94844" y="3319391"/>
            <a:ext cx="6705600" cy="929742"/>
          </a:xfrm>
          <a:prstGeom prst="rect">
            <a:avLst/>
          </a:prstGeom>
        </p:spPr>
        <p:txBody>
          <a:bodyPr vert="horz" wrap="square" lIns="0" tIns="97790" rIns="0" bIns="0" rtlCol="0">
            <a:spAutoFit/>
          </a:bodyPr>
          <a:lstStyle/>
          <a:p>
            <a:pPr marL="469900" lvl="1">
              <a:spcBef>
                <a:spcPts val="770"/>
              </a:spcBef>
              <a:tabLst>
                <a:tab pos="241300" algn="l"/>
              </a:tabLst>
            </a:pPr>
            <a:r>
              <a:rPr lang="it-IT">
                <a:solidFill>
                  <a:srgbClr val="0070C0"/>
                </a:solidFill>
                <a:latin typeface="Calibri"/>
                <a:cs typeface="Calibri"/>
              </a:rPr>
              <a:t>Con la nostra app vogliamo invogliare l’utente a lavorare su se stesso vogliamo insegnargli a porsi degli obiettivi concreti affinché l’utente riesca a rafforzare la propria personalità</a:t>
            </a:r>
          </a:p>
        </p:txBody>
      </p:sp>
      <p:pic>
        <p:nvPicPr>
          <p:cNvPr id="9" name="Immagine 8" descr="Immagine che contiene vestiti, cappello, clipart, cartone animato&#10;&#10;Descrizione generata automaticamente">
            <a:extLst>
              <a:ext uri="{FF2B5EF4-FFF2-40B4-BE49-F238E27FC236}">
                <a16:creationId xmlns:a16="http://schemas.microsoft.com/office/drawing/2014/main" id="{4ED51511-1EE1-B174-B826-1F50DB0992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0" y="4117887"/>
            <a:ext cx="1929481" cy="1929481"/>
          </a:xfrm>
          <a:prstGeom prst="rect">
            <a:avLst/>
          </a:prstGeom>
        </p:spPr>
      </p:pic>
      <p:pic>
        <p:nvPicPr>
          <p:cNvPr id="11" name="Immagine 10">
            <a:extLst>
              <a:ext uri="{FF2B5EF4-FFF2-40B4-BE49-F238E27FC236}">
                <a16:creationId xmlns:a16="http://schemas.microsoft.com/office/drawing/2014/main" id="{4BCE37D7-574A-14F8-A147-F9B9F94F5A3D}"/>
              </a:ext>
            </a:extLst>
          </p:cNvPr>
          <p:cNvPicPr>
            <a:picLocks noChangeAspect="1"/>
          </p:cNvPicPr>
          <p:nvPr/>
        </p:nvPicPr>
        <p:blipFill>
          <a:blip r:embed="rId4">
            <a:alphaModFix amt="70000"/>
          </a:blip>
          <a:stretch>
            <a:fillRect/>
          </a:stretch>
        </p:blipFill>
        <p:spPr>
          <a:xfrm>
            <a:off x="7315948" y="89556"/>
            <a:ext cx="1828572" cy="1282044"/>
          </a:xfrm>
          <a:prstGeom prst="rect">
            <a:avLst/>
          </a:prstGeom>
        </p:spPr>
      </p:pic>
    </p:spTree>
    <p:extLst>
      <p:ext uri="{BB962C8B-B14F-4D97-AF65-F5344CB8AC3E}">
        <p14:creationId xmlns:p14="http://schemas.microsoft.com/office/powerpoint/2010/main" val="33637650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E4554156-115D-49CD-1E32-22CBC195E6A9}"/>
              </a:ext>
            </a:extLst>
          </p:cNvPr>
          <p:cNvSpPr>
            <a:spLocks noGrp="1"/>
          </p:cNvSpPr>
          <p:nvPr>
            <p:ph type="ftr" sz="quarter" idx="5"/>
          </p:nvPr>
        </p:nvSpPr>
        <p:spPr/>
        <p:txBody>
          <a:bodyPr/>
          <a:lstStyle/>
          <a:p>
            <a:pPr marL="12700">
              <a:lnSpc>
                <a:spcPts val="1240"/>
              </a:lnSpc>
            </a:pPr>
            <a:r>
              <a:rPr lang="it-IT"/>
              <a:t>Mobile</a:t>
            </a:r>
            <a:r>
              <a:rPr lang="it-IT" spc="-55"/>
              <a:t> </a:t>
            </a:r>
            <a:r>
              <a:rPr lang="it-IT" spc="-5"/>
              <a:t>Programming</a:t>
            </a:r>
            <a:r>
              <a:rPr lang="it-IT" spc="-40"/>
              <a:t> </a:t>
            </a:r>
            <a:r>
              <a:rPr lang="it-IT"/>
              <a:t>2022/2023</a:t>
            </a:r>
          </a:p>
        </p:txBody>
      </p:sp>
      <p:sp>
        <p:nvSpPr>
          <p:cNvPr id="4" name="Segnaposto data 3">
            <a:extLst>
              <a:ext uri="{FF2B5EF4-FFF2-40B4-BE49-F238E27FC236}">
                <a16:creationId xmlns:a16="http://schemas.microsoft.com/office/drawing/2014/main" id="{CB1BB173-C231-1718-6C43-F5EE6D74157F}"/>
              </a:ext>
            </a:extLst>
          </p:cNvPr>
          <p:cNvSpPr>
            <a:spLocks noGrp="1"/>
          </p:cNvSpPr>
          <p:nvPr>
            <p:ph type="dt" sz="half" idx="6"/>
          </p:nvPr>
        </p:nvSpPr>
        <p:spPr>
          <a:xfrm>
            <a:off x="707542" y="6465214"/>
            <a:ext cx="764540" cy="156068"/>
          </a:xfrm>
        </p:spPr>
        <p:txBody>
          <a:bodyPr/>
          <a:lstStyle/>
          <a:p>
            <a:pPr marL="12700">
              <a:lnSpc>
                <a:spcPts val="1240"/>
              </a:lnSpc>
            </a:pPr>
            <a:r>
              <a:rPr lang="it-IT"/>
              <a:t>07/07/2023</a:t>
            </a:r>
          </a:p>
        </p:txBody>
      </p:sp>
      <p:sp>
        <p:nvSpPr>
          <p:cNvPr id="5" name="Segnaposto numero diapositiva 4">
            <a:extLst>
              <a:ext uri="{FF2B5EF4-FFF2-40B4-BE49-F238E27FC236}">
                <a16:creationId xmlns:a16="http://schemas.microsoft.com/office/drawing/2014/main" id="{9D1D73AA-61DD-D515-2C28-09EE858FA61D}"/>
              </a:ext>
            </a:extLst>
          </p:cNvPr>
          <p:cNvSpPr>
            <a:spLocks noGrp="1"/>
          </p:cNvSpPr>
          <p:nvPr>
            <p:ph type="sldNum" sz="quarter" idx="7"/>
          </p:nvPr>
        </p:nvSpPr>
        <p:spPr/>
        <p:txBody>
          <a:bodyPr/>
          <a:lstStyle/>
          <a:p>
            <a:pPr marL="38100">
              <a:lnSpc>
                <a:spcPts val="1240"/>
              </a:lnSpc>
            </a:pPr>
            <a:fld id="{81D60167-4931-47E6-BA6A-407CBD079E47}" type="slidenum">
              <a:rPr lang="it-IT" smtClean="0"/>
              <a:t>9</a:t>
            </a:fld>
            <a:endParaRPr lang="it-IT"/>
          </a:p>
        </p:txBody>
      </p:sp>
      <p:sp>
        <p:nvSpPr>
          <p:cNvPr id="6" name="object 2">
            <a:extLst>
              <a:ext uri="{FF2B5EF4-FFF2-40B4-BE49-F238E27FC236}">
                <a16:creationId xmlns:a16="http://schemas.microsoft.com/office/drawing/2014/main" id="{A1D0BAC4-2980-AF2F-FE3A-A848E6131A2A}"/>
              </a:ext>
            </a:extLst>
          </p:cNvPr>
          <p:cNvSpPr txBox="1">
            <a:spLocks noGrp="1"/>
          </p:cNvSpPr>
          <p:nvPr>
            <p:ph type="title"/>
          </p:nvPr>
        </p:nvSpPr>
        <p:spPr>
          <a:xfrm>
            <a:off x="429765" y="281752"/>
            <a:ext cx="5791200" cy="3583032"/>
          </a:xfrm>
          <a:prstGeom prst="rect">
            <a:avLst/>
          </a:prstGeom>
        </p:spPr>
        <p:txBody>
          <a:bodyPr vert="horz" wrap="square" lIns="0" tIns="12700" rIns="0" bIns="0" rtlCol="0">
            <a:spAutoFit/>
          </a:bodyPr>
          <a:lstStyle/>
          <a:p>
            <a:pPr marL="12700">
              <a:spcBef>
                <a:spcPts val="100"/>
              </a:spcBef>
            </a:pPr>
            <a:r>
              <a:rPr lang="it-IT" sz="3600" spc="-10">
                <a:latin typeface="Calibri"/>
                <a:cs typeface="Calibri"/>
              </a:rPr>
              <a:t>La possibilità di cercare nuovi utenti tramite diverse modalità</a:t>
            </a:r>
            <a:br>
              <a:rPr lang="it-IT" sz="3600" spc="-10">
                <a:latin typeface="Calibri"/>
                <a:cs typeface="Calibri"/>
              </a:rPr>
            </a:br>
            <a:br>
              <a:rPr lang="it-IT" sz="3600" spc="-10">
                <a:latin typeface="Calibri"/>
                <a:cs typeface="Calibri"/>
              </a:rPr>
            </a:br>
            <a:br>
              <a:rPr lang="it-IT" sz="3600" b="1" kern="0" spc="-20"/>
            </a:br>
            <a:br>
              <a:rPr lang="it-IT" sz="4400" b="1" kern="0" spc="-20"/>
            </a:br>
            <a:r>
              <a:rPr lang="it-IT" sz="4400" b="1" kern="0" spc="-20"/>
              <a:t> </a:t>
            </a:r>
            <a:endParaRPr lang="it-IT" sz="4400" b="1" kern="0"/>
          </a:p>
        </p:txBody>
      </p:sp>
      <p:sp>
        <p:nvSpPr>
          <p:cNvPr id="7" name="object 3">
            <a:extLst>
              <a:ext uri="{FF2B5EF4-FFF2-40B4-BE49-F238E27FC236}">
                <a16:creationId xmlns:a16="http://schemas.microsoft.com/office/drawing/2014/main" id="{87F7DFD0-0793-8B88-906F-34AF04CDE98F}"/>
              </a:ext>
            </a:extLst>
          </p:cNvPr>
          <p:cNvSpPr txBox="1"/>
          <p:nvPr/>
        </p:nvSpPr>
        <p:spPr>
          <a:xfrm>
            <a:off x="61420" y="1382893"/>
            <a:ext cx="6705600" cy="4038285"/>
          </a:xfrm>
          <a:prstGeom prst="rect">
            <a:avLst/>
          </a:prstGeom>
        </p:spPr>
        <p:txBody>
          <a:bodyPr vert="horz" wrap="square" lIns="0" tIns="97790" rIns="0" bIns="0" rtlCol="0">
            <a:spAutoFit/>
          </a:bodyPr>
          <a:lstStyle/>
          <a:p>
            <a:pPr marL="469900" lvl="1">
              <a:spcBef>
                <a:spcPts val="770"/>
              </a:spcBef>
              <a:tabLst>
                <a:tab pos="241300" algn="l"/>
              </a:tabLst>
            </a:pPr>
            <a:r>
              <a:rPr lang="it-IT">
                <a:latin typeface="Calibri"/>
                <a:cs typeface="Calibri"/>
              </a:rPr>
              <a:t>Con la nostra piattaforma si ha la possibilità di fare una ricerca approfondita sugli utenti sulla base di </a:t>
            </a:r>
          </a:p>
          <a:p>
            <a:pPr marL="755650" lvl="1" indent="-285750">
              <a:spcBef>
                <a:spcPts val="770"/>
              </a:spcBef>
              <a:buFont typeface="Arial" panose="020B0604020202020204" pitchFamily="34" charset="0"/>
              <a:buChar char="•"/>
              <a:tabLst>
                <a:tab pos="241300" algn="l"/>
              </a:tabLst>
            </a:pPr>
            <a:r>
              <a:rPr lang="it-IT">
                <a:latin typeface="Calibri"/>
                <a:cs typeface="Calibri"/>
              </a:rPr>
              <a:t>I tre parametri valutati nei </a:t>
            </a:r>
            <a:r>
              <a:rPr lang="it-IT" err="1">
                <a:latin typeface="Calibri"/>
                <a:cs typeface="Calibri"/>
              </a:rPr>
              <a:t>form</a:t>
            </a:r>
            <a:endParaRPr lang="it-IT">
              <a:latin typeface="Calibri"/>
              <a:cs typeface="Calibri"/>
            </a:endParaRPr>
          </a:p>
          <a:p>
            <a:pPr marL="755650" lvl="1" indent="-285750">
              <a:spcBef>
                <a:spcPts val="770"/>
              </a:spcBef>
              <a:buFont typeface="Arial" panose="020B0604020202020204" pitchFamily="34" charset="0"/>
              <a:buChar char="•"/>
              <a:tabLst>
                <a:tab pos="241300" algn="l"/>
              </a:tabLst>
            </a:pPr>
            <a:r>
              <a:rPr lang="it-IT">
                <a:solidFill>
                  <a:srgbClr val="0070C0"/>
                </a:solidFill>
                <a:latin typeface="Calibri"/>
                <a:cs typeface="Calibri"/>
              </a:rPr>
              <a:t>I tag personali </a:t>
            </a:r>
          </a:p>
          <a:p>
            <a:pPr marL="755650" lvl="1" indent="-285750">
              <a:spcBef>
                <a:spcPts val="770"/>
              </a:spcBef>
              <a:buFont typeface="Arial" panose="020B0604020202020204" pitchFamily="34" charset="0"/>
              <a:buChar char="•"/>
              <a:tabLst>
                <a:tab pos="241300" algn="l"/>
              </a:tabLst>
            </a:pPr>
            <a:r>
              <a:rPr lang="it-IT">
                <a:solidFill>
                  <a:srgbClr val="0070C0"/>
                </a:solidFill>
                <a:latin typeface="Calibri"/>
                <a:cs typeface="Calibri"/>
              </a:rPr>
              <a:t>Gli obiettivi personali </a:t>
            </a:r>
          </a:p>
          <a:p>
            <a:pPr marL="469900" lvl="1">
              <a:spcBef>
                <a:spcPts val="770"/>
              </a:spcBef>
              <a:tabLst>
                <a:tab pos="241300" algn="l"/>
              </a:tabLst>
            </a:pPr>
            <a:r>
              <a:rPr lang="it-IT">
                <a:latin typeface="Calibri"/>
                <a:cs typeface="Calibri"/>
              </a:rPr>
              <a:t>Tramite queste diverse ricerche ci aspettiamo che l’utente riesca a trovare qualcuno che sia affine con il proprio carattere o che rispecchi quello che si desidera.</a:t>
            </a:r>
          </a:p>
          <a:p>
            <a:pPr marL="469900" lvl="1">
              <a:spcBef>
                <a:spcPts val="770"/>
              </a:spcBef>
              <a:tabLst>
                <a:tab pos="241300" algn="l"/>
              </a:tabLst>
            </a:pPr>
            <a:r>
              <a:rPr lang="it-IT">
                <a:latin typeface="Calibri"/>
                <a:cs typeface="Calibri"/>
              </a:rPr>
              <a:t>Inoltre tramite la ricerca sugli obiettivi personali l’utente ha la possibilità di lasciarsi ispirare dagli obiettivi altrui e inoltre può comunicare con altri che lavorano su obiettivi simili al proprio. </a:t>
            </a:r>
          </a:p>
          <a:p>
            <a:pPr marL="469900" lvl="1">
              <a:spcBef>
                <a:spcPts val="770"/>
              </a:spcBef>
              <a:tabLst>
                <a:tab pos="241300" algn="l"/>
              </a:tabLst>
            </a:pPr>
            <a:endParaRPr lang="it-IT">
              <a:solidFill>
                <a:srgbClr val="FF0000"/>
              </a:solidFill>
              <a:latin typeface="Calibri"/>
              <a:cs typeface="Calibri"/>
            </a:endParaRPr>
          </a:p>
        </p:txBody>
      </p:sp>
      <p:pic>
        <p:nvPicPr>
          <p:cNvPr id="10" name="Immagine 9">
            <a:extLst>
              <a:ext uri="{FF2B5EF4-FFF2-40B4-BE49-F238E27FC236}">
                <a16:creationId xmlns:a16="http://schemas.microsoft.com/office/drawing/2014/main" id="{37DEA6A3-E1E9-F300-F10E-2DA0271EE63A}"/>
              </a:ext>
            </a:extLst>
          </p:cNvPr>
          <p:cNvPicPr>
            <a:picLocks noChangeAspect="1"/>
          </p:cNvPicPr>
          <p:nvPr/>
        </p:nvPicPr>
        <p:blipFill>
          <a:blip r:embed="rId2"/>
          <a:stretch>
            <a:fillRect/>
          </a:stretch>
        </p:blipFill>
        <p:spPr>
          <a:xfrm>
            <a:off x="6668054" y="1445966"/>
            <a:ext cx="2240752" cy="3022191"/>
          </a:xfrm>
          <a:prstGeom prst="rect">
            <a:avLst/>
          </a:prstGeom>
          <a:effectLst>
            <a:outerShdw blurRad="50800" dist="38100" algn="l" rotWithShape="0">
              <a:prstClr val="black">
                <a:alpha val="40000"/>
              </a:prstClr>
            </a:outerShdw>
          </a:effectLst>
        </p:spPr>
      </p:pic>
      <p:pic>
        <p:nvPicPr>
          <p:cNvPr id="9" name="Immagine 8">
            <a:extLst>
              <a:ext uri="{FF2B5EF4-FFF2-40B4-BE49-F238E27FC236}">
                <a16:creationId xmlns:a16="http://schemas.microsoft.com/office/drawing/2014/main" id="{F27532ED-83F7-668D-ACC7-F35AB57ECFB9}"/>
              </a:ext>
            </a:extLst>
          </p:cNvPr>
          <p:cNvPicPr>
            <a:picLocks noChangeAspect="1"/>
          </p:cNvPicPr>
          <p:nvPr/>
        </p:nvPicPr>
        <p:blipFill>
          <a:blip r:embed="rId3"/>
          <a:stretch>
            <a:fillRect/>
          </a:stretch>
        </p:blipFill>
        <p:spPr>
          <a:xfrm>
            <a:off x="6338467" y="4650232"/>
            <a:ext cx="2672486" cy="1929748"/>
          </a:xfrm>
          <a:prstGeom prst="rect">
            <a:avLst/>
          </a:prstGeom>
        </p:spPr>
      </p:pic>
      <p:pic>
        <p:nvPicPr>
          <p:cNvPr id="11" name="Immagine 10">
            <a:extLst>
              <a:ext uri="{FF2B5EF4-FFF2-40B4-BE49-F238E27FC236}">
                <a16:creationId xmlns:a16="http://schemas.microsoft.com/office/drawing/2014/main" id="{6D6D3E8D-BBD2-AFA0-CA0B-9FD592F309DC}"/>
              </a:ext>
            </a:extLst>
          </p:cNvPr>
          <p:cNvPicPr>
            <a:picLocks noChangeAspect="1"/>
          </p:cNvPicPr>
          <p:nvPr/>
        </p:nvPicPr>
        <p:blipFill>
          <a:blip r:embed="rId4">
            <a:alphaModFix amt="70000"/>
          </a:blip>
          <a:stretch>
            <a:fillRect/>
          </a:stretch>
        </p:blipFill>
        <p:spPr>
          <a:xfrm>
            <a:off x="7249387" y="0"/>
            <a:ext cx="1894613" cy="1312469"/>
          </a:xfrm>
          <a:prstGeom prst="rect">
            <a:avLst/>
          </a:prstGeom>
        </p:spPr>
      </p:pic>
    </p:spTree>
    <p:extLst>
      <p:ext uri="{BB962C8B-B14F-4D97-AF65-F5344CB8AC3E}">
        <p14:creationId xmlns:p14="http://schemas.microsoft.com/office/powerpoint/2010/main" val="9553094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C1063EA9C9ACF344A962028825B51856" ma:contentTypeVersion="14" ma:contentTypeDescription="Creare un nuovo documento." ma:contentTypeScope="" ma:versionID="fa95b614072c6a2c9d486fe6782d336c">
  <xsd:schema xmlns:xsd="http://www.w3.org/2001/XMLSchema" xmlns:xs="http://www.w3.org/2001/XMLSchema" xmlns:p="http://schemas.microsoft.com/office/2006/metadata/properties" xmlns:ns3="7efe34dd-ce30-4821-a365-afae35716a95" xmlns:ns4="f9ca7b3e-9dd7-46b1-b844-4f7147ad2037" targetNamespace="http://schemas.microsoft.com/office/2006/metadata/properties" ma:root="true" ma:fieldsID="b71868f9b08a84ec200435d70a521cea" ns3:_="" ns4:_="">
    <xsd:import namespace="7efe34dd-ce30-4821-a365-afae35716a95"/>
    <xsd:import namespace="f9ca7b3e-9dd7-46b1-b844-4f7147ad2037"/>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LengthInSeconds" minOccurs="0"/>
                <xsd:element ref="ns3:MediaServiceLocation" minOccurs="0"/>
                <xsd:element ref="ns3:_activity"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fe34dd-ce30-4821-a365-afae35716a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MediaServiceLocation" ma:index="19" nillable="true" ma:displayName="Location" ma:internalName="MediaServiceLocation" ma:readOnly="true">
      <xsd:simpleType>
        <xsd:restriction base="dms:Text"/>
      </xsd:simpleType>
    </xsd:element>
    <xsd:element name="_activity" ma:index="20" nillable="true" ma:displayName="_activity" ma:hidden="true" ma:internalName="_activity">
      <xsd:simpleType>
        <xsd:restriction base="dms:Note"/>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9ca7b3e-9dd7-46b1-b844-4f7147ad2037" elementFormDefault="qualified">
    <xsd:import namespace="http://schemas.microsoft.com/office/2006/documentManagement/types"/>
    <xsd:import namespace="http://schemas.microsoft.com/office/infopath/2007/PartnerControls"/>
    <xsd:element name="SharedWithUsers" ma:index="15"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Condiviso con dettagli" ma:internalName="SharedWithDetails" ma:readOnly="true">
      <xsd:simpleType>
        <xsd:restriction base="dms:Note">
          <xsd:maxLength value="255"/>
        </xsd:restriction>
      </xsd:simpleType>
    </xsd:element>
    <xsd:element name="SharingHintHash" ma:index="17"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7efe34dd-ce30-4821-a365-afae35716a95" xsi:nil="true"/>
  </documentManagement>
</p:properties>
</file>

<file path=customXml/itemProps1.xml><?xml version="1.0" encoding="utf-8"?>
<ds:datastoreItem xmlns:ds="http://schemas.openxmlformats.org/officeDocument/2006/customXml" ds:itemID="{727E6447-5401-4710-9E11-B956D2783C23}">
  <ds:schemaRefs>
    <ds:schemaRef ds:uri="http://schemas.microsoft.com/sharepoint/v3/contenttype/forms"/>
  </ds:schemaRefs>
</ds:datastoreItem>
</file>

<file path=customXml/itemProps2.xml><?xml version="1.0" encoding="utf-8"?>
<ds:datastoreItem xmlns:ds="http://schemas.openxmlformats.org/officeDocument/2006/customXml" ds:itemID="{4A3C1C8F-BC2B-472F-824E-99BD91A814C6}">
  <ds:schemaRefs>
    <ds:schemaRef ds:uri="7efe34dd-ce30-4821-a365-afae35716a95"/>
    <ds:schemaRef ds:uri="f9ca7b3e-9dd7-46b1-b844-4f7147ad203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3.xml><?xml version="1.0" encoding="utf-8"?>
<ds:datastoreItem xmlns:ds="http://schemas.openxmlformats.org/officeDocument/2006/customXml" ds:itemID="{B66B5C62-F04F-4363-9CD9-A95E87A20B97}">
  <ds:schemaRefs>
    <ds:schemaRef ds:uri="http://purl.org/dc/elements/1.1/"/>
    <ds:schemaRef ds:uri="http://purl.org/dc/terms/"/>
    <ds:schemaRef ds:uri="http://schemas.microsoft.com/office/2006/metadata/properties"/>
    <ds:schemaRef ds:uri="f9ca7b3e-9dd7-46b1-b844-4f7147ad2037"/>
    <ds:schemaRef ds:uri="http://purl.org/dc/dcmitype/"/>
    <ds:schemaRef ds:uri="http://www.w3.org/XML/1998/namespace"/>
    <ds:schemaRef ds:uri="http://schemas.microsoft.com/office/2006/documentManagement/types"/>
    <ds:schemaRef ds:uri="http://schemas.openxmlformats.org/package/2006/metadata/core-properties"/>
    <ds:schemaRef ds:uri="http://schemas.microsoft.com/office/infopath/2007/PartnerControls"/>
    <ds:schemaRef ds:uri="7efe34dd-ce30-4821-a365-afae35716a95"/>
  </ds:schemaRefs>
</ds:datastoreItem>
</file>

<file path=docProps/app.xml><?xml version="1.0" encoding="utf-8"?>
<Properties xmlns="http://schemas.openxmlformats.org/officeDocument/2006/extended-properties" xmlns:vt="http://schemas.openxmlformats.org/officeDocument/2006/docPropsVTypes">
  <Template/>
  <TotalTime>0</TotalTime>
  <Words>2836</Words>
  <Application>Microsoft Office PowerPoint</Application>
  <PresentationFormat>Presentazione su schermo (4:3)</PresentationFormat>
  <Paragraphs>239</Paragraphs>
  <Slides>35</Slides>
  <Notes>1</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35</vt:i4>
      </vt:variant>
    </vt:vector>
  </HeadingPairs>
  <TitlesOfParts>
    <vt:vector size="42" baseType="lpstr">
      <vt:lpstr>Arial</vt:lpstr>
      <vt:lpstr>Arial MT</vt:lpstr>
      <vt:lpstr>Bold</vt:lpstr>
      <vt:lpstr>Calibri</vt:lpstr>
      <vt:lpstr>Calibri Light</vt:lpstr>
      <vt:lpstr>century gothic</vt:lpstr>
      <vt:lpstr>Office Theme</vt:lpstr>
      <vt:lpstr>Let Me Know </vt:lpstr>
      <vt:lpstr>Introduzione </vt:lpstr>
      <vt:lpstr>Perche Let Me Know ?  </vt:lpstr>
      <vt:lpstr>Soluzioni offerte dalla nostra app  </vt:lpstr>
      <vt:lpstr>Anonimato </vt:lpstr>
      <vt:lpstr>Chat fra utenti    </vt:lpstr>
      <vt:lpstr>Descrizione del carattere tramite parametri predefiniti  </vt:lpstr>
      <vt:lpstr>Descrizione del carattere tramite uno spazio dedicato    </vt:lpstr>
      <vt:lpstr>La possibilità di cercare nuovi utenti tramite diverse modalità     </vt:lpstr>
      <vt:lpstr>Nel concreto su cosa poggia la nostra app </vt:lpstr>
      <vt:lpstr>Utilizzo di elementi parcelable </vt:lpstr>
      <vt:lpstr>Presentazione standard di PowerPoint</vt:lpstr>
      <vt:lpstr>Presentazione standard di PowerPoint</vt:lpstr>
      <vt:lpstr>Grafica implementata grazie alle funzionalità offerte da Compose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Utilizzo di elementi  Mutable state </vt:lpstr>
      <vt:lpstr>Presentazione standard di PowerPoint</vt:lpstr>
      <vt:lpstr>Presentazione standard di PowerPoint</vt:lpstr>
      <vt:lpstr>Comunicazione con il database tramite Room </vt:lpstr>
      <vt:lpstr>Comunicazione con il database tramite Room </vt:lpstr>
      <vt:lpstr>Presentazione standard di PowerPoint</vt:lpstr>
      <vt:lpstr>Presentazione standard di PowerPoint</vt:lpstr>
      <vt:lpstr>Applicazione del pattern MVVM</vt:lpstr>
      <vt:lpstr>Presentazione standard di PowerPoint</vt:lpstr>
      <vt:lpstr>LiveData  </vt:lpstr>
      <vt:lpstr>Notifiche (idea)</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Programming</dc:title>
  <dc:creator>Massimo Regoli</dc:creator>
  <cp:lastModifiedBy>francesco d'amata</cp:lastModifiedBy>
  <cp:revision>1</cp:revision>
  <dcterms:created xsi:type="dcterms:W3CDTF">2023-06-18T13:34:41Z</dcterms:created>
  <dcterms:modified xsi:type="dcterms:W3CDTF">2023-07-05T16:15:40Z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2023-05-05T00:00:00Z</vt:filetime>
  </property>
  <property fmtid="{D5CDD505-2E9C-101B-9397-08002B2CF9AE}" pid="3" name="Creator">
    <vt:lpwstr>Microsoft® PowerPoint® per Microsoft 365</vt:lpwstr>
  </property>
  <property fmtid="{D5CDD505-2E9C-101B-9397-08002B2CF9AE}" pid="4" name="LastSaved">
    <vt:filetime>2023-06-18T00:00:00Z</vt:filetime>
  </property>
  <property fmtid="{D5CDD505-2E9C-101B-9397-08002B2CF9AE}" pid="5" name="ContentTypeId">
    <vt:lpwstr>0x010100C1063EA9C9ACF344A962028825B51856</vt:lpwstr>
  </property>
</Properties>
</file>