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86" r:id="rId3"/>
    <p:sldId id="289" r:id="rId4"/>
    <p:sldId id="290" r:id="rId5"/>
    <p:sldId id="291" r:id="rId6"/>
    <p:sldId id="292" r:id="rId7"/>
    <p:sldId id="293" r:id="rId8"/>
    <p:sldId id="295" r:id="rId9"/>
  </p:sldIdLst>
  <p:sldSz cx="9144000" cy="6858000" type="screen4x3"/>
  <p:notesSz cx="9144000" cy="6858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7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258"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4D664BCA-F992-468F-B46E-6739ECD6201B}" type="datetimeFigureOut">
              <a:rPr lang="it-IT" smtClean="0"/>
              <a:t>24/06/2023</a:t>
            </a:fld>
            <a:endParaRPr lang="it-IT"/>
          </a:p>
        </p:txBody>
      </p:sp>
      <p:sp>
        <p:nvSpPr>
          <p:cNvPr id="4" name="Segnaposto immagine diapositiva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2C8CD0CC-A0E3-45B7-853B-B05DE4C4A405}" type="slidenum">
              <a:rPr lang="it-IT" smtClean="0"/>
              <a:t>‹N›</a:t>
            </a:fld>
            <a:endParaRPr lang="it-IT"/>
          </a:p>
        </p:txBody>
      </p:sp>
    </p:spTree>
    <p:extLst>
      <p:ext uri="{BB962C8B-B14F-4D97-AF65-F5344CB8AC3E}">
        <p14:creationId xmlns:p14="http://schemas.microsoft.com/office/powerpoint/2010/main" val="1776889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Mobile</a:t>
            </a:r>
            <a:r>
              <a:rPr spc="-55" dirty="0"/>
              <a:t> </a:t>
            </a:r>
            <a:r>
              <a:rPr spc="-5" dirty="0"/>
              <a:t>Programming</a:t>
            </a:r>
            <a:r>
              <a:rPr spc="-40" dirty="0"/>
              <a:t> </a:t>
            </a:r>
            <a:r>
              <a:rPr dirty="0"/>
              <a:t>2022/2023</a:t>
            </a:r>
          </a:p>
        </p:txBody>
      </p:sp>
      <p:sp>
        <p:nvSpPr>
          <p:cNvPr id="5" name="Holder 5"/>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it-IT"/>
              <a:t>06/07/2023</a:t>
            </a:r>
            <a:endParaRPr dirty="0"/>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‹N›</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Mobile</a:t>
            </a:r>
            <a:r>
              <a:rPr spc="-55" dirty="0"/>
              <a:t> </a:t>
            </a:r>
            <a:r>
              <a:rPr spc="-5" dirty="0"/>
              <a:t>Programming</a:t>
            </a:r>
            <a:r>
              <a:rPr spc="-40" dirty="0"/>
              <a:t> </a:t>
            </a:r>
            <a:r>
              <a:rPr dirty="0"/>
              <a:t>2022/2023</a:t>
            </a:r>
          </a:p>
        </p:txBody>
      </p:sp>
      <p:sp>
        <p:nvSpPr>
          <p:cNvPr id="5" name="Holder 5"/>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it-IT"/>
              <a:t>06/07/2023</a:t>
            </a:r>
            <a:endParaRPr dirty="0"/>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‹N›</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Mobile</a:t>
            </a:r>
            <a:r>
              <a:rPr spc="-55" dirty="0"/>
              <a:t> </a:t>
            </a:r>
            <a:r>
              <a:rPr spc="-5" dirty="0"/>
              <a:t>Programming</a:t>
            </a:r>
            <a:r>
              <a:rPr spc="-40" dirty="0"/>
              <a:t> </a:t>
            </a:r>
            <a:r>
              <a:rPr dirty="0"/>
              <a:t>2022/2023</a:t>
            </a:r>
          </a:p>
        </p:txBody>
      </p:sp>
      <p:sp>
        <p:nvSpPr>
          <p:cNvPr id="6" name="Holder 6"/>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it-IT"/>
              <a:t>06/07/2023</a:t>
            </a:r>
            <a:endParaRPr dirty="0"/>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‹N›</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Mobile</a:t>
            </a:r>
            <a:r>
              <a:rPr spc="-55" dirty="0"/>
              <a:t> </a:t>
            </a:r>
            <a:r>
              <a:rPr spc="-5" dirty="0"/>
              <a:t>Programming</a:t>
            </a:r>
            <a:r>
              <a:rPr spc="-40" dirty="0"/>
              <a:t> </a:t>
            </a:r>
            <a:r>
              <a:rPr dirty="0"/>
              <a:t>2022/2023</a:t>
            </a:r>
          </a:p>
        </p:txBody>
      </p:sp>
      <p:sp>
        <p:nvSpPr>
          <p:cNvPr id="4" name="Holder 4"/>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it-IT"/>
              <a:t>06/07/2023</a:t>
            </a:r>
            <a:endParaRPr dirty="0"/>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‹N›</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Mobile</a:t>
            </a:r>
            <a:r>
              <a:rPr spc="-55" dirty="0"/>
              <a:t> </a:t>
            </a:r>
            <a:r>
              <a:rPr spc="-5" dirty="0"/>
              <a:t>Programming</a:t>
            </a:r>
            <a:r>
              <a:rPr spc="-40" dirty="0"/>
              <a:t> </a:t>
            </a:r>
            <a:r>
              <a:rPr dirty="0"/>
              <a:t>2022/2023</a:t>
            </a:r>
          </a:p>
        </p:txBody>
      </p:sp>
      <p:sp>
        <p:nvSpPr>
          <p:cNvPr id="3" name="Holder 3"/>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it-IT"/>
              <a:t>06/07/2023</a:t>
            </a:r>
            <a:endParaRPr dirty="0"/>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‹N›</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7990637" y="53006"/>
            <a:ext cx="1153362" cy="1325150"/>
          </a:xfrm>
          <a:prstGeom prst="rect">
            <a:avLst/>
          </a:prstGeom>
        </p:spPr>
      </p:pic>
      <p:pic>
        <p:nvPicPr>
          <p:cNvPr id="17" name="bg object 17"/>
          <p:cNvPicPr/>
          <p:nvPr/>
        </p:nvPicPr>
        <p:blipFill>
          <a:blip r:embed="rId8" cstate="print"/>
          <a:stretch>
            <a:fillRect/>
          </a:stretch>
        </p:blipFill>
        <p:spPr>
          <a:xfrm>
            <a:off x="8129016" y="137160"/>
            <a:ext cx="950976" cy="1115568"/>
          </a:xfrm>
          <a:prstGeom prst="rect">
            <a:avLst/>
          </a:prstGeom>
        </p:spPr>
      </p:pic>
      <p:sp>
        <p:nvSpPr>
          <p:cNvPr id="2" name="Holder 2"/>
          <p:cNvSpPr>
            <a:spLocks noGrp="1"/>
          </p:cNvSpPr>
          <p:nvPr>
            <p:ph type="title"/>
          </p:nvPr>
        </p:nvSpPr>
        <p:spPr>
          <a:xfrm>
            <a:off x="1971294" y="3340989"/>
            <a:ext cx="5201411" cy="939800"/>
          </a:xfrm>
          <a:prstGeom prst="rect">
            <a:avLst/>
          </a:prstGeom>
        </p:spPr>
        <p:txBody>
          <a:bodyPr wrap="square" lIns="0" tIns="0" rIns="0" bIns="0">
            <a:spAutoFit/>
          </a:bodyPr>
          <a:lstStyle>
            <a:lvl1pPr>
              <a:defRPr sz="60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707542" y="1273912"/>
            <a:ext cx="7728915" cy="362204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550411" y="6465214"/>
            <a:ext cx="2045970"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r>
              <a:rPr dirty="0"/>
              <a:t>Mobile</a:t>
            </a:r>
            <a:r>
              <a:rPr spc="-55" dirty="0"/>
              <a:t> </a:t>
            </a:r>
            <a:r>
              <a:rPr spc="-5" dirty="0"/>
              <a:t>Programming</a:t>
            </a:r>
            <a:r>
              <a:rPr spc="-40" dirty="0"/>
              <a:t> </a:t>
            </a:r>
            <a:r>
              <a:rPr dirty="0"/>
              <a:t>2022/2023</a:t>
            </a:r>
          </a:p>
        </p:txBody>
      </p:sp>
      <p:sp>
        <p:nvSpPr>
          <p:cNvPr id="5" name="Holder 5"/>
          <p:cNvSpPr>
            <a:spLocks noGrp="1"/>
          </p:cNvSpPr>
          <p:nvPr>
            <p:ph type="dt" sz="half" idx="6"/>
          </p:nvPr>
        </p:nvSpPr>
        <p:spPr>
          <a:xfrm>
            <a:off x="707542" y="6465214"/>
            <a:ext cx="764540"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r>
              <a:rPr lang="it-IT"/>
              <a:t>06/07/2023</a:t>
            </a:r>
            <a:endParaRPr dirty="0"/>
          </a:p>
        </p:txBody>
      </p:sp>
      <p:sp>
        <p:nvSpPr>
          <p:cNvPr id="6" name="Holder 6"/>
          <p:cNvSpPr>
            <a:spLocks noGrp="1"/>
          </p:cNvSpPr>
          <p:nvPr>
            <p:ph type="sldNum" sz="quarter" idx="7"/>
          </p:nvPr>
        </p:nvSpPr>
        <p:spPr>
          <a:xfrm>
            <a:off x="8230234" y="6465214"/>
            <a:ext cx="231775"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38100">
              <a:lnSpc>
                <a:spcPts val="1240"/>
              </a:lnSpc>
            </a:pPr>
            <a:fld id="{81D60167-4931-47E6-BA6A-407CBD079E47}" type="slidenum">
              <a:rPr dirty="0"/>
              <a:t>‹N›</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7542" y="6427114"/>
            <a:ext cx="76454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0</a:t>
            </a:r>
            <a:r>
              <a:rPr sz="1200" spc="5" dirty="0">
                <a:solidFill>
                  <a:srgbClr val="888888"/>
                </a:solidFill>
                <a:latin typeface="Calibri"/>
                <a:cs typeface="Calibri"/>
              </a:rPr>
              <a:t>5</a:t>
            </a:r>
            <a:r>
              <a:rPr sz="1200" dirty="0">
                <a:solidFill>
                  <a:srgbClr val="888888"/>
                </a:solidFill>
                <a:latin typeface="Calibri"/>
                <a:cs typeface="Calibri"/>
              </a:rPr>
              <a:t>/0</a:t>
            </a:r>
            <a:r>
              <a:rPr sz="1200" spc="5" dirty="0">
                <a:solidFill>
                  <a:srgbClr val="888888"/>
                </a:solidFill>
                <a:latin typeface="Calibri"/>
                <a:cs typeface="Calibri"/>
              </a:rPr>
              <a:t>5</a:t>
            </a:r>
            <a:r>
              <a:rPr sz="1200" dirty="0">
                <a:solidFill>
                  <a:srgbClr val="888888"/>
                </a:solidFill>
                <a:latin typeface="Calibri"/>
                <a:cs typeface="Calibri"/>
              </a:rPr>
              <a:t>/2</a:t>
            </a:r>
            <a:r>
              <a:rPr sz="1200" spc="5" dirty="0">
                <a:solidFill>
                  <a:srgbClr val="888888"/>
                </a:solidFill>
                <a:latin typeface="Calibri"/>
                <a:cs typeface="Calibri"/>
              </a:rPr>
              <a:t>0</a:t>
            </a:r>
            <a:r>
              <a:rPr sz="1200" dirty="0">
                <a:solidFill>
                  <a:srgbClr val="888888"/>
                </a:solidFill>
                <a:latin typeface="Calibri"/>
                <a:cs typeface="Calibri"/>
              </a:rPr>
              <a:t>23</a:t>
            </a:r>
            <a:endParaRPr sz="1200">
              <a:latin typeface="Calibri"/>
              <a:cs typeface="Calibri"/>
            </a:endParaRPr>
          </a:p>
        </p:txBody>
      </p:sp>
      <p:sp>
        <p:nvSpPr>
          <p:cNvPr id="4" name="object 4"/>
          <p:cNvSpPr txBox="1">
            <a:spLocks noGrp="1"/>
          </p:cNvSpPr>
          <p:nvPr>
            <p:ph type="title"/>
          </p:nvPr>
        </p:nvSpPr>
        <p:spPr>
          <a:xfrm>
            <a:off x="2209800" y="1295400"/>
            <a:ext cx="5201411" cy="939800"/>
          </a:xfrm>
          <a:prstGeom prst="rect">
            <a:avLst/>
          </a:prstGeom>
        </p:spPr>
        <p:txBody>
          <a:bodyPr vert="horz" wrap="square" lIns="0" tIns="12700" rIns="0" bIns="0" rtlCol="0">
            <a:spAutoFit/>
          </a:bodyPr>
          <a:lstStyle/>
          <a:p>
            <a:pPr marL="15240">
              <a:lnSpc>
                <a:spcPct val="100000"/>
              </a:lnSpc>
              <a:spcBef>
                <a:spcPts val="100"/>
              </a:spcBef>
            </a:pPr>
            <a:r>
              <a:rPr lang="it-IT" b="1" spc="-45" dirty="0" err="1">
                <a:solidFill>
                  <a:srgbClr val="387EFF"/>
                </a:solidFill>
                <a:latin typeface="Bold"/>
              </a:rPr>
              <a:t>Let</a:t>
            </a:r>
            <a:r>
              <a:rPr lang="it-IT" b="1" spc="-45" dirty="0">
                <a:solidFill>
                  <a:srgbClr val="387EFF"/>
                </a:solidFill>
                <a:latin typeface="Bold"/>
              </a:rPr>
              <a:t> Me Know </a:t>
            </a:r>
            <a:endParaRPr b="1" dirty="0">
              <a:solidFill>
                <a:srgbClr val="387EFF"/>
              </a:solidFill>
              <a:latin typeface="Bold"/>
            </a:endParaRPr>
          </a:p>
        </p:txBody>
      </p:sp>
      <p:sp>
        <p:nvSpPr>
          <p:cNvPr id="5" name="Segnaposto data 4">
            <a:extLst>
              <a:ext uri="{FF2B5EF4-FFF2-40B4-BE49-F238E27FC236}">
                <a16:creationId xmlns:a16="http://schemas.microsoft.com/office/drawing/2014/main" id="{3D493355-2017-15AE-8E1A-6179B572A57D}"/>
              </a:ext>
            </a:extLst>
          </p:cNvPr>
          <p:cNvSpPr>
            <a:spLocks noGrp="1"/>
          </p:cNvSpPr>
          <p:nvPr>
            <p:ph type="dt" sz="half" idx="6"/>
          </p:nvPr>
        </p:nvSpPr>
        <p:spPr/>
        <p:txBody>
          <a:bodyPr/>
          <a:lstStyle/>
          <a:p>
            <a:pPr marL="12700">
              <a:lnSpc>
                <a:spcPts val="1240"/>
              </a:lnSpc>
            </a:pPr>
            <a:r>
              <a:rPr lang="it-IT"/>
              <a:t>06/07/2023</a:t>
            </a:r>
            <a:endParaRPr lang="it-IT" dirty="0"/>
          </a:p>
        </p:txBody>
      </p:sp>
      <p:sp>
        <p:nvSpPr>
          <p:cNvPr id="6" name="Segnaposto piè di pagina 5">
            <a:extLst>
              <a:ext uri="{FF2B5EF4-FFF2-40B4-BE49-F238E27FC236}">
                <a16:creationId xmlns:a16="http://schemas.microsoft.com/office/drawing/2014/main" id="{D65EC6AC-EFEE-4310-6A5A-28EFFCBEA084}"/>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endParaRPr lang="it-IT" dirty="0"/>
          </a:p>
        </p:txBody>
      </p:sp>
      <p:pic>
        <p:nvPicPr>
          <p:cNvPr id="9" name="Immagine 8">
            <a:extLst>
              <a:ext uri="{FF2B5EF4-FFF2-40B4-BE49-F238E27FC236}">
                <a16:creationId xmlns:a16="http://schemas.microsoft.com/office/drawing/2014/main" id="{7F0C0D38-1C2A-C723-8177-F88B505873BF}"/>
              </a:ext>
            </a:extLst>
          </p:cNvPr>
          <p:cNvPicPr>
            <a:picLocks noChangeAspect="1"/>
          </p:cNvPicPr>
          <p:nvPr/>
        </p:nvPicPr>
        <p:blipFill>
          <a:blip r:embed="rId2"/>
          <a:stretch>
            <a:fillRect/>
          </a:stretch>
        </p:blipFill>
        <p:spPr>
          <a:xfrm>
            <a:off x="2209800" y="685800"/>
            <a:ext cx="4114800" cy="4114800"/>
          </a:xfrm>
          <a:prstGeom prst="rect">
            <a:avLst/>
          </a:prstGeom>
        </p:spPr>
      </p:pic>
      <p:sp>
        <p:nvSpPr>
          <p:cNvPr id="10" name="Segnaposto numero diapositiva 9">
            <a:extLst>
              <a:ext uri="{FF2B5EF4-FFF2-40B4-BE49-F238E27FC236}">
                <a16:creationId xmlns:a16="http://schemas.microsoft.com/office/drawing/2014/main" id="{DFE587AC-8D32-ABD0-87D2-C1BFC73FFE94}"/>
              </a:ext>
            </a:extLst>
          </p:cNvPr>
          <p:cNvSpPr>
            <a:spLocks noGrp="1"/>
          </p:cNvSpPr>
          <p:nvPr>
            <p:ph type="sldNum" sz="quarter" idx="7"/>
          </p:nvPr>
        </p:nvSpPr>
        <p:spPr/>
        <p:txBody>
          <a:bodyPr/>
          <a:lstStyle/>
          <a:p>
            <a:pPr marL="38100">
              <a:lnSpc>
                <a:spcPts val="1240"/>
              </a:lnSpc>
            </a:pPr>
            <a:fld id="{81D60167-4931-47E6-BA6A-407CBD079E47}" type="slidenum">
              <a:rPr lang="it-IT" smtClean="0"/>
              <a:t>1</a:t>
            </a:fld>
            <a:endParaRPr lang="it-IT"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7542" y="6427114"/>
            <a:ext cx="76454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0</a:t>
            </a:r>
            <a:r>
              <a:rPr sz="1200" spc="5" dirty="0">
                <a:solidFill>
                  <a:srgbClr val="888888"/>
                </a:solidFill>
                <a:latin typeface="Calibri"/>
                <a:cs typeface="Calibri"/>
              </a:rPr>
              <a:t>5</a:t>
            </a:r>
            <a:r>
              <a:rPr sz="1200" dirty="0">
                <a:solidFill>
                  <a:srgbClr val="888888"/>
                </a:solidFill>
                <a:latin typeface="Calibri"/>
                <a:cs typeface="Calibri"/>
              </a:rPr>
              <a:t>/0</a:t>
            </a:r>
            <a:r>
              <a:rPr sz="1200" spc="5" dirty="0">
                <a:solidFill>
                  <a:srgbClr val="888888"/>
                </a:solidFill>
                <a:latin typeface="Calibri"/>
                <a:cs typeface="Calibri"/>
              </a:rPr>
              <a:t>5</a:t>
            </a:r>
            <a:r>
              <a:rPr sz="1200" dirty="0">
                <a:solidFill>
                  <a:srgbClr val="888888"/>
                </a:solidFill>
                <a:latin typeface="Calibri"/>
                <a:cs typeface="Calibri"/>
              </a:rPr>
              <a:t>/2</a:t>
            </a:r>
            <a:r>
              <a:rPr sz="1200" spc="5" dirty="0">
                <a:solidFill>
                  <a:srgbClr val="888888"/>
                </a:solidFill>
                <a:latin typeface="Calibri"/>
                <a:cs typeface="Calibri"/>
              </a:rPr>
              <a:t>0</a:t>
            </a:r>
            <a:r>
              <a:rPr sz="1200" dirty="0">
                <a:solidFill>
                  <a:srgbClr val="888888"/>
                </a:solidFill>
                <a:latin typeface="Calibri"/>
                <a:cs typeface="Calibri"/>
              </a:rPr>
              <a:t>23</a:t>
            </a:r>
            <a:endParaRPr sz="1200">
              <a:latin typeface="Calibri"/>
              <a:cs typeface="Calibri"/>
            </a:endParaRPr>
          </a:p>
        </p:txBody>
      </p:sp>
      <p:sp>
        <p:nvSpPr>
          <p:cNvPr id="5" name="Segnaposto data 4">
            <a:extLst>
              <a:ext uri="{FF2B5EF4-FFF2-40B4-BE49-F238E27FC236}">
                <a16:creationId xmlns:a16="http://schemas.microsoft.com/office/drawing/2014/main" id="{3D493355-2017-15AE-8E1A-6179B572A57D}"/>
              </a:ext>
            </a:extLst>
          </p:cNvPr>
          <p:cNvSpPr>
            <a:spLocks noGrp="1"/>
          </p:cNvSpPr>
          <p:nvPr>
            <p:ph type="dt" sz="half" idx="6"/>
          </p:nvPr>
        </p:nvSpPr>
        <p:spPr/>
        <p:txBody>
          <a:bodyPr/>
          <a:lstStyle/>
          <a:p>
            <a:pPr marL="12700">
              <a:lnSpc>
                <a:spcPts val="1240"/>
              </a:lnSpc>
            </a:pPr>
            <a:r>
              <a:rPr lang="it-IT"/>
              <a:t>06/07/2023</a:t>
            </a:r>
            <a:endParaRPr lang="it-IT" dirty="0"/>
          </a:p>
        </p:txBody>
      </p:sp>
      <p:sp>
        <p:nvSpPr>
          <p:cNvPr id="6" name="Segnaposto piè di pagina 5">
            <a:extLst>
              <a:ext uri="{FF2B5EF4-FFF2-40B4-BE49-F238E27FC236}">
                <a16:creationId xmlns:a16="http://schemas.microsoft.com/office/drawing/2014/main" id="{D65EC6AC-EFEE-4310-6A5A-28EFFCBEA084}"/>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endParaRPr lang="it-IT" dirty="0"/>
          </a:p>
        </p:txBody>
      </p:sp>
      <p:pic>
        <p:nvPicPr>
          <p:cNvPr id="11" name="Immagine 10">
            <a:extLst>
              <a:ext uri="{FF2B5EF4-FFF2-40B4-BE49-F238E27FC236}">
                <a16:creationId xmlns:a16="http://schemas.microsoft.com/office/drawing/2014/main" id="{383E511C-4392-2E3C-9E32-845BBCEF3B49}"/>
              </a:ext>
            </a:extLst>
          </p:cNvPr>
          <p:cNvPicPr>
            <a:picLocks noChangeAspect="1"/>
          </p:cNvPicPr>
          <p:nvPr/>
        </p:nvPicPr>
        <p:blipFill rotWithShape="1">
          <a:blip r:embed="rId2"/>
          <a:srcRect l="22222" t="37037" r="24074" b="33333"/>
          <a:stretch/>
        </p:blipFill>
        <p:spPr>
          <a:xfrm>
            <a:off x="6858000" y="152400"/>
            <a:ext cx="2209800" cy="1219200"/>
          </a:xfrm>
          <a:prstGeom prst="rect">
            <a:avLst/>
          </a:prstGeom>
          <a:effectLst>
            <a:outerShdw blurRad="330200" dist="38100" dir="5400000" algn="t" rotWithShape="0">
              <a:prstClr val="black">
                <a:alpha val="76000"/>
              </a:prstClr>
            </a:outerShdw>
          </a:effectLst>
        </p:spPr>
      </p:pic>
      <p:sp>
        <p:nvSpPr>
          <p:cNvPr id="12" name="object 2">
            <a:extLst>
              <a:ext uri="{FF2B5EF4-FFF2-40B4-BE49-F238E27FC236}">
                <a16:creationId xmlns:a16="http://schemas.microsoft.com/office/drawing/2014/main" id="{A8B449FE-4217-D30A-378E-1700D58FFDA4}"/>
              </a:ext>
            </a:extLst>
          </p:cNvPr>
          <p:cNvSpPr txBox="1">
            <a:spLocks noGrp="1"/>
          </p:cNvSpPr>
          <p:nvPr>
            <p:ph type="title"/>
          </p:nvPr>
        </p:nvSpPr>
        <p:spPr>
          <a:xfrm>
            <a:off x="457200" y="457200"/>
            <a:ext cx="4038600" cy="689932"/>
          </a:xfrm>
          <a:prstGeom prst="rect">
            <a:avLst/>
          </a:prstGeom>
        </p:spPr>
        <p:txBody>
          <a:bodyPr vert="horz" wrap="square" lIns="0" tIns="12700" rIns="0" bIns="0" rtlCol="0">
            <a:spAutoFit/>
          </a:bodyPr>
          <a:lstStyle/>
          <a:p>
            <a:pPr marL="12700">
              <a:lnSpc>
                <a:spcPct val="100000"/>
              </a:lnSpc>
              <a:spcBef>
                <a:spcPts val="100"/>
              </a:spcBef>
            </a:pPr>
            <a:r>
              <a:rPr lang="it-IT" sz="4400" b="1" spc="-20" dirty="0"/>
              <a:t>Introduzione </a:t>
            </a:r>
            <a:endParaRPr sz="4400" b="1" dirty="0"/>
          </a:p>
        </p:txBody>
      </p:sp>
      <p:sp>
        <p:nvSpPr>
          <p:cNvPr id="13" name="object 3">
            <a:extLst>
              <a:ext uri="{FF2B5EF4-FFF2-40B4-BE49-F238E27FC236}">
                <a16:creationId xmlns:a16="http://schemas.microsoft.com/office/drawing/2014/main" id="{4E7ED224-3D32-D96F-2BF1-5E1FF6427BC8}"/>
              </a:ext>
            </a:extLst>
          </p:cNvPr>
          <p:cNvSpPr txBox="1"/>
          <p:nvPr/>
        </p:nvSpPr>
        <p:spPr>
          <a:xfrm>
            <a:off x="457200" y="1371600"/>
            <a:ext cx="6705600" cy="2622513"/>
          </a:xfrm>
          <a:prstGeom prst="rect">
            <a:avLst/>
          </a:prstGeom>
        </p:spPr>
        <p:txBody>
          <a:bodyPr vert="horz" wrap="square" lIns="0" tIns="97790" rIns="0" bIns="0" rtlCol="0">
            <a:spAutoFit/>
          </a:bodyPr>
          <a:lstStyle/>
          <a:p>
            <a:pPr marL="241300" indent="-228600">
              <a:lnSpc>
                <a:spcPct val="100000"/>
              </a:lnSpc>
              <a:spcBef>
                <a:spcPts val="770"/>
              </a:spcBef>
              <a:buFont typeface="Arial MT"/>
              <a:buChar char="•"/>
              <a:tabLst>
                <a:tab pos="241300" algn="l"/>
              </a:tabLst>
            </a:pPr>
            <a:r>
              <a:rPr lang="it-IT" dirty="0">
                <a:latin typeface="Calibri"/>
                <a:cs typeface="Calibri"/>
              </a:rPr>
              <a:t>In un mondo dove si fa sempre di più con l’informatica ci siamo chiesti fa una persona a costruire nuove relazioni e conoscere nuove persone. Ad oggi gli unici metodi che sembrano più papabili sembrano siano tramite social e app di incontri con tutte le difficolta del caso, ma in base a che cosa scelgo di scrivere a una persona</a:t>
            </a:r>
          </a:p>
          <a:p>
            <a:pPr marL="12700">
              <a:lnSpc>
                <a:spcPct val="100000"/>
              </a:lnSpc>
              <a:spcBef>
                <a:spcPts val="770"/>
              </a:spcBef>
              <a:tabLst>
                <a:tab pos="241300" algn="l"/>
              </a:tabLst>
            </a:pPr>
            <a:r>
              <a:rPr lang="it-IT" dirty="0">
                <a:latin typeface="Calibri"/>
                <a:cs typeface="Calibri"/>
              </a:rPr>
              <a:t> 	sulla base di una foto ?</a:t>
            </a:r>
          </a:p>
          <a:p>
            <a:pPr marL="12700">
              <a:lnSpc>
                <a:spcPct val="100000"/>
              </a:lnSpc>
              <a:spcBef>
                <a:spcPts val="770"/>
              </a:spcBef>
              <a:tabLst>
                <a:tab pos="241300" algn="l"/>
              </a:tabLst>
            </a:pPr>
            <a:r>
              <a:rPr lang="it-IT" dirty="0">
                <a:latin typeface="Calibri"/>
                <a:cs typeface="Calibri"/>
              </a:rPr>
              <a:t>	sulla base di quanto è curato il profilo ? </a:t>
            </a:r>
          </a:p>
          <a:p>
            <a:pPr marL="12700">
              <a:lnSpc>
                <a:spcPct val="100000"/>
              </a:lnSpc>
              <a:spcBef>
                <a:spcPts val="770"/>
              </a:spcBef>
              <a:tabLst>
                <a:tab pos="241300" algn="l"/>
              </a:tabLst>
            </a:pPr>
            <a:r>
              <a:rPr lang="it-IT" dirty="0">
                <a:latin typeface="Calibri"/>
                <a:cs typeface="Calibri"/>
              </a:rPr>
              <a:t>Perché dover demandare una tale scelta cosi critica all aspetto estetico</a:t>
            </a:r>
          </a:p>
        </p:txBody>
      </p:sp>
      <p:pic>
        <p:nvPicPr>
          <p:cNvPr id="15" name="Immagine 14" descr="Immagine che contiene Viso umano, vestiti, ragazzo, persona&#10;&#10;Descrizione generata automaticamente">
            <a:extLst>
              <a:ext uri="{FF2B5EF4-FFF2-40B4-BE49-F238E27FC236}">
                <a16:creationId xmlns:a16="http://schemas.microsoft.com/office/drawing/2014/main" id="{279F8B1C-67B8-5A12-8D3B-9756755FF50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9400" y="4075897"/>
            <a:ext cx="3195677" cy="2307533"/>
          </a:xfrm>
          <a:prstGeom prst="rect">
            <a:avLst/>
          </a:prstGeom>
        </p:spPr>
      </p:pic>
      <p:sp>
        <p:nvSpPr>
          <p:cNvPr id="17" name="Segnaposto numero diapositiva 16">
            <a:extLst>
              <a:ext uri="{FF2B5EF4-FFF2-40B4-BE49-F238E27FC236}">
                <a16:creationId xmlns:a16="http://schemas.microsoft.com/office/drawing/2014/main" id="{AE88F6A4-BD43-D4D6-810D-B38E7A80D6C0}"/>
              </a:ext>
            </a:extLst>
          </p:cNvPr>
          <p:cNvSpPr>
            <a:spLocks noGrp="1"/>
          </p:cNvSpPr>
          <p:nvPr>
            <p:ph type="sldNum" sz="quarter" idx="7"/>
          </p:nvPr>
        </p:nvSpPr>
        <p:spPr/>
        <p:txBody>
          <a:bodyPr/>
          <a:lstStyle/>
          <a:p>
            <a:pPr marL="38100">
              <a:lnSpc>
                <a:spcPts val="1240"/>
              </a:lnSpc>
            </a:pPr>
            <a:fld id="{81D60167-4931-47E6-BA6A-407CBD079E47}" type="slidenum">
              <a:rPr lang="it-IT" smtClean="0"/>
              <a:t>2</a:t>
            </a:fld>
            <a:endParaRPr lang="it-IT" dirty="0"/>
          </a:p>
        </p:txBody>
      </p:sp>
    </p:spTree>
    <p:extLst>
      <p:ext uri="{BB962C8B-B14F-4D97-AF65-F5344CB8AC3E}">
        <p14:creationId xmlns:p14="http://schemas.microsoft.com/office/powerpoint/2010/main" val="2416696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7542" y="6427114"/>
            <a:ext cx="76454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0</a:t>
            </a:r>
            <a:r>
              <a:rPr sz="1200" spc="5" dirty="0">
                <a:solidFill>
                  <a:srgbClr val="888888"/>
                </a:solidFill>
                <a:latin typeface="Calibri"/>
                <a:cs typeface="Calibri"/>
              </a:rPr>
              <a:t>5</a:t>
            </a:r>
            <a:r>
              <a:rPr sz="1200" dirty="0">
                <a:solidFill>
                  <a:srgbClr val="888888"/>
                </a:solidFill>
                <a:latin typeface="Calibri"/>
                <a:cs typeface="Calibri"/>
              </a:rPr>
              <a:t>/0</a:t>
            </a:r>
            <a:r>
              <a:rPr sz="1200" spc="5" dirty="0">
                <a:solidFill>
                  <a:srgbClr val="888888"/>
                </a:solidFill>
                <a:latin typeface="Calibri"/>
                <a:cs typeface="Calibri"/>
              </a:rPr>
              <a:t>5</a:t>
            </a:r>
            <a:r>
              <a:rPr sz="1200" dirty="0">
                <a:solidFill>
                  <a:srgbClr val="888888"/>
                </a:solidFill>
                <a:latin typeface="Calibri"/>
                <a:cs typeface="Calibri"/>
              </a:rPr>
              <a:t>/2</a:t>
            </a:r>
            <a:r>
              <a:rPr sz="1200" spc="5" dirty="0">
                <a:solidFill>
                  <a:srgbClr val="888888"/>
                </a:solidFill>
                <a:latin typeface="Calibri"/>
                <a:cs typeface="Calibri"/>
              </a:rPr>
              <a:t>0</a:t>
            </a:r>
            <a:r>
              <a:rPr sz="1200" dirty="0">
                <a:solidFill>
                  <a:srgbClr val="888888"/>
                </a:solidFill>
                <a:latin typeface="Calibri"/>
                <a:cs typeface="Calibri"/>
              </a:rPr>
              <a:t>23</a:t>
            </a:r>
            <a:endParaRPr sz="1200">
              <a:latin typeface="Calibri"/>
              <a:cs typeface="Calibri"/>
            </a:endParaRPr>
          </a:p>
        </p:txBody>
      </p:sp>
      <p:sp>
        <p:nvSpPr>
          <p:cNvPr id="5" name="Segnaposto data 4">
            <a:extLst>
              <a:ext uri="{FF2B5EF4-FFF2-40B4-BE49-F238E27FC236}">
                <a16:creationId xmlns:a16="http://schemas.microsoft.com/office/drawing/2014/main" id="{3D493355-2017-15AE-8E1A-6179B572A57D}"/>
              </a:ext>
            </a:extLst>
          </p:cNvPr>
          <p:cNvSpPr>
            <a:spLocks noGrp="1"/>
          </p:cNvSpPr>
          <p:nvPr>
            <p:ph type="dt" sz="half" idx="6"/>
          </p:nvPr>
        </p:nvSpPr>
        <p:spPr/>
        <p:txBody>
          <a:bodyPr/>
          <a:lstStyle/>
          <a:p>
            <a:pPr marL="12700">
              <a:lnSpc>
                <a:spcPts val="1240"/>
              </a:lnSpc>
            </a:pPr>
            <a:r>
              <a:rPr lang="it-IT"/>
              <a:t>06/07/2023</a:t>
            </a:r>
            <a:endParaRPr lang="it-IT" dirty="0"/>
          </a:p>
        </p:txBody>
      </p:sp>
      <p:sp>
        <p:nvSpPr>
          <p:cNvPr id="6" name="Segnaposto piè di pagina 5">
            <a:extLst>
              <a:ext uri="{FF2B5EF4-FFF2-40B4-BE49-F238E27FC236}">
                <a16:creationId xmlns:a16="http://schemas.microsoft.com/office/drawing/2014/main" id="{D65EC6AC-EFEE-4310-6A5A-28EFFCBEA084}"/>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endParaRPr lang="it-IT" dirty="0"/>
          </a:p>
        </p:txBody>
      </p:sp>
      <p:pic>
        <p:nvPicPr>
          <p:cNvPr id="11" name="Immagine 10">
            <a:extLst>
              <a:ext uri="{FF2B5EF4-FFF2-40B4-BE49-F238E27FC236}">
                <a16:creationId xmlns:a16="http://schemas.microsoft.com/office/drawing/2014/main" id="{383E511C-4392-2E3C-9E32-845BBCEF3B49}"/>
              </a:ext>
            </a:extLst>
          </p:cNvPr>
          <p:cNvPicPr>
            <a:picLocks noChangeAspect="1"/>
          </p:cNvPicPr>
          <p:nvPr/>
        </p:nvPicPr>
        <p:blipFill rotWithShape="1">
          <a:blip r:embed="rId2"/>
          <a:srcRect l="22222" t="37037" r="24074" b="33333"/>
          <a:stretch/>
        </p:blipFill>
        <p:spPr>
          <a:xfrm>
            <a:off x="6858000" y="152400"/>
            <a:ext cx="2209800" cy="1219200"/>
          </a:xfrm>
          <a:prstGeom prst="rect">
            <a:avLst/>
          </a:prstGeom>
          <a:effectLst>
            <a:outerShdw blurRad="330200" dist="38100" dir="5400000" algn="t" rotWithShape="0">
              <a:prstClr val="black">
                <a:alpha val="76000"/>
              </a:prstClr>
            </a:outerShdw>
          </a:effectLst>
        </p:spPr>
      </p:pic>
      <p:sp>
        <p:nvSpPr>
          <p:cNvPr id="12" name="object 2">
            <a:extLst>
              <a:ext uri="{FF2B5EF4-FFF2-40B4-BE49-F238E27FC236}">
                <a16:creationId xmlns:a16="http://schemas.microsoft.com/office/drawing/2014/main" id="{A8B449FE-4217-D30A-378E-1700D58FFDA4}"/>
              </a:ext>
            </a:extLst>
          </p:cNvPr>
          <p:cNvSpPr txBox="1">
            <a:spLocks noGrp="1"/>
          </p:cNvSpPr>
          <p:nvPr>
            <p:ph type="title"/>
          </p:nvPr>
        </p:nvSpPr>
        <p:spPr>
          <a:xfrm>
            <a:off x="457200" y="457200"/>
            <a:ext cx="5791200" cy="1367041"/>
          </a:xfrm>
          <a:prstGeom prst="rect">
            <a:avLst/>
          </a:prstGeom>
        </p:spPr>
        <p:txBody>
          <a:bodyPr vert="horz" wrap="square" lIns="0" tIns="12700" rIns="0" bIns="0" rtlCol="0">
            <a:spAutoFit/>
          </a:bodyPr>
          <a:lstStyle/>
          <a:p>
            <a:pPr marL="12700">
              <a:spcBef>
                <a:spcPts val="100"/>
              </a:spcBef>
            </a:pPr>
            <a:r>
              <a:rPr lang="it-IT" sz="4400" b="1" kern="0" spc="-20" dirty="0"/>
              <a:t>Soluzioni offerte dalla nostra app  </a:t>
            </a:r>
            <a:endParaRPr lang="it-IT" sz="4400" b="1" kern="0" dirty="0"/>
          </a:p>
        </p:txBody>
      </p:sp>
      <p:pic>
        <p:nvPicPr>
          <p:cNvPr id="15" name="Immagine 14" descr="Immagine che contiene Viso umano, vestiti, ragazzo, persona&#10;&#10;Descrizione generata automaticamente">
            <a:extLst>
              <a:ext uri="{FF2B5EF4-FFF2-40B4-BE49-F238E27FC236}">
                <a16:creationId xmlns:a16="http://schemas.microsoft.com/office/drawing/2014/main" id="{279F8B1C-67B8-5A12-8D3B-9756755FF50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9400" y="4075897"/>
            <a:ext cx="3195677" cy="2307533"/>
          </a:xfrm>
          <a:prstGeom prst="rect">
            <a:avLst/>
          </a:prstGeom>
        </p:spPr>
      </p:pic>
      <p:sp>
        <p:nvSpPr>
          <p:cNvPr id="17" name="Segnaposto numero diapositiva 16">
            <a:extLst>
              <a:ext uri="{FF2B5EF4-FFF2-40B4-BE49-F238E27FC236}">
                <a16:creationId xmlns:a16="http://schemas.microsoft.com/office/drawing/2014/main" id="{AE88F6A4-BD43-D4D6-810D-B38E7A80D6C0}"/>
              </a:ext>
            </a:extLst>
          </p:cNvPr>
          <p:cNvSpPr>
            <a:spLocks noGrp="1"/>
          </p:cNvSpPr>
          <p:nvPr>
            <p:ph type="sldNum" sz="quarter" idx="7"/>
          </p:nvPr>
        </p:nvSpPr>
        <p:spPr/>
        <p:txBody>
          <a:bodyPr/>
          <a:lstStyle/>
          <a:p>
            <a:pPr marL="38100">
              <a:lnSpc>
                <a:spcPts val="1240"/>
              </a:lnSpc>
            </a:pPr>
            <a:fld id="{81D60167-4931-47E6-BA6A-407CBD079E47}" type="slidenum">
              <a:rPr lang="it-IT" smtClean="0"/>
              <a:t>3</a:t>
            </a:fld>
            <a:endParaRPr lang="it-IT" dirty="0"/>
          </a:p>
        </p:txBody>
      </p:sp>
      <p:sp>
        <p:nvSpPr>
          <p:cNvPr id="4" name="object 3">
            <a:extLst>
              <a:ext uri="{FF2B5EF4-FFF2-40B4-BE49-F238E27FC236}">
                <a16:creationId xmlns:a16="http://schemas.microsoft.com/office/drawing/2014/main" id="{28987513-B6EE-29A1-4210-23314C207721}"/>
              </a:ext>
            </a:extLst>
          </p:cNvPr>
          <p:cNvSpPr txBox="1"/>
          <p:nvPr/>
        </p:nvSpPr>
        <p:spPr>
          <a:xfrm>
            <a:off x="381000" y="1782914"/>
            <a:ext cx="7254875" cy="411010"/>
          </a:xfrm>
          <a:prstGeom prst="rect">
            <a:avLst/>
          </a:prstGeom>
        </p:spPr>
        <p:txBody>
          <a:bodyPr vert="horz" wrap="square" lIns="0" tIns="60960" rIns="0" bIns="0" rtlCol="0">
            <a:spAutoFit/>
          </a:bodyPr>
          <a:lstStyle/>
          <a:p>
            <a:pPr marL="241300" marR="179070" indent="-228600">
              <a:lnSpc>
                <a:spcPts val="3020"/>
              </a:lnSpc>
              <a:spcBef>
                <a:spcPts val="480"/>
              </a:spcBef>
              <a:buFont typeface="Arial MT"/>
              <a:buChar char="•"/>
              <a:tabLst>
                <a:tab pos="241300" algn="l"/>
              </a:tabLst>
            </a:pPr>
            <a:r>
              <a:rPr lang="it-IT" spc="-10" dirty="0">
                <a:latin typeface="Calibri"/>
                <a:cs typeface="Calibri"/>
              </a:rPr>
              <a:t>Anonimato </a:t>
            </a:r>
            <a:endParaRPr sz="1600" dirty="0">
              <a:latin typeface="Calibri"/>
              <a:cs typeface="Calibri"/>
            </a:endParaRPr>
          </a:p>
        </p:txBody>
      </p:sp>
      <p:sp>
        <p:nvSpPr>
          <p:cNvPr id="7" name="object 3">
            <a:extLst>
              <a:ext uri="{FF2B5EF4-FFF2-40B4-BE49-F238E27FC236}">
                <a16:creationId xmlns:a16="http://schemas.microsoft.com/office/drawing/2014/main" id="{4A367D63-0ECB-8AB9-940C-D0FB97417489}"/>
              </a:ext>
            </a:extLst>
          </p:cNvPr>
          <p:cNvSpPr txBox="1"/>
          <p:nvPr/>
        </p:nvSpPr>
        <p:spPr>
          <a:xfrm>
            <a:off x="429765" y="3148928"/>
            <a:ext cx="7254875" cy="411010"/>
          </a:xfrm>
          <a:prstGeom prst="rect">
            <a:avLst/>
          </a:prstGeom>
        </p:spPr>
        <p:txBody>
          <a:bodyPr vert="horz" wrap="square" lIns="0" tIns="60960" rIns="0" bIns="0" rtlCol="0">
            <a:spAutoFit/>
          </a:bodyPr>
          <a:lstStyle/>
          <a:p>
            <a:pPr marL="241300" marR="179070" indent="-228600">
              <a:lnSpc>
                <a:spcPts val="3020"/>
              </a:lnSpc>
              <a:spcBef>
                <a:spcPts val="480"/>
              </a:spcBef>
              <a:buFont typeface="Arial MT"/>
              <a:buChar char="•"/>
              <a:tabLst>
                <a:tab pos="241300" algn="l"/>
              </a:tabLst>
            </a:pPr>
            <a:r>
              <a:rPr lang="it-IT" sz="1600" spc="-10" dirty="0">
                <a:latin typeface="Calibri"/>
                <a:cs typeface="Calibri"/>
              </a:rPr>
              <a:t>La possibilità di cercare nuovi utenti tramite dei parametri </a:t>
            </a:r>
            <a:endParaRPr sz="1600" dirty="0">
              <a:latin typeface="Calibri"/>
              <a:cs typeface="Calibri"/>
            </a:endParaRPr>
          </a:p>
        </p:txBody>
      </p:sp>
      <p:sp>
        <p:nvSpPr>
          <p:cNvPr id="8" name="object 3">
            <a:extLst>
              <a:ext uri="{FF2B5EF4-FFF2-40B4-BE49-F238E27FC236}">
                <a16:creationId xmlns:a16="http://schemas.microsoft.com/office/drawing/2014/main" id="{4A166520-DBB9-8676-4689-3E5F6BF123BF}"/>
              </a:ext>
            </a:extLst>
          </p:cNvPr>
          <p:cNvSpPr txBox="1"/>
          <p:nvPr/>
        </p:nvSpPr>
        <p:spPr>
          <a:xfrm>
            <a:off x="414526" y="2842818"/>
            <a:ext cx="7254875" cy="411010"/>
          </a:xfrm>
          <a:prstGeom prst="rect">
            <a:avLst/>
          </a:prstGeom>
        </p:spPr>
        <p:txBody>
          <a:bodyPr vert="horz" wrap="square" lIns="0" tIns="60960" rIns="0" bIns="0" rtlCol="0">
            <a:spAutoFit/>
          </a:bodyPr>
          <a:lstStyle/>
          <a:p>
            <a:pPr marL="241300" marR="179070" indent="-228600">
              <a:lnSpc>
                <a:spcPts val="3020"/>
              </a:lnSpc>
              <a:spcBef>
                <a:spcPts val="480"/>
              </a:spcBef>
              <a:buFont typeface="Arial MT"/>
              <a:buChar char="•"/>
              <a:tabLst>
                <a:tab pos="241300" algn="l"/>
              </a:tabLst>
            </a:pPr>
            <a:r>
              <a:rPr lang="it-IT" spc="-10" dirty="0">
                <a:latin typeface="Calibri"/>
                <a:cs typeface="Calibri"/>
              </a:rPr>
              <a:t>Inclusione di una chat fra utenti </a:t>
            </a:r>
            <a:endParaRPr sz="1600" dirty="0">
              <a:latin typeface="Calibri"/>
              <a:cs typeface="Calibri"/>
            </a:endParaRPr>
          </a:p>
        </p:txBody>
      </p:sp>
      <p:sp>
        <p:nvSpPr>
          <p:cNvPr id="9" name="object 3">
            <a:extLst>
              <a:ext uri="{FF2B5EF4-FFF2-40B4-BE49-F238E27FC236}">
                <a16:creationId xmlns:a16="http://schemas.microsoft.com/office/drawing/2014/main" id="{EC72F724-FF26-AEDA-0EB2-6918BEDDE905}"/>
              </a:ext>
            </a:extLst>
          </p:cNvPr>
          <p:cNvSpPr txBox="1"/>
          <p:nvPr/>
        </p:nvSpPr>
        <p:spPr>
          <a:xfrm>
            <a:off x="380999" y="2170808"/>
            <a:ext cx="7254875" cy="795731"/>
          </a:xfrm>
          <a:prstGeom prst="rect">
            <a:avLst/>
          </a:prstGeom>
        </p:spPr>
        <p:txBody>
          <a:bodyPr vert="horz" wrap="square" lIns="0" tIns="60960" rIns="0" bIns="0" rtlCol="0">
            <a:spAutoFit/>
          </a:bodyPr>
          <a:lstStyle/>
          <a:p>
            <a:pPr marL="241300" marR="179070" indent="-228600">
              <a:lnSpc>
                <a:spcPts val="3020"/>
              </a:lnSpc>
              <a:spcBef>
                <a:spcPts val="480"/>
              </a:spcBef>
              <a:buFont typeface="Arial MT"/>
              <a:buChar char="•"/>
              <a:tabLst>
                <a:tab pos="241300" algn="l"/>
              </a:tabLst>
            </a:pPr>
            <a:r>
              <a:rPr lang="it-IT" spc="-10" dirty="0">
                <a:latin typeface="Calibri"/>
                <a:cs typeface="Calibri"/>
              </a:rPr>
              <a:t>Descrizione caratteriale tramite dei parametri predefiniti empatia umorismo e ottimismo  </a:t>
            </a:r>
            <a:endParaRPr sz="1600" dirty="0">
              <a:latin typeface="Calibri"/>
              <a:cs typeface="Calibri"/>
            </a:endParaRPr>
          </a:p>
        </p:txBody>
      </p:sp>
    </p:spTree>
    <p:extLst>
      <p:ext uri="{BB962C8B-B14F-4D97-AF65-F5344CB8AC3E}">
        <p14:creationId xmlns:p14="http://schemas.microsoft.com/office/powerpoint/2010/main" val="2589704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7542" y="6427114"/>
            <a:ext cx="76454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0</a:t>
            </a:r>
            <a:r>
              <a:rPr sz="1200" spc="5" dirty="0">
                <a:solidFill>
                  <a:srgbClr val="888888"/>
                </a:solidFill>
                <a:latin typeface="Calibri"/>
                <a:cs typeface="Calibri"/>
              </a:rPr>
              <a:t>5</a:t>
            </a:r>
            <a:r>
              <a:rPr sz="1200" dirty="0">
                <a:solidFill>
                  <a:srgbClr val="888888"/>
                </a:solidFill>
                <a:latin typeface="Calibri"/>
                <a:cs typeface="Calibri"/>
              </a:rPr>
              <a:t>/0</a:t>
            </a:r>
            <a:r>
              <a:rPr sz="1200" spc="5" dirty="0">
                <a:solidFill>
                  <a:srgbClr val="888888"/>
                </a:solidFill>
                <a:latin typeface="Calibri"/>
                <a:cs typeface="Calibri"/>
              </a:rPr>
              <a:t>5</a:t>
            </a:r>
            <a:r>
              <a:rPr sz="1200" dirty="0">
                <a:solidFill>
                  <a:srgbClr val="888888"/>
                </a:solidFill>
                <a:latin typeface="Calibri"/>
                <a:cs typeface="Calibri"/>
              </a:rPr>
              <a:t>/2</a:t>
            </a:r>
            <a:r>
              <a:rPr sz="1200" spc="5" dirty="0">
                <a:solidFill>
                  <a:srgbClr val="888888"/>
                </a:solidFill>
                <a:latin typeface="Calibri"/>
                <a:cs typeface="Calibri"/>
              </a:rPr>
              <a:t>0</a:t>
            </a:r>
            <a:r>
              <a:rPr sz="1200" dirty="0">
                <a:solidFill>
                  <a:srgbClr val="888888"/>
                </a:solidFill>
                <a:latin typeface="Calibri"/>
                <a:cs typeface="Calibri"/>
              </a:rPr>
              <a:t>23</a:t>
            </a:r>
            <a:endParaRPr sz="1200">
              <a:latin typeface="Calibri"/>
              <a:cs typeface="Calibri"/>
            </a:endParaRPr>
          </a:p>
        </p:txBody>
      </p:sp>
      <p:sp>
        <p:nvSpPr>
          <p:cNvPr id="5" name="Segnaposto data 4">
            <a:extLst>
              <a:ext uri="{FF2B5EF4-FFF2-40B4-BE49-F238E27FC236}">
                <a16:creationId xmlns:a16="http://schemas.microsoft.com/office/drawing/2014/main" id="{3D493355-2017-15AE-8E1A-6179B572A57D}"/>
              </a:ext>
            </a:extLst>
          </p:cNvPr>
          <p:cNvSpPr>
            <a:spLocks noGrp="1"/>
          </p:cNvSpPr>
          <p:nvPr>
            <p:ph type="dt" sz="half" idx="6"/>
          </p:nvPr>
        </p:nvSpPr>
        <p:spPr/>
        <p:txBody>
          <a:bodyPr/>
          <a:lstStyle/>
          <a:p>
            <a:pPr marL="12700">
              <a:lnSpc>
                <a:spcPts val="1240"/>
              </a:lnSpc>
            </a:pPr>
            <a:r>
              <a:rPr lang="it-IT"/>
              <a:t>06/07/2023</a:t>
            </a:r>
            <a:endParaRPr lang="it-IT" dirty="0"/>
          </a:p>
        </p:txBody>
      </p:sp>
      <p:sp>
        <p:nvSpPr>
          <p:cNvPr id="6" name="Segnaposto piè di pagina 5">
            <a:extLst>
              <a:ext uri="{FF2B5EF4-FFF2-40B4-BE49-F238E27FC236}">
                <a16:creationId xmlns:a16="http://schemas.microsoft.com/office/drawing/2014/main" id="{D65EC6AC-EFEE-4310-6A5A-28EFFCBEA084}"/>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endParaRPr lang="it-IT" dirty="0"/>
          </a:p>
        </p:txBody>
      </p:sp>
      <p:pic>
        <p:nvPicPr>
          <p:cNvPr id="11" name="Immagine 10">
            <a:extLst>
              <a:ext uri="{FF2B5EF4-FFF2-40B4-BE49-F238E27FC236}">
                <a16:creationId xmlns:a16="http://schemas.microsoft.com/office/drawing/2014/main" id="{383E511C-4392-2E3C-9E32-845BBCEF3B49}"/>
              </a:ext>
            </a:extLst>
          </p:cNvPr>
          <p:cNvPicPr>
            <a:picLocks noChangeAspect="1"/>
          </p:cNvPicPr>
          <p:nvPr/>
        </p:nvPicPr>
        <p:blipFill rotWithShape="1">
          <a:blip r:embed="rId2"/>
          <a:srcRect l="22222" t="37037" r="24074" b="33333"/>
          <a:stretch/>
        </p:blipFill>
        <p:spPr>
          <a:xfrm>
            <a:off x="6858000" y="152400"/>
            <a:ext cx="2209800" cy="1219200"/>
          </a:xfrm>
          <a:prstGeom prst="rect">
            <a:avLst/>
          </a:prstGeom>
          <a:effectLst>
            <a:outerShdw blurRad="330200" dist="38100" dir="5400000" algn="t" rotWithShape="0">
              <a:prstClr val="black">
                <a:alpha val="76000"/>
              </a:prstClr>
            </a:outerShdw>
          </a:effectLst>
        </p:spPr>
      </p:pic>
      <p:sp>
        <p:nvSpPr>
          <p:cNvPr id="12" name="object 2">
            <a:extLst>
              <a:ext uri="{FF2B5EF4-FFF2-40B4-BE49-F238E27FC236}">
                <a16:creationId xmlns:a16="http://schemas.microsoft.com/office/drawing/2014/main" id="{A8B449FE-4217-D30A-378E-1700D58FFDA4}"/>
              </a:ext>
            </a:extLst>
          </p:cNvPr>
          <p:cNvSpPr txBox="1">
            <a:spLocks noGrp="1"/>
          </p:cNvSpPr>
          <p:nvPr>
            <p:ph type="title"/>
          </p:nvPr>
        </p:nvSpPr>
        <p:spPr>
          <a:xfrm>
            <a:off x="457200" y="457200"/>
            <a:ext cx="5791200" cy="1243930"/>
          </a:xfrm>
          <a:prstGeom prst="rect">
            <a:avLst/>
          </a:prstGeom>
        </p:spPr>
        <p:txBody>
          <a:bodyPr vert="horz" wrap="square" lIns="0" tIns="12700" rIns="0" bIns="0" rtlCol="0">
            <a:spAutoFit/>
          </a:bodyPr>
          <a:lstStyle/>
          <a:p>
            <a:pPr marL="12700">
              <a:spcBef>
                <a:spcPts val="100"/>
              </a:spcBef>
            </a:pPr>
            <a:r>
              <a:rPr lang="it-IT" sz="4000" b="1" kern="0" spc="-20" dirty="0"/>
              <a:t>Soluzioni da implementare in versioni successive </a:t>
            </a:r>
            <a:endParaRPr lang="it-IT" sz="4000" b="1" kern="0" dirty="0"/>
          </a:p>
        </p:txBody>
      </p:sp>
      <p:sp>
        <p:nvSpPr>
          <p:cNvPr id="17" name="Segnaposto numero diapositiva 16">
            <a:extLst>
              <a:ext uri="{FF2B5EF4-FFF2-40B4-BE49-F238E27FC236}">
                <a16:creationId xmlns:a16="http://schemas.microsoft.com/office/drawing/2014/main" id="{AE88F6A4-BD43-D4D6-810D-B38E7A80D6C0}"/>
              </a:ext>
            </a:extLst>
          </p:cNvPr>
          <p:cNvSpPr>
            <a:spLocks noGrp="1"/>
          </p:cNvSpPr>
          <p:nvPr>
            <p:ph type="sldNum" sz="quarter" idx="7"/>
          </p:nvPr>
        </p:nvSpPr>
        <p:spPr/>
        <p:txBody>
          <a:bodyPr/>
          <a:lstStyle/>
          <a:p>
            <a:pPr marL="38100">
              <a:lnSpc>
                <a:spcPts val="1240"/>
              </a:lnSpc>
            </a:pPr>
            <a:fld id="{81D60167-4931-47E6-BA6A-407CBD079E47}" type="slidenum">
              <a:rPr lang="it-IT" smtClean="0"/>
              <a:t>4</a:t>
            </a:fld>
            <a:endParaRPr lang="it-IT" dirty="0"/>
          </a:p>
        </p:txBody>
      </p:sp>
      <p:sp>
        <p:nvSpPr>
          <p:cNvPr id="3" name="object 3">
            <a:extLst>
              <a:ext uri="{FF2B5EF4-FFF2-40B4-BE49-F238E27FC236}">
                <a16:creationId xmlns:a16="http://schemas.microsoft.com/office/drawing/2014/main" id="{20896BFC-5460-8B18-EE59-70F26D6808F2}"/>
              </a:ext>
            </a:extLst>
          </p:cNvPr>
          <p:cNvSpPr txBox="1"/>
          <p:nvPr/>
        </p:nvSpPr>
        <p:spPr>
          <a:xfrm>
            <a:off x="381000" y="1782914"/>
            <a:ext cx="7254875" cy="795731"/>
          </a:xfrm>
          <a:prstGeom prst="rect">
            <a:avLst/>
          </a:prstGeom>
        </p:spPr>
        <p:txBody>
          <a:bodyPr vert="horz" wrap="square" lIns="0" tIns="60960" rIns="0" bIns="0" rtlCol="0">
            <a:spAutoFit/>
          </a:bodyPr>
          <a:lstStyle/>
          <a:p>
            <a:pPr marL="241300" marR="179070" indent="-228600">
              <a:lnSpc>
                <a:spcPts val="3020"/>
              </a:lnSpc>
              <a:spcBef>
                <a:spcPts val="480"/>
              </a:spcBef>
              <a:buFont typeface="Arial MT"/>
              <a:buChar char="•"/>
              <a:tabLst>
                <a:tab pos="241300" algn="l"/>
              </a:tabLst>
            </a:pPr>
            <a:r>
              <a:rPr lang="it-IT" spc="-10" dirty="0">
                <a:latin typeface="Calibri"/>
                <a:cs typeface="Calibri"/>
              </a:rPr>
              <a:t>Form rivolti all’utente volti al valutare i parametri di empatia ottimismo e umorismo </a:t>
            </a:r>
            <a:endParaRPr sz="1600" dirty="0">
              <a:latin typeface="Calibri"/>
              <a:cs typeface="Calibri"/>
            </a:endParaRPr>
          </a:p>
        </p:txBody>
      </p:sp>
      <p:sp>
        <p:nvSpPr>
          <p:cNvPr id="4" name="object 3">
            <a:extLst>
              <a:ext uri="{FF2B5EF4-FFF2-40B4-BE49-F238E27FC236}">
                <a16:creationId xmlns:a16="http://schemas.microsoft.com/office/drawing/2014/main" id="{0B03B6F9-1199-E5BD-883C-646C5F36755E}"/>
              </a:ext>
            </a:extLst>
          </p:cNvPr>
          <p:cNvSpPr txBox="1"/>
          <p:nvPr/>
        </p:nvSpPr>
        <p:spPr>
          <a:xfrm>
            <a:off x="381000" y="2438484"/>
            <a:ext cx="7254875" cy="795731"/>
          </a:xfrm>
          <a:prstGeom prst="rect">
            <a:avLst/>
          </a:prstGeom>
        </p:spPr>
        <p:txBody>
          <a:bodyPr vert="horz" wrap="square" lIns="0" tIns="60960" rIns="0" bIns="0" rtlCol="0">
            <a:spAutoFit/>
          </a:bodyPr>
          <a:lstStyle/>
          <a:p>
            <a:pPr marL="241300" marR="179070" indent="-228600">
              <a:lnSpc>
                <a:spcPts val="3020"/>
              </a:lnSpc>
              <a:spcBef>
                <a:spcPts val="480"/>
              </a:spcBef>
              <a:buFont typeface="Arial MT"/>
              <a:buChar char="•"/>
              <a:tabLst>
                <a:tab pos="241300" algn="l"/>
              </a:tabLst>
            </a:pPr>
            <a:r>
              <a:rPr lang="it-IT" sz="1800" spc="-10" dirty="0">
                <a:latin typeface="Calibri"/>
                <a:cs typeface="Calibri"/>
              </a:rPr>
              <a:t>Un profilo utente con una descrizione del proprio carattere personale in modo più ampio</a:t>
            </a:r>
            <a:endParaRPr lang="it-IT" sz="1600" dirty="0">
              <a:latin typeface="Calibri"/>
              <a:cs typeface="Calibri"/>
            </a:endParaRPr>
          </a:p>
        </p:txBody>
      </p:sp>
      <p:sp>
        <p:nvSpPr>
          <p:cNvPr id="7" name="object 3">
            <a:extLst>
              <a:ext uri="{FF2B5EF4-FFF2-40B4-BE49-F238E27FC236}">
                <a16:creationId xmlns:a16="http://schemas.microsoft.com/office/drawing/2014/main" id="{6AE8DF1C-D991-06BD-D940-96832853B870}"/>
              </a:ext>
            </a:extLst>
          </p:cNvPr>
          <p:cNvSpPr txBox="1"/>
          <p:nvPr/>
        </p:nvSpPr>
        <p:spPr>
          <a:xfrm>
            <a:off x="420624" y="3107199"/>
            <a:ext cx="7254875" cy="1565172"/>
          </a:xfrm>
          <a:prstGeom prst="rect">
            <a:avLst/>
          </a:prstGeom>
        </p:spPr>
        <p:txBody>
          <a:bodyPr vert="horz" wrap="square" lIns="0" tIns="60960" rIns="0" bIns="0" rtlCol="0">
            <a:spAutoFit/>
          </a:bodyPr>
          <a:lstStyle/>
          <a:p>
            <a:pPr marL="241300" marR="179070" indent="-228600">
              <a:lnSpc>
                <a:spcPts val="3020"/>
              </a:lnSpc>
              <a:spcBef>
                <a:spcPts val="480"/>
              </a:spcBef>
              <a:buFont typeface="Arial MT"/>
              <a:buChar char="•"/>
              <a:tabLst>
                <a:tab pos="241300" algn="l"/>
              </a:tabLst>
            </a:pPr>
            <a:r>
              <a:rPr lang="it-IT" sz="1800" spc="-10" dirty="0">
                <a:latin typeface="Calibri"/>
                <a:cs typeface="Calibri"/>
              </a:rPr>
              <a:t>Una seconda tipologia di utenti psicologi che possano essere un riferimento per gli utenti che vogliano avviarsi verso un percorso di terapia, ove un utente decide di farsi seguire lo psicologo può accedere allo storico degli aggiornamenti che riguardano l’utente </a:t>
            </a:r>
            <a:endParaRPr lang="it-IT" sz="1600" dirty="0">
              <a:latin typeface="Calibri"/>
              <a:cs typeface="Calibri"/>
            </a:endParaRPr>
          </a:p>
        </p:txBody>
      </p:sp>
    </p:spTree>
    <p:extLst>
      <p:ext uri="{BB962C8B-B14F-4D97-AF65-F5344CB8AC3E}">
        <p14:creationId xmlns:p14="http://schemas.microsoft.com/office/powerpoint/2010/main" val="1218219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7542" y="6427114"/>
            <a:ext cx="76454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0</a:t>
            </a:r>
            <a:r>
              <a:rPr sz="1200" spc="5" dirty="0">
                <a:solidFill>
                  <a:srgbClr val="888888"/>
                </a:solidFill>
                <a:latin typeface="Calibri"/>
                <a:cs typeface="Calibri"/>
              </a:rPr>
              <a:t>5</a:t>
            </a:r>
            <a:r>
              <a:rPr sz="1200" dirty="0">
                <a:solidFill>
                  <a:srgbClr val="888888"/>
                </a:solidFill>
                <a:latin typeface="Calibri"/>
                <a:cs typeface="Calibri"/>
              </a:rPr>
              <a:t>/0</a:t>
            </a:r>
            <a:r>
              <a:rPr sz="1200" spc="5" dirty="0">
                <a:solidFill>
                  <a:srgbClr val="888888"/>
                </a:solidFill>
                <a:latin typeface="Calibri"/>
                <a:cs typeface="Calibri"/>
              </a:rPr>
              <a:t>5</a:t>
            </a:r>
            <a:r>
              <a:rPr sz="1200" dirty="0">
                <a:solidFill>
                  <a:srgbClr val="888888"/>
                </a:solidFill>
                <a:latin typeface="Calibri"/>
                <a:cs typeface="Calibri"/>
              </a:rPr>
              <a:t>/2</a:t>
            </a:r>
            <a:r>
              <a:rPr sz="1200" spc="5" dirty="0">
                <a:solidFill>
                  <a:srgbClr val="888888"/>
                </a:solidFill>
                <a:latin typeface="Calibri"/>
                <a:cs typeface="Calibri"/>
              </a:rPr>
              <a:t>0</a:t>
            </a:r>
            <a:r>
              <a:rPr sz="1200" dirty="0">
                <a:solidFill>
                  <a:srgbClr val="888888"/>
                </a:solidFill>
                <a:latin typeface="Calibri"/>
                <a:cs typeface="Calibri"/>
              </a:rPr>
              <a:t>23</a:t>
            </a:r>
            <a:endParaRPr sz="1200">
              <a:latin typeface="Calibri"/>
              <a:cs typeface="Calibri"/>
            </a:endParaRPr>
          </a:p>
        </p:txBody>
      </p:sp>
      <p:sp>
        <p:nvSpPr>
          <p:cNvPr id="5" name="Segnaposto data 4">
            <a:extLst>
              <a:ext uri="{FF2B5EF4-FFF2-40B4-BE49-F238E27FC236}">
                <a16:creationId xmlns:a16="http://schemas.microsoft.com/office/drawing/2014/main" id="{3D493355-2017-15AE-8E1A-6179B572A57D}"/>
              </a:ext>
            </a:extLst>
          </p:cNvPr>
          <p:cNvSpPr>
            <a:spLocks noGrp="1"/>
          </p:cNvSpPr>
          <p:nvPr>
            <p:ph type="dt" sz="half" idx="6"/>
          </p:nvPr>
        </p:nvSpPr>
        <p:spPr/>
        <p:txBody>
          <a:bodyPr/>
          <a:lstStyle/>
          <a:p>
            <a:pPr marL="12700">
              <a:lnSpc>
                <a:spcPts val="1240"/>
              </a:lnSpc>
            </a:pPr>
            <a:r>
              <a:rPr lang="it-IT"/>
              <a:t>06/07/2023</a:t>
            </a:r>
            <a:endParaRPr lang="it-IT" dirty="0"/>
          </a:p>
        </p:txBody>
      </p:sp>
      <p:sp>
        <p:nvSpPr>
          <p:cNvPr id="6" name="Segnaposto piè di pagina 5">
            <a:extLst>
              <a:ext uri="{FF2B5EF4-FFF2-40B4-BE49-F238E27FC236}">
                <a16:creationId xmlns:a16="http://schemas.microsoft.com/office/drawing/2014/main" id="{D65EC6AC-EFEE-4310-6A5A-28EFFCBEA084}"/>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endParaRPr lang="it-IT" dirty="0"/>
          </a:p>
        </p:txBody>
      </p:sp>
      <p:pic>
        <p:nvPicPr>
          <p:cNvPr id="11" name="Immagine 10">
            <a:extLst>
              <a:ext uri="{FF2B5EF4-FFF2-40B4-BE49-F238E27FC236}">
                <a16:creationId xmlns:a16="http://schemas.microsoft.com/office/drawing/2014/main" id="{383E511C-4392-2E3C-9E32-845BBCEF3B49}"/>
              </a:ext>
            </a:extLst>
          </p:cNvPr>
          <p:cNvPicPr>
            <a:picLocks noChangeAspect="1"/>
          </p:cNvPicPr>
          <p:nvPr/>
        </p:nvPicPr>
        <p:blipFill rotWithShape="1">
          <a:blip r:embed="rId2"/>
          <a:srcRect l="22222" t="37037" r="24074" b="33333"/>
          <a:stretch/>
        </p:blipFill>
        <p:spPr>
          <a:xfrm>
            <a:off x="6858000" y="152400"/>
            <a:ext cx="2209800" cy="1219200"/>
          </a:xfrm>
          <a:prstGeom prst="rect">
            <a:avLst/>
          </a:prstGeom>
          <a:effectLst>
            <a:outerShdw blurRad="330200" dist="38100" dir="5400000" algn="t" rotWithShape="0">
              <a:prstClr val="black">
                <a:alpha val="76000"/>
              </a:prstClr>
            </a:outerShdw>
          </a:effectLst>
        </p:spPr>
      </p:pic>
      <p:sp>
        <p:nvSpPr>
          <p:cNvPr id="12" name="object 2">
            <a:extLst>
              <a:ext uri="{FF2B5EF4-FFF2-40B4-BE49-F238E27FC236}">
                <a16:creationId xmlns:a16="http://schemas.microsoft.com/office/drawing/2014/main" id="{A8B449FE-4217-D30A-378E-1700D58FFDA4}"/>
              </a:ext>
            </a:extLst>
          </p:cNvPr>
          <p:cNvSpPr txBox="1">
            <a:spLocks noGrp="1"/>
          </p:cNvSpPr>
          <p:nvPr>
            <p:ph type="title"/>
          </p:nvPr>
        </p:nvSpPr>
        <p:spPr>
          <a:xfrm>
            <a:off x="457200" y="457200"/>
            <a:ext cx="5791200" cy="1243930"/>
          </a:xfrm>
          <a:prstGeom prst="rect">
            <a:avLst/>
          </a:prstGeom>
        </p:spPr>
        <p:txBody>
          <a:bodyPr vert="horz" wrap="square" lIns="0" tIns="12700" rIns="0" bIns="0" rtlCol="0">
            <a:spAutoFit/>
          </a:bodyPr>
          <a:lstStyle/>
          <a:p>
            <a:pPr marL="12700">
              <a:spcBef>
                <a:spcPts val="100"/>
              </a:spcBef>
            </a:pPr>
            <a:r>
              <a:rPr lang="it-IT" sz="4000" b="1" kern="0" spc="-20" dirty="0"/>
              <a:t>Nel concreto su cosa poggia la nostra app </a:t>
            </a:r>
            <a:endParaRPr lang="it-IT" sz="4000" b="1" kern="0" dirty="0"/>
          </a:p>
        </p:txBody>
      </p:sp>
      <p:sp>
        <p:nvSpPr>
          <p:cNvPr id="17" name="Segnaposto numero diapositiva 16">
            <a:extLst>
              <a:ext uri="{FF2B5EF4-FFF2-40B4-BE49-F238E27FC236}">
                <a16:creationId xmlns:a16="http://schemas.microsoft.com/office/drawing/2014/main" id="{AE88F6A4-BD43-D4D6-810D-B38E7A80D6C0}"/>
              </a:ext>
            </a:extLst>
          </p:cNvPr>
          <p:cNvSpPr>
            <a:spLocks noGrp="1"/>
          </p:cNvSpPr>
          <p:nvPr>
            <p:ph type="sldNum" sz="quarter" idx="7"/>
          </p:nvPr>
        </p:nvSpPr>
        <p:spPr/>
        <p:txBody>
          <a:bodyPr/>
          <a:lstStyle/>
          <a:p>
            <a:pPr marL="38100">
              <a:lnSpc>
                <a:spcPts val="1240"/>
              </a:lnSpc>
            </a:pPr>
            <a:fld id="{81D60167-4931-47E6-BA6A-407CBD079E47}" type="slidenum">
              <a:rPr lang="it-IT" smtClean="0"/>
              <a:t>5</a:t>
            </a:fld>
            <a:endParaRPr lang="it-IT" dirty="0"/>
          </a:p>
        </p:txBody>
      </p:sp>
      <p:sp>
        <p:nvSpPr>
          <p:cNvPr id="3" name="object 3">
            <a:extLst>
              <a:ext uri="{FF2B5EF4-FFF2-40B4-BE49-F238E27FC236}">
                <a16:creationId xmlns:a16="http://schemas.microsoft.com/office/drawing/2014/main" id="{20896BFC-5460-8B18-EE59-70F26D6808F2}"/>
              </a:ext>
            </a:extLst>
          </p:cNvPr>
          <p:cNvSpPr txBox="1"/>
          <p:nvPr/>
        </p:nvSpPr>
        <p:spPr>
          <a:xfrm>
            <a:off x="304800" y="1600200"/>
            <a:ext cx="7254875" cy="411010"/>
          </a:xfrm>
          <a:prstGeom prst="rect">
            <a:avLst/>
          </a:prstGeom>
        </p:spPr>
        <p:txBody>
          <a:bodyPr vert="horz" wrap="square" lIns="0" tIns="60960" rIns="0" bIns="0" rtlCol="0">
            <a:spAutoFit/>
          </a:bodyPr>
          <a:lstStyle/>
          <a:p>
            <a:pPr marL="698500" marR="179070" lvl="1" indent="-228600">
              <a:lnSpc>
                <a:spcPts val="3020"/>
              </a:lnSpc>
              <a:spcBef>
                <a:spcPts val="480"/>
              </a:spcBef>
              <a:buFont typeface="Arial MT"/>
              <a:buChar char="•"/>
              <a:tabLst>
                <a:tab pos="241300" algn="l"/>
              </a:tabLst>
            </a:pPr>
            <a:r>
              <a:rPr lang="it-IT" spc="-10" dirty="0">
                <a:latin typeface="Calibri"/>
                <a:cs typeface="Calibri"/>
              </a:rPr>
              <a:t>Grafica implementata grazie alle funzionalità offerte da Compose </a:t>
            </a:r>
            <a:endParaRPr sz="1600" dirty="0">
              <a:latin typeface="Calibri"/>
              <a:cs typeface="Calibri"/>
            </a:endParaRPr>
          </a:p>
        </p:txBody>
      </p:sp>
      <p:sp>
        <p:nvSpPr>
          <p:cNvPr id="8" name="object 3">
            <a:extLst>
              <a:ext uri="{FF2B5EF4-FFF2-40B4-BE49-F238E27FC236}">
                <a16:creationId xmlns:a16="http://schemas.microsoft.com/office/drawing/2014/main" id="{74CDD981-3A3B-749E-964B-DF87346D8EE4}"/>
              </a:ext>
            </a:extLst>
          </p:cNvPr>
          <p:cNvSpPr txBox="1"/>
          <p:nvPr/>
        </p:nvSpPr>
        <p:spPr>
          <a:xfrm>
            <a:off x="304800" y="2011210"/>
            <a:ext cx="7254875" cy="411010"/>
          </a:xfrm>
          <a:prstGeom prst="rect">
            <a:avLst/>
          </a:prstGeom>
        </p:spPr>
        <p:txBody>
          <a:bodyPr vert="horz" wrap="square" lIns="0" tIns="60960" rIns="0" bIns="0" rtlCol="0">
            <a:spAutoFit/>
          </a:bodyPr>
          <a:lstStyle/>
          <a:p>
            <a:pPr marL="698500" marR="179070" lvl="1" indent="-228600">
              <a:lnSpc>
                <a:spcPts val="3020"/>
              </a:lnSpc>
              <a:spcBef>
                <a:spcPts val="480"/>
              </a:spcBef>
              <a:buFont typeface="Arial MT"/>
              <a:buChar char="•"/>
              <a:tabLst>
                <a:tab pos="241300" algn="l"/>
              </a:tabLst>
            </a:pPr>
            <a:r>
              <a:rPr lang="it-IT" spc="-10" dirty="0">
                <a:latin typeface="Calibri"/>
                <a:cs typeface="Calibri"/>
              </a:rPr>
              <a:t>Una logica di elementi </a:t>
            </a:r>
            <a:r>
              <a:rPr lang="it-IT" spc="-10" dirty="0" err="1">
                <a:latin typeface="Calibri"/>
                <a:cs typeface="Calibri"/>
              </a:rPr>
              <a:t>parcelable</a:t>
            </a:r>
            <a:r>
              <a:rPr lang="it-IT" spc="-10" dirty="0">
                <a:latin typeface="Calibri"/>
                <a:cs typeface="Calibri"/>
              </a:rPr>
              <a:t> e </a:t>
            </a:r>
            <a:r>
              <a:rPr lang="it-IT" spc="-10" dirty="0" err="1">
                <a:latin typeface="Calibri"/>
                <a:cs typeface="Calibri"/>
              </a:rPr>
              <a:t>mutable</a:t>
            </a:r>
            <a:r>
              <a:rPr lang="it-IT" spc="-10" dirty="0">
                <a:latin typeface="Calibri"/>
                <a:cs typeface="Calibri"/>
              </a:rPr>
              <a:t> state</a:t>
            </a:r>
            <a:endParaRPr sz="1600" dirty="0">
              <a:latin typeface="Calibri"/>
              <a:cs typeface="Calibri"/>
            </a:endParaRPr>
          </a:p>
        </p:txBody>
      </p:sp>
      <p:sp>
        <p:nvSpPr>
          <p:cNvPr id="9" name="object 3">
            <a:extLst>
              <a:ext uri="{FF2B5EF4-FFF2-40B4-BE49-F238E27FC236}">
                <a16:creationId xmlns:a16="http://schemas.microsoft.com/office/drawing/2014/main" id="{68721F0C-D6E7-EDE7-AAF8-6F989B707DED}"/>
              </a:ext>
            </a:extLst>
          </p:cNvPr>
          <p:cNvSpPr txBox="1"/>
          <p:nvPr/>
        </p:nvSpPr>
        <p:spPr>
          <a:xfrm>
            <a:off x="304800" y="2844130"/>
            <a:ext cx="7254875" cy="411010"/>
          </a:xfrm>
          <a:prstGeom prst="rect">
            <a:avLst/>
          </a:prstGeom>
        </p:spPr>
        <p:txBody>
          <a:bodyPr vert="horz" wrap="square" lIns="0" tIns="60960" rIns="0" bIns="0" rtlCol="0">
            <a:spAutoFit/>
          </a:bodyPr>
          <a:lstStyle/>
          <a:p>
            <a:pPr marL="698500" marR="179070" lvl="1" indent="-228600">
              <a:lnSpc>
                <a:spcPts val="3020"/>
              </a:lnSpc>
              <a:spcBef>
                <a:spcPts val="480"/>
              </a:spcBef>
              <a:buFont typeface="Arial MT"/>
              <a:buChar char="•"/>
              <a:tabLst>
                <a:tab pos="241300" algn="l"/>
              </a:tabLst>
            </a:pPr>
            <a:r>
              <a:rPr lang="it-IT" spc="-10" dirty="0">
                <a:latin typeface="Calibri"/>
                <a:cs typeface="Calibri"/>
              </a:rPr>
              <a:t>Un applicazione del pattern MVVC </a:t>
            </a:r>
            <a:endParaRPr sz="1600" dirty="0">
              <a:latin typeface="Calibri"/>
              <a:cs typeface="Calibri"/>
            </a:endParaRPr>
          </a:p>
        </p:txBody>
      </p:sp>
      <p:sp>
        <p:nvSpPr>
          <p:cNvPr id="10" name="object 3">
            <a:extLst>
              <a:ext uri="{FF2B5EF4-FFF2-40B4-BE49-F238E27FC236}">
                <a16:creationId xmlns:a16="http://schemas.microsoft.com/office/drawing/2014/main" id="{E6144946-4665-BBED-B0EF-C375B0725E12}"/>
              </a:ext>
            </a:extLst>
          </p:cNvPr>
          <p:cNvSpPr txBox="1"/>
          <p:nvPr/>
        </p:nvSpPr>
        <p:spPr>
          <a:xfrm>
            <a:off x="268224" y="2419669"/>
            <a:ext cx="7254875" cy="411010"/>
          </a:xfrm>
          <a:prstGeom prst="rect">
            <a:avLst/>
          </a:prstGeom>
        </p:spPr>
        <p:txBody>
          <a:bodyPr vert="horz" wrap="square" lIns="0" tIns="60960" rIns="0" bIns="0" rtlCol="0">
            <a:spAutoFit/>
          </a:bodyPr>
          <a:lstStyle/>
          <a:p>
            <a:pPr marL="698500" marR="179070" lvl="1" indent="-228600">
              <a:lnSpc>
                <a:spcPts val="3020"/>
              </a:lnSpc>
              <a:spcBef>
                <a:spcPts val="480"/>
              </a:spcBef>
              <a:buFont typeface="Arial MT"/>
              <a:buChar char="•"/>
              <a:tabLst>
                <a:tab pos="241300" algn="l"/>
              </a:tabLst>
            </a:pPr>
            <a:r>
              <a:rPr lang="it-IT" spc="-10" dirty="0">
                <a:latin typeface="Calibri"/>
                <a:cs typeface="Calibri"/>
              </a:rPr>
              <a:t>Comunicazione con il database tramite Room </a:t>
            </a:r>
            <a:endParaRPr sz="1600" dirty="0">
              <a:latin typeface="Calibri"/>
              <a:cs typeface="Calibri"/>
            </a:endParaRPr>
          </a:p>
        </p:txBody>
      </p:sp>
      <p:sp>
        <p:nvSpPr>
          <p:cNvPr id="13" name="object 3">
            <a:extLst>
              <a:ext uri="{FF2B5EF4-FFF2-40B4-BE49-F238E27FC236}">
                <a16:creationId xmlns:a16="http://schemas.microsoft.com/office/drawing/2014/main" id="{92C7C76A-F7ED-4D46-CAB9-A6A5607411FC}"/>
              </a:ext>
            </a:extLst>
          </p:cNvPr>
          <p:cNvSpPr txBox="1"/>
          <p:nvPr/>
        </p:nvSpPr>
        <p:spPr>
          <a:xfrm>
            <a:off x="323088" y="3274460"/>
            <a:ext cx="7254875" cy="795731"/>
          </a:xfrm>
          <a:prstGeom prst="rect">
            <a:avLst/>
          </a:prstGeom>
        </p:spPr>
        <p:txBody>
          <a:bodyPr vert="horz" wrap="square" lIns="0" tIns="60960" rIns="0" bIns="0" rtlCol="0">
            <a:spAutoFit/>
          </a:bodyPr>
          <a:lstStyle/>
          <a:p>
            <a:pPr marL="698500" marR="179070" lvl="1" indent="-228600">
              <a:lnSpc>
                <a:spcPts val="3020"/>
              </a:lnSpc>
              <a:spcBef>
                <a:spcPts val="480"/>
              </a:spcBef>
              <a:buFont typeface="Arial MT"/>
              <a:buChar char="•"/>
              <a:tabLst>
                <a:tab pos="241300" algn="l"/>
              </a:tabLst>
            </a:pPr>
            <a:r>
              <a:rPr lang="it-IT" spc="-10" dirty="0">
                <a:latin typeface="Calibri"/>
                <a:cs typeface="Calibri"/>
              </a:rPr>
              <a:t>Gestione della directory </a:t>
            </a:r>
            <a:r>
              <a:rPr lang="it-IT" spc="-10" dirty="0" err="1">
                <a:latin typeface="Calibri"/>
                <a:cs typeface="Calibri"/>
              </a:rPr>
              <a:t>resources</a:t>
            </a:r>
            <a:r>
              <a:rPr lang="it-IT" spc="-10" dirty="0">
                <a:latin typeface="Calibri"/>
                <a:cs typeface="Calibri"/>
              </a:rPr>
              <a:t> per contenere le stringhe di testo utilizzate e facilitarne la traduzione successiva </a:t>
            </a:r>
            <a:endParaRPr sz="1600" dirty="0">
              <a:latin typeface="Calibri"/>
              <a:cs typeface="Calibri"/>
            </a:endParaRPr>
          </a:p>
        </p:txBody>
      </p:sp>
    </p:spTree>
    <p:extLst>
      <p:ext uri="{BB962C8B-B14F-4D97-AF65-F5344CB8AC3E}">
        <p14:creationId xmlns:p14="http://schemas.microsoft.com/office/powerpoint/2010/main" val="881666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7542" y="6427114"/>
            <a:ext cx="76454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0</a:t>
            </a:r>
            <a:r>
              <a:rPr sz="1200" spc="5" dirty="0">
                <a:solidFill>
                  <a:srgbClr val="888888"/>
                </a:solidFill>
                <a:latin typeface="Calibri"/>
                <a:cs typeface="Calibri"/>
              </a:rPr>
              <a:t>5</a:t>
            </a:r>
            <a:r>
              <a:rPr sz="1200" dirty="0">
                <a:solidFill>
                  <a:srgbClr val="888888"/>
                </a:solidFill>
                <a:latin typeface="Calibri"/>
                <a:cs typeface="Calibri"/>
              </a:rPr>
              <a:t>/0</a:t>
            </a:r>
            <a:r>
              <a:rPr sz="1200" spc="5" dirty="0">
                <a:solidFill>
                  <a:srgbClr val="888888"/>
                </a:solidFill>
                <a:latin typeface="Calibri"/>
                <a:cs typeface="Calibri"/>
              </a:rPr>
              <a:t>5</a:t>
            </a:r>
            <a:r>
              <a:rPr sz="1200" dirty="0">
                <a:solidFill>
                  <a:srgbClr val="888888"/>
                </a:solidFill>
                <a:latin typeface="Calibri"/>
                <a:cs typeface="Calibri"/>
              </a:rPr>
              <a:t>/2</a:t>
            </a:r>
            <a:r>
              <a:rPr sz="1200" spc="5" dirty="0">
                <a:solidFill>
                  <a:srgbClr val="888888"/>
                </a:solidFill>
                <a:latin typeface="Calibri"/>
                <a:cs typeface="Calibri"/>
              </a:rPr>
              <a:t>0</a:t>
            </a:r>
            <a:r>
              <a:rPr sz="1200" dirty="0">
                <a:solidFill>
                  <a:srgbClr val="888888"/>
                </a:solidFill>
                <a:latin typeface="Calibri"/>
                <a:cs typeface="Calibri"/>
              </a:rPr>
              <a:t>23</a:t>
            </a:r>
            <a:endParaRPr sz="1200">
              <a:latin typeface="Calibri"/>
              <a:cs typeface="Calibri"/>
            </a:endParaRPr>
          </a:p>
        </p:txBody>
      </p:sp>
      <p:sp>
        <p:nvSpPr>
          <p:cNvPr id="5" name="Segnaposto data 4">
            <a:extLst>
              <a:ext uri="{FF2B5EF4-FFF2-40B4-BE49-F238E27FC236}">
                <a16:creationId xmlns:a16="http://schemas.microsoft.com/office/drawing/2014/main" id="{3D493355-2017-15AE-8E1A-6179B572A57D}"/>
              </a:ext>
            </a:extLst>
          </p:cNvPr>
          <p:cNvSpPr>
            <a:spLocks noGrp="1"/>
          </p:cNvSpPr>
          <p:nvPr>
            <p:ph type="dt" sz="half" idx="6"/>
          </p:nvPr>
        </p:nvSpPr>
        <p:spPr/>
        <p:txBody>
          <a:bodyPr/>
          <a:lstStyle/>
          <a:p>
            <a:pPr marL="12700">
              <a:lnSpc>
                <a:spcPts val="1240"/>
              </a:lnSpc>
            </a:pPr>
            <a:r>
              <a:rPr lang="it-IT"/>
              <a:t>06/07/2023</a:t>
            </a:r>
            <a:endParaRPr lang="it-IT" dirty="0"/>
          </a:p>
        </p:txBody>
      </p:sp>
      <p:sp>
        <p:nvSpPr>
          <p:cNvPr id="6" name="Segnaposto piè di pagina 5">
            <a:extLst>
              <a:ext uri="{FF2B5EF4-FFF2-40B4-BE49-F238E27FC236}">
                <a16:creationId xmlns:a16="http://schemas.microsoft.com/office/drawing/2014/main" id="{D65EC6AC-EFEE-4310-6A5A-28EFFCBEA084}"/>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endParaRPr lang="it-IT" dirty="0"/>
          </a:p>
        </p:txBody>
      </p:sp>
      <p:pic>
        <p:nvPicPr>
          <p:cNvPr id="11" name="Immagine 10">
            <a:extLst>
              <a:ext uri="{FF2B5EF4-FFF2-40B4-BE49-F238E27FC236}">
                <a16:creationId xmlns:a16="http://schemas.microsoft.com/office/drawing/2014/main" id="{383E511C-4392-2E3C-9E32-845BBCEF3B49}"/>
              </a:ext>
            </a:extLst>
          </p:cNvPr>
          <p:cNvPicPr>
            <a:picLocks noChangeAspect="1"/>
          </p:cNvPicPr>
          <p:nvPr/>
        </p:nvPicPr>
        <p:blipFill rotWithShape="1">
          <a:blip r:embed="rId2"/>
          <a:srcRect l="22222" t="37037" r="24074" b="33333"/>
          <a:stretch/>
        </p:blipFill>
        <p:spPr>
          <a:xfrm>
            <a:off x="6858000" y="152400"/>
            <a:ext cx="2209800" cy="1219200"/>
          </a:xfrm>
          <a:prstGeom prst="rect">
            <a:avLst/>
          </a:prstGeom>
          <a:effectLst>
            <a:outerShdw blurRad="330200" dist="38100" dir="5400000" algn="t" rotWithShape="0">
              <a:prstClr val="black">
                <a:alpha val="76000"/>
              </a:prstClr>
            </a:outerShdw>
          </a:effectLst>
        </p:spPr>
      </p:pic>
      <p:sp>
        <p:nvSpPr>
          <p:cNvPr id="12" name="object 2">
            <a:extLst>
              <a:ext uri="{FF2B5EF4-FFF2-40B4-BE49-F238E27FC236}">
                <a16:creationId xmlns:a16="http://schemas.microsoft.com/office/drawing/2014/main" id="{A8B449FE-4217-D30A-378E-1700D58FFDA4}"/>
              </a:ext>
            </a:extLst>
          </p:cNvPr>
          <p:cNvSpPr txBox="1">
            <a:spLocks noGrp="1"/>
          </p:cNvSpPr>
          <p:nvPr>
            <p:ph type="title"/>
          </p:nvPr>
        </p:nvSpPr>
        <p:spPr>
          <a:xfrm>
            <a:off x="457200" y="457200"/>
            <a:ext cx="5791200" cy="1859483"/>
          </a:xfrm>
          <a:prstGeom prst="rect">
            <a:avLst/>
          </a:prstGeom>
        </p:spPr>
        <p:txBody>
          <a:bodyPr vert="horz" wrap="square" lIns="0" tIns="12700" rIns="0" bIns="0" rtlCol="0">
            <a:spAutoFit/>
          </a:bodyPr>
          <a:lstStyle/>
          <a:p>
            <a:pPr marL="12700">
              <a:spcBef>
                <a:spcPts val="100"/>
              </a:spcBef>
            </a:pPr>
            <a:r>
              <a:rPr lang="it-IT" sz="4000" b="1" kern="0" spc="-20" dirty="0"/>
              <a:t>Grafica implementata grazie alle funzionalità offerte da Compose </a:t>
            </a:r>
          </a:p>
        </p:txBody>
      </p:sp>
      <p:sp>
        <p:nvSpPr>
          <p:cNvPr id="17" name="Segnaposto numero diapositiva 16">
            <a:extLst>
              <a:ext uri="{FF2B5EF4-FFF2-40B4-BE49-F238E27FC236}">
                <a16:creationId xmlns:a16="http://schemas.microsoft.com/office/drawing/2014/main" id="{AE88F6A4-BD43-D4D6-810D-B38E7A80D6C0}"/>
              </a:ext>
            </a:extLst>
          </p:cNvPr>
          <p:cNvSpPr>
            <a:spLocks noGrp="1"/>
          </p:cNvSpPr>
          <p:nvPr>
            <p:ph type="sldNum" sz="quarter" idx="7"/>
          </p:nvPr>
        </p:nvSpPr>
        <p:spPr/>
        <p:txBody>
          <a:bodyPr/>
          <a:lstStyle/>
          <a:p>
            <a:pPr marL="38100">
              <a:lnSpc>
                <a:spcPts val="1240"/>
              </a:lnSpc>
            </a:pPr>
            <a:fld id="{81D60167-4931-47E6-BA6A-407CBD079E47}" type="slidenum">
              <a:rPr lang="it-IT" smtClean="0"/>
              <a:t>6</a:t>
            </a:fld>
            <a:endParaRPr lang="it-IT" dirty="0"/>
          </a:p>
        </p:txBody>
      </p:sp>
      <p:sp>
        <p:nvSpPr>
          <p:cNvPr id="3" name="object 3">
            <a:extLst>
              <a:ext uri="{FF2B5EF4-FFF2-40B4-BE49-F238E27FC236}">
                <a16:creationId xmlns:a16="http://schemas.microsoft.com/office/drawing/2014/main" id="{20896BFC-5460-8B18-EE59-70F26D6808F2}"/>
              </a:ext>
            </a:extLst>
          </p:cNvPr>
          <p:cNvSpPr txBox="1"/>
          <p:nvPr/>
        </p:nvSpPr>
        <p:spPr>
          <a:xfrm>
            <a:off x="152400" y="2298395"/>
            <a:ext cx="7254875" cy="1949893"/>
          </a:xfrm>
          <a:prstGeom prst="rect">
            <a:avLst/>
          </a:prstGeom>
        </p:spPr>
        <p:txBody>
          <a:bodyPr vert="horz" wrap="square" lIns="0" tIns="60960" rIns="0" bIns="0" rtlCol="0">
            <a:spAutoFit/>
          </a:bodyPr>
          <a:lstStyle/>
          <a:p>
            <a:pPr marL="469900" marR="179070" lvl="1">
              <a:lnSpc>
                <a:spcPts val="3020"/>
              </a:lnSpc>
              <a:spcBef>
                <a:spcPts val="480"/>
              </a:spcBef>
              <a:tabLst>
                <a:tab pos="241300" algn="l"/>
              </a:tabLst>
            </a:pPr>
            <a:r>
              <a:rPr lang="it-IT" spc="-10" dirty="0">
                <a:latin typeface="Calibri"/>
                <a:cs typeface="Calibri"/>
              </a:rPr>
              <a:t>Per far si che l’interfaccia sia scritta nello stesso linguaggio di programmazione con cui scrivo il codice, garantendo una più facile gestione e leggibilità , inoltre tale sistema permette anche la facilità con cui si sa ridimensionare sui diversi schermi e tener conto delle preferenze utente  </a:t>
            </a:r>
            <a:endParaRPr sz="1600" dirty="0">
              <a:latin typeface="Calibri"/>
              <a:cs typeface="Calibri"/>
            </a:endParaRPr>
          </a:p>
        </p:txBody>
      </p:sp>
    </p:spTree>
    <p:extLst>
      <p:ext uri="{BB962C8B-B14F-4D97-AF65-F5344CB8AC3E}">
        <p14:creationId xmlns:p14="http://schemas.microsoft.com/office/powerpoint/2010/main" val="2458634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7542" y="6427114"/>
            <a:ext cx="76454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0</a:t>
            </a:r>
            <a:r>
              <a:rPr sz="1200" spc="5" dirty="0">
                <a:solidFill>
                  <a:srgbClr val="888888"/>
                </a:solidFill>
                <a:latin typeface="Calibri"/>
                <a:cs typeface="Calibri"/>
              </a:rPr>
              <a:t>5</a:t>
            </a:r>
            <a:r>
              <a:rPr sz="1200" dirty="0">
                <a:solidFill>
                  <a:srgbClr val="888888"/>
                </a:solidFill>
                <a:latin typeface="Calibri"/>
                <a:cs typeface="Calibri"/>
              </a:rPr>
              <a:t>/0</a:t>
            </a:r>
            <a:r>
              <a:rPr sz="1200" spc="5" dirty="0">
                <a:solidFill>
                  <a:srgbClr val="888888"/>
                </a:solidFill>
                <a:latin typeface="Calibri"/>
                <a:cs typeface="Calibri"/>
              </a:rPr>
              <a:t>5</a:t>
            </a:r>
            <a:r>
              <a:rPr sz="1200" dirty="0">
                <a:solidFill>
                  <a:srgbClr val="888888"/>
                </a:solidFill>
                <a:latin typeface="Calibri"/>
                <a:cs typeface="Calibri"/>
              </a:rPr>
              <a:t>/2</a:t>
            </a:r>
            <a:r>
              <a:rPr sz="1200" spc="5" dirty="0">
                <a:solidFill>
                  <a:srgbClr val="888888"/>
                </a:solidFill>
                <a:latin typeface="Calibri"/>
                <a:cs typeface="Calibri"/>
              </a:rPr>
              <a:t>0</a:t>
            </a:r>
            <a:r>
              <a:rPr sz="1200" dirty="0">
                <a:solidFill>
                  <a:srgbClr val="888888"/>
                </a:solidFill>
                <a:latin typeface="Calibri"/>
                <a:cs typeface="Calibri"/>
              </a:rPr>
              <a:t>23</a:t>
            </a:r>
            <a:endParaRPr sz="1200">
              <a:latin typeface="Calibri"/>
              <a:cs typeface="Calibri"/>
            </a:endParaRPr>
          </a:p>
        </p:txBody>
      </p:sp>
      <p:sp>
        <p:nvSpPr>
          <p:cNvPr id="5" name="Segnaposto data 4">
            <a:extLst>
              <a:ext uri="{FF2B5EF4-FFF2-40B4-BE49-F238E27FC236}">
                <a16:creationId xmlns:a16="http://schemas.microsoft.com/office/drawing/2014/main" id="{3D493355-2017-15AE-8E1A-6179B572A57D}"/>
              </a:ext>
            </a:extLst>
          </p:cNvPr>
          <p:cNvSpPr>
            <a:spLocks noGrp="1"/>
          </p:cNvSpPr>
          <p:nvPr>
            <p:ph type="dt" sz="half" idx="6"/>
          </p:nvPr>
        </p:nvSpPr>
        <p:spPr/>
        <p:txBody>
          <a:bodyPr/>
          <a:lstStyle/>
          <a:p>
            <a:pPr marL="12700">
              <a:lnSpc>
                <a:spcPts val="1240"/>
              </a:lnSpc>
            </a:pPr>
            <a:r>
              <a:rPr lang="it-IT"/>
              <a:t>06/07/2023</a:t>
            </a:r>
            <a:endParaRPr lang="it-IT" dirty="0"/>
          </a:p>
        </p:txBody>
      </p:sp>
      <p:sp>
        <p:nvSpPr>
          <p:cNvPr id="6" name="Segnaposto piè di pagina 5">
            <a:extLst>
              <a:ext uri="{FF2B5EF4-FFF2-40B4-BE49-F238E27FC236}">
                <a16:creationId xmlns:a16="http://schemas.microsoft.com/office/drawing/2014/main" id="{D65EC6AC-EFEE-4310-6A5A-28EFFCBEA084}"/>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endParaRPr lang="it-IT" dirty="0"/>
          </a:p>
        </p:txBody>
      </p:sp>
      <p:pic>
        <p:nvPicPr>
          <p:cNvPr id="11" name="Immagine 10">
            <a:extLst>
              <a:ext uri="{FF2B5EF4-FFF2-40B4-BE49-F238E27FC236}">
                <a16:creationId xmlns:a16="http://schemas.microsoft.com/office/drawing/2014/main" id="{383E511C-4392-2E3C-9E32-845BBCEF3B49}"/>
              </a:ext>
            </a:extLst>
          </p:cNvPr>
          <p:cNvPicPr>
            <a:picLocks noChangeAspect="1"/>
          </p:cNvPicPr>
          <p:nvPr/>
        </p:nvPicPr>
        <p:blipFill rotWithShape="1">
          <a:blip r:embed="rId2"/>
          <a:srcRect l="22222" t="37037" r="24074" b="33333"/>
          <a:stretch/>
        </p:blipFill>
        <p:spPr>
          <a:xfrm>
            <a:off x="6858000" y="152400"/>
            <a:ext cx="2209800" cy="1219200"/>
          </a:xfrm>
          <a:prstGeom prst="rect">
            <a:avLst/>
          </a:prstGeom>
          <a:effectLst>
            <a:outerShdw blurRad="330200" dist="38100" dir="5400000" algn="t" rotWithShape="0">
              <a:prstClr val="black">
                <a:alpha val="76000"/>
              </a:prstClr>
            </a:outerShdw>
          </a:effectLst>
        </p:spPr>
      </p:pic>
      <p:sp>
        <p:nvSpPr>
          <p:cNvPr id="12" name="object 2">
            <a:extLst>
              <a:ext uri="{FF2B5EF4-FFF2-40B4-BE49-F238E27FC236}">
                <a16:creationId xmlns:a16="http://schemas.microsoft.com/office/drawing/2014/main" id="{A8B449FE-4217-D30A-378E-1700D58FFDA4}"/>
              </a:ext>
            </a:extLst>
          </p:cNvPr>
          <p:cNvSpPr txBox="1">
            <a:spLocks noGrp="1"/>
          </p:cNvSpPr>
          <p:nvPr>
            <p:ph type="title"/>
          </p:nvPr>
        </p:nvSpPr>
        <p:spPr>
          <a:xfrm>
            <a:off x="457200" y="457200"/>
            <a:ext cx="5791200" cy="1243930"/>
          </a:xfrm>
          <a:prstGeom prst="rect">
            <a:avLst/>
          </a:prstGeom>
        </p:spPr>
        <p:txBody>
          <a:bodyPr vert="horz" wrap="square" lIns="0" tIns="12700" rIns="0" bIns="0" rtlCol="0">
            <a:spAutoFit/>
          </a:bodyPr>
          <a:lstStyle/>
          <a:p>
            <a:pPr marL="12700">
              <a:spcBef>
                <a:spcPts val="100"/>
              </a:spcBef>
            </a:pPr>
            <a:r>
              <a:rPr lang="it-IT" sz="4000" b="1" kern="0" spc="-20" dirty="0"/>
              <a:t>Comunicazione con il database tramite Room </a:t>
            </a:r>
          </a:p>
        </p:txBody>
      </p:sp>
      <p:sp>
        <p:nvSpPr>
          <p:cNvPr id="17" name="Segnaposto numero diapositiva 16">
            <a:extLst>
              <a:ext uri="{FF2B5EF4-FFF2-40B4-BE49-F238E27FC236}">
                <a16:creationId xmlns:a16="http://schemas.microsoft.com/office/drawing/2014/main" id="{AE88F6A4-BD43-D4D6-810D-B38E7A80D6C0}"/>
              </a:ext>
            </a:extLst>
          </p:cNvPr>
          <p:cNvSpPr>
            <a:spLocks noGrp="1"/>
          </p:cNvSpPr>
          <p:nvPr>
            <p:ph type="sldNum" sz="quarter" idx="7"/>
          </p:nvPr>
        </p:nvSpPr>
        <p:spPr/>
        <p:txBody>
          <a:bodyPr/>
          <a:lstStyle/>
          <a:p>
            <a:pPr marL="38100">
              <a:lnSpc>
                <a:spcPts val="1240"/>
              </a:lnSpc>
            </a:pPr>
            <a:fld id="{81D60167-4931-47E6-BA6A-407CBD079E47}" type="slidenum">
              <a:rPr lang="it-IT" smtClean="0"/>
              <a:t>7</a:t>
            </a:fld>
            <a:endParaRPr lang="it-IT" dirty="0"/>
          </a:p>
        </p:txBody>
      </p:sp>
      <p:sp>
        <p:nvSpPr>
          <p:cNvPr id="3" name="object 3">
            <a:extLst>
              <a:ext uri="{FF2B5EF4-FFF2-40B4-BE49-F238E27FC236}">
                <a16:creationId xmlns:a16="http://schemas.microsoft.com/office/drawing/2014/main" id="{20896BFC-5460-8B18-EE59-70F26D6808F2}"/>
              </a:ext>
            </a:extLst>
          </p:cNvPr>
          <p:cNvSpPr txBox="1"/>
          <p:nvPr/>
        </p:nvSpPr>
        <p:spPr>
          <a:xfrm>
            <a:off x="152400" y="2298395"/>
            <a:ext cx="7254875" cy="1558375"/>
          </a:xfrm>
          <a:prstGeom prst="rect">
            <a:avLst/>
          </a:prstGeom>
        </p:spPr>
        <p:txBody>
          <a:bodyPr vert="horz" wrap="square" lIns="0" tIns="60960" rIns="0" bIns="0" rtlCol="0">
            <a:spAutoFit/>
          </a:bodyPr>
          <a:lstStyle/>
          <a:p>
            <a:pPr marL="469900" marR="179070" lvl="1">
              <a:lnSpc>
                <a:spcPts val="3020"/>
              </a:lnSpc>
              <a:spcBef>
                <a:spcPts val="480"/>
              </a:spcBef>
              <a:tabLst>
                <a:tab pos="241300" algn="l"/>
              </a:tabLst>
            </a:pPr>
            <a:r>
              <a:rPr lang="it-IT" sz="1600" spc="-10" dirty="0">
                <a:latin typeface="Calibri"/>
                <a:cs typeface="Calibri"/>
              </a:rPr>
              <a:t>Attualmente il database è in locale e si opta gia per una versione centralizzata, con room viene facilitato tutto il meccanismo di astrazione con cui il programmatore comunica con il database, tramite un astrazione della DAO delle </a:t>
            </a:r>
            <a:r>
              <a:rPr lang="it-IT" sz="1600" spc="-10" dirty="0" err="1">
                <a:latin typeface="Calibri"/>
                <a:cs typeface="Calibri"/>
              </a:rPr>
              <a:t>entity</a:t>
            </a:r>
            <a:r>
              <a:rPr lang="it-IT" sz="1600" spc="-10" dirty="0">
                <a:latin typeface="Calibri"/>
                <a:cs typeface="Calibri"/>
              </a:rPr>
              <a:t> </a:t>
            </a:r>
            <a:endParaRPr sz="1600" dirty="0">
              <a:latin typeface="Calibri"/>
              <a:cs typeface="Calibri"/>
            </a:endParaRPr>
          </a:p>
        </p:txBody>
      </p:sp>
    </p:spTree>
    <p:extLst>
      <p:ext uri="{BB962C8B-B14F-4D97-AF65-F5344CB8AC3E}">
        <p14:creationId xmlns:p14="http://schemas.microsoft.com/office/powerpoint/2010/main" val="3321835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7542" y="6427114"/>
            <a:ext cx="76454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0</a:t>
            </a:r>
            <a:r>
              <a:rPr sz="1200" spc="5" dirty="0">
                <a:solidFill>
                  <a:srgbClr val="888888"/>
                </a:solidFill>
                <a:latin typeface="Calibri"/>
                <a:cs typeface="Calibri"/>
              </a:rPr>
              <a:t>5</a:t>
            </a:r>
            <a:r>
              <a:rPr sz="1200" dirty="0">
                <a:solidFill>
                  <a:srgbClr val="888888"/>
                </a:solidFill>
                <a:latin typeface="Calibri"/>
                <a:cs typeface="Calibri"/>
              </a:rPr>
              <a:t>/0</a:t>
            </a:r>
            <a:r>
              <a:rPr sz="1200" spc="5" dirty="0">
                <a:solidFill>
                  <a:srgbClr val="888888"/>
                </a:solidFill>
                <a:latin typeface="Calibri"/>
                <a:cs typeface="Calibri"/>
              </a:rPr>
              <a:t>5</a:t>
            </a:r>
            <a:r>
              <a:rPr sz="1200" dirty="0">
                <a:solidFill>
                  <a:srgbClr val="888888"/>
                </a:solidFill>
                <a:latin typeface="Calibri"/>
                <a:cs typeface="Calibri"/>
              </a:rPr>
              <a:t>/2</a:t>
            </a:r>
            <a:r>
              <a:rPr sz="1200" spc="5" dirty="0">
                <a:solidFill>
                  <a:srgbClr val="888888"/>
                </a:solidFill>
                <a:latin typeface="Calibri"/>
                <a:cs typeface="Calibri"/>
              </a:rPr>
              <a:t>0</a:t>
            </a:r>
            <a:r>
              <a:rPr sz="1200" dirty="0">
                <a:solidFill>
                  <a:srgbClr val="888888"/>
                </a:solidFill>
                <a:latin typeface="Calibri"/>
                <a:cs typeface="Calibri"/>
              </a:rPr>
              <a:t>23</a:t>
            </a:r>
            <a:endParaRPr sz="1200">
              <a:latin typeface="Calibri"/>
              <a:cs typeface="Calibri"/>
            </a:endParaRPr>
          </a:p>
        </p:txBody>
      </p:sp>
      <p:sp>
        <p:nvSpPr>
          <p:cNvPr id="5" name="Segnaposto data 4">
            <a:extLst>
              <a:ext uri="{FF2B5EF4-FFF2-40B4-BE49-F238E27FC236}">
                <a16:creationId xmlns:a16="http://schemas.microsoft.com/office/drawing/2014/main" id="{3D493355-2017-15AE-8E1A-6179B572A57D}"/>
              </a:ext>
            </a:extLst>
          </p:cNvPr>
          <p:cNvSpPr>
            <a:spLocks noGrp="1"/>
          </p:cNvSpPr>
          <p:nvPr>
            <p:ph type="dt" sz="half" idx="6"/>
          </p:nvPr>
        </p:nvSpPr>
        <p:spPr/>
        <p:txBody>
          <a:bodyPr/>
          <a:lstStyle/>
          <a:p>
            <a:pPr marL="12700">
              <a:lnSpc>
                <a:spcPts val="1240"/>
              </a:lnSpc>
            </a:pPr>
            <a:r>
              <a:rPr lang="it-IT"/>
              <a:t>06/07/2023</a:t>
            </a:r>
            <a:endParaRPr lang="it-IT" dirty="0"/>
          </a:p>
        </p:txBody>
      </p:sp>
      <p:sp>
        <p:nvSpPr>
          <p:cNvPr id="6" name="Segnaposto piè di pagina 5">
            <a:extLst>
              <a:ext uri="{FF2B5EF4-FFF2-40B4-BE49-F238E27FC236}">
                <a16:creationId xmlns:a16="http://schemas.microsoft.com/office/drawing/2014/main" id="{D65EC6AC-EFEE-4310-6A5A-28EFFCBEA084}"/>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endParaRPr lang="it-IT" dirty="0"/>
          </a:p>
        </p:txBody>
      </p:sp>
      <p:pic>
        <p:nvPicPr>
          <p:cNvPr id="11" name="Immagine 10">
            <a:extLst>
              <a:ext uri="{FF2B5EF4-FFF2-40B4-BE49-F238E27FC236}">
                <a16:creationId xmlns:a16="http://schemas.microsoft.com/office/drawing/2014/main" id="{383E511C-4392-2E3C-9E32-845BBCEF3B49}"/>
              </a:ext>
            </a:extLst>
          </p:cNvPr>
          <p:cNvPicPr>
            <a:picLocks noChangeAspect="1"/>
          </p:cNvPicPr>
          <p:nvPr/>
        </p:nvPicPr>
        <p:blipFill rotWithShape="1">
          <a:blip r:embed="rId2"/>
          <a:srcRect l="22222" t="37037" r="24074" b="33333"/>
          <a:stretch/>
        </p:blipFill>
        <p:spPr>
          <a:xfrm>
            <a:off x="6858000" y="152400"/>
            <a:ext cx="2209800" cy="1219200"/>
          </a:xfrm>
          <a:prstGeom prst="rect">
            <a:avLst/>
          </a:prstGeom>
          <a:effectLst>
            <a:outerShdw blurRad="330200" dist="38100" dir="5400000" algn="t" rotWithShape="0">
              <a:prstClr val="black">
                <a:alpha val="76000"/>
              </a:prstClr>
            </a:outerShdw>
          </a:effectLst>
        </p:spPr>
      </p:pic>
      <p:sp>
        <p:nvSpPr>
          <p:cNvPr id="12" name="object 2">
            <a:extLst>
              <a:ext uri="{FF2B5EF4-FFF2-40B4-BE49-F238E27FC236}">
                <a16:creationId xmlns:a16="http://schemas.microsoft.com/office/drawing/2014/main" id="{A8B449FE-4217-D30A-378E-1700D58FFDA4}"/>
              </a:ext>
            </a:extLst>
          </p:cNvPr>
          <p:cNvSpPr txBox="1">
            <a:spLocks noGrp="1"/>
          </p:cNvSpPr>
          <p:nvPr>
            <p:ph type="title"/>
          </p:nvPr>
        </p:nvSpPr>
        <p:spPr>
          <a:xfrm>
            <a:off x="457200" y="457200"/>
            <a:ext cx="5791200" cy="1243930"/>
          </a:xfrm>
          <a:prstGeom prst="rect">
            <a:avLst/>
          </a:prstGeom>
        </p:spPr>
        <p:txBody>
          <a:bodyPr vert="horz" wrap="square" lIns="0" tIns="12700" rIns="0" bIns="0" rtlCol="0">
            <a:spAutoFit/>
          </a:bodyPr>
          <a:lstStyle/>
          <a:p>
            <a:pPr marL="12700">
              <a:spcBef>
                <a:spcPts val="100"/>
              </a:spcBef>
            </a:pPr>
            <a:r>
              <a:rPr lang="it-IT" sz="4000" b="1" kern="0" spc="-20" dirty="0"/>
              <a:t>Applicazione del pattern MVVC</a:t>
            </a:r>
          </a:p>
        </p:txBody>
      </p:sp>
      <p:sp>
        <p:nvSpPr>
          <p:cNvPr id="17" name="Segnaposto numero diapositiva 16">
            <a:extLst>
              <a:ext uri="{FF2B5EF4-FFF2-40B4-BE49-F238E27FC236}">
                <a16:creationId xmlns:a16="http://schemas.microsoft.com/office/drawing/2014/main" id="{AE88F6A4-BD43-D4D6-810D-B38E7A80D6C0}"/>
              </a:ext>
            </a:extLst>
          </p:cNvPr>
          <p:cNvSpPr>
            <a:spLocks noGrp="1"/>
          </p:cNvSpPr>
          <p:nvPr>
            <p:ph type="sldNum" sz="quarter" idx="7"/>
          </p:nvPr>
        </p:nvSpPr>
        <p:spPr/>
        <p:txBody>
          <a:bodyPr/>
          <a:lstStyle/>
          <a:p>
            <a:pPr marL="38100">
              <a:lnSpc>
                <a:spcPts val="1240"/>
              </a:lnSpc>
            </a:pPr>
            <a:fld id="{81D60167-4931-47E6-BA6A-407CBD079E47}" type="slidenum">
              <a:rPr lang="it-IT" smtClean="0"/>
              <a:t>8</a:t>
            </a:fld>
            <a:endParaRPr lang="it-IT" dirty="0"/>
          </a:p>
        </p:txBody>
      </p:sp>
      <p:sp>
        <p:nvSpPr>
          <p:cNvPr id="3" name="object 3">
            <a:extLst>
              <a:ext uri="{FF2B5EF4-FFF2-40B4-BE49-F238E27FC236}">
                <a16:creationId xmlns:a16="http://schemas.microsoft.com/office/drawing/2014/main" id="{20896BFC-5460-8B18-EE59-70F26D6808F2}"/>
              </a:ext>
            </a:extLst>
          </p:cNvPr>
          <p:cNvSpPr txBox="1"/>
          <p:nvPr/>
        </p:nvSpPr>
        <p:spPr>
          <a:xfrm>
            <a:off x="-77027" y="1679794"/>
            <a:ext cx="7254875" cy="1622495"/>
          </a:xfrm>
          <a:prstGeom prst="rect">
            <a:avLst/>
          </a:prstGeom>
        </p:spPr>
        <p:txBody>
          <a:bodyPr vert="horz" wrap="square" lIns="0" tIns="60960" rIns="0" bIns="0" rtlCol="0">
            <a:spAutoFit/>
          </a:bodyPr>
          <a:lstStyle/>
          <a:p>
            <a:pPr marL="469900" marR="179070" lvl="1">
              <a:lnSpc>
                <a:spcPts val="3020"/>
              </a:lnSpc>
              <a:spcBef>
                <a:spcPts val="480"/>
              </a:spcBef>
              <a:tabLst>
                <a:tab pos="241300" algn="l"/>
              </a:tabLst>
            </a:pPr>
            <a:r>
              <a:rPr lang="it-IT" sz="1600" spc="-10" dirty="0">
                <a:latin typeface="Calibri"/>
                <a:cs typeface="Calibri"/>
              </a:rPr>
              <a:t>Tramite l’intermediazione con room viene facilitato tutto il meccanismo di comunicazione con il database, inoltre tramite un meccanismo di astrazione il programmatore sa esattamente il livello di astrazione con cui dover interagire.</a:t>
            </a:r>
          </a:p>
          <a:p>
            <a:pPr marL="469900" marR="179070" lvl="1">
              <a:lnSpc>
                <a:spcPts val="3020"/>
              </a:lnSpc>
              <a:spcBef>
                <a:spcPts val="480"/>
              </a:spcBef>
              <a:tabLst>
                <a:tab pos="241300" algn="l"/>
              </a:tabLst>
            </a:pPr>
            <a:r>
              <a:rPr lang="it-IT" sz="1600" spc="-10" dirty="0">
                <a:latin typeface="Calibri"/>
                <a:cs typeface="Calibri"/>
              </a:rPr>
              <a:t>Grazie a questo livello di astrazione viene impossibilitato l’accesso diretto ai dati </a:t>
            </a:r>
          </a:p>
        </p:txBody>
      </p:sp>
    </p:spTree>
    <p:extLst>
      <p:ext uri="{BB962C8B-B14F-4D97-AF65-F5344CB8AC3E}">
        <p14:creationId xmlns:p14="http://schemas.microsoft.com/office/powerpoint/2010/main" val="35812611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143</TotalTime>
  <Words>450</Words>
  <Application>Microsoft Office PowerPoint</Application>
  <PresentationFormat>Presentazione su schermo (4:3)</PresentationFormat>
  <Paragraphs>60</Paragraphs>
  <Slides>8</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8</vt:i4>
      </vt:variant>
    </vt:vector>
  </HeadingPairs>
  <TitlesOfParts>
    <vt:vector size="13" baseType="lpstr">
      <vt:lpstr>Arial MT</vt:lpstr>
      <vt:lpstr>Bold</vt:lpstr>
      <vt:lpstr>Calibri</vt:lpstr>
      <vt:lpstr>Calibri Light</vt:lpstr>
      <vt:lpstr>Office Theme</vt:lpstr>
      <vt:lpstr>Let Me Know </vt:lpstr>
      <vt:lpstr>Introduzione </vt:lpstr>
      <vt:lpstr>Soluzioni offerte dalla nostra app  </vt:lpstr>
      <vt:lpstr>Soluzioni da implementare in versioni successive </vt:lpstr>
      <vt:lpstr>Nel concreto su cosa poggia la nostra app </vt:lpstr>
      <vt:lpstr>Grafica implementata grazie alle funzionalità offerte da Compose </vt:lpstr>
      <vt:lpstr>Comunicazione con il database tramite Room </vt:lpstr>
      <vt:lpstr>Applicazione del pattern MVVC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Programming</dc:title>
  <dc:creator>Massimo Regoli</dc:creator>
  <cp:lastModifiedBy>francesco d'amata</cp:lastModifiedBy>
  <cp:revision>1</cp:revision>
  <dcterms:created xsi:type="dcterms:W3CDTF">2023-06-18T13:34:41Z</dcterms:created>
  <dcterms:modified xsi:type="dcterms:W3CDTF">2023-06-24T14:30:38Z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2023-05-05T00:00:00Z</vt:filetime>
  </property>
  <property fmtid="{D5CDD505-2E9C-101B-9397-08002B2CF9AE}" pid="3" name="Creator">
    <vt:lpwstr>Microsoft® PowerPoint® per Microsoft 365</vt:lpwstr>
  </property>
  <property fmtid="{D5CDD505-2E9C-101B-9397-08002B2CF9AE}" pid="4" name="LastSaved">
    <vt:filetime>2023-06-18T00:00:00Z</vt:filetime>
  </property>
</Properties>
</file>