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86" r:id="rId3"/>
    <p:sldId id="296" r:id="rId4"/>
    <p:sldId id="289" r:id="rId5"/>
    <p:sldId id="297" r:id="rId6"/>
    <p:sldId id="298" r:id="rId7"/>
    <p:sldId id="299" r:id="rId8"/>
    <p:sldId id="300" r:id="rId9"/>
    <p:sldId id="301" r:id="rId10"/>
    <p:sldId id="291" r:id="rId11"/>
    <p:sldId id="292" r:id="rId12"/>
    <p:sldId id="293" r:id="rId13"/>
    <p:sldId id="295" r:id="rId14"/>
  </p:sldIdLst>
  <p:sldSz cx="9144000" cy="6858000" type="screen4x3"/>
  <p:notesSz cx="9144000" cy="6858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7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88" d="100"/>
          <a:sy n="88" d="100"/>
        </p:scale>
        <p:origin x="121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D664BCA-F992-468F-B46E-6739ECD6201B}" type="datetimeFigureOut">
              <a:rPr lang="it-IT" smtClean="0"/>
              <a:t>26/06/2023</a:t>
            </a:fld>
            <a:endParaRPr lang="it-IT"/>
          </a:p>
        </p:txBody>
      </p:sp>
      <p:sp>
        <p:nvSpPr>
          <p:cNvPr id="4" name="Segnaposto immagine diapositiva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C8CD0CC-A0E3-45B7-853B-B05DE4C4A405}" type="slidenum">
              <a:rPr lang="it-IT" smtClean="0"/>
              <a:t>‹N›</a:t>
            </a:fld>
            <a:endParaRPr lang="it-IT"/>
          </a:p>
        </p:txBody>
      </p:sp>
    </p:spTree>
    <p:extLst>
      <p:ext uri="{BB962C8B-B14F-4D97-AF65-F5344CB8AC3E}">
        <p14:creationId xmlns:p14="http://schemas.microsoft.com/office/powerpoint/2010/main" val="1776889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Mobile</a:t>
            </a:r>
            <a:r>
              <a:rPr spc="-55" dirty="0"/>
              <a:t> </a:t>
            </a:r>
            <a:r>
              <a:rPr spc="-5" dirty="0"/>
              <a:t>Programming</a:t>
            </a:r>
            <a:r>
              <a:rPr spc="-40" dirty="0"/>
              <a:t> </a:t>
            </a:r>
            <a:r>
              <a:rPr dirty="0"/>
              <a:t>2022/2023</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it-IT"/>
              <a:t>06/07/2023</a:t>
            </a:r>
            <a:endParaRPr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Mobile</a:t>
            </a:r>
            <a:r>
              <a:rPr spc="-55" dirty="0"/>
              <a:t> </a:t>
            </a:r>
            <a:r>
              <a:rPr spc="-5" dirty="0"/>
              <a:t>Programming</a:t>
            </a:r>
            <a:r>
              <a:rPr spc="-40" dirty="0"/>
              <a:t> </a:t>
            </a:r>
            <a:r>
              <a:rPr dirty="0"/>
              <a:t>2022/2023</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it-IT"/>
              <a:t>06/07/2023</a:t>
            </a:r>
            <a:endParaRPr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Mobile</a:t>
            </a:r>
            <a:r>
              <a:rPr spc="-55" dirty="0"/>
              <a:t> </a:t>
            </a:r>
            <a:r>
              <a:rPr spc="-5" dirty="0"/>
              <a:t>Programming</a:t>
            </a:r>
            <a:r>
              <a:rPr spc="-40" dirty="0"/>
              <a:t> </a:t>
            </a:r>
            <a:r>
              <a:rPr dirty="0"/>
              <a:t>2022/2023</a:t>
            </a: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it-IT"/>
              <a:t>06/07/2023</a:t>
            </a:r>
            <a:endParaRPr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Mobile</a:t>
            </a:r>
            <a:r>
              <a:rPr spc="-55" dirty="0"/>
              <a:t> </a:t>
            </a:r>
            <a:r>
              <a:rPr spc="-5" dirty="0"/>
              <a:t>Programming</a:t>
            </a:r>
            <a:r>
              <a:rPr spc="-40" dirty="0"/>
              <a:t> </a:t>
            </a:r>
            <a:r>
              <a:rPr dirty="0"/>
              <a:t>2022/2023</a:t>
            </a: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it-IT"/>
              <a:t>06/07/2023</a:t>
            </a:r>
            <a:endParaRPr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Mobile</a:t>
            </a:r>
            <a:r>
              <a:rPr spc="-55" dirty="0"/>
              <a:t> </a:t>
            </a:r>
            <a:r>
              <a:rPr spc="-5" dirty="0"/>
              <a:t>Programming</a:t>
            </a:r>
            <a:r>
              <a:rPr spc="-40" dirty="0"/>
              <a:t> </a:t>
            </a:r>
            <a:r>
              <a:rPr dirty="0"/>
              <a:t>2022/2023</a:t>
            </a: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it-IT"/>
              <a:t>06/07/2023</a:t>
            </a:r>
            <a:endParaRPr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990637" y="53006"/>
            <a:ext cx="1153362" cy="1325150"/>
          </a:xfrm>
          <a:prstGeom prst="rect">
            <a:avLst/>
          </a:prstGeom>
        </p:spPr>
      </p:pic>
      <p:pic>
        <p:nvPicPr>
          <p:cNvPr id="17" name="bg object 17"/>
          <p:cNvPicPr/>
          <p:nvPr/>
        </p:nvPicPr>
        <p:blipFill>
          <a:blip r:embed="rId8" cstate="print"/>
          <a:stretch>
            <a:fillRect/>
          </a:stretch>
        </p:blipFill>
        <p:spPr>
          <a:xfrm>
            <a:off x="8129016" y="137160"/>
            <a:ext cx="950976" cy="1115568"/>
          </a:xfrm>
          <a:prstGeom prst="rect">
            <a:avLst/>
          </a:prstGeom>
        </p:spPr>
      </p:pic>
      <p:sp>
        <p:nvSpPr>
          <p:cNvPr id="2" name="Holder 2"/>
          <p:cNvSpPr>
            <a:spLocks noGrp="1"/>
          </p:cNvSpPr>
          <p:nvPr>
            <p:ph type="title"/>
          </p:nvPr>
        </p:nvSpPr>
        <p:spPr>
          <a:xfrm>
            <a:off x="1971294" y="3340989"/>
            <a:ext cx="5201411" cy="939800"/>
          </a:xfrm>
          <a:prstGeom prst="rect">
            <a:avLst/>
          </a:prstGeom>
        </p:spPr>
        <p:txBody>
          <a:bodyPr wrap="square" lIns="0" tIns="0" rIns="0" bIns="0">
            <a:spAutoFit/>
          </a:bodyPr>
          <a:lstStyle>
            <a:lvl1pPr>
              <a:defRPr sz="60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707542" y="1273912"/>
            <a:ext cx="7728915" cy="36220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550411" y="6465214"/>
            <a:ext cx="204597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dirty="0"/>
              <a:t>Mobile</a:t>
            </a:r>
            <a:r>
              <a:rPr spc="-55" dirty="0"/>
              <a:t> </a:t>
            </a:r>
            <a:r>
              <a:rPr spc="-5" dirty="0"/>
              <a:t>Programming</a:t>
            </a:r>
            <a:r>
              <a:rPr spc="-40" dirty="0"/>
              <a:t> </a:t>
            </a:r>
            <a:r>
              <a:rPr dirty="0"/>
              <a:t>2022/2023</a:t>
            </a:r>
          </a:p>
        </p:txBody>
      </p:sp>
      <p:sp>
        <p:nvSpPr>
          <p:cNvPr id="5" name="Holder 5"/>
          <p:cNvSpPr>
            <a:spLocks noGrp="1"/>
          </p:cNvSpPr>
          <p:nvPr>
            <p:ph type="dt" sz="half" idx="6"/>
          </p:nvPr>
        </p:nvSpPr>
        <p:spPr>
          <a:xfrm>
            <a:off x="707542" y="6465214"/>
            <a:ext cx="76454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lang="it-IT"/>
              <a:t>06/07/2023</a:t>
            </a:r>
            <a:endParaRPr dirty="0"/>
          </a:p>
        </p:txBody>
      </p:sp>
      <p:sp>
        <p:nvSpPr>
          <p:cNvPr id="6" name="Holder 6"/>
          <p:cNvSpPr>
            <a:spLocks noGrp="1"/>
          </p:cNvSpPr>
          <p:nvPr>
            <p:ph type="sldNum" sz="quarter" idx="7"/>
          </p:nvPr>
        </p:nvSpPr>
        <p:spPr>
          <a:xfrm>
            <a:off x="8230234" y="6465214"/>
            <a:ext cx="2317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jpg"/><Relationship Id="rId5" Type="http://schemas.microsoft.com/office/2007/relationships/hdphoto" Target="../media/hdphoto1.wdp"/><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18.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dirty="0">
              <a:latin typeface="Calibri"/>
              <a:cs typeface="Calibri"/>
            </a:endParaRPr>
          </a:p>
        </p:txBody>
      </p:sp>
      <p:sp>
        <p:nvSpPr>
          <p:cNvPr id="4" name="object 4"/>
          <p:cNvSpPr txBox="1">
            <a:spLocks noGrp="1"/>
          </p:cNvSpPr>
          <p:nvPr>
            <p:ph type="title"/>
          </p:nvPr>
        </p:nvSpPr>
        <p:spPr>
          <a:xfrm>
            <a:off x="2133600" y="1295400"/>
            <a:ext cx="5201411" cy="939800"/>
          </a:xfrm>
          <a:prstGeom prst="rect">
            <a:avLst/>
          </a:prstGeom>
        </p:spPr>
        <p:txBody>
          <a:bodyPr vert="horz" wrap="square" lIns="0" tIns="12700" rIns="0" bIns="0" rtlCol="0">
            <a:spAutoFit/>
          </a:bodyPr>
          <a:lstStyle/>
          <a:p>
            <a:pPr marL="15240">
              <a:lnSpc>
                <a:spcPct val="100000"/>
              </a:lnSpc>
              <a:spcBef>
                <a:spcPts val="100"/>
              </a:spcBef>
            </a:pPr>
            <a:r>
              <a:rPr lang="it-IT" b="1" spc="-45" dirty="0" err="1">
                <a:solidFill>
                  <a:srgbClr val="387EFF"/>
                </a:solidFill>
                <a:latin typeface="Bold"/>
              </a:rPr>
              <a:t>Let</a:t>
            </a:r>
            <a:r>
              <a:rPr lang="it-IT" b="1" spc="-45" dirty="0">
                <a:solidFill>
                  <a:srgbClr val="387EFF"/>
                </a:solidFill>
                <a:latin typeface="Bold"/>
              </a:rPr>
              <a:t> Me Know </a:t>
            </a:r>
            <a:endParaRPr b="1" dirty="0">
              <a:solidFill>
                <a:srgbClr val="387EFF"/>
              </a:solidFill>
              <a:latin typeface="Bold"/>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pic>
        <p:nvPicPr>
          <p:cNvPr id="9" name="Immagine 8">
            <a:extLst>
              <a:ext uri="{FF2B5EF4-FFF2-40B4-BE49-F238E27FC236}">
                <a16:creationId xmlns:a16="http://schemas.microsoft.com/office/drawing/2014/main" id="{7F0C0D38-1C2A-C723-8177-F88B505873BF}"/>
              </a:ext>
            </a:extLst>
          </p:cNvPr>
          <p:cNvPicPr>
            <a:picLocks noChangeAspect="1"/>
          </p:cNvPicPr>
          <p:nvPr/>
        </p:nvPicPr>
        <p:blipFill>
          <a:blip r:embed="rId2"/>
          <a:stretch>
            <a:fillRect/>
          </a:stretch>
        </p:blipFill>
        <p:spPr>
          <a:xfrm>
            <a:off x="1371600" y="457200"/>
            <a:ext cx="5638800" cy="5638800"/>
          </a:xfrm>
          <a:prstGeom prst="rect">
            <a:avLst/>
          </a:prstGeom>
        </p:spPr>
      </p:pic>
      <p:sp>
        <p:nvSpPr>
          <p:cNvPr id="10" name="Segnaposto numero diapositiva 9">
            <a:extLst>
              <a:ext uri="{FF2B5EF4-FFF2-40B4-BE49-F238E27FC236}">
                <a16:creationId xmlns:a16="http://schemas.microsoft.com/office/drawing/2014/main" id="{DFE587AC-8D32-ABD0-87D2-C1BFC73FFE94}"/>
              </a:ext>
            </a:extLst>
          </p:cNvPr>
          <p:cNvSpPr>
            <a:spLocks noGrp="1"/>
          </p:cNvSpPr>
          <p:nvPr>
            <p:ph type="sldNum" sz="quarter" idx="7"/>
          </p:nvPr>
        </p:nvSpPr>
        <p:spPr/>
        <p:txBody>
          <a:bodyPr/>
          <a:lstStyle/>
          <a:p>
            <a:pPr marL="38100">
              <a:lnSpc>
                <a:spcPts val="1240"/>
              </a:lnSpc>
            </a:pPr>
            <a:fld id="{81D60167-4931-47E6-BA6A-407CBD079E47}" type="slidenum">
              <a:rPr lang="it-IT" smtClean="0"/>
              <a:t>1</a:t>
            </a:fld>
            <a:endParaRPr lang="it-IT" dirty="0"/>
          </a:p>
        </p:txBody>
      </p:sp>
      <p:sp>
        <p:nvSpPr>
          <p:cNvPr id="7" name="CasellaDiTesto 6">
            <a:extLst>
              <a:ext uri="{FF2B5EF4-FFF2-40B4-BE49-F238E27FC236}">
                <a16:creationId xmlns:a16="http://schemas.microsoft.com/office/drawing/2014/main" id="{FBDAFE94-D38D-ADDA-0480-9A3E87A5A948}"/>
              </a:ext>
            </a:extLst>
          </p:cNvPr>
          <p:cNvSpPr txBox="1"/>
          <p:nvPr/>
        </p:nvSpPr>
        <p:spPr>
          <a:xfrm>
            <a:off x="2286000" y="3244334"/>
            <a:ext cx="4572000" cy="369332"/>
          </a:xfrm>
          <a:prstGeom prst="rect">
            <a:avLst/>
          </a:prstGeom>
          <a:noFill/>
        </p:spPr>
        <p:txBody>
          <a:bodyPr wrap="square">
            <a:spAutoFit/>
          </a:bodyPr>
          <a:lstStyle/>
          <a:p>
            <a:endParaRPr lang="it-IT"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dirty="0">
              <a:latin typeface="Calibri"/>
              <a:cs typeface="Calibri"/>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dirty="0"/>
              <a:t>06/07/2023</a:t>
            </a:r>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dirty="0"/>
              <a:t>Mobile</a:t>
            </a:r>
            <a:r>
              <a:rPr lang="it-IT" spc="-55" dirty="0"/>
              <a:t> </a:t>
            </a:r>
            <a:r>
              <a:rPr lang="it-IT" spc="-5" dirty="0"/>
              <a:t>Programming</a:t>
            </a:r>
            <a:r>
              <a:rPr lang="it-IT" spc="-40" dirty="0"/>
              <a:t> </a:t>
            </a:r>
            <a:r>
              <a:rPr lang="it-IT" dirty="0"/>
              <a:t>2022/2023</a:t>
            </a:r>
          </a:p>
        </p:txBody>
      </p:sp>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5791200" cy="1243930"/>
          </a:xfrm>
          <a:prstGeom prst="rect">
            <a:avLst/>
          </a:prstGeom>
        </p:spPr>
        <p:txBody>
          <a:bodyPr vert="horz" wrap="square" lIns="0" tIns="12700" rIns="0" bIns="0" rtlCol="0">
            <a:spAutoFit/>
          </a:bodyPr>
          <a:lstStyle/>
          <a:p>
            <a:pPr marL="12700">
              <a:spcBef>
                <a:spcPts val="100"/>
              </a:spcBef>
            </a:pPr>
            <a:r>
              <a:rPr lang="it-IT" sz="4000" b="1" kern="0" spc="-20" dirty="0"/>
              <a:t>Nel concreto su cosa poggia la nostra app </a:t>
            </a:r>
            <a:endParaRPr lang="it-IT" sz="4000" b="1" kern="0" dirty="0"/>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10</a:t>
            </a:fld>
            <a:endParaRPr lang="it-IT" dirty="0"/>
          </a:p>
        </p:txBody>
      </p:sp>
      <p:sp>
        <p:nvSpPr>
          <p:cNvPr id="3" name="object 3">
            <a:extLst>
              <a:ext uri="{FF2B5EF4-FFF2-40B4-BE49-F238E27FC236}">
                <a16:creationId xmlns:a16="http://schemas.microsoft.com/office/drawing/2014/main" id="{20896BFC-5460-8B18-EE59-70F26D6808F2}"/>
              </a:ext>
            </a:extLst>
          </p:cNvPr>
          <p:cNvSpPr txBox="1"/>
          <p:nvPr/>
        </p:nvSpPr>
        <p:spPr>
          <a:xfrm>
            <a:off x="304800" y="1600200"/>
            <a:ext cx="7254875" cy="411010"/>
          </a:xfrm>
          <a:prstGeom prst="rect">
            <a:avLst/>
          </a:prstGeom>
        </p:spPr>
        <p:txBody>
          <a:bodyPr vert="horz" wrap="square" lIns="0" tIns="60960" rIns="0" bIns="0" rtlCol="0">
            <a:spAutoFit/>
          </a:bodyPr>
          <a:lstStyle/>
          <a:p>
            <a:pPr marL="698500" marR="179070" lvl="1" indent="-228600">
              <a:lnSpc>
                <a:spcPts val="3020"/>
              </a:lnSpc>
              <a:spcBef>
                <a:spcPts val="480"/>
              </a:spcBef>
              <a:buFont typeface="Arial MT"/>
              <a:buChar char="•"/>
              <a:tabLst>
                <a:tab pos="241300" algn="l"/>
              </a:tabLst>
            </a:pPr>
            <a:r>
              <a:rPr lang="it-IT" spc="-10" dirty="0">
                <a:latin typeface="Calibri"/>
                <a:cs typeface="Calibri"/>
              </a:rPr>
              <a:t>Grafica implementata grazie alle funzionalità offerte da Compose </a:t>
            </a:r>
            <a:endParaRPr sz="1600" dirty="0">
              <a:latin typeface="Calibri"/>
              <a:cs typeface="Calibri"/>
            </a:endParaRPr>
          </a:p>
        </p:txBody>
      </p:sp>
      <p:sp>
        <p:nvSpPr>
          <p:cNvPr id="8" name="object 3">
            <a:extLst>
              <a:ext uri="{FF2B5EF4-FFF2-40B4-BE49-F238E27FC236}">
                <a16:creationId xmlns:a16="http://schemas.microsoft.com/office/drawing/2014/main" id="{74CDD981-3A3B-749E-964B-DF87346D8EE4}"/>
              </a:ext>
            </a:extLst>
          </p:cNvPr>
          <p:cNvSpPr txBox="1"/>
          <p:nvPr/>
        </p:nvSpPr>
        <p:spPr>
          <a:xfrm>
            <a:off x="304800" y="2011210"/>
            <a:ext cx="7254875" cy="411010"/>
          </a:xfrm>
          <a:prstGeom prst="rect">
            <a:avLst/>
          </a:prstGeom>
        </p:spPr>
        <p:txBody>
          <a:bodyPr vert="horz" wrap="square" lIns="0" tIns="60960" rIns="0" bIns="0" rtlCol="0">
            <a:spAutoFit/>
          </a:bodyPr>
          <a:lstStyle/>
          <a:p>
            <a:pPr marL="698500" marR="179070" lvl="1" indent="-228600">
              <a:lnSpc>
                <a:spcPts val="3020"/>
              </a:lnSpc>
              <a:spcBef>
                <a:spcPts val="480"/>
              </a:spcBef>
              <a:buFont typeface="Arial MT"/>
              <a:buChar char="•"/>
              <a:tabLst>
                <a:tab pos="241300" algn="l"/>
              </a:tabLst>
            </a:pPr>
            <a:r>
              <a:rPr lang="it-IT" spc="-10" dirty="0">
                <a:latin typeface="Calibri"/>
                <a:cs typeface="Calibri"/>
              </a:rPr>
              <a:t>Una logica di elementi </a:t>
            </a:r>
            <a:r>
              <a:rPr lang="it-IT" spc="-10" dirty="0" err="1">
                <a:latin typeface="Calibri"/>
                <a:cs typeface="Calibri"/>
              </a:rPr>
              <a:t>parcelable</a:t>
            </a:r>
            <a:r>
              <a:rPr lang="it-IT" spc="-10" dirty="0">
                <a:latin typeface="Calibri"/>
                <a:cs typeface="Calibri"/>
              </a:rPr>
              <a:t> e </a:t>
            </a:r>
            <a:r>
              <a:rPr lang="it-IT" spc="-10" dirty="0" err="1">
                <a:latin typeface="Calibri"/>
                <a:cs typeface="Calibri"/>
              </a:rPr>
              <a:t>mutable</a:t>
            </a:r>
            <a:r>
              <a:rPr lang="it-IT" spc="-10" dirty="0">
                <a:latin typeface="Calibri"/>
                <a:cs typeface="Calibri"/>
              </a:rPr>
              <a:t> state</a:t>
            </a:r>
            <a:endParaRPr sz="1600" dirty="0">
              <a:latin typeface="Calibri"/>
              <a:cs typeface="Calibri"/>
            </a:endParaRPr>
          </a:p>
        </p:txBody>
      </p:sp>
      <p:sp>
        <p:nvSpPr>
          <p:cNvPr id="9" name="object 3">
            <a:extLst>
              <a:ext uri="{FF2B5EF4-FFF2-40B4-BE49-F238E27FC236}">
                <a16:creationId xmlns:a16="http://schemas.microsoft.com/office/drawing/2014/main" id="{68721F0C-D6E7-EDE7-AAF8-6F989B707DED}"/>
              </a:ext>
            </a:extLst>
          </p:cNvPr>
          <p:cNvSpPr txBox="1"/>
          <p:nvPr/>
        </p:nvSpPr>
        <p:spPr>
          <a:xfrm>
            <a:off x="304800" y="2844130"/>
            <a:ext cx="7254875" cy="411010"/>
          </a:xfrm>
          <a:prstGeom prst="rect">
            <a:avLst/>
          </a:prstGeom>
        </p:spPr>
        <p:txBody>
          <a:bodyPr vert="horz" wrap="square" lIns="0" tIns="60960" rIns="0" bIns="0" rtlCol="0">
            <a:spAutoFit/>
          </a:bodyPr>
          <a:lstStyle/>
          <a:p>
            <a:pPr marL="698500" marR="179070" lvl="1" indent="-228600">
              <a:lnSpc>
                <a:spcPts val="3020"/>
              </a:lnSpc>
              <a:spcBef>
                <a:spcPts val="480"/>
              </a:spcBef>
              <a:buFont typeface="Arial MT"/>
              <a:buChar char="•"/>
              <a:tabLst>
                <a:tab pos="241300" algn="l"/>
              </a:tabLst>
            </a:pPr>
            <a:r>
              <a:rPr lang="it-IT" spc="-10" dirty="0">
                <a:latin typeface="Calibri"/>
                <a:cs typeface="Calibri"/>
              </a:rPr>
              <a:t>Un applicazione del pattern MVVC </a:t>
            </a:r>
            <a:endParaRPr sz="1600" dirty="0">
              <a:latin typeface="Calibri"/>
              <a:cs typeface="Calibri"/>
            </a:endParaRPr>
          </a:p>
        </p:txBody>
      </p:sp>
      <p:sp>
        <p:nvSpPr>
          <p:cNvPr id="10" name="object 3">
            <a:extLst>
              <a:ext uri="{FF2B5EF4-FFF2-40B4-BE49-F238E27FC236}">
                <a16:creationId xmlns:a16="http://schemas.microsoft.com/office/drawing/2014/main" id="{E6144946-4665-BBED-B0EF-C375B0725E12}"/>
              </a:ext>
            </a:extLst>
          </p:cNvPr>
          <p:cNvSpPr txBox="1"/>
          <p:nvPr/>
        </p:nvSpPr>
        <p:spPr>
          <a:xfrm>
            <a:off x="268224" y="2419669"/>
            <a:ext cx="7254875" cy="411010"/>
          </a:xfrm>
          <a:prstGeom prst="rect">
            <a:avLst/>
          </a:prstGeom>
        </p:spPr>
        <p:txBody>
          <a:bodyPr vert="horz" wrap="square" lIns="0" tIns="60960" rIns="0" bIns="0" rtlCol="0">
            <a:spAutoFit/>
          </a:bodyPr>
          <a:lstStyle/>
          <a:p>
            <a:pPr marL="698500" marR="179070" lvl="1" indent="-228600">
              <a:lnSpc>
                <a:spcPts val="3020"/>
              </a:lnSpc>
              <a:spcBef>
                <a:spcPts val="480"/>
              </a:spcBef>
              <a:buFont typeface="Arial MT"/>
              <a:buChar char="•"/>
              <a:tabLst>
                <a:tab pos="241300" algn="l"/>
              </a:tabLst>
            </a:pPr>
            <a:r>
              <a:rPr lang="it-IT" spc="-10" dirty="0">
                <a:latin typeface="Calibri"/>
                <a:cs typeface="Calibri"/>
              </a:rPr>
              <a:t>Comunicazione con il database tramite Room </a:t>
            </a:r>
            <a:endParaRPr sz="1600" dirty="0">
              <a:latin typeface="Calibri"/>
              <a:cs typeface="Calibri"/>
            </a:endParaRPr>
          </a:p>
        </p:txBody>
      </p:sp>
      <p:sp>
        <p:nvSpPr>
          <p:cNvPr id="13" name="object 3">
            <a:extLst>
              <a:ext uri="{FF2B5EF4-FFF2-40B4-BE49-F238E27FC236}">
                <a16:creationId xmlns:a16="http://schemas.microsoft.com/office/drawing/2014/main" id="{92C7C76A-F7ED-4D46-CAB9-A6A5607411FC}"/>
              </a:ext>
            </a:extLst>
          </p:cNvPr>
          <p:cNvSpPr txBox="1"/>
          <p:nvPr/>
        </p:nvSpPr>
        <p:spPr>
          <a:xfrm>
            <a:off x="323088" y="3274460"/>
            <a:ext cx="7254875" cy="795731"/>
          </a:xfrm>
          <a:prstGeom prst="rect">
            <a:avLst/>
          </a:prstGeom>
        </p:spPr>
        <p:txBody>
          <a:bodyPr vert="horz" wrap="square" lIns="0" tIns="60960" rIns="0" bIns="0" rtlCol="0">
            <a:spAutoFit/>
          </a:bodyPr>
          <a:lstStyle/>
          <a:p>
            <a:pPr marL="698500" marR="179070" lvl="1" indent="-228600">
              <a:lnSpc>
                <a:spcPts val="3020"/>
              </a:lnSpc>
              <a:spcBef>
                <a:spcPts val="480"/>
              </a:spcBef>
              <a:buFont typeface="Arial MT"/>
              <a:buChar char="•"/>
              <a:tabLst>
                <a:tab pos="241300" algn="l"/>
              </a:tabLst>
            </a:pPr>
            <a:r>
              <a:rPr lang="it-IT" spc="-10" dirty="0">
                <a:latin typeface="Calibri"/>
                <a:cs typeface="Calibri"/>
              </a:rPr>
              <a:t>Gestione della directory </a:t>
            </a:r>
            <a:r>
              <a:rPr lang="it-IT" spc="-10" dirty="0" err="1">
                <a:latin typeface="Calibri"/>
                <a:cs typeface="Calibri"/>
              </a:rPr>
              <a:t>resources</a:t>
            </a:r>
            <a:r>
              <a:rPr lang="it-IT" spc="-10" dirty="0">
                <a:latin typeface="Calibri"/>
                <a:cs typeface="Calibri"/>
              </a:rPr>
              <a:t> per contenere le stringhe di testo utilizzate e facilitarne la traduzione successiva </a:t>
            </a:r>
            <a:endParaRPr sz="1600" dirty="0">
              <a:latin typeface="Calibri"/>
              <a:cs typeface="Calibri"/>
            </a:endParaRPr>
          </a:p>
        </p:txBody>
      </p:sp>
      <p:pic>
        <p:nvPicPr>
          <p:cNvPr id="4" name="Immagine 3">
            <a:extLst>
              <a:ext uri="{FF2B5EF4-FFF2-40B4-BE49-F238E27FC236}">
                <a16:creationId xmlns:a16="http://schemas.microsoft.com/office/drawing/2014/main" id="{BDA7E6CC-AC48-F153-C299-68A24A4BCF87}"/>
              </a:ext>
            </a:extLst>
          </p:cNvPr>
          <p:cNvPicPr>
            <a:picLocks noChangeAspect="1"/>
          </p:cNvPicPr>
          <p:nvPr/>
        </p:nvPicPr>
        <p:blipFill rotWithShape="1">
          <a:blip r:embed="rId2"/>
          <a:srcRect r="65706"/>
          <a:stretch/>
        </p:blipFill>
        <p:spPr>
          <a:xfrm>
            <a:off x="7010400" y="101065"/>
            <a:ext cx="1898406" cy="1402202"/>
          </a:xfrm>
          <a:prstGeom prst="rect">
            <a:avLst/>
          </a:prstGeom>
        </p:spPr>
      </p:pic>
    </p:spTree>
    <p:extLst>
      <p:ext uri="{BB962C8B-B14F-4D97-AF65-F5344CB8AC3E}">
        <p14:creationId xmlns:p14="http://schemas.microsoft.com/office/powerpoint/2010/main" val="881666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a:latin typeface="Calibri"/>
              <a:cs typeface="Calibri"/>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5791200" cy="1859483"/>
          </a:xfrm>
          <a:prstGeom prst="rect">
            <a:avLst/>
          </a:prstGeom>
        </p:spPr>
        <p:txBody>
          <a:bodyPr vert="horz" wrap="square" lIns="0" tIns="12700" rIns="0" bIns="0" rtlCol="0">
            <a:spAutoFit/>
          </a:bodyPr>
          <a:lstStyle/>
          <a:p>
            <a:pPr marL="12700">
              <a:spcBef>
                <a:spcPts val="100"/>
              </a:spcBef>
            </a:pPr>
            <a:r>
              <a:rPr lang="it-IT" sz="4000" b="1" kern="0" spc="-20" dirty="0"/>
              <a:t>Grafica implementata grazie alle funzionalità offerte da Compose </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11</a:t>
            </a:fld>
            <a:endParaRPr lang="it-IT" dirty="0"/>
          </a:p>
        </p:txBody>
      </p:sp>
      <p:sp>
        <p:nvSpPr>
          <p:cNvPr id="3" name="object 3">
            <a:extLst>
              <a:ext uri="{FF2B5EF4-FFF2-40B4-BE49-F238E27FC236}">
                <a16:creationId xmlns:a16="http://schemas.microsoft.com/office/drawing/2014/main" id="{20896BFC-5460-8B18-EE59-70F26D6808F2}"/>
              </a:ext>
            </a:extLst>
          </p:cNvPr>
          <p:cNvSpPr txBox="1"/>
          <p:nvPr/>
        </p:nvSpPr>
        <p:spPr>
          <a:xfrm>
            <a:off x="152400" y="2298395"/>
            <a:ext cx="7254875" cy="1949893"/>
          </a:xfrm>
          <a:prstGeom prst="rect">
            <a:avLst/>
          </a:prstGeom>
        </p:spPr>
        <p:txBody>
          <a:bodyPr vert="horz" wrap="square" lIns="0" tIns="60960" rIns="0" bIns="0" rtlCol="0">
            <a:spAutoFit/>
          </a:bodyPr>
          <a:lstStyle/>
          <a:p>
            <a:pPr marL="469900" marR="179070" lvl="1">
              <a:lnSpc>
                <a:spcPts val="3020"/>
              </a:lnSpc>
              <a:spcBef>
                <a:spcPts val="480"/>
              </a:spcBef>
              <a:tabLst>
                <a:tab pos="241300" algn="l"/>
              </a:tabLst>
            </a:pPr>
            <a:r>
              <a:rPr lang="it-IT" spc="-10" dirty="0">
                <a:latin typeface="Calibri"/>
                <a:cs typeface="Calibri"/>
              </a:rPr>
              <a:t>Per far si che l’interfaccia sia scritta nello stesso linguaggio di programmazione con cui scrivo il codice, garantendo una più facile gestione e leggibilità , inoltre tale sistema permette anche la facilità con cui si sa ridimensionare sui diversi schermi e tener conto delle preferenze utente  </a:t>
            </a:r>
            <a:endParaRPr sz="1600" dirty="0">
              <a:latin typeface="Calibri"/>
              <a:cs typeface="Calibri"/>
            </a:endParaRPr>
          </a:p>
        </p:txBody>
      </p:sp>
      <p:pic>
        <p:nvPicPr>
          <p:cNvPr id="4" name="Immagine 3">
            <a:extLst>
              <a:ext uri="{FF2B5EF4-FFF2-40B4-BE49-F238E27FC236}">
                <a16:creationId xmlns:a16="http://schemas.microsoft.com/office/drawing/2014/main" id="{A64EA99D-ECBD-64D3-D424-B643F97CD57A}"/>
              </a:ext>
            </a:extLst>
          </p:cNvPr>
          <p:cNvPicPr>
            <a:picLocks noChangeAspect="1"/>
          </p:cNvPicPr>
          <p:nvPr/>
        </p:nvPicPr>
        <p:blipFill rotWithShape="1">
          <a:blip r:embed="rId2"/>
          <a:srcRect r="65706"/>
          <a:stretch/>
        </p:blipFill>
        <p:spPr>
          <a:xfrm>
            <a:off x="7010400" y="101065"/>
            <a:ext cx="1898406" cy="1402202"/>
          </a:xfrm>
          <a:prstGeom prst="rect">
            <a:avLst/>
          </a:prstGeom>
        </p:spPr>
      </p:pic>
    </p:spTree>
    <p:extLst>
      <p:ext uri="{BB962C8B-B14F-4D97-AF65-F5344CB8AC3E}">
        <p14:creationId xmlns:p14="http://schemas.microsoft.com/office/powerpoint/2010/main" val="2458634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a:latin typeface="Calibri"/>
              <a:cs typeface="Calibri"/>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5791200" cy="1243930"/>
          </a:xfrm>
          <a:prstGeom prst="rect">
            <a:avLst/>
          </a:prstGeom>
        </p:spPr>
        <p:txBody>
          <a:bodyPr vert="horz" wrap="square" lIns="0" tIns="12700" rIns="0" bIns="0" rtlCol="0">
            <a:spAutoFit/>
          </a:bodyPr>
          <a:lstStyle/>
          <a:p>
            <a:pPr marL="12700">
              <a:spcBef>
                <a:spcPts val="100"/>
              </a:spcBef>
            </a:pPr>
            <a:r>
              <a:rPr lang="it-IT" sz="4000" b="1" kern="0" spc="-20" dirty="0"/>
              <a:t>Comunicazione con il database tramite Room </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12</a:t>
            </a:fld>
            <a:endParaRPr lang="it-IT" dirty="0"/>
          </a:p>
        </p:txBody>
      </p:sp>
      <p:sp>
        <p:nvSpPr>
          <p:cNvPr id="3" name="object 3">
            <a:extLst>
              <a:ext uri="{FF2B5EF4-FFF2-40B4-BE49-F238E27FC236}">
                <a16:creationId xmlns:a16="http://schemas.microsoft.com/office/drawing/2014/main" id="{20896BFC-5460-8B18-EE59-70F26D6808F2}"/>
              </a:ext>
            </a:extLst>
          </p:cNvPr>
          <p:cNvSpPr txBox="1"/>
          <p:nvPr/>
        </p:nvSpPr>
        <p:spPr>
          <a:xfrm>
            <a:off x="152400" y="2298395"/>
            <a:ext cx="7254875" cy="1558375"/>
          </a:xfrm>
          <a:prstGeom prst="rect">
            <a:avLst/>
          </a:prstGeom>
        </p:spPr>
        <p:txBody>
          <a:bodyPr vert="horz" wrap="square" lIns="0" tIns="60960" rIns="0" bIns="0" rtlCol="0">
            <a:spAutoFit/>
          </a:bodyPr>
          <a:lstStyle/>
          <a:p>
            <a:pPr marL="469900" marR="179070" lvl="1">
              <a:lnSpc>
                <a:spcPts val="3020"/>
              </a:lnSpc>
              <a:spcBef>
                <a:spcPts val="480"/>
              </a:spcBef>
              <a:tabLst>
                <a:tab pos="241300" algn="l"/>
              </a:tabLst>
            </a:pPr>
            <a:r>
              <a:rPr lang="it-IT" sz="1600" spc="-10" dirty="0">
                <a:latin typeface="Calibri"/>
                <a:cs typeface="Calibri"/>
              </a:rPr>
              <a:t>Attualmente il database è in locale e si opta gia per una versione centralizzata, con room viene facilitato tutto il meccanismo di astrazione con cui il programmatore comunica con il database, tramite un astrazione della DAO delle </a:t>
            </a:r>
            <a:r>
              <a:rPr lang="it-IT" sz="1600" spc="-10" dirty="0" err="1">
                <a:latin typeface="Calibri"/>
                <a:cs typeface="Calibri"/>
              </a:rPr>
              <a:t>entity</a:t>
            </a:r>
            <a:r>
              <a:rPr lang="it-IT" sz="1600" spc="-10" dirty="0">
                <a:latin typeface="Calibri"/>
                <a:cs typeface="Calibri"/>
              </a:rPr>
              <a:t> </a:t>
            </a:r>
            <a:endParaRPr sz="1600" dirty="0">
              <a:latin typeface="Calibri"/>
              <a:cs typeface="Calibri"/>
            </a:endParaRPr>
          </a:p>
        </p:txBody>
      </p:sp>
      <p:pic>
        <p:nvPicPr>
          <p:cNvPr id="4" name="Immagine 3">
            <a:extLst>
              <a:ext uri="{FF2B5EF4-FFF2-40B4-BE49-F238E27FC236}">
                <a16:creationId xmlns:a16="http://schemas.microsoft.com/office/drawing/2014/main" id="{B3FA3A3D-8918-FCC7-D7C3-836ACC4A4CD3}"/>
              </a:ext>
            </a:extLst>
          </p:cNvPr>
          <p:cNvPicPr>
            <a:picLocks noChangeAspect="1"/>
          </p:cNvPicPr>
          <p:nvPr/>
        </p:nvPicPr>
        <p:blipFill rotWithShape="1">
          <a:blip r:embed="rId2"/>
          <a:srcRect r="65706"/>
          <a:stretch/>
        </p:blipFill>
        <p:spPr>
          <a:xfrm>
            <a:off x="7010400" y="101065"/>
            <a:ext cx="1898406" cy="1402202"/>
          </a:xfrm>
          <a:prstGeom prst="rect">
            <a:avLst/>
          </a:prstGeom>
        </p:spPr>
      </p:pic>
    </p:spTree>
    <p:extLst>
      <p:ext uri="{BB962C8B-B14F-4D97-AF65-F5344CB8AC3E}">
        <p14:creationId xmlns:p14="http://schemas.microsoft.com/office/powerpoint/2010/main" val="332183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a:latin typeface="Calibri"/>
              <a:cs typeface="Calibri"/>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5791200" cy="1243930"/>
          </a:xfrm>
          <a:prstGeom prst="rect">
            <a:avLst/>
          </a:prstGeom>
        </p:spPr>
        <p:txBody>
          <a:bodyPr vert="horz" wrap="square" lIns="0" tIns="12700" rIns="0" bIns="0" rtlCol="0">
            <a:spAutoFit/>
          </a:bodyPr>
          <a:lstStyle/>
          <a:p>
            <a:pPr marL="12700">
              <a:spcBef>
                <a:spcPts val="100"/>
              </a:spcBef>
            </a:pPr>
            <a:r>
              <a:rPr lang="it-IT" sz="4000" b="1" kern="0" spc="-20" dirty="0"/>
              <a:t>Applicazione del pattern MVVC</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13</a:t>
            </a:fld>
            <a:endParaRPr lang="it-IT" dirty="0"/>
          </a:p>
        </p:txBody>
      </p:sp>
      <p:sp>
        <p:nvSpPr>
          <p:cNvPr id="3" name="object 3">
            <a:extLst>
              <a:ext uri="{FF2B5EF4-FFF2-40B4-BE49-F238E27FC236}">
                <a16:creationId xmlns:a16="http://schemas.microsoft.com/office/drawing/2014/main" id="{20896BFC-5460-8B18-EE59-70F26D6808F2}"/>
              </a:ext>
            </a:extLst>
          </p:cNvPr>
          <p:cNvSpPr txBox="1"/>
          <p:nvPr/>
        </p:nvSpPr>
        <p:spPr>
          <a:xfrm>
            <a:off x="-77027" y="1679794"/>
            <a:ext cx="7254875" cy="1622495"/>
          </a:xfrm>
          <a:prstGeom prst="rect">
            <a:avLst/>
          </a:prstGeom>
        </p:spPr>
        <p:txBody>
          <a:bodyPr vert="horz" wrap="square" lIns="0" tIns="60960" rIns="0" bIns="0" rtlCol="0">
            <a:spAutoFit/>
          </a:bodyPr>
          <a:lstStyle/>
          <a:p>
            <a:pPr marL="469900" marR="179070" lvl="1">
              <a:lnSpc>
                <a:spcPts val="3020"/>
              </a:lnSpc>
              <a:spcBef>
                <a:spcPts val="480"/>
              </a:spcBef>
              <a:tabLst>
                <a:tab pos="241300" algn="l"/>
              </a:tabLst>
            </a:pPr>
            <a:r>
              <a:rPr lang="it-IT" sz="1600" spc="-10" dirty="0">
                <a:latin typeface="Calibri"/>
                <a:cs typeface="Calibri"/>
              </a:rPr>
              <a:t>Tramite l’intermediazione con room viene facilitato tutto il meccanismo di comunicazione con il database, inoltre tramite un meccanismo di astrazione il programmatore sa esattamente il livello di astrazione con cui dover interagire.</a:t>
            </a:r>
          </a:p>
          <a:p>
            <a:pPr marL="469900" marR="179070" lvl="1">
              <a:lnSpc>
                <a:spcPts val="3020"/>
              </a:lnSpc>
              <a:spcBef>
                <a:spcPts val="480"/>
              </a:spcBef>
              <a:tabLst>
                <a:tab pos="241300" algn="l"/>
              </a:tabLst>
            </a:pPr>
            <a:r>
              <a:rPr lang="it-IT" sz="1600" spc="-10" dirty="0">
                <a:latin typeface="Calibri"/>
                <a:cs typeface="Calibri"/>
              </a:rPr>
              <a:t>Grazie a questo livello di astrazione viene impossibilitato l’accesso diretto ai dati </a:t>
            </a:r>
          </a:p>
        </p:txBody>
      </p:sp>
      <p:pic>
        <p:nvPicPr>
          <p:cNvPr id="4" name="Immagine 3">
            <a:extLst>
              <a:ext uri="{FF2B5EF4-FFF2-40B4-BE49-F238E27FC236}">
                <a16:creationId xmlns:a16="http://schemas.microsoft.com/office/drawing/2014/main" id="{6B39925E-93DE-DE1E-1D6F-793978E50E6D}"/>
              </a:ext>
            </a:extLst>
          </p:cNvPr>
          <p:cNvPicPr>
            <a:picLocks noChangeAspect="1"/>
          </p:cNvPicPr>
          <p:nvPr/>
        </p:nvPicPr>
        <p:blipFill rotWithShape="1">
          <a:blip r:embed="rId2"/>
          <a:srcRect r="65706"/>
          <a:stretch/>
        </p:blipFill>
        <p:spPr>
          <a:xfrm>
            <a:off x="7010400" y="101065"/>
            <a:ext cx="1898406" cy="1402202"/>
          </a:xfrm>
          <a:prstGeom prst="rect">
            <a:avLst/>
          </a:prstGeom>
        </p:spPr>
      </p:pic>
    </p:spTree>
    <p:extLst>
      <p:ext uri="{BB962C8B-B14F-4D97-AF65-F5344CB8AC3E}">
        <p14:creationId xmlns:p14="http://schemas.microsoft.com/office/powerpoint/2010/main" val="3581261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a:latin typeface="Calibri"/>
              <a:cs typeface="Calibri"/>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pic>
        <p:nvPicPr>
          <p:cNvPr id="11" name="Immagine 10">
            <a:extLst>
              <a:ext uri="{FF2B5EF4-FFF2-40B4-BE49-F238E27FC236}">
                <a16:creationId xmlns:a16="http://schemas.microsoft.com/office/drawing/2014/main" id="{383E511C-4392-2E3C-9E32-845BBCEF3B49}"/>
              </a:ext>
            </a:extLst>
          </p:cNvPr>
          <p:cNvPicPr>
            <a:picLocks noChangeAspect="1"/>
          </p:cNvPicPr>
          <p:nvPr/>
        </p:nvPicPr>
        <p:blipFill rotWithShape="1">
          <a:blip r:embed="rId2"/>
          <a:srcRect l="22222" t="37037" r="24074" b="33333"/>
          <a:stretch/>
        </p:blipFill>
        <p:spPr>
          <a:xfrm>
            <a:off x="7315200" y="381000"/>
            <a:ext cx="1250501" cy="689931"/>
          </a:xfrm>
          <a:prstGeom prst="rect">
            <a:avLst/>
          </a:prstGeom>
          <a:effectLst>
            <a:outerShdw blurRad="330200" dist="38100" dir="5400000" algn="t" rotWithShape="0">
              <a:prstClr val="black">
                <a:alpha val="76000"/>
              </a:prstClr>
            </a:outerShdw>
          </a:effectLst>
        </p:spPr>
      </p:pic>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4038600" cy="689932"/>
          </a:xfrm>
          <a:prstGeom prst="rect">
            <a:avLst/>
          </a:prstGeom>
        </p:spPr>
        <p:txBody>
          <a:bodyPr vert="horz" wrap="square" lIns="0" tIns="12700" rIns="0" bIns="0" rtlCol="0">
            <a:spAutoFit/>
          </a:bodyPr>
          <a:lstStyle/>
          <a:p>
            <a:pPr marL="12700">
              <a:lnSpc>
                <a:spcPct val="100000"/>
              </a:lnSpc>
              <a:spcBef>
                <a:spcPts val="100"/>
              </a:spcBef>
            </a:pPr>
            <a:r>
              <a:rPr lang="it-IT" sz="4400" b="1" spc="-20" dirty="0"/>
              <a:t>Introduzione </a:t>
            </a:r>
            <a:endParaRPr sz="4400" b="1" dirty="0"/>
          </a:p>
        </p:txBody>
      </p:sp>
      <p:sp>
        <p:nvSpPr>
          <p:cNvPr id="13" name="object 3">
            <a:extLst>
              <a:ext uri="{FF2B5EF4-FFF2-40B4-BE49-F238E27FC236}">
                <a16:creationId xmlns:a16="http://schemas.microsoft.com/office/drawing/2014/main" id="{4E7ED224-3D32-D96F-2BF1-5E1FF6427BC8}"/>
              </a:ext>
            </a:extLst>
          </p:cNvPr>
          <p:cNvSpPr txBox="1"/>
          <p:nvPr/>
        </p:nvSpPr>
        <p:spPr>
          <a:xfrm>
            <a:off x="457200" y="1371600"/>
            <a:ext cx="6705600" cy="2140330"/>
          </a:xfrm>
          <a:prstGeom prst="rect">
            <a:avLst/>
          </a:prstGeom>
        </p:spPr>
        <p:txBody>
          <a:bodyPr vert="horz" wrap="square" lIns="0" tIns="97790" rIns="0" bIns="0" rtlCol="0">
            <a:spAutoFit/>
          </a:bodyPr>
          <a:lstStyle/>
          <a:p>
            <a:pPr marL="12700">
              <a:lnSpc>
                <a:spcPct val="100000"/>
              </a:lnSpc>
              <a:spcBef>
                <a:spcPts val="770"/>
              </a:spcBef>
              <a:tabLst>
                <a:tab pos="241300" algn="l"/>
              </a:tabLst>
            </a:pPr>
            <a:r>
              <a:rPr lang="it-IT" dirty="0">
                <a:latin typeface="Calibri"/>
                <a:cs typeface="Calibri"/>
              </a:rPr>
              <a:t>In un mondo dove si usano sempre più i social media, chi per chiacchierare, chi per passare il tempo, chi per distrarsi ci siamo chiesti cosa potevamo portare di innovativo sul mercato ? </a:t>
            </a:r>
          </a:p>
          <a:p>
            <a:pPr marL="12700">
              <a:lnSpc>
                <a:spcPct val="100000"/>
              </a:lnSpc>
              <a:spcBef>
                <a:spcPts val="770"/>
              </a:spcBef>
              <a:tabLst>
                <a:tab pos="241300" algn="l"/>
              </a:tabLst>
            </a:pPr>
            <a:r>
              <a:rPr lang="it-IT" dirty="0">
                <a:latin typeface="Calibri"/>
                <a:cs typeface="Calibri"/>
              </a:rPr>
              <a:t>Volevamo valutare un profilo utente che secondo noi non è stato attenzionato quanto dovrebbe, troppo spesso ormai siamo sempre più criticati e valutati sulla base della nostra estetica ma esiste un modo per far conoscere di piu la nostra personalità ? </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2</a:t>
            </a:fld>
            <a:endParaRPr lang="it-IT" dirty="0"/>
          </a:p>
        </p:txBody>
      </p:sp>
      <p:sp>
        <p:nvSpPr>
          <p:cNvPr id="4" name="CasellaDiTesto 3">
            <a:extLst>
              <a:ext uri="{FF2B5EF4-FFF2-40B4-BE49-F238E27FC236}">
                <a16:creationId xmlns:a16="http://schemas.microsoft.com/office/drawing/2014/main" id="{31EFC87A-A8A5-2AD2-6B49-0B5401E4912F}"/>
              </a:ext>
            </a:extLst>
          </p:cNvPr>
          <p:cNvSpPr txBox="1"/>
          <p:nvPr/>
        </p:nvSpPr>
        <p:spPr>
          <a:xfrm>
            <a:off x="2349744" y="3169599"/>
            <a:ext cx="4699488" cy="369332"/>
          </a:xfrm>
          <a:prstGeom prst="rect">
            <a:avLst/>
          </a:prstGeom>
          <a:noFill/>
        </p:spPr>
        <p:txBody>
          <a:bodyPr wrap="square">
            <a:spAutoFit/>
          </a:bodyPr>
          <a:lstStyle/>
          <a:p>
            <a:endParaRPr lang="it-IT" dirty="0"/>
          </a:p>
        </p:txBody>
      </p:sp>
      <p:pic>
        <p:nvPicPr>
          <p:cNvPr id="1026" name="Picture 2" descr="Immagine caricata">
            <a:extLst>
              <a:ext uri="{FF2B5EF4-FFF2-40B4-BE49-F238E27FC236}">
                <a16:creationId xmlns:a16="http://schemas.microsoft.com/office/drawing/2014/main" id="{4D1F9249-8E29-5140-0E62-7A149BBE77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128" y="3623463"/>
            <a:ext cx="3873744" cy="2692118"/>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4">
            <a:extLst>
              <a:ext uri="{FF2B5EF4-FFF2-40B4-BE49-F238E27FC236}">
                <a16:creationId xmlns:a16="http://schemas.microsoft.com/office/drawing/2014/main" id="{46149EE8-4597-7D1E-BA22-50495EF9D38B}"/>
              </a:ext>
            </a:extLst>
          </p:cNvPr>
          <p:cNvSpPr txBox="1">
            <a:spLocks/>
          </p:cNvSpPr>
          <p:nvPr/>
        </p:nvSpPr>
        <p:spPr>
          <a:xfrm>
            <a:off x="7315200" y="112570"/>
            <a:ext cx="5201411" cy="320601"/>
          </a:xfrm>
          <a:prstGeom prst="rect">
            <a:avLst/>
          </a:prstGeom>
        </p:spPr>
        <p:txBody>
          <a:bodyPr vert="horz" wrap="square" lIns="0" tIns="12700" rIns="0" bIns="0" rtlCol="0">
            <a:spAutoFit/>
          </a:bodyPr>
          <a:lstStyle>
            <a:lvl1pPr>
              <a:defRPr sz="6000" b="0" i="0">
                <a:solidFill>
                  <a:schemeClr val="tx1"/>
                </a:solidFill>
                <a:latin typeface="Calibri Light"/>
                <a:ea typeface="+mj-ea"/>
                <a:cs typeface="Calibri Light"/>
              </a:defRPr>
            </a:lvl1pPr>
          </a:lstStyle>
          <a:p>
            <a:pPr marL="15240">
              <a:spcBef>
                <a:spcPts val="100"/>
              </a:spcBef>
            </a:pPr>
            <a:r>
              <a:rPr lang="it-IT" sz="2000" b="1" kern="0" spc="-45" dirty="0" err="1">
                <a:solidFill>
                  <a:srgbClr val="387EFF"/>
                </a:solidFill>
                <a:latin typeface="Bold"/>
              </a:rPr>
              <a:t>Let</a:t>
            </a:r>
            <a:r>
              <a:rPr lang="it-IT" sz="2000" b="1" kern="0" spc="-45" dirty="0">
                <a:solidFill>
                  <a:srgbClr val="387EFF"/>
                </a:solidFill>
                <a:latin typeface="Bold"/>
              </a:rPr>
              <a:t> Me Know </a:t>
            </a:r>
            <a:endParaRPr lang="it-IT" sz="2000" b="1" kern="0" dirty="0">
              <a:solidFill>
                <a:srgbClr val="387EFF"/>
              </a:solidFill>
              <a:latin typeface="Bold"/>
            </a:endParaRPr>
          </a:p>
        </p:txBody>
      </p:sp>
    </p:spTree>
    <p:extLst>
      <p:ext uri="{BB962C8B-B14F-4D97-AF65-F5344CB8AC3E}">
        <p14:creationId xmlns:p14="http://schemas.microsoft.com/office/powerpoint/2010/main" val="2416696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a:latin typeface="Calibri"/>
              <a:cs typeface="Calibri"/>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6172200" cy="689932"/>
          </a:xfrm>
          <a:prstGeom prst="rect">
            <a:avLst/>
          </a:prstGeom>
        </p:spPr>
        <p:txBody>
          <a:bodyPr vert="horz" wrap="square" lIns="0" tIns="12700" rIns="0" bIns="0" rtlCol="0">
            <a:spAutoFit/>
          </a:bodyPr>
          <a:lstStyle/>
          <a:p>
            <a:pPr marL="12700">
              <a:lnSpc>
                <a:spcPct val="100000"/>
              </a:lnSpc>
              <a:spcBef>
                <a:spcPts val="100"/>
              </a:spcBef>
            </a:pPr>
            <a:r>
              <a:rPr lang="it-IT" sz="4400" b="1" spc="-20" dirty="0" err="1"/>
              <a:t>Perche</a:t>
            </a:r>
            <a:r>
              <a:rPr lang="it-IT" sz="4400" b="1" spc="-20" dirty="0"/>
              <a:t> </a:t>
            </a:r>
            <a:r>
              <a:rPr lang="it-IT" sz="4400" b="1" spc="-20" dirty="0" err="1"/>
              <a:t>Let</a:t>
            </a:r>
            <a:r>
              <a:rPr lang="it-IT" sz="4400" b="1" spc="-20" dirty="0"/>
              <a:t> Me Know ?  </a:t>
            </a:r>
            <a:endParaRPr sz="4400" b="1" dirty="0"/>
          </a:p>
        </p:txBody>
      </p:sp>
      <p:sp>
        <p:nvSpPr>
          <p:cNvPr id="13" name="object 3">
            <a:extLst>
              <a:ext uri="{FF2B5EF4-FFF2-40B4-BE49-F238E27FC236}">
                <a16:creationId xmlns:a16="http://schemas.microsoft.com/office/drawing/2014/main" id="{4E7ED224-3D32-D96F-2BF1-5E1FF6427BC8}"/>
              </a:ext>
            </a:extLst>
          </p:cNvPr>
          <p:cNvSpPr txBox="1"/>
          <p:nvPr/>
        </p:nvSpPr>
        <p:spPr>
          <a:xfrm>
            <a:off x="364147" y="1272878"/>
            <a:ext cx="6705600" cy="1760738"/>
          </a:xfrm>
          <a:prstGeom prst="rect">
            <a:avLst/>
          </a:prstGeom>
        </p:spPr>
        <p:txBody>
          <a:bodyPr vert="horz" wrap="square" lIns="0" tIns="97790" rIns="0" bIns="0" rtlCol="0">
            <a:spAutoFit/>
          </a:bodyPr>
          <a:lstStyle/>
          <a:p>
            <a:pPr marL="12700">
              <a:lnSpc>
                <a:spcPct val="100000"/>
              </a:lnSpc>
              <a:spcBef>
                <a:spcPts val="770"/>
              </a:spcBef>
              <a:tabLst>
                <a:tab pos="241300" algn="l"/>
              </a:tabLst>
            </a:pPr>
            <a:r>
              <a:rPr lang="it-IT" dirty="0">
                <a:latin typeface="Calibri"/>
                <a:cs typeface="Calibri"/>
              </a:rPr>
              <a:t>Il nostro impegno è quello di far costruire nuove relazioni non piu sulla base di un’ attrazione estetica  o in base a quanto una persona è popolare. Vogliamo che le persone possano instaurare un legame piu profondo , trovare un affinità nell’altra persona è sempre più difficile  e torniamo a evidenziare quanto sia improbabile trovare una persona affine a noi tramite delle foto in bacheca o dei suoi post.</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3</a:t>
            </a:fld>
            <a:endParaRPr lang="it-IT" dirty="0"/>
          </a:p>
        </p:txBody>
      </p:sp>
      <p:sp>
        <p:nvSpPr>
          <p:cNvPr id="4" name="CasellaDiTesto 3">
            <a:extLst>
              <a:ext uri="{FF2B5EF4-FFF2-40B4-BE49-F238E27FC236}">
                <a16:creationId xmlns:a16="http://schemas.microsoft.com/office/drawing/2014/main" id="{31EFC87A-A8A5-2AD2-6B49-0B5401E4912F}"/>
              </a:ext>
            </a:extLst>
          </p:cNvPr>
          <p:cNvSpPr txBox="1"/>
          <p:nvPr/>
        </p:nvSpPr>
        <p:spPr>
          <a:xfrm>
            <a:off x="2349744" y="3169599"/>
            <a:ext cx="4699488" cy="369332"/>
          </a:xfrm>
          <a:prstGeom prst="rect">
            <a:avLst/>
          </a:prstGeom>
          <a:noFill/>
        </p:spPr>
        <p:txBody>
          <a:bodyPr wrap="square">
            <a:spAutoFit/>
          </a:bodyPr>
          <a:lstStyle/>
          <a:p>
            <a:endParaRPr lang="it-IT" dirty="0"/>
          </a:p>
        </p:txBody>
      </p:sp>
      <p:pic>
        <p:nvPicPr>
          <p:cNvPr id="2050" name="Picture 2" descr="Immagine caricata">
            <a:extLst>
              <a:ext uri="{FF2B5EF4-FFF2-40B4-BE49-F238E27FC236}">
                <a16:creationId xmlns:a16="http://schemas.microsoft.com/office/drawing/2014/main" id="{A76F8C19-81D4-FEFE-FD04-2416CA610F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8190" y="3181322"/>
            <a:ext cx="3547619" cy="2600355"/>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a:extLst>
              <a:ext uri="{FF2B5EF4-FFF2-40B4-BE49-F238E27FC236}">
                <a16:creationId xmlns:a16="http://schemas.microsoft.com/office/drawing/2014/main" id="{AB19F1B4-323E-FF7A-61CB-2F1C6B55EF2C}"/>
              </a:ext>
            </a:extLst>
          </p:cNvPr>
          <p:cNvPicPr>
            <a:picLocks noChangeAspect="1"/>
          </p:cNvPicPr>
          <p:nvPr/>
        </p:nvPicPr>
        <p:blipFill rotWithShape="1">
          <a:blip r:embed="rId3"/>
          <a:srcRect r="65706"/>
          <a:stretch/>
        </p:blipFill>
        <p:spPr>
          <a:xfrm>
            <a:off x="7010400" y="101065"/>
            <a:ext cx="1898406" cy="1402202"/>
          </a:xfrm>
          <a:prstGeom prst="rect">
            <a:avLst/>
          </a:prstGeom>
        </p:spPr>
      </p:pic>
    </p:spTree>
    <p:extLst>
      <p:ext uri="{BB962C8B-B14F-4D97-AF65-F5344CB8AC3E}">
        <p14:creationId xmlns:p14="http://schemas.microsoft.com/office/powerpoint/2010/main" val="937894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a:latin typeface="Calibri"/>
              <a:cs typeface="Calibri"/>
            </a:endParaRPr>
          </a:p>
        </p:txBody>
      </p:sp>
      <p:pic>
        <p:nvPicPr>
          <p:cNvPr id="4098" name="Picture 2" descr="Immagine caricata">
            <a:extLst>
              <a:ext uri="{FF2B5EF4-FFF2-40B4-BE49-F238E27FC236}">
                <a16:creationId xmlns:a16="http://schemas.microsoft.com/office/drawing/2014/main" id="{424404D0-FD48-87CC-9665-F007F97B2BC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3603651"/>
            <a:ext cx="3201161" cy="2560930"/>
          </a:xfrm>
          <a:prstGeom prst="rect">
            <a:avLst/>
          </a:prstGeom>
          <a:noFill/>
          <a:extLst>
            <a:ext uri="{909E8E84-426E-40DD-AFC4-6F175D3DCCD1}">
              <a14:hiddenFill xmlns:a14="http://schemas.microsoft.com/office/drawing/2010/main">
                <a:solidFill>
                  <a:srgbClr val="FFFFFF"/>
                </a:solidFill>
              </a14:hiddenFill>
            </a:ext>
          </a:extLst>
        </p:spPr>
      </p:pic>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29765" y="281752"/>
            <a:ext cx="5791200" cy="1367041"/>
          </a:xfrm>
          <a:prstGeom prst="rect">
            <a:avLst/>
          </a:prstGeom>
        </p:spPr>
        <p:txBody>
          <a:bodyPr vert="horz" wrap="square" lIns="0" tIns="12700" rIns="0" bIns="0" rtlCol="0">
            <a:spAutoFit/>
          </a:bodyPr>
          <a:lstStyle/>
          <a:p>
            <a:pPr marL="12700">
              <a:spcBef>
                <a:spcPts val="100"/>
              </a:spcBef>
            </a:pPr>
            <a:r>
              <a:rPr lang="it-IT" sz="4400" b="1" kern="0" spc="-20" dirty="0"/>
              <a:t>Soluzioni offerte dalla nostra app  </a:t>
            </a:r>
            <a:endParaRPr lang="it-IT" sz="4400" b="1" kern="0" dirty="0"/>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4</a:t>
            </a:fld>
            <a:endParaRPr lang="it-IT" dirty="0"/>
          </a:p>
        </p:txBody>
      </p:sp>
      <p:sp>
        <p:nvSpPr>
          <p:cNvPr id="4" name="object 3">
            <a:extLst>
              <a:ext uri="{FF2B5EF4-FFF2-40B4-BE49-F238E27FC236}">
                <a16:creationId xmlns:a16="http://schemas.microsoft.com/office/drawing/2014/main" id="{28987513-B6EE-29A1-4210-23314C207721}"/>
              </a:ext>
            </a:extLst>
          </p:cNvPr>
          <p:cNvSpPr txBox="1"/>
          <p:nvPr/>
        </p:nvSpPr>
        <p:spPr>
          <a:xfrm>
            <a:off x="381001" y="1782914"/>
            <a:ext cx="4343400" cy="1686616"/>
          </a:xfrm>
          <a:prstGeom prst="rect">
            <a:avLst/>
          </a:prstGeom>
        </p:spPr>
        <p:txBody>
          <a:bodyPr vert="horz" wrap="square" lIns="0" tIns="60960" rIns="0" bIns="0" rtlCol="0">
            <a:spAutoFit/>
          </a:bodyPr>
          <a:lstStyle/>
          <a:p>
            <a:pPr marL="72000" marR="179070" indent="-228600">
              <a:lnSpc>
                <a:spcPts val="3020"/>
              </a:lnSpc>
              <a:spcBef>
                <a:spcPts val="480"/>
              </a:spcBef>
              <a:buFont typeface="Arial MT"/>
              <a:buChar char="•"/>
              <a:tabLst>
                <a:tab pos="241300" algn="l"/>
              </a:tabLst>
            </a:pPr>
            <a:r>
              <a:rPr lang="it-IT" sz="1600" spc="-10" dirty="0">
                <a:latin typeface="Calibri"/>
                <a:cs typeface="Calibri"/>
              </a:rPr>
              <a:t>Anonimato </a:t>
            </a:r>
          </a:p>
          <a:p>
            <a:pPr marL="72000" marR="179070" indent="-228600">
              <a:lnSpc>
                <a:spcPts val="3020"/>
              </a:lnSpc>
              <a:spcBef>
                <a:spcPts val="480"/>
              </a:spcBef>
              <a:buFont typeface="Arial MT"/>
              <a:buChar char="•"/>
              <a:tabLst>
                <a:tab pos="241300" algn="l"/>
              </a:tabLst>
            </a:pPr>
            <a:r>
              <a:rPr lang="it-IT" sz="1600" spc="-10" dirty="0">
                <a:latin typeface="Calibri"/>
                <a:cs typeface="Calibri"/>
              </a:rPr>
              <a:t>Chat fra utenti </a:t>
            </a:r>
          </a:p>
          <a:p>
            <a:pPr marL="72000" marR="179070" indent="-228600">
              <a:lnSpc>
                <a:spcPts val="3020"/>
              </a:lnSpc>
              <a:spcBef>
                <a:spcPts val="480"/>
              </a:spcBef>
              <a:buFont typeface="Arial MT"/>
              <a:buChar char="•"/>
              <a:tabLst>
                <a:tab pos="241300" algn="l"/>
              </a:tabLst>
            </a:pPr>
            <a:r>
              <a:rPr lang="it-IT" sz="1600" spc="-10" dirty="0">
                <a:latin typeface="Calibri"/>
                <a:cs typeface="Calibri"/>
              </a:rPr>
              <a:t>La possibilità di cercare nuovi utenti tramite diverse modalità</a:t>
            </a:r>
          </a:p>
        </p:txBody>
      </p:sp>
      <p:pic>
        <p:nvPicPr>
          <p:cNvPr id="10" name="Immagine 9">
            <a:extLst>
              <a:ext uri="{FF2B5EF4-FFF2-40B4-BE49-F238E27FC236}">
                <a16:creationId xmlns:a16="http://schemas.microsoft.com/office/drawing/2014/main" id="{C9907032-9535-19D6-554D-67CE28989104}"/>
              </a:ext>
            </a:extLst>
          </p:cNvPr>
          <p:cNvPicPr>
            <a:picLocks noChangeAspect="1"/>
          </p:cNvPicPr>
          <p:nvPr/>
        </p:nvPicPr>
        <p:blipFill rotWithShape="1">
          <a:blip r:embed="rId3"/>
          <a:srcRect r="65706"/>
          <a:stretch/>
        </p:blipFill>
        <p:spPr>
          <a:xfrm>
            <a:off x="7010400" y="101065"/>
            <a:ext cx="1898406" cy="1402202"/>
          </a:xfrm>
          <a:prstGeom prst="rect">
            <a:avLst/>
          </a:prstGeom>
        </p:spPr>
      </p:pic>
      <p:sp>
        <p:nvSpPr>
          <p:cNvPr id="7" name="CasellaDiTesto 6">
            <a:extLst>
              <a:ext uri="{FF2B5EF4-FFF2-40B4-BE49-F238E27FC236}">
                <a16:creationId xmlns:a16="http://schemas.microsoft.com/office/drawing/2014/main" id="{9D3E4CDC-5D74-C311-E5FF-6AFA300DF0BE}"/>
              </a:ext>
            </a:extLst>
          </p:cNvPr>
          <p:cNvSpPr txBox="1"/>
          <p:nvPr/>
        </p:nvSpPr>
        <p:spPr>
          <a:xfrm>
            <a:off x="4495800" y="2171616"/>
            <a:ext cx="4572000" cy="826508"/>
          </a:xfrm>
          <a:prstGeom prst="rect">
            <a:avLst/>
          </a:prstGeom>
          <a:noFill/>
        </p:spPr>
        <p:txBody>
          <a:bodyPr wrap="square">
            <a:spAutoFit/>
          </a:bodyPr>
          <a:lstStyle/>
          <a:p>
            <a:pPr marL="72000" marR="179070" indent="-228600">
              <a:lnSpc>
                <a:spcPts val="3020"/>
              </a:lnSpc>
              <a:spcBef>
                <a:spcPts val="480"/>
              </a:spcBef>
              <a:buFont typeface="Arial MT"/>
              <a:buChar char="•"/>
              <a:tabLst>
                <a:tab pos="241300" algn="l"/>
              </a:tabLst>
            </a:pPr>
            <a:r>
              <a:rPr lang="it-IT" sz="1600" spc="-10" dirty="0">
                <a:latin typeface="Calibri"/>
                <a:cs typeface="Calibri"/>
              </a:rPr>
              <a:t>Descrizione del proprio carattere tramite parametri predefiniti e uno spazio dedicato </a:t>
            </a:r>
          </a:p>
        </p:txBody>
      </p:sp>
      <p:sp>
        <p:nvSpPr>
          <p:cNvPr id="13" name="CasellaDiTesto 12">
            <a:extLst>
              <a:ext uri="{FF2B5EF4-FFF2-40B4-BE49-F238E27FC236}">
                <a16:creationId xmlns:a16="http://schemas.microsoft.com/office/drawing/2014/main" id="{DD90E482-74D5-F726-8AE9-7DD5E7A13BE5}"/>
              </a:ext>
            </a:extLst>
          </p:cNvPr>
          <p:cNvSpPr txBox="1"/>
          <p:nvPr/>
        </p:nvSpPr>
        <p:spPr>
          <a:xfrm>
            <a:off x="4495800" y="1826573"/>
            <a:ext cx="4572000" cy="434991"/>
          </a:xfrm>
          <a:prstGeom prst="rect">
            <a:avLst/>
          </a:prstGeom>
          <a:noFill/>
        </p:spPr>
        <p:txBody>
          <a:bodyPr wrap="square">
            <a:spAutoFit/>
          </a:bodyPr>
          <a:lstStyle/>
          <a:p>
            <a:pPr marL="72000" marR="179070" indent="-228600">
              <a:lnSpc>
                <a:spcPts val="3020"/>
              </a:lnSpc>
              <a:spcBef>
                <a:spcPts val="480"/>
              </a:spcBef>
              <a:buFont typeface="Arial MT"/>
              <a:buChar char="•"/>
              <a:tabLst>
                <a:tab pos="241300" algn="l"/>
              </a:tabLst>
            </a:pPr>
            <a:r>
              <a:rPr lang="it-IT" sz="1600" spc="-10" dirty="0">
                <a:latin typeface="Calibri"/>
                <a:cs typeface="Calibri"/>
              </a:rPr>
              <a:t>La possibilità di porsi degli obiettivi personali </a:t>
            </a:r>
          </a:p>
        </p:txBody>
      </p:sp>
    </p:spTree>
    <p:extLst>
      <p:ext uri="{BB962C8B-B14F-4D97-AF65-F5344CB8AC3E}">
        <p14:creationId xmlns:p14="http://schemas.microsoft.com/office/powerpoint/2010/main" val="258970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E4554156-115D-49CD-1E32-22CBC195E6A9}"/>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sp>
        <p:nvSpPr>
          <p:cNvPr id="4" name="Segnaposto data 3">
            <a:extLst>
              <a:ext uri="{FF2B5EF4-FFF2-40B4-BE49-F238E27FC236}">
                <a16:creationId xmlns:a16="http://schemas.microsoft.com/office/drawing/2014/main" id="{CB1BB173-C231-1718-6C43-F5EE6D74157F}"/>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5" name="Segnaposto numero diapositiva 4">
            <a:extLst>
              <a:ext uri="{FF2B5EF4-FFF2-40B4-BE49-F238E27FC236}">
                <a16:creationId xmlns:a16="http://schemas.microsoft.com/office/drawing/2014/main" id="{9D1D73AA-61DD-D515-2C28-09EE858FA61D}"/>
              </a:ext>
            </a:extLst>
          </p:cNvPr>
          <p:cNvSpPr>
            <a:spLocks noGrp="1"/>
          </p:cNvSpPr>
          <p:nvPr>
            <p:ph type="sldNum" sz="quarter" idx="7"/>
          </p:nvPr>
        </p:nvSpPr>
        <p:spPr/>
        <p:txBody>
          <a:bodyPr/>
          <a:lstStyle/>
          <a:p>
            <a:pPr marL="38100">
              <a:lnSpc>
                <a:spcPts val="1240"/>
              </a:lnSpc>
            </a:pPr>
            <a:fld id="{81D60167-4931-47E6-BA6A-407CBD079E47}" type="slidenum">
              <a:rPr lang="it-IT" smtClean="0"/>
              <a:t>5</a:t>
            </a:fld>
            <a:endParaRPr lang="it-IT" dirty="0"/>
          </a:p>
        </p:txBody>
      </p:sp>
      <p:sp>
        <p:nvSpPr>
          <p:cNvPr id="6" name="object 2">
            <a:extLst>
              <a:ext uri="{FF2B5EF4-FFF2-40B4-BE49-F238E27FC236}">
                <a16:creationId xmlns:a16="http://schemas.microsoft.com/office/drawing/2014/main" id="{A1D0BAC4-2980-AF2F-FE3A-A848E6131A2A}"/>
              </a:ext>
            </a:extLst>
          </p:cNvPr>
          <p:cNvSpPr txBox="1">
            <a:spLocks noGrp="1"/>
          </p:cNvSpPr>
          <p:nvPr>
            <p:ph type="title"/>
          </p:nvPr>
        </p:nvSpPr>
        <p:spPr>
          <a:xfrm>
            <a:off x="429765" y="281752"/>
            <a:ext cx="5791200" cy="689932"/>
          </a:xfrm>
          <a:prstGeom prst="rect">
            <a:avLst/>
          </a:prstGeom>
        </p:spPr>
        <p:txBody>
          <a:bodyPr vert="horz" wrap="square" lIns="0" tIns="12700" rIns="0" bIns="0" rtlCol="0">
            <a:spAutoFit/>
          </a:bodyPr>
          <a:lstStyle/>
          <a:p>
            <a:pPr marL="12700">
              <a:spcBef>
                <a:spcPts val="100"/>
              </a:spcBef>
            </a:pPr>
            <a:r>
              <a:rPr lang="it-IT" sz="4400" b="1" kern="0" spc="-20" dirty="0"/>
              <a:t>Anonimato </a:t>
            </a:r>
            <a:endParaRPr lang="it-IT" sz="4400" b="1" kern="0" dirty="0"/>
          </a:p>
        </p:txBody>
      </p:sp>
      <p:sp>
        <p:nvSpPr>
          <p:cNvPr id="7" name="object 3">
            <a:extLst>
              <a:ext uri="{FF2B5EF4-FFF2-40B4-BE49-F238E27FC236}">
                <a16:creationId xmlns:a16="http://schemas.microsoft.com/office/drawing/2014/main" id="{87F7DFD0-0793-8B88-906F-34AF04CDE98F}"/>
              </a:ext>
            </a:extLst>
          </p:cNvPr>
          <p:cNvSpPr txBox="1"/>
          <p:nvPr/>
        </p:nvSpPr>
        <p:spPr>
          <a:xfrm>
            <a:off x="441488" y="914400"/>
            <a:ext cx="6705600" cy="3627916"/>
          </a:xfrm>
          <a:prstGeom prst="rect">
            <a:avLst/>
          </a:prstGeom>
        </p:spPr>
        <p:txBody>
          <a:bodyPr vert="horz" wrap="square" lIns="0" tIns="97790" rIns="0" bIns="0" rtlCol="0">
            <a:spAutoFit/>
          </a:bodyPr>
          <a:lstStyle/>
          <a:p>
            <a:pPr marL="12700">
              <a:lnSpc>
                <a:spcPct val="100000"/>
              </a:lnSpc>
              <a:spcBef>
                <a:spcPts val="770"/>
              </a:spcBef>
              <a:tabLst>
                <a:tab pos="241300" algn="l"/>
              </a:tabLst>
            </a:pPr>
            <a:r>
              <a:rPr lang="it-IT" dirty="0">
                <a:latin typeface="Calibri"/>
                <a:cs typeface="Calibri"/>
              </a:rPr>
              <a:t>Con l’anonimato permettiamo che l’utente riesca ad esprimere il meglio di se non preoccupandosi della sua tracciabilità.</a:t>
            </a:r>
            <a:br>
              <a:rPr lang="it-IT" dirty="0">
                <a:latin typeface="Calibri"/>
                <a:cs typeface="Calibri"/>
              </a:rPr>
            </a:br>
            <a:r>
              <a:rPr lang="it-IT" dirty="0">
                <a:latin typeface="Calibri"/>
                <a:cs typeface="Calibri"/>
              </a:rPr>
              <a:t>Vogliamo che l’utente possa esprimere il proprio vero io senza preoccuparsi dell’accettazione o meno dell’altro .</a:t>
            </a:r>
          </a:p>
          <a:p>
            <a:pPr marL="12700">
              <a:lnSpc>
                <a:spcPct val="100000"/>
              </a:lnSpc>
              <a:spcBef>
                <a:spcPts val="770"/>
              </a:spcBef>
              <a:tabLst>
                <a:tab pos="241300" algn="l"/>
              </a:tabLst>
            </a:pPr>
            <a:r>
              <a:rPr lang="it-IT" dirty="0">
                <a:latin typeface="Calibri"/>
                <a:cs typeface="Calibri"/>
              </a:rPr>
              <a:t>Da ciò nasce la nostra idea dell’utente rappresentato da uno userid autogenerato, e sappiamo quanto sia difficile a livello umano gestire numeri quindi in fase di login l’utente può accedere alla piattaforma o tramite la propria email o tramite il proprio userid.</a:t>
            </a:r>
          </a:p>
          <a:p>
            <a:pPr marL="12700">
              <a:lnSpc>
                <a:spcPct val="100000"/>
              </a:lnSpc>
              <a:spcBef>
                <a:spcPts val="770"/>
              </a:spcBef>
              <a:tabLst>
                <a:tab pos="241300" algn="l"/>
              </a:tabLst>
            </a:pPr>
            <a:r>
              <a:rPr lang="it-IT" dirty="0">
                <a:solidFill>
                  <a:srgbClr val="7030A0"/>
                </a:solidFill>
                <a:latin typeface="Calibri"/>
                <a:cs typeface="Calibri"/>
              </a:rPr>
              <a:t>Altra funzionalità non introdotta e da dover implementare nelle versioni successive sarà il rinominare i propri contatti associandogli un nome a nostro piacere cosi da poterli ritrovare facilmente ed associargli una nostra identità.</a:t>
            </a:r>
          </a:p>
        </p:txBody>
      </p:sp>
      <p:pic>
        <p:nvPicPr>
          <p:cNvPr id="8" name="Immagine 7">
            <a:extLst>
              <a:ext uri="{FF2B5EF4-FFF2-40B4-BE49-F238E27FC236}">
                <a16:creationId xmlns:a16="http://schemas.microsoft.com/office/drawing/2014/main" id="{9029AB80-60C3-A2CE-E4A8-190EF1CC10FB}"/>
              </a:ext>
            </a:extLst>
          </p:cNvPr>
          <p:cNvPicPr>
            <a:picLocks noChangeAspect="1"/>
          </p:cNvPicPr>
          <p:nvPr/>
        </p:nvPicPr>
        <p:blipFill rotWithShape="1">
          <a:blip r:embed="rId2"/>
          <a:srcRect r="65706"/>
          <a:stretch/>
        </p:blipFill>
        <p:spPr>
          <a:xfrm>
            <a:off x="7010400" y="101065"/>
            <a:ext cx="1898406" cy="1402202"/>
          </a:xfrm>
          <a:prstGeom prst="rect">
            <a:avLst/>
          </a:prstGeom>
        </p:spPr>
      </p:pic>
      <p:pic>
        <p:nvPicPr>
          <p:cNvPr id="10" name="Immagine 9" descr="Immagine che contiene Carattere, testo, bianco, design&#10;&#10;Descrizione generata automaticamente">
            <a:extLst>
              <a:ext uri="{FF2B5EF4-FFF2-40B4-BE49-F238E27FC236}">
                <a16:creationId xmlns:a16="http://schemas.microsoft.com/office/drawing/2014/main" id="{239CB1D5-40C1-19F5-7B89-D5A358F8F32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763" t="8368" r="15444"/>
          <a:stretch/>
        </p:blipFill>
        <p:spPr>
          <a:xfrm>
            <a:off x="4567681" y="4833582"/>
            <a:ext cx="2057400" cy="979861"/>
          </a:xfrm>
          <a:prstGeom prst="rect">
            <a:avLst/>
          </a:prstGeom>
          <a:effectLst>
            <a:outerShdw blurRad="50800" dist="38100" dir="5400000" algn="t" rotWithShape="0">
              <a:prstClr val="black">
                <a:alpha val="40000"/>
              </a:prstClr>
            </a:outerShdw>
          </a:effectLst>
        </p:spPr>
      </p:pic>
      <p:pic>
        <p:nvPicPr>
          <p:cNvPr id="3074" name="Picture 2" descr="Il trucco per bloccare le schede in incognito del browser con password o  impronta">
            <a:extLst>
              <a:ext uri="{FF2B5EF4-FFF2-40B4-BE49-F238E27FC236}">
                <a16:creationId xmlns:a16="http://schemas.microsoft.com/office/drawing/2014/main" id="{7ACC5599-AE71-ED67-A58A-B8AFC960F96B}"/>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9926" b="65926" l="33917" r="65667">
                        <a14:foregroundMark x1="35750" y1="30815" x2="35750" y2="30815"/>
                        <a14:foregroundMark x1="33917" y1="35556" x2="33917" y2="35556"/>
                        <a14:foregroundMark x1="50917" y1="12593" x2="50917" y2="12593"/>
                        <a14:foregroundMark x1="50667" y1="10667" x2="50667" y2="10667"/>
                        <a14:foregroundMark x1="50250" y1="10222" x2="50250" y2="10222"/>
                        <a14:foregroundMark x1="65667" y1="37333" x2="65667" y2="37333"/>
                        <a14:foregroundMark x1="49250" y1="65926" x2="49250" y2="65926"/>
                        <a14:foregroundMark x1="41000" y1="25185" x2="45500" y2="47407"/>
                        <a14:foregroundMark x1="45500" y1="47407" x2="46250" y2="48889"/>
                      </a14:backgroundRemoval>
                    </a14:imgEffect>
                    <a14:imgEffect>
                      <a14:saturation sat="400000"/>
                    </a14:imgEffect>
                  </a14:imgLayer>
                </a14:imgProps>
              </a:ext>
              <a:ext uri="{28A0092B-C50C-407E-A947-70E740481C1C}">
                <a14:useLocalDpi xmlns:a14="http://schemas.microsoft.com/office/drawing/2010/main" val="0"/>
              </a:ext>
            </a:extLst>
          </a:blip>
          <a:srcRect l="32500" t="8519" r="31967" b="28355"/>
          <a:stretch/>
        </p:blipFill>
        <p:spPr bwMode="auto">
          <a:xfrm>
            <a:off x="7582438" y="4518749"/>
            <a:ext cx="1295591" cy="1294694"/>
          </a:xfrm>
          <a:prstGeom prst="rect">
            <a:avLst/>
          </a:prstGeom>
          <a:noFill/>
          <a:effectLst>
            <a:innerShdw blurRad="63500" dist="50800">
              <a:prstClr val="black">
                <a:alpha val="50000"/>
              </a:prstClr>
            </a:innerShdw>
          </a:effectLst>
          <a:extLst>
            <a:ext uri="{909E8E84-426E-40DD-AFC4-6F175D3DCCD1}">
              <a14:hiddenFill xmlns:a14="http://schemas.microsoft.com/office/drawing/2010/main">
                <a:solidFill>
                  <a:srgbClr val="FFFFFF"/>
                </a:solidFill>
              </a14:hiddenFill>
            </a:ext>
          </a:extLst>
        </p:spPr>
      </p:pic>
      <p:pic>
        <p:nvPicPr>
          <p:cNvPr id="14" name="Immagine 13" descr="Immagine che contiene testo, schermata, Carattere, design&#10;&#10;Descrizione generata automaticamente">
            <a:extLst>
              <a:ext uri="{FF2B5EF4-FFF2-40B4-BE49-F238E27FC236}">
                <a16:creationId xmlns:a16="http://schemas.microsoft.com/office/drawing/2014/main" id="{80667CDA-3F16-6C61-94B5-EA4EDA2B6FE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1111" b="50000"/>
          <a:stretch/>
        </p:blipFill>
        <p:spPr>
          <a:xfrm>
            <a:off x="7275047" y="2057400"/>
            <a:ext cx="1828800" cy="1580445"/>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89657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E4554156-115D-49CD-1E32-22CBC195E6A9}"/>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sp>
        <p:nvSpPr>
          <p:cNvPr id="4" name="Segnaposto data 3">
            <a:extLst>
              <a:ext uri="{FF2B5EF4-FFF2-40B4-BE49-F238E27FC236}">
                <a16:creationId xmlns:a16="http://schemas.microsoft.com/office/drawing/2014/main" id="{CB1BB173-C231-1718-6C43-F5EE6D74157F}"/>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5" name="Segnaposto numero diapositiva 4">
            <a:extLst>
              <a:ext uri="{FF2B5EF4-FFF2-40B4-BE49-F238E27FC236}">
                <a16:creationId xmlns:a16="http://schemas.microsoft.com/office/drawing/2014/main" id="{9D1D73AA-61DD-D515-2C28-09EE858FA61D}"/>
              </a:ext>
            </a:extLst>
          </p:cNvPr>
          <p:cNvSpPr>
            <a:spLocks noGrp="1"/>
          </p:cNvSpPr>
          <p:nvPr>
            <p:ph type="sldNum" sz="quarter" idx="7"/>
          </p:nvPr>
        </p:nvSpPr>
        <p:spPr/>
        <p:txBody>
          <a:bodyPr/>
          <a:lstStyle/>
          <a:p>
            <a:pPr marL="38100">
              <a:lnSpc>
                <a:spcPts val="1240"/>
              </a:lnSpc>
            </a:pPr>
            <a:fld id="{81D60167-4931-47E6-BA6A-407CBD079E47}" type="slidenum">
              <a:rPr lang="it-IT" smtClean="0"/>
              <a:t>6</a:t>
            </a:fld>
            <a:endParaRPr lang="it-IT" dirty="0"/>
          </a:p>
        </p:txBody>
      </p:sp>
      <p:sp>
        <p:nvSpPr>
          <p:cNvPr id="6" name="object 2">
            <a:extLst>
              <a:ext uri="{FF2B5EF4-FFF2-40B4-BE49-F238E27FC236}">
                <a16:creationId xmlns:a16="http://schemas.microsoft.com/office/drawing/2014/main" id="{A1D0BAC4-2980-AF2F-FE3A-A848E6131A2A}"/>
              </a:ext>
            </a:extLst>
          </p:cNvPr>
          <p:cNvSpPr txBox="1">
            <a:spLocks noGrp="1"/>
          </p:cNvSpPr>
          <p:nvPr>
            <p:ph type="title"/>
          </p:nvPr>
        </p:nvSpPr>
        <p:spPr>
          <a:xfrm>
            <a:off x="429765" y="281752"/>
            <a:ext cx="5791200" cy="1797928"/>
          </a:xfrm>
          <a:prstGeom prst="rect">
            <a:avLst/>
          </a:prstGeom>
        </p:spPr>
        <p:txBody>
          <a:bodyPr vert="horz" wrap="square" lIns="0" tIns="12700" rIns="0" bIns="0" rtlCol="0">
            <a:spAutoFit/>
          </a:bodyPr>
          <a:lstStyle/>
          <a:p>
            <a:pPr marL="12700">
              <a:spcBef>
                <a:spcPts val="100"/>
              </a:spcBef>
            </a:pPr>
            <a:r>
              <a:rPr lang="it-IT" sz="3600" b="1" kern="0" spc="-20" dirty="0"/>
              <a:t>Descrizione del proprio tramite parametri predefiniti</a:t>
            </a:r>
            <a:br>
              <a:rPr lang="it-IT" sz="4400" b="1" kern="0" spc="-20" dirty="0"/>
            </a:br>
            <a:r>
              <a:rPr lang="it-IT" sz="4400" b="1" kern="0" spc="-20" dirty="0"/>
              <a:t> </a:t>
            </a:r>
            <a:endParaRPr lang="it-IT" sz="4400" b="1" kern="0" dirty="0"/>
          </a:p>
        </p:txBody>
      </p:sp>
      <p:sp>
        <p:nvSpPr>
          <p:cNvPr id="7" name="object 3">
            <a:extLst>
              <a:ext uri="{FF2B5EF4-FFF2-40B4-BE49-F238E27FC236}">
                <a16:creationId xmlns:a16="http://schemas.microsoft.com/office/drawing/2014/main" id="{87F7DFD0-0793-8B88-906F-34AF04CDE98F}"/>
              </a:ext>
            </a:extLst>
          </p:cNvPr>
          <p:cNvSpPr txBox="1"/>
          <p:nvPr/>
        </p:nvSpPr>
        <p:spPr>
          <a:xfrm>
            <a:off x="0" y="1503267"/>
            <a:ext cx="6705600" cy="2899512"/>
          </a:xfrm>
          <a:prstGeom prst="rect">
            <a:avLst/>
          </a:prstGeom>
        </p:spPr>
        <p:txBody>
          <a:bodyPr vert="horz" wrap="square" lIns="0" tIns="97790" rIns="0" bIns="0" rtlCol="0">
            <a:spAutoFit/>
          </a:bodyPr>
          <a:lstStyle/>
          <a:p>
            <a:pPr marL="469900" lvl="1">
              <a:spcBef>
                <a:spcPts val="770"/>
              </a:spcBef>
              <a:tabLst>
                <a:tab pos="241300" algn="l"/>
              </a:tabLst>
            </a:pPr>
            <a:r>
              <a:rPr lang="it-IT" dirty="0">
                <a:latin typeface="Calibri"/>
                <a:cs typeface="Calibri"/>
              </a:rPr>
              <a:t>Con i nostri parametri ci siamo chiesti cosa è importante trovare in una persona durante una chat. </a:t>
            </a:r>
          </a:p>
          <a:p>
            <a:pPr marL="469900" lvl="1">
              <a:spcBef>
                <a:spcPts val="770"/>
              </a:spcBef>
              <a:tabLst>
                <a:tab pos="241300" algn="l"/>
              </a:tabLst>
            </a:pPr>
            <a:r>
              <a:rPr lang="it-IT" dirty="0">
                <a:latin typeface="Calibri"/>
                <a:cs typeface="Calibri"/>
              </a:rPr>
              <a:t>Tramite questa analisi l’utente viene guidato verso una consapevolezza rispetto ad una scala da 1 a 5 rispetto ai parametri di :</a:t>
            </a:r>
          </a:p>
          <a:p>
            <a:pPr marL="469900" lvl="1">
              <a:spcBef>
                <a:spcPts val="770"/>
              </a:spcBef>
              <a:tabLst>
                <a:tab pos="241300" algn="l"/>
              </a:tabLst>
            </a:pPr>
            <a:r>
              <a:rPr lang="it-IT" dirty="0">
                <a:latin typeface="Calibri"/>
                <a:cs typeface="Calibri"/>
              </a:rPr>
              <a:t>Empatia 		Umorismo 		Positività</a:t>
            </a:r>
          </a:p>
          <a:p>
            <a:pPr marL="469900" lvl="1">
              <a:spcBef>
                <a:spcPts val="770"/>
              </a:spcBef>
              <a:tabLst>
                <a:tab pos="241300" algn="l"/>
              </a:tabLst>
            </a:pPr>
            <a:r>
              <a:rPr lang="it-IT" dirty="0">
                <a:solidFill>
                  <a:srgbClr val="FF0000"/>
                </a:solidFill>
                <a:latin typeface="Calibri"/>
                <a:cs typeface="Calibri"/>
              </a:rPr>
              <a:t>Questi parametri tuttavia non sono modificati manualmente dall’ utente ma tramite dei </a:t>
            </a:r>
            <a:r>
              <a:rPr lang="it-IT" dirty="0" err="1">
                <a:solidFill>
                  <a:srgbClr val="FF0000"/>
                </a:solidFill>
                <a:latin typeface="Calibri"/>
                <a:cs typeface="Calibri"/>
              </a:rPr>
              <a:t>form</a:t>
            </a:r>
            <a:r>
              <a:rPr lang="it-IT" dirty="0">
                <a:solidFill>
                  <a:srgbClr val="FF0000"/>
                </a:solidFill>
                <a:latin typeface="Calibri"/>
                <a:cs typeface="Calibri"/>
              </a:rPr>
              <a:t> ai quali quotidianamente l’utente può sottoporsi.</a:t>
            </a:r>
          </a:p>
        </p:txBody>
      </p:sp>
      <p:pic>
        <p:nvPicPr>
          <p:cNvPr id="8" name="Immagine 7">
            <a:extLst>
              <a:ext uri="{FF2B5EF4-FFF2-40B4-BE49-F238E27FC236}">
                <a16:creationId xmlns:a16="http://schemas.microsoft.com/office/drawing/2014/main" id="{9029AB80-60C3-A2CE-E4A8-190EF1CC10FB}"/>
              </a:ext>
            </a:extLst>
          </p:cNvPr>
          <p:cNvPicPr>
            <a:picLocks noChangeAspect="1"/>
          </p:cNvPicPr>
          <p:nvPr/>
        </p:nvPicPr>
        <p:blipFill rotWithShape="1">
          <a:blip r:embed="rId2"/>
          <a:srcRect r="65706"/>
          <a:stretch/>
        </p:blipFill>
        <p:spPr>
          <a:xfrm>
            <a:off x="7010400" y="101065"/>
            <a:ext cx="1898406" cy="1402202"/>
          </a:xfrm>
          <a:prstGeom prst="rect">
            <a:avLst/>
          </a:prstGeom>
        </p:spPr>
      </p:pic>
      <p:pic>
        <p:nvPicPr>
          <p:cNvPr id="9" name="Immagine 8" descr="Immagine che contiene testo, schermata, Carattere, numero&#10;&#10;Descrizione generata automaticamente">
            <a:extLst>
              <a:ext uri="{FF2B5EF4-FFF2-40B4-BE49-F238E27FC236}">
                <a16:creationId xmlns:a16="http://schemas.microsoft.com/office/drawing/2014/main" id="{7D1F9D37-B4D3-907A-CF25-EF55514F0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020" y="1503267"/>
            <a:ext cx="2356465" cy="3451388"/>
          </a:xfrm>
          <a:prstGeom prst="rect">
            <a:avLst/>
          </a:prstGeom>
          <a:effectLst>
            <a:outerShdw blurRad="50800" dist="38100" algn="l" rotWithShape="0">
              <a:prstClr val="black">
                <a:alpha val="40000"/>
              </a:prstClr>
            </a:outerShdw>
          </a:effectLst>
        </p:spPr>
      </p:pic>
      <p:pic>
        <p:nvPicPr>
          <p:cNvPr id="13" name="Immagine 12" descr="Immagine che contiene testo, schermata, Pubblicità online, software&#10;&#10;Descrizione generata automaticamente">
            <a:extLst>
              <a:ext uri="{FF2B5EF4-FFF2-40B4-BE49-F238E27FC236}">
                <a16:creationId xmlns:a16="http://schemas.microsoft.com/office/drawing/2014/main" id="{61EBDAA0-6356-01A4-A1C6-38353630CB8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1111" b="42222"/>
          <a:stretch/>
        </p:blipFill>
        <p:spPr>
          <a:xfrm>
            <a:off x="4148726" y="4720464"/>
            <a:ext cx="1883510" cy="1534712"/>
          </a:xfrm>
          <a:prstGeom prst="rect">
            <a:avLst/>
          </a:prstGeom>
          <a:effectLst>
            <a:outerShdw blurRad="50800" dist="38100" dir="5400000" algn="t" rotWithShape="0">
              <a:prstClr val="black">
                <a:alpha val="40000"/>
              </a:prstClr>
            </a:outerShdw>
          </a:effectLst>
        </p:spPr>
      </p:pic>
      <p:pic>
        <p:nvPicPr>
          <p:cNvPr id="10" name="Immagine 9">
            <a:extLst>
              <a:ext uri="{FF2B5EF4-FFF2-40B4-BE49-F238E27FC236}">
                <a16:creationId xmlns:a16="http://schemas.microsoft.com/office/drawing/2014/main" id="{EC1AA1C0-02B5-6095-0CFB-7C2E119CDEED}"/>
              </a:ext>
            </a:extLst>
          </p:cNvPr>
          <p:cNvPicPr>
            <a:picLocks noChangeAspect="1"/>
          </p:cNvPicPr>
          <p:nvPr/>
        </p:nvPicPr>
        <p:blipFill>
          <a:blip r:embed="rId5"/>
          <a:stretch>
            <a:fillRect/>
          </a:stretch>
        </p:blipFill>
        <p:spPr>
          <a:xfrm>
            <a:off x="5350245" y="4341232"/>
            <a:ext cx="3111764" cy="2075124"/>
          </a:xfrm>
          <a:prstGeom prst="rect">
            <a:avLst/>
          </a:prstGeom>
        </p:spPr>
      </p:pic>
    </p:spTree>
    <p:extLst>
      <p:ext uri="{BB962C8B-B14F-4D97-AF65-F5344CB8AC3E}">
        <p14:creationId xmlns:p14="http://schemas.microsoft.com/office/powerpoint/2010/main" val="67519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E4554156-115D-49CD-1E32-22CBC195E6A9}"/>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sp>
        <p:nvSpPr>
          <p:cNvPr id="4" name="Segnaposto data 3">
            <a:extLst>
              <a:ext uri="{FF2B5EF4-FFF2-40B4-BE49-F238E27FC236}">
                <a16:creationId xmlns:a16="http://schemas.microsoft.com/office/drawing/2014/main" id="{CB1BB173-C231-1718-6C43-F5EE6D74157F}"/>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5" name="Segnaposto numero diapositiva 4">
            <a:extLst>
              <a:ext uri="{FF2B5EF4-FFF2-40B4-BE49-F238E27FC236}">
                <a16:creationId xmlns:a16="http://schemas.microsoft.com/office/drawing/2014/main" id="{9D1D73AA-61DD-D515-2C28-09EE858FA61D}"/>
              </a:ext>
            </a:extLst>
          </p:cNvPr>
          <p:cNvSpPr>
            <a:spLocks noGrp="1"/>
          </p:cNvSpPr>
          <p:nvPr>
            <p:ph type="sldNum" sz="quarter" idx="7"/>
          </p:nvPr>
        </p:nvSpPr>
        <p:spPr/>
        <p:txBody>
          <a:bodyPr/>
          <a:lstStyle/>
          <a:p>
            <a:pPr marL="38100">
              <a:lnSpc>
                <a:spcPts val="1240"/>
              </a:lnSpc>
            </a:pPr>
            <a:fld id="{81D60167-4931-47E6-BA6A-407CBD079E47}" type="slidenum">
              <a:rPr lang="it-IT" smtClean="0"/>
              <a:t>7</a:t>
            </a:fld>
            <a:endParaRPr lang="it-IT" dirty="0"/>
          </a:p>
        </p:txBody>
      </p:sp>
      <p:sp>
        <p:nvSpPr>
          <p:cNvPr id="6" name="object 2">
            <a:extLst>
              <a:ext uri="{FF2B5EF4-FFF2-40B4-BE49-F238E27FC236}">
                <a16:creationId xmlns:a16="http://schemas.microsoft.com/office/drawing/2014/main" id="{A1D0BAC4-2980-AF2F-FE3A-A848E6131A2A}"/>
              </a:ext>
            </a:extLst>
          </p:cNvPr>
          <p:cNvSpPr txBox="1">
            <a:spLocks noGrp="1"/>
          </p:cNvSpPr>
          <p:nvPr>
            <p:ph type="title"/>
          </p:nvPr>
        </p:nvSpPr>
        <p:spPr>
          <a:xfrm>
            <a:off x="429765" y="281752"/>
            <a:ext cx="5791200" cy="2475037"/>
          </a:xfrm>
          <a:prstGeom prst="rect">
            <a:avLst/>
          </a:prstGeom>
        </p:spPr>
        <p:txBody>
          <a:bodyPr vert="horz" wrap="square" lIns="0" tIns="12700" rIns="0" bIns="0" rtlCol="0">
            <a:spAutoFit/>
          </a:bodyPr>
          <a:lstStyle/>
          <a:p>
            <a:pPr marL="12700">
              <a:spcBef>
                <a:spcPts val="100"/>
              </a:spcBef>
            </a:pPr>
            <a:r>
              <a:rPr lang="it-IT" sz="3600" b="1" kern="0" spc="-20" dirty="0"/>
              <a:t>Descrizione del proprio carattere uno spazio dedicato </a:t>
            </a:r>
            <a:br>
              <a:rPr lang="it-IT" sz="3600" b="1" kern="0" spc="-20" dirty="0"/>
            </a:br>
            <a:br>
              <a:rPr lang="it-IT" sz="4400" b="1" kern="0" spc="-20" dirty="0"/>
            </a:br>
            <a:r>
              <a:rPr lang="it-IT" sz="4400" b="1" kern="0" spc="-20" dirty="0"/>
              <a:t> </a:t>
            </a:r>
            <a:endParaRPr lang="it-IT" sz="4400" b="1" kern="0" dirty="0"/>
          </a:p>
        </p:txBody>
      </p:sp>
      <p:sp>
        <p:nvSpPr>
          <p:cNvPr id="7" name="object 3">
            <a:extLst>
              <a:ext uri="{FF2B5EF4-FFF2-40B4-BE49-F238E27FC236}">
                <a16:creationId xmlns:a16="http://schemas.microsoft.com/office/drawing/2014/main" id="{87F7DFD0-0793-8B88-906F-34AF04CDE98F}"/>
              </a:ext>
            </a:extLst>
          </p:cNvPr>
          <p:cNvSpPr txBox="1"/>
          <p:nvPr/>
        </p:nvSpPr>
        <p:spPr>
          <a:xfrm>
            <a:off x="0" y="1503267"/>
            <a:ext cx="6705600" cy="652743"/>
          </a:xfrm>
          <a:prstGeom prst="rect">
            <a:avLst/>
          </a:prstGeom>
        </p:spPr>
        <p:txBody>
          <a:bodyPr vert="horz" wrap="square" lIns="0" tIns="97790" rIns="0" bIns="0" rtlCol="0">
            <a:spAutoFit/>
          </a:bodyPr>
          <a:lstStyle/>
          <a:p>
            <a:pPr marL="469900" lvl="1">
              <a:spcBef>
                <a:spcPts val="770"/>
              </a:spcBef>
              <a:tabLst>
                <a:tab pos="241300" algn="l"/>
              </a:tabLst>
            </a:pPr>
            <a:r>
              <a:rPr lang="it-IT" dirty="0">
                <a:solidFill>
                  <a:srgbClr val="7030A0"/>
                </a:solidFill>
                <a:latin typeface="Calibri"/>
                <a:cs typeface="Calibri"/>
              </a:rPr>
              <a:t>In questo spazio riservato l’utente può raccontare di se a proprio piacimento tramite dei tag che lo descrivono.</a:t>
            </a:r>
          </a:p>
        </p:txBody>
      </p:sp>
      <p:pic>
        <p:nvPicPr>
          <p:cNvPr id="8" name="Immagine 7">
            <a:extLst>
              <a:ext uri="{FF2B5EF4-FFF2-40B4-BE49-F238E27FC236}">
                <a16:creationId xmlns:a16="http://schemas.microsoft.com/office/drawing/2014/main" id="{9029AB80-60C3-A2CE-E4A8-190EF1CC10FB}"/>
              </a:ext>
            </a:extLst>
          </p:cNvPr>
          <p:cNvPicPr>
            <a:picLocks noChangeAspect="1"/>
          </p:cNvPicPr>
          <p:nvPr/>
        </p:nvPicPr>
        <p:blipFill rotWithShape="1">
          <a:blip r:embed="rId2"/>
          <a:srcRect r="65706"/>
          <a:stretch/>
        </p:blipFill>
        <p:spPr>
          <a:xfrm>
            <a:off x="7010400" y="101065"/>
            <a:ext cx="1898406" cy="1402202"/>
          </a:xfrm>
          <a:prstGeom prst="rect">
            <a:avLst/>
          </a:prstGeom>
        </p:spPr>
      </p:pic>
      <p:pic>
        <p:nvPicPr>
          <p:cNvPr id="10" name="Immagine 9">
            <a:extLst>
              <a:ext uri="{FF2B5EF4-FFF2-40B4-BE49-F238E27FC236}">
                <a16:creationId xmlns:a16="http://schemas.microsoft.com/office/drawing/2014/main" id="{393FD211-A61D-2025-4836-23234D1C6756}"/>
              </a:ext>
            </a:extLst>
          </p:cNvPr>
          <p:cNvPicPr>
            <a:picLocks noChangeAspect="1"/>
          </p:cNvPicPr>
          <p:nvPr/>
        </p:nvPicPr>
        <p:blipFill>
          <a:blip r:embed="rId3"/>
          <a:stretch>
            <a:fillRect/>
          </a:stretch>
        </p:blipFill>
        <p:spPr>
          <a:xfrm>
            <a:off x="6610756" y="1440054"/>
            <a:ext cx="2413918" cy="3060164"/>
          </a:xfrm>
          <a:prstGeom prst="rect">
            <a:avLst/>
          </a:prstGeom>
          <a:effectLst>
            <a:outerShdw blurRad="50800" dist="38100" algn="l" rotWithShape="0">
              <a:prstClr val="black">
                <a:alpha val="40000"/>
              </a:prstClr>
            </a:outerShdw>
          </a:effectLst>
        </p:spPr>
      </p:pic>
      <p:sp>
        <p:nvSpPr>
          <p:cNvPr id="12" name="CasellaDiTesto 11">
            <a:extLst>
              <a:ext uri="{FF2B5EF4-FFF2-40B4-BE49-F238E27FC236}">
                <a16:creationId xmlns:a16="http://schemas.microsoft.com/office/drawing/2014/main" id="{97AA5D07-D346-769B-32E8-0A05DD2807A6}"/>
              </a:ext>
            </a:extLst>
          </p:cNvPr>
          <p:cNvSpPr txBox="1"/>
          <p:nvPr/>
        </p:nvSpPr>
        <p:spPr>
          <a:xfrm>
            <a:off x="360362" y="2231472"/>
            <a:ext cx="5894835" cy="1477328"/>
          </a:xfrm>
          <a:prstGeom prst="rect">
            <a:avLst/>
          </a:prstGeom>
          <a:noFill/>
        </p:spPr>
        <p:txBody>
          <a:bodyPr wrap="square">
            <a:spAutoFit/>
          </a:bodyPr>
          <a:lstStyle/>
          <a:p>
            <a:r>
              <a:rPr lang="it-IT" sz="3600" spc="-10" dirty="0">
                <a:latin typeface="Calibri"/>
                <a:cs typeface="Calibri"/>
              </a:rPr>
              <a:t>La possibilità di porsi degli obiettivi personali</a:t>
            </a:r>
            <a:br>
              <a:rPr lang="it-IT" sz="1800" b="1" kern="0" spc="-20" dirty="0"/>
            </a:br>
            <a:endParaRPr lang="it-IT" dirty="0"/>
          </a:p>
        </p:txBody>
      </p:sp>
      <p:sp>
        <p:nvSpPr>
          <p:cNvPr id="14" name="object 3">
            <a:extLst>
              <a:ext uri="{FF2B5EF4-FFF2-40B4-BE49-F238E27FC236}">
                <a16:creationId xmlns:a16="http://schemas.microsoft.com/office/drawing/2014/main" id="{7A57F550-8D9B-2AB5-0851-A3AFCCFC2312}"/>
              </a:ext>
            </a:extLst>
          </p:cNvPr>
          <p:cNvSpPr txBox="1"/>
          <p:nvPr/>
        </p:nvSpPr>
        <p:spPr>
          <a:xfrm>
            <a:off x="-94844" y="3319391"/>
            <a:ext cx="6705600" cy="929742"/>
          </a:xfrm>
          <a:prstGeom prst="rect">
            <a:avLst/>
          </a:prstGeom>
        </p:spPr>
        <p:txBody>
          <a:bodyPr vert="horz" wrap="square" lIns="0" tIns="97790" rIns="0" bIns="0" rtlCol="0">
            <a:spAutoFit/>
          </a:bodyPr>
          <a:lstStyle/>
          <a:p>
            <a:pPr marL="469900" lvl="1">
              <a:spcBef>
                <a:spcPts val="770"/>
              </a:spcBef>
              <a:tabLst>
                <a:tab pos="241300" algn="l"/>
              </a:tabLst>
            </a:pPr>
            <a:r>
              <a:rPr lang="it-IT" dirty="0">
                <a:solidFill>
                  <a:srgbClr val="7030A0"/>
                </a:solidFill>
                <a:latin typeface="Calibri"/>
                <a:cs typeface="Calibri"/>
              </a:rPr>
              <a:t>Con la nostra app vogliamo invogliare l’utente a lavorare su se stesso vogliamo insegnargli a porsi degli obiettivi concreti affinché l’utente riesca a rafforzare la propria personalità</a:t>
            </a:r>
          </a:p>
        </p:txBody>
      </p:sp>
      <p:pic>
        <p:nvPicPr>
          <p:cNvPr id="9" name="Immagine 8" descr="Immagine che contiene vestiti, cappello, clipart, cartone animato&#10;&#10;Descrizione generata automaticamente">
            <a:extLst>
              <a:ext uri="{FF2B5EF4-FFF2-40B4-BE49-F238E27FC236}">
                <a16:creationId xmlns:a16="http://schemas.microsoft.com/office/drawing/2014/main" id="{4ED51511-1EE1-B174-B826-1F50DB0992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0" y="4117887"/>
            <a:ext cx="1929481" cy="1929481"/>
          </a:xfrm>
          <a:prstGeom prst="rect">
            <a:avLst/>
          </a:prstGeom>
        </p:spPr>
      </p:pic>
    </p:spTree>
    <p:extLst>
      <p:ext uri="{BB962C8B-B14F-4D97-AF65-F5344CB8AC3E}">
        <p14:creationId xmlns:p14="http://schemas.microsoft.com/office/powerpoint/2010/main" val="3363765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E4554156-115D-49CD-1E32-22CBC195E6A9}"/>
              </a:ext>
            </a:extLst>
          </p:cNvPr>
          <p:cNvSpPr>
            <a:spLocks noGrp="1"/>
          </p:cNvSpPr>
          <p:nvPr>
            <p:ph type="ftr" sz="quarter" idx="5"/>
          </p:nvPr>
        </p:nvSpPr>
        <p:spPr/>
        <p:txBody>
          <a:bodyPr/>
          <a:lstStyle/>
          <a:p>
            <a:pPr marL="12700">
              <a:lnSpc>
                <a:spcPts val="1240"/>
              </a:lnSpc>
            </a:pPr>
            <a:r>
              <a:rPr lang="it-IT" dirty="0"/>
              <a:t>Mobile</a:t>
            </a:r>
            <a:r>
              <a:rPr lang="it-IT" spc="-55" dirty="0"/>
              <a:t> </a:t>
            </a:r>
            <a:r>
              <a:rPr lang="it-IT" spc="-5" dirty="0"/>
              <a:t>Programming</a:t>
            </a:r>
            <a:r>
              <a:rPr lang="it-IT" spc="-40" dirty="0"/>
              <a:t> </a:t>
            </a:r>
            <a:r>
              <a:rPr lang="it-IT" dirty="0"/>
              <a:t>2022/2023</a:t>
            </a:r>
          </a:p>
        </p:txBody>
      </p:sp>
      <p:sp>
        <p:nvSpPr>
          <p:cNvPr id="4" name="Segnaposto data 3">
            <a:extLst>
              <a:ext uri="{FF2B5EF4-FFF2-40B4-BE49-F238E27FC236}">
                <a16:creationId xmlns:a16="http://schemas.microsoft.com/office/drawing/2014/main" id="{CB1BB173-C231-1718-6C43-F5EE6D74157F}"/>
              </a:ext>
            </a:extLst>
          </p:cNvPr>
          <p:cNvSpPr>
            <a:spLocks noGrp="1"/>
          </p:cNvSpPr>
          <p:nvPr>
            <p:ph type="dt" sz="half" idx="6"/>
          </p:nvPr>
        </p:nvSpPr>
        <p:spPr/>
        <p:txBody>
          <a:bodyPr/>
          <a:lstStyle/>
          <a:p>
            <a:pPr marL="12700">
              <a:lnSpc>
                <a:spcPts val="1240"/>
              </a:lnSpc>
            </a:pPr>
            <a:r>
              <a:rPr lang="it-IT" dirty="0"/>
              <a:t>06/07/2023</a:t>
            </a:r>
          </a:p>
        </p:txBody>
      </p:sp>
      <p:sp>
        <p:nvSpPr>
          <p:cNvPr id="5" name="Segnaposto numero diapositiva 4">
            <a:extLst>
              <a:ext uri="{FF2B5EF4-FFF2-40B4-BE49-F238E27FC236}">
                <a16:creationId xmlns:a16="http://schemas.microsoft.com/office/drawing/2014/main" id="{9D1D73AA-61DD-D515-2C28-09EE858FA61D}"/>
              </a:ext>
            </a:extLst>
          </p:cNvPr>
          <p:cNvSpPr>
            <a:spLocks noGrp="1"/>
          </p:cNvSpPr>
          <p:nvPr>
            <p:ph type="sldNum" sz="quarter" idx="7"/>
          </p:nvPr>
        </p:nvSpPr>
        <p:spPr/>
        <p:txBody>
          <a:bodyPr/>
          <a:lstStyle/>
          <a:p>
            <a:pPr marL="38100">
              <a:lnSpc>
                <a:spcPts val="1240"/>
              </a:lnSpc>
            </a:pPr>
            <a:fld id="{81D60167-4931-47E6-BA6A-407CBD079E47}" type="slidenum">
              <a:rPr lang="it-IT" smtClean="0"/>
              <a:t>8</a:t>
            </a:fld>
            <a:endParaRPr lang="it-IT" dirty="0"/>
          </a:p>
        </p:txBody>
      </p:sp>
      <p:sp>
        <p:nvSpPr>
          <p:cNvPr id="6" name="object 2">
            <a:extLst>
              <a:ext uri="{FF2B5EF4-FFF2-40B4-BE49-F238E27FC236}">
                <a16:creationId xmlns:a16="http://schemas.microsoft.com/office/drawing/2014/main" id="{A1D0BAC4-2980-AF2F-FE3A-A848E6131A2A}"/>
              </a:ext>
            </a:extLst>
          </p:cNvPr>
          <p:cNvSpPr txBox="1">
            <a:spLocks noGrp="1"/>
          </p:cNvSpPr>
          <p:nvPr>
            <p:ph type="title"/>
          </p:nvPr>
        </p:nvSpPr>
        <p:spPr>
          <a:xfrm>
            <a:off x="429765" y="281752"/>
            <a:ext cx="5791200" cy="1921039"/>
          </a:xfrm>
          <a:prstGeom prst="rect">
            <a:avLst/>
          </a:prstGeom>
        </p:spPr>
        <p:txBody>
          <a:bodyPr vert="horz" wrap="square" lIns="0" tIns="12700" rIns="0" bIns="0" rtlCol="0">
            <a:spAutoFit/>
          </a:bodyPr>
          <a:lstStyle/>
          <a:p>
            <a:pPr marL="12700">
              <a:spcBef>
                <a:spcPts val="100"/>
              </a:spcBef>
            </a:pPr>
            <a:r>
              <a:rPr lang="it-IT" sz="3600" b="1" kern="0" spc="-20" dirty="0"/>
              <a:t>Chat fra utenti </a:t>
            </a:r>
            <a:br>
              <a:rPr lang="it-IT" sz="3600" b="1" kern="0" spc="-20" dirty="0"/>
            </a:br>
            <a:br>
              <a:rPr lang="it-IT" sz="4400" b="1" kern="0" spc="-20" dirty="0"/>
            </a:br>
            <a:r>
              <a:rPr lang="it-IT" sz="4400" b="1" kern="0" spc="-20" dirty="0"/>
              <a:t> </a:t>
            </a:r>
            <a:endParaRPr lang="it-IT" sz="4400" b="1" kern="0" dirty="0"/>
          </a:p>
        </p:txBody>
      </p:sp>
      <p:sp>
        <p:nvSpPr>
          <p:cNvPr id="7" name="object 3">
            <a:extLst>
              <a:ext uri="{FF2B5EF4-FFF2-40B4-BE49-F238E27FC236}">
                <a16:creationId xmlns:a16="http://schemas.microsoft.com/office/drawing/2014/main" id="{87F7DFD0-0793-8B88-906F-34AF04CDE98F}"/>
              </a:ext>
            </a:extLst>
          </p:cNvPr>
          <p:cNvSpPr txBox="1"/>
          <p:nvPr/>
        </p:nvSpPr>
        <p:spPr>
          <a:xfrm>
            <a:off x="-27435" y="996050"/>
            <a:ext cx="6705600" cy="2694327"/>
          </a:xfrm>
          <a:prstGeom prst="rect">
            <a:avLst/>
          </a:prstGeom>
        </p:spPr>
        <p:txBody>
          <a:bodyPr vert="horz" wrap="square" lIns="0" tIns="97790" rIns="0" bIns="0" rtlCol="0">
            <a:spAutoFit/>
          </a:bodyPr>
          <a:lstStyle/>
          <a:p>
            <a:pPr marL="469900" lvl="1">
              <a:spcBef>
                <a:spcPts val="770"/>
              </a:spcBef>
              <a:tabLst>
                <a:tab pos="241300" algn="l"/>
              </a:tabLst>
            </a:pPr>
            <a:r>
              <a:rPr lang="it-IT" dirty="0">
                <a:latin typeface="Calibri"/>
                <a:cs typeface="Calibri"/>
              </a:rPr>
              <a:t>La nostra chat tutt’ oggi si presenta con un interfaccia essenziale con la possibilità di inviare solo testo, sappiamo che l’applicazione sarà solo una soluzione temporanea per far conoscere in un primo momento gli utenti che poi si sposteranno verso applicazioni terze.</a:t>
            </a:r>
          </a:p>
          <a:p>
            <a:pPr marL="469900" lvl="1">
              <a:spcBef>
                <a:spcPts val="770"/>
              </a:spcBef>
              <a:tabLst>
                <a:tab pos="241300" algn="l"/>
              </a:tabLst>
            </a:pPr>
            <a:r>
              <a:rPr lang="it-IT" dirty="0">
                <a:latin typeface="Calibri"/>
                <a:cs typeface="Calibri"/>
              </a:rPr>
              <a:t>Come discusso precedentemente si ha la possibilità di rinominare i propri contatti cosi da trovarli più facilmente e inoltre nella pagina delle chat recenti vi è inclusa una barra per la ricerca dei messaggi che una volta trovato il messaggio vi indirizzerà verso la posizione del messaggio nella chat  </a:t>
            </a:r>
            <a:endParaRPr lang="it-IT" dirty="0">
              <a:solidFill>
                <a:srgbClr val="FF0000"/>
              </a:solidFill>
              <a:latin typeface="Calibri"/>
              <a:cs typeface="Calibri"/>
            </a:endParaRPr>
          </a:p>
        </p:txBody>
      </p:sp>
      <p:pic>
        <p:nvPicPr>
          <p:cNvPr id="8" name="Immagine 7">
            <a:extLst>
              <a:ext uri="{FF2B5EF4-FFF2-40B4-BE49-F238E27FC236}">
                <a16:creationId xmlns:a16="http://schemas.microsoft.com/office/drawing/2014/main" id="{9029AB80-60C3-A2CE-E4A8-190EF1CC10FB}"/>
              </a:ext>
            </a:extLst>
          </p:cNvPr>
          <p:cNvPicPr>
            <a:picLocks noChangeAspect="1"/>
          </p:cNvPicPr>
          <p:nvPr/>
        </p:nvPicPr>
        <p:blipFill rotWithShape="1">
          <a:blip r:embed="rId2"/>
          <a:srcRect r="65706"/>
          <a:stretch/>
        </p:blipFill>
        <p:spPr>
          <a:xfrm>
            <a:off x="7010400" y="101065"/>
            <a:ext cx="1898406" cy="1402202"/>
          </a:xfrm>
          <a:prstGeom prst="rect">
            <a:avLst/>
          </a:prstGeom>
        </p:spPr>
      </p:pic>
      <p:pic>
        <p:nvPicPr>
          <p:cNvPr id="10" name="Immagine 9" descr="Immagine che contiene testo, schermata, software, Pagina Web&#10;&#10;Descrizione generata automaticamente">
            <a:extLst>
              <a:ext uri="{FF2B5EF4-FFF2-40B4-BE49-F238E27FC236}">
                <a16:creationId xmlns:a16="http://schemas.microsoft.com/office/drawing/2014/main" id="{A588C32A-7EFE-A08B-C858-CC8E5FD095B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111" b="60877"/>
          <a:stretch/>
        </p:blipFill>
        <p:spPr>
          <a:xfrm>
            <a:off x="6678165" y="1642111"/>
            <a:ext cx="2252603" cy="1402203"/>
          </a:xfrm>
          <a:prstGeom prst="rect">
            <a:avLst/>
          </a:prstGeom>
          <a:effectLst>
            <a:outerShdw blurRad="50800" dist="38100" algn="l" rotWithShape="0">
              <a:prstClr val="black">
                <a:alpha val="40000"/>
              </a:prstClr>
            </a:outerShdw>
          </a:effectLst>
        </p:spPr>
      </p:pic>
      <p:pic>
        <p:nvPicPr>
          <p:cNvPr id="12" name="Immagine 11" descr="Immagine che contiene elettronica, testo, schermata, software&#10;&#10;Descrizione generata automaticamente">
            <a:extLst>
              <a:ext uri="{FF2B5EF4-FFF2-40B4-BE49-F238E27FC236}">
                <a16:creationId xmlns:a16="http://schemas.microsoft.com/office/drawing/2014/main" id="{88624A8C-6DD4-7984-EDFC-BFE14C123D3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108" b="57778"/>
          <a:stretch/>
        </p:blipFill>
        <p:spPr>
          <a:xfrm>
            <a:off x="6330908" y="3429000"/>
            <a:ext cx="2605722" cy="2206980"/>
          </a:xfrm>
          <a:prstGeom prst="rect">
            <a:avLst/>
          </a:prstGeom>
          <a:effectLst>
            <a:outerShdw blurRad="50800" dist="38100" dir="5400000" algn="t" rotWithShape="0">
              <a:prstClr val="black">
                <a:alpha val="40000"/>
              </a:prstClr>
            </a:outerShdw>
          </a:effectLst>
        </p:spPr>
      </p:pic>
      <p:pic>
        <p:nvPicPr>
          <p:cNvPr id="15" name="Immagine 14" descr="Immagine che contiene testo, elettronica, schermata, Attrezzatura per ufficio&#10;&#10;Descrizione generata automaticamente">
            <a:extLst>
              <a:ext uri="{FF2B5EF4-FFF2-40B4-BE49-F238E27FC236}">
                <a16:creationId xmlns:a16="http://schemas.microsoft.com/office/drawing/2014/main" id="{29570EE8-E1B6-A821-360E-8285FE79DD1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3135" b="50000"/>
          <a:stretch/>
        </p:blipFill>
        <p:spPr>
          <a:xfrm>
            <a:off x="3962400" y="3428901"/>
            <a:ext cx="2217459" cy="230936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022613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E4554156-115D-49CD-1E32-22CBC195E6A9}"/>
              </a:ext>
            </a:extLst>
          </p:cNvPr>
          <p:cNvSpPr>
            <a:spLocks noGrp="1"/>
          </p:cNvSpPr>
          <p:nvPr>
            <p:ph type="ftr" sz="quarter" idx="5"/>
          </p:nvPr>
        </p:nvSpPr>
        <p:spPr/>
        <p:txBody>
          <a:bodyPr/>
          <a:lstStyle/>
          <a:p>
            <a:pPr marL="12700">
              <a:lnSpc>
                <a:spcPts val="1240"/>
              </a:lnSpc>
            </a:pPr>
            <a:r>
              <a:rPr lang="it-IT" dirty="0"/>
              <a:t>Mobile</a:t>
            </a:r>
            <a:r>
              <a:rPr lang="it-IT" spc="-55" dirty="0"/>
              <a:t> </a:t>
            </a:r>
            <a:r>
              <a:rPr lang="it-IT" spc="-5" dirty="0"/>
              <a:t>Programming</a:t>
            </a:r>
            <a:r>
              <a:rPr lang="it-IT" spc="-40" dirty="0"/>
              <a:t> </a:t>
            </a:r>
            <a:r>
              <a:rPr lang="it-IT" dirty="0"/>
              <a:t>2022/2023</a:t>
            </a:r>
          </a:p>
        </p:txBody>
      </p:sp>
      <p:sp>
        <p:nvSpPr>
          <p:cNvPr id="4" name="Segnaposto data 3">
            <a:extLst>
              <a:ext uri="{FF2B5EF4-FFF2-40B4-BE49-F238E27FC236}">
                <a16:creationId xmlns:a16="http://schemas.microsoft.com/office/drawing/2014/main" id="{CB1BB173-C231-1718-6C43-F5EE6D74157F}"/>
              </a:ext>
            </a:extLst>
          </p:cNvPr>
          <p:cNvSpPr>
            <a:spLocks noGrp="1"/>
          </p:cNvSpPr>
          <p:nvPr>
            <p:ph type="dt" sz="half" idx="6"/>
          </p:nvPr>
        </p:nvSpPr>
        <p:spPr/>
        <p:txBody>
          <a:bodyPr/>
          <a:lstStyle/>
          <a:p>
            <a:pPr marL="12700">
              <a:lnSpc>
                <a:spcPts val="1240"/>
              </a:lnSpc>
            </a:pPr>
            <a:r>
              <a:rPr lang="it-IT" dirty="0"/>
              <a:t>06/07/2023</a:t>
            </a:r>
          </a:p>
        </p:txBody>
      </p:sp>
      <p:sp>
        <p:nvSpPr>
          <p:cNvPr id="5" name="Segnaposto numero diapositiva 4">
            <a:extLst>
              <a:ext uri="{FF2B5EF4-FFF2-40B4-BE49-F238E27FC236}">
                <a16:creationId xmlns:a16="http://schemas.microsoft.com/office/drawing/2014/main" id="{9D1D73AA-61DD-D515-2C28-09EE858FA61D}"/>
              </a:ext>
            </a:extLst>
          </p:cNvPr>
          <p:cNvSpPr>
            <a:spLocks noGrp="1"/>
          </p:cNvSpPr>
          <p:nvPr>
            <p:ph type="sldNum" sz="quarter" idx="7"/>
          </p:nvPr>
        </p:nvSpPr>
        <p:spPr/>
        <p:txBody>
          <a:bodyPr/>
          <a:lstStyle/>
          <a:p>
            <a:pPr marL="38100">
              <a:lnSpc>
                <a:spcPts val="1240"/>
              </a:lnSpc>
            </a:pPr>
            <a:fld id="{81D60167-4931-47E6-BA6A-407CBD079E47}" type="slidenum">
              <a:rPr lang="it-IT" smtClean="0"/>
              <a:t>9</a:t>
            </a:fld>
            <a:endParaRPr lang="it-IT" dirty="0"/>
          </a:p>
        </p:txBody>
      </p:sp>
      <p:sp>
        <p:nvSpPr>
          <p:cNvPr id="6" name="object 2">
            <a:extLst>
              <a:ext uri="{FF2B5EF4-FFF2-40B4-BE49-F238E27FC236}">
                <a16:creationId xmlns:a16="http://schemas.microsoft.com/office/drawing/2014/main" id="{A1D0BAC4-2980-AF2F-FE3A-A848E6131A2A}"/>
              </a:ext>
            </a:extLst>
          </p:cNvPr>
          <p:cNvSpPr txBox="1">
            <a:spLocks noGrp="1"/>
          </p:cNvSpPr>
          <p:nvPr>
            <p:ph type="title"/>
          </p:nvPr>
        </p:nvSpPr>
        <p:spPr>
          <a:xfrm>
            <a:off x="429765" y="281752"/>
            <a:ext cx="5791200" cy="3583032"/>
          </a:xfrm>
          <a:prstGeom prst="rect">
            <a:avLst/>
          </a:prstGeom>
        </p:spPr>
        <p:txBody>
          <a:bodyPr vert="horz" wrap="square" lIns="0" tIns="12700" rIns="0" bIns="0" rtlCol="0">
            <a:spAutoFit/>
          </a:bodyPr>
          <a:lstStyle/>
          <a:p>
            <a:pPr marL="12700">
              <a:spcBef>
                <a:spcPts val="100"/>
              </a:spcBef>
            </a:pPr>
            <a:r>
              <a:rPr lang="it-IT" sz="3600" spc="-10" dirty="0">
                <a:latin typeface="Calibri"/>
                <a:cs typeface="Calibri"/>
              </a:rPr>
              <a:t>La possibilità di cercare nuovi utenti tramite diverse modalità</a:t>
            </a:r>
            <a:br>
              <a:rPr lang="it-IT" sz="3600" spc="-10" dirty="0">
                <a:latin typeface="Calibri"/>
                <a:cs typeface="Calibri"/>
              </a:rPr>
            </a:br>
            <a:br>
              <a:rPr lang="it-IT" sz="3600" spc="-10" dirty="0">
                <a:latin typeface="Calibri"/>
                <a:cs typeface="Calibri"/>
              </a:rPr>
            </a:br>
            <a:br>
              <a:rPr lang="it-IT" sz="3600" b="1" kern="0" spc="-20" dirty="0"/>
            </a:br>
            <a:br>
              <a:rPr lang="it-IT" sz="4400" b="1" kern="0" spc="-20" dirty="0"/>
            </a:br>
            <a:r>
              <a:rPr lang="it-IT" sz="4400" b="1" kern="0" spc="-20" dirty="0"/>
              <a:t> </a:t>
            </a:r>
            <a:endParaRPr lang="it-IT" sz="4400" b="1" kern="0" dirty="0"/>
          </a:p>
        </p:txBody>
      </p:sp>
      <p:sp>
        <p:nvSpPr>
          <p:cNvPr id="7" name="object 3">
            <a:extLst>
              <a:ext uri="{FF2B5EF4-FFF2-40B4-BE49-F238E27FC236}">
                <a16:creationId xmlns:a16="http://schemas.microsoft.com/office/drawing/2014/main" id="{87F7DFD0-0793-8B88-906F-34AF04CDE98F}"/>
              </a:ext>
            </a:extLst>
          </p:cNvPr>
          <p:cNvSpPr txBox="1"/>
          <p:nvPr/>
        </p:nvSpPr>
        <p:spPr>
          <a:xfrm>
            <a:off x="61420" y="1382893"/>
            <a:ext cx="6705600" cy="4038285"/>
          </a:xfrm>
          <a:prstGeom prst="rect">
            <a:avLst/>
          </a:prstGeom>
        </p:spPr>
        <p:txBody>
          <a:bodyPr vert="horz" wrap="square" lIns="0" tIns="97790" rIns="0" bIns="0" rtlCol="0">
            <a:spAutoFit/>
          </a:bodyPr>
          <a:lstStyle/>
          <a:p>
            <a:pPr marL="469900" lvl="1">
              <a:spcBef>
                <a:spcPts val="770"/>
              </a:spcBef>
              <a:tabLst>
                <a:tab pos="241300" algn="l"/>
              </a:tabLst>
            </a:pPr>
            <a:r>
              <a:rPr lang="it-IT" dirty="0">
                <a:latin typeface="Calibri"/>
                <a:cs typeface="Calibri"/>
              </a:rPr>
              <a:t>Con la nostra piattaforma hai la possibilità di fare una ricerca approfondita sugli utenti sulla base di </a:t>
            </a:r>
          </a:p>
          <a:p>
            <a:pPr marL="755650" lvl="1" indent="-285750">
              <a:spcBef>
                <a:spcPts val="770"/>
              </a:spcBef>
              <a:buFont typeface="Arial" panose="020B0604020202020204" pitchFamily="34" charset="0"/>
              <a:buChar char="•"/>
              <a:tabLst>
                <a:tab pos="241300" algn="l"/>
              </a:tabLst>
            </a:pPr>
            <a:r>
              <a:rPr lang="it-IT" dirty="0">
                <a:latin typeface="Calibri"/>
                <a:cs typeface="Calibri"/>
              </a:rPr>
              <a:t>I tre parametri valutati nei </a:t>
            </a:r>
            <a:r>
              <a:rPr lang="it-IT" dirty="0" err="1">
                <a:latin typeface="Calibri"/>
                <a:cs typeface="Calibri"/>
              </a:rPr>
              <a:t>form</a:t>
            </a:r>
            <a:endParaRPr lang="it-IT" dirty="0">
              <a:latin typeface="Calibri"/>
              <a:cs typeface="Calibri"/>
            </a:endParaRPr>
          </a:p>
          <a:p>
            <a:pPr marL="755650" lvl="1" indent="-285750">
              <a:spcBef>
                <a:spcPts val="770"/>
              </a:spcBef>
              <a:buFont typeface="Arial" panose="020B0604020202020204" pitchFamily="34" charset="0"/>
              <a:buChar char="•"/>
              <a:tabLst>
                <a:tab pos="241300" algn="l"/>
              </a:tabLst>
            </a:pPr>
            <a:r>
              <a:rPr lang="it-IT" dirty="0">
                <a:solidFill>
                  <a:srgbClr val="7030A0"/>
                </a:solidFill>
                <a:latin typeface="Calibri"/>
                <a:cs typeface="Calibri"/>
              </a:rPr>
              <a:t>I tag personali </a:t>
            </a:r>
          </a:p>
          <a:p>
            <a:pPr marL="755650" lvl="1" indent="-285750">
              <a:spcBef>
                <a:spcPts val="770"/>
              </a:spcBef>
              <a:buFont typeface="Arial" panose="020B0604020202020204" pitchFamily="34" charset="0"/>
              <a:buChar char="•"/>
              <a:tabLst>
                <a:tab pos="241300" algn="l"/>
              </a:tabLst>
            </a:pPr>
            <a:r>
              <a:rPr lang="it-IT" dirty="0">
                <a:solidFill>
                  <a:srgbClr val="7030A0"/>
                </a:solidFill>
                <a:latin typeface="Calibri"/>
                <a:cs typeface="Calibri"/>
              </a:rPr>
              <a:t>Gli obiettivi personali </a:t>
            </a:r>
          </a:p>
          <a:p>
            <a:pPr marL="469900" lvl="1">
              <a:spcBef>
                <a:spcPts val="770"/>
              </a:spcBef>
              <a:tabLst>
                <a:tab pos="241300" algn="l"/>
              </a:tabLst>
            </a:pPr>
            <a:r>
              <a:rPr lang="it-IT" dirty="0">
                <a:latin typeface="Calibri"/>
                <a:cs typeface="Calibri"/>
              </a:rPr>
              <a:t>Tramite queste diverse ricerche ci aspettiamo che l’utente riesca a trovare qualcuno che sia affine con il proprio carattere o che rispecchi quello che si desidera.</a:t>
            </a:r>
          </a:p>
          <a:p>
            <a:pPr marL="469900" lvl="1">
              <a:spcBef>
                <a:spcPts val="770"/>
              </a:spcBef>
              <a:tabLst>
                <a:tab pos="241300" algn="l"/>
              </a:tabLst>
            </a:pPr>
            <a:r>
              <a:rPr lang="it-IT" dirty="0">
                <a:latin typeface="Calibri"/>
                <a:cs typeface="Calibri"/>
              </a:rPr>
              <a:t>Inoltre tramite la ricerca sugli obiettivi personali l’utente ha la possibilità di lasciarsi ispirare dagli obiettivi altrui e inoltre può comunicare con altri che lavorano su obiettivi simili al proprio. </a:t>
            </a:r>
          </a:p>
          <a:p>
            <a:pPr marL="469900" lvl="1">
              <a:spcBef>
                <a:spcPts val="770"/>
              </a:spcBef>
              <a:tabLst>
                <a:tab pos="241300" algn="l"/>
              </a:tabLst>
            </a:pPr>
            <a:endParaRPr lang="it-IT" dirty="0">
              <a:solidFill>
                <a:srgbClr val="FF0000"/>
              </a:solidFill>
              <a:latin typeface="Calibri"/>
              <a:cs typeface="Calibri"/>
            </a:endParaRPr>
          </a:p>
        </p:txBody>
      </p:sp>
      <p:pic>
        <p:nvPicPr>
          <p:cNvPr id="8" name="Immagine 7">
            <a:extLst>
              <a:ext uri="{FF2B5EF4-FFF2-40B4-BE49-F238E27FC236}">
                <a16:creationId xmlns:a16="http://schemas.microsoft.com/office/drawing/2014/main" id="{9029AB80-60C3-A2CE-E4A8-190EF1CC10FB}"/>
              </a:ext>
            </a:extLst>
          </p:cNvPr>
          <p:cNvPicPr>
            <a:picLocks noChangeAspect="1"/>
          </p:cNvPicPr>
          <p:nvPr/>
        </p:nvPicPr>
        <p:blipFill rotWithShape="1">
          <a:blip r:embed="rId2"/>
          <a:srcRect r="65706"/>
          <a:stretch/>
        </p:blipFill>
        <p:spPr>
          <a:xfrm>
            <a:off x="7010400" y="101065"/>
            <a:ext cx="1898406" cy="1402202"/>
          </a:xfrm>
          <a:prstGeom prst="rect">
            <a:avLst/>
          </a:prstGeom>
        </p:spPr>
      </p:pic>
      <p:pic>
        <p:nvPicPr>
          <p:cNvPr id="10" name="Immagine 9">
            <a:extLst>
              <a:ext uri="{FF2B5EF4-FFF2-40B4-BE49-F238E27FC236}">
                <a16:creationId xmlns:a16="http://schemas.microsoft.com/office/drawing/2014/main" id="{37DEA6A3-E1E9-F300-F10E-2DA0271EE63A}"/>
              </a:ext>
            </a:extLst>
          </p:cNvPr>
          <p:cNvPicPr>
            <a:picLocks noChangeAspect="1"/>
          </p:cNvPicPr>
          <p:nvPr/>
        </p:nvPicPr>
        <p:blipFill>
          <a:blip r:embed="rId3"/>
          <a:stretch>
            <a:fillRect/>
          </a:stretch>
        </p:blipFill>
        <p:spPr>
          <a:xfrm>
            <a:off x="6668054" y="1445966"/>
            <a:ext cx="2240752" cy="3022191"/>
          </a:xfrm>
          <a:prstGeom prst="rect">
            <a:avLst/>
          </a:prstGeom>
          <a:effectLst>
            <a:outerShdw blurRad="50800" dist="38100" algn="l" rotWithShape="0">
              <a:prstClr val="black">
                <a:alpha val="40000"/>
              </a:prstClr>
            </a:outerShdw>
          </a:effectLst>
        </p:spPr>
      </p:pic>
      <p:pic>
        <p:nvPicPr>
          <p:cNvPr id="9" name="Immagine 8">
            <a:extLst>
              <a:ext uri="{FF2B5EF4-FFF2-40B4-BE49-F238E27FC236}">
                <a16:creationId xmlns:a16="http://schemas.microsoft.com/office/drawing/2014/main" id="{F27532ED-83F7-668D-ACC7-F35AB57ECFB9}"/>
              </a:ext>
            </a:extLst>
          </p:cNvPr>
          <p:cNvPicPr>
            <a:picLocks noChangeAspect="1"/>
          </p:cNvPicPr>
          <p:nvPr/>
        </p:nvPicPr>
        <p:blipFill>
          <a:blip r:embed="rId4"/>
          <a:stretch>
            <a:fillRect/>
          </a:stretch>
        </p:blipFill>
        <p:spPr>
          <a:xfrm>
            <a:off x="6338467" y="4650232"/>
            <a:ext cx="2672486" cy="1929748"/>
          </a:xfrm>
          <a:prstGeom prst="rect">
            <a:avLst/>
          </a:prstGeom>
        </p:spPr>
      </p:pic>
    </p:spTree>
    <p:extLst>
      <p:ext uri="{BB962C8B-B14F-4D97-AF65-F5344CB8AC3E}">
        <p14:creationId xmlns:p14="http://schemas.microsoft.com/office/powerpoint/2010/main" val="955309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TotalTime>
  <Words>928</Words>
  <Application>Microsoft Office PowerPoint</Application>
  <PresentationFormat>Presentazione su schermo (4:3)</PresentationFormat>
  <Paragraphs>96</Paragraphs>
  <Slides>13</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13</vt:i4>
      </vt:variant>
    </vt:vector>
  </HeadingPairs>
  <TitlesOfParts>
    <vt:vector size="19" baseType="lpstr">
      <vt:lpstr>Arial</vt:lpstr>
      <vt:lpstr>Arial MT</vt:lpstr>
      <vt:lpstr>Bold</vt:lpstr>
      <vt:lpstr>Calibri</vt:lpstr>
      <vt:lpstr>Calibri Light</vt:lpstr>
      <vt:lpstr>Office Theme</vt:lpstr>
      <vt:lpstr>Let Me Know </vt:lpstr>
      <vt:lpstr>Introduzione </vt:lpstr>
      <vt:lpstr>Perche Let Me Know ?  </vt:lpstr>
      <vt:lpstr>Soluzioni offerte dalla nostra app  </vt:lpstr>
      <vt:lpstr>Anonimato </vt:lpstr>
      <vt:lpstr>Descrizione del proprio tramite parametri predefiniti  </vt:lpstr>
      <vt:lpstr>Descrizione del proprio carattere uno spazio dedicato    </vt:lpstr>
      <vt:lpstr>Chat fra utenti    </vt:lpstr>
      <vt:lpstr>La possibilità di cercare nuovi utenti tramite diverse modalità     </vt:lpstr>
      <vt:lpstr>Nel concreto su cosa poggia la nostra app </vt:lpstr>
      <vt:lpstr>Grafica implementata grazie alle funzionalità offerte da Compose </vt:lpstr>
      <vt:lpstr>Comunicazione con il database tramite Room </vt:lpstr>
      <vt:lpstr>Applicazione del pattern MVVC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Programming</dc:title>
  <dc:creator>Massimo Regoli</dc:creator>
  <cp:lastModifiedBy>francesco d'amata</cp:lastModifiedBy>
  <cp:revision>3</cp:revision>
  <dcterms:created xsi:type="dcterms:W3CDTF">2023-06-18T13:34:41Z</dcterms:created>
  <dcterms:modified xsi:type="dcterms:W3CDTF">2023-06-26T22:32:53Z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2023-05-05T00:00:00Z</vt:filetime>
  </property>
  <property fmtid="{D5CDD505-2E9C-101B-9397-08002B2CF9AE}" pid="3" name="Creator">
    <vt:lpwstr>Microsoft® PowerPoint® per Microsoft 365</vt:lpwstr>
  </property>
  <property fmtid="{D5CDD505-2E9C-101B-9397-08002B2CF9AE}" pid="4" name="LastSaved">
    <vt:filetime>2023-06-18T00:00:00Z</vt:filetime>
  </property>
</Properties>
</file>