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1" r:id="rId9"/>
    <p:sldId id="263" r:id="rId10"/>
    <p:sldId id="264" r:id="rId11"/>
  </p:sldIdLst>
  <p:sldSz cx="9144000" cy="5143500" type="screen16x9"/>
  <p:notesSz cx="7772400" cy="100584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5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25" name="PlaceHolder 2"/>
          <p:cNvSpPr>
            <a:spLocks noGrp="1"/>
          </p:cNvSpPr>
          <p:nvPr>
            <p:ph type="body"/>
          </p:nvPr>
        </p:nvSpPr>
        <p:spPr>
          <a:xfrm>
            <a:off x="311760" y="1152360"/>
            <a:ext cx="851976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26" name="PlaceHolder 3"/>
          <p:cNvSpPr>
            <a:spLocks noGrp="1"/>
          </p:cNvSpPr>
          <p:nvPr>
            <p:ph type="body"/>
          </p:nvPr>
        </p:nvSpPr>
        <p:spPr>
          <a:xfrm>
            <a:off x="311760" y="2936520"/>
            <a:ext cx="851976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28"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29"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30" name="PlaceHolder 4"/>
          <p:cNvSpPr>
            <a:spLocks noGrp="1"/>
          </p:cNvSpPr>
          <p:nvPr>
            <p:ph type="body"/>
          </p:nvPr>
        </p:nvSpPr>
        <p:spPr>
          <a:xfrm>
            <a:off x="4677120" y="293652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31" name="PlaceHolder 5"/>
          <p:cNvSpPr>
            <a:spLocks noGrp="1"/>
          </p:cNvSpPr>
          <p:nvPr>
            <p:ph type="body"/>
          </p:nvPr>
        </p:nvSpPr>
        <p:spPr>
          <a:xfrm>
            <a:off x="311760" y="293652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33" name="PlaceHolder 2"/>
          <p:cNvSpPr>
            <a:spLocks noGrp="1"/>
          </p:cNvSpPr>
          <p:nvPr>
            <p:ph type="body"/>
          </p:nvPr>
        </p:nvSpPr>
        <p:spPr>
          <a:xfrm>
            <a:off x="311760" y="1152360"/>
            <a:ext cx="274320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34" name="PlaceHolder 3"/>
          <p:cNvSpPr>
            <a:spLocks noGrp="1"/>
          </p:cNvSpPr>
          <p:nvPr>
            <p:ph type="body"/>
          </p:nvPr>
        </p:nvSpPr>
        <p:spPr>
          <a:xfrm>
            <a:off x="3192480" y="1152360"/>
            <a:ext cx="274320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35" name="PlaceHolder 4"/>
          <p:cNvSpPr>
            <a:spLocks noGrp="1"/>
          </p:cNvSpPr>
          <p:nvPr>
            <p:ph type="body"/>
          </p:nvPr>
        </p:nvSpPr>
        <p:spPr>
          <a:xfrm>
            <a:off x="6073200" y="1152360"/>
            <a:ext cx="274320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36" name="PlaceHolder 5"/>
          <p:cNvSpPr>
            <a:spLocks noGrp="1"/>
          </p:cNvSpPr>
          <p:nvPr>
            <p:ph type="body"/>
          </p:nvPr>
        </p:nvSpPr>
        <p:spPr>
          <a:xfrm>
            <a:off x="6073200" y="2936520"/>
            <a:ext cx="274320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37" name="PlaceHolder 6"/>
          <p:cNvSpPr>
            <a:spLocks noGrp="1"/>
          </p:cNvSpPr>
          <p:nvPr>
            <p:ph type="body"/>
          </p:nvPr>
        </p:nvSpPr>
        <p:spPr>
          <a:xfrm>
            <a:off x="3192480" y="2936520"/>
            <a:ext cx="274320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38" name="PlaceHolder 7"/>
          <p:cNvSpPr>
            <a:spLocks noGrp="1"/>
          </p:cNvSpPr>
          <p:nvPr>
            <p:ph type="body"/>
          </p:nvPr>
        </p:nvSpPr>
        <p:spPr>
          <a:xfrm>
            <a:off x="311760" y="2936520"/>
            <a:ext cx="274320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311760" y="1152360"/>
            <a:ext cx="8519760" cy="3415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8519760" cy="34156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311760" y="1152360"/>
            <a:ext cx="4157280" cy="34156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4677120" y="1152360"/>
            <a:ext cx="4157280" cy="34156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19760" cy="2652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311760" y="293652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7120" y="1152360"/>
            <a:ext cx="4157280" cy="34156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4" name="PlaceHolder 2"/>
          <p:cNvSpPr>
            <a:spLocks noGrp="1"/>
          </p:cNvSpPr>
          <p:nvPr>
            <p:ph type="subTitle"/>
          </p:nvPr>
        </p:nvSpPr>
        <p:spPr>
          <a:xfrm>
            <a:off x="311760" y="1152360"/>
            <a:ext cx="8519760" cy="34156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311760" y="1152360"/>
            <a:ext cx="4157280" cy="34156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7120" y="293652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311760" y="2936520"/>
            <a:ext cx="851976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311760" y="1152360"/>
            <a:ext cx="851976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311760" y="2936520"/>
            <a:ext cx="851976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4677120" y="293652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311760" y="2936520"/>
            <a:ext cx="415728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311760" y="1152360"/>
            <a:ext cx="274320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192480" y="1152360"/>
            <a:ext cx="274320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073200" y="1152360"/>
            <a:ext cx="274320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073200" y="2936520"/>
            <a:ext cx="274320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192480" y="2936520"/>
            <a:ext cx="274320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311760" y="2936520"/>
            <a:ext cx="2743200" cy="162900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6" name="PlaceHolder 2"/>
          <p:cNvSpPr>
            <a:spLocks noGrp="1"/>
          </p:cNvSpPr>
          <p:nvPr>
            <p:ph type="body"/>
          </p:nvPr>
        </p:nvSpPr>
        <p:spPr>
          <a:xfrm>
            <a:off x="311760" y="1152360"/>
            <a:ext cx="8519760" cy="341568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8" name="PlaceHolder 2"/>
          <p:cNvSpPr>
            <a:spLocks noGrp="1"/>
          </p:cNvSpPr>
          <p:nvPr>
            <p:ph type="body"/>
          </p:nvPr>
        </p:nvSpPr>
        <p:spPr>
          <a:xfrm>
            <a:off x="311760" y="1152360"/>
            <a:ext cx="4157280" cy="341568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9" name="PlaceHolder 3"/>
          <p:cNvSpPr>
            <a:spLocks noGrp="1"/>
          </p:cNvSpPr>
          <p:nvPr>
            <p:ph type="body"/>
          </p:nvPr>
        </p:nvSpPr>
        <p:spPr>
          <a:xfrm>
            <a:off x="4677120" y="1152360"/>
            <a:ext cx="4157280" cy="341568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19760" cy="26528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13"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14" name="PlaceHolder 3"/>
          <p:cNvSpPr>
            <a:spLocks noGrp="1"/>
          </p:cNvSpPr>
          <p:nvPr>
            <p:ph type="body"/>
          </p:nvPr>
        </p:nvSpPr>
        <p:spPr>
          <a:xfrm>
            <a:off x="311760" y="293652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15" name="PlaceHolder 4"/>
          <p:cNvSpPr>
            <a:spLocks noGrp="1"/>
          </p:cNvSpPr>
          <p:nvPr>
            <p:ph type="body"/>
          </p:nvPr>
        </p:nvSpPr>
        <p:spPr>
          <a:xfrm>
            <a:off x="4677120" y="1152360"/>
            <a:ext cx="4157280" cy="341568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17" name="PlaceHolder 2"/>
          <p:cNvSpPr>
            <a:spLocks noGrp="1"/>
          </p:cNvSpPr>
          <p:nvPr>
            <p:ph type="body"/>
          </p:nvPr>
        </p:nvSpPr>
        <p:spPr>
          <a:xfrm>
            <a:off x="311760" y="1152360"/>
            <a:ext cx="4157280" cy="341568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18"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19" name="PlaceHolder 4"/>
          <p:cNvSpPr>
            <a:spLocks noGrp="1"/>
          </p:cNvSpPr>
          <p:nvPr>
            <p:ph type="body"/>
          </p:nvPr>
        </p:nvSpPr>
        <p:spPr>
          <a:xfrm>
            <a:off x="4677120" y="293652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19400"/>
            <a:ext cx="8519760" cy="623520"/>
          </a:xfrm>
          <a:prstGeom prst="rect">
            <a:avLst/>
          </a:prstGeom>
        </p:spPr>
        <p:txBody>
          <a:bodyPr lIns="0" tIns="0" rIns="0" bIns="0" anchor="ctr"/>
          <a:lstStyle/>
          <a:p>
            <a:pPr algn="ctr"/>
            <a:endParaRPr lang="en-US" sz="4400" b="0" strike="noStrike" spc="-1">
              <a:solidFill>
                <a:srgbClr val="FFFFFF"/>
              </a:solidFill>
              <a:uFill>
                <a:solidFill>
                  <a:srgbClr val="FFFFFF"/>
                </a:solidFill>
              </a:uFill>
              <a:latin typeface="Arial"/>
            </a:endParaRPr>
          </a:p>
        </p:txBody>
      </p:sp>
      <p:sp>
        <p:nvSpPr>
          <p:cNvPr id="21" name="PlaceHolder 2"/>
          <p:cNvSpPr>
            <a:spLocks noGrp="1"/>
          </p:cNvSpPr>
          <p:nvPr>
            <p:ph type="body"/>
          </p:nvPr>
        </p:nvSpPr>
        <p:spPr>
          <a:xfrm>
            <a:off x="311760" y="115236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22" name="PlaceHolder 3"/>
          <p:cNvSpPr>
            <a:spLocks noGrp="1"/>
          </p:cNvSpPr>
          <p:nvPr>
            <p:ph type="body"/>
          </p:nvPr>
        </p:nvSpPr>
        <p:spPr>
          <a:xfrm>
            <a:off x="4677120" y="1152360"/>
            <a:ext cx="415728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
        <p:nvSpPr>
          <p:cNvPr id="23" name="PlaceHolder 4"/>
          <p:cNvSpPr>
            <a:spLocks noGrp="1"/>
          </p:cNvSpPr>
          <p:nvPr>
            <p:ph type="body"/>
          </p:nvPr>
        </p:nvSpPr>
        <p:spPr>
          <a:xfrm>
            <a:off x="311760" y="2936520"/>
            <a:ext cx="8519760" cy="1629000"/>
          </a:xfrm>
          <a:prstGeom prst="rect">
            <a:avLst/>
          </a:prstGeom>
        </p:spPr>
        <p:txBody>
          <a:bodyPr lIns="0" tIns="0" rIns="0" bIns="0">
            <a:normAutofit/>
          </a:bodyPr>
          <a:lstStyle/>
          <a:p>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02729"/>
        </a:solidFill>
        <a:effectLst/>
      </p:bgPr>
    </p:bg>
    <p:spTree>
      <p:nvGrpSpPr>
        <p:cNvPr id="1" name=""/>
        <p:cNvGrpSpPr/>
        <p:nvPr/>
      </p:nvGrpSpPr>
      <p:grpSpPr>
        <a:xfrm>
          <a:off x="0" y="0"/>
          <a:ext cx="0" cy="0"/>
          <a:chOff x="0" y="0"/>
          <a:chExt cx="0" cy="0"/>
        </a:xfrm>
      </p:grpSpPr>
      <p:sp>
        <p:nvSpPr>
          <p:cNvPr id="3" name="CustomShape 1"/>
          <p:cNvSpPr/>
          <p:nvPr/>
        </p:nvSpPr>
        <p:spPr>
          <a:xfrm>
            <a:off x="0" y="2998080"/>
            <a:ext cx="914328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311760" y="444960"/>
            <a:ext cx="8519760" cy="572040"/>
          </a:xfrm>
          <a:prstGeom prst="rect">
            <a:avLst/>
          </a:prstGeom>
        </p:spPr>
        <p:txBody>
          <a:bodyPr lIns="0" tIns="0" rIns="0" bIns="0" anchor="ctr"/>
          <a:lstStyle/>
          <a:p>
            <a:r>
              <a:rPr lang="en-US" sz="1800" b="0" strike="noStrike" spc="-1">
                <a:solidFill>
                  <a:srgbClr val="FFFFFF"/>
                </a:solidFill>
                <a:uFill>
                  <a:solidFill>
                    <a:srgbClr val="FFFFFF"/>
                  </a:solidFill>
                </a:uFill>
                <a:latin typeface="Arial"/>
              </a:rPr>
              <a:t>Click to edit the title text format</a:t>
            </a: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solidFill>
                  <a:srgbClr val="FFFFFF"/>
                </a:solidFill>
                <a:uFill>
                  <a:solidFill>
                    <a:srgbClr val="FFFFFF"/>
                  </a:solidFill>
                </a:u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FFFFFF"/>
                </a:solidFill>
                <a:uFill>
                  <a:solidFill>
                    <a:srgbClr val="FFFFFF"/>
                  </a:solidFill>
                </a:uFill>
                <a:latin typeface="Arial"/>
              </a:rPr>
              <a:t>Second Outline Level</a:t>
            </a:r>
          </a:p>
          <a:p>
            <a:pPr marL="1296000" lvl="2" indent="-288000">
              <a:spcBef>
                <a:spcPts val="850"/>
              </a:spcBef>
              <a:buClr>
                <a:srgbClr val="FFFFFF"/>
              </a:buClr>
              <a:buSzPct val="45000"/>
              <a:buFont typeface="Wingdings" charset="2"/>
              <a:buChar char=""/>
            </a:pPr>
            <a:r>
              <a:rPr lang="en-US" sz="2400" b="0" strike="noStrike" spc="-1">
                <a:solidFill>
                  <a:srgbClr val="FFFFFF"/>
                </a:solidFill>
                <a:uFill>
                  <a:solidFill>
                    <a:srgbClr val="FFFFFF"/>
                  </a:solidFill>
                </a:u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FFFFFF"/>
                </a:solidFill>
                <a:uFill>
                  <a:solidFill>
                    <a:srgbClr val="FFFFFF"/>
                  </a:solidFill>
                </a:u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uFill>
                  <a:solidFill>
                    <a:srgbClr val="FFFFFF"/>
                  </a:solidFill>
                </a:u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uFill>
                  <a:solidFill>
                    <a:srgbClr val="FFFFFF"/>
                  </a:solidFill>
                </a:u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311760" y="444960"/>
            <a:ext cx="8519760" cy="57204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41" name="PlaceHolder 3"/>
          <p:cNvSpPr>
            <a:spLocks noGrp="1"/>
          </p:cNvSpPr>
          <p:nvPr>
            <p:ph type="body"/>
          </p:nvPr>
        </p:nvSpPr>
        <p:spPr>
          <a:xfrm>
            <a:off x="311760" y="1152360"/>
            <a:ext cx="8519760" cy="34156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78" name="CustomShape 1"/>
          <p:cNvSpPr/>
          <p:nvPr/>
        </p:nvSpPr>
        <p:spPr>
          <a:xfrm>
            <a:off x="3140214" y="259115"/>
            <a:ext cx="8122320" cy="88433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US" sz="4800" spc="-1" dirty="0">
                <a:solidFill>
                  <a:srgbClr val="FFFFFF"/>
                </a:solidFill>
                <a:uFill>
                  <a:solidFill>
                    <a:srgbClr val="FFFFFF"/>
                  </a:solidFill>
                </a:uFill>
                <a:latin typeface="Proxima Nova"/>
              </a:rPr>
              <a:t>Arithmetic Calculator</a:t>
            </a:r>
            <a:endParaRPr lang="en-US" sz="4800" b="0" strike="noStrike" spc="-1" dirty="0">
              <a:solidFill>
                <a:srgbClr val="000000"/>
              </a:solidFill>
              <a:uFill>
                <a:solidFill>
                  <a:srgbClr val="FFFFFF"/>
                </a:solidFill>
              </a:uFill>
              <a:latin typeface="Arial"/>
            </a:endParaRPr>
          </a:p>
        </p:txBody>
      </p:sp>
      <p:sp>
        <p:nvSpPr>
          <p:cNvPr id="79" name="CustomShape 2"/>
          <p:cNvSpPr/>
          <p:nvPr/>
        </p:nvSpPr>
        <p:spPr>
          <a:xfrm>
            <a:off x="5289388" y="2081114"/>
            <a:ext cx="4061520" cy="1109273"/>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pc="-1" dirty="0">
                <a:solidFill>
                  <a:srgbClr val="000000"/>
                </a:solidFill>
                <a:uFill>
                  <a:solidFill>
                    <a:srgbClr val="FFFFFF"/>
                  </a:solidFill>
                </a:uFill>
                <a:latin typeface="Arial"/>
              </a:rPr>
              <a:t>Dev – Android – Java</a:t>
            </a:r>
          </a:p>
          <a:p>
            <a:pPr>
              <a:lnSpc>
                <a:spcPct val="100000"/>
              </a:lnSpc>
            </a:pPr>
            <a:r>
              <a:rPr lang="en-US" sz="2400" b="0" strike="noStrike" spc="-1" dirty="0">
                <a:solidFill>
                  <a:srgbClr val="000000"/>
                </a:solidFill>
                <a:uFill>
                  <a:solidFill>
                    <a:srgbClr val="FFFFFF"/>
                  </a:solidFill>
                </a:uFill>
                <a:latin typeface="Arial"/>
              </a:rPr>
              <a:t>Q</a:t>
            </a:r>
            <a:r>
              <a:rPr lang="en-US" sz="2400" spc="-1" dirty="0">
                <a:solidFill>
                  <a:srgbClr val="000000"/>
                </a:solidFill>
                <a:uFill>
                  <a:solidFill>
                    <a:srgbClr val="FFFFFF"/>
                  </a:solidFill>
                </a:uFill>
                <a:latin typeface="Arial"/>
              </a:rPr>
              <a:t>A Automation – Appium</a:t>
            </a:r>
            <a:endParaRPr lang="en-US" sz="2400" b="0" strike="noStrike" spc="-1" dirty="0">
              <a:solidFill>
                <a:srgbClr val="000000"/>
              </a:solidFill>
              <a:uFill>
                <a:solidFill>
                  <a:srgbClr val="FFFFFF"/>
                </a:solidFill>
              </a:uFill>
              <a:latin typeface="Arial"/>
            </a:endParaRPr>
          </a:p>
        </p:txBody>
      </p:sp>
      <p:sp>
        <p:nvSpPr>
          <p:cNvPr id="4" name="CustomShape 2">
            <a:extLst>
              <a:ext uri="{FF2B5EF4-FFF2-40B4-BE49-F238E27FC236}">
                <a16:creationId xmlns:a16="http://schemas.microsoft.com/office/drawing/2014/main" id="{C10A4378-87D9-4205-AE7B-F344744967FC}"/>
              </a:ext>
            </a:extLst>
          </p:cNvPr>
          <p:cNvSpPr/>
          <p:nvPr/>
        </p:nvSpPr>
        <p:spPr>
          <a:xfrm>
            <a:off x="289110" y="3048910"/>
            <a:ext cx="8387678" cy="1748707"/>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pc="-1" dirty="0">
                <a:solidFill>
                  <a:schemeClr val="bg1"/>
                </a:solidFill>
                <a:uFill>
                  <a:solidFill>
                    <a:srgbClr val="FFFFFF"/>
                  </a:solidFill>
                </a:uFill>
                <a:latin typeface="Arial"/>
              </a:rPr>
              <a:t>Team:</a:t>
            </a:r>
          </a:p>
          <a:p>
            <a:pPr>
              <a:lnSpc>
                <a:spcPct val="100000"/>
              </a:lnSpc>
            </a:pPr>
            <a:r>
              <a:rPr lang="en-US" sz="2000" b="0" strike="noStrike" spc="-1" dirty="0">
                <a:solidFill>
                  <a:srgbClr val="000000"/>
                </a:solidFill>
                <a:uFill>
                  <a:solidFill>
                    <a:srgbClr val="FFFFFF"/>
                  </a:solidFill>
                </a:uFill>
                <a:latin typeface="Arial"/>
              </a:rPr>
              <a:t>Victor Ionescu </a:t>
            </a:r>
            <a:r>
              <a:rPr lang="en-US" sz="2000" spc="-1" dirty="0">
                <a:solidFill>
                  <a:srgbClr val="000000"/>
                </a:solidFill>
                <a:uFill>
                  <a:solidFill>
                    <a:srgbClr val="FFFFFF"/>
                  </a:solidFill>
                </a:uFill>
                <a:latin typeface="Arial"/>
              </a:rPr>
              <a:t>– Dev – </a:t>
            </a:r>
            <a:r>
              <a:rPr lang="en-US" sz="2000" spc="-1" dirty="0" err="1">
                <a:solidFill>
                  <a:srgbClr val="000000"/>
                </a:solidFill>
                <a:uFill>
                  <a:solidFill>
                    <a:srgbClr val="FFFFFF"/>
                  </a:solidFill>
                </a:uFill>
                <a:latin typeface="Arial"/>
              </a:rPr>
              <a:t>.Net</a:t>
            </a:r>
            <a:r>
              <a:rPr lang="en-US" sz="2000" spc="-1" dirty="0">
                <a:solidFill>
                  <a:srgbClr val="000000"/>
                </a:solidFill>
                <a:uFill>
                  <a:solidFill>
                    <a:srgbClr val="FFFFFF"/>
                  </a:solidFill>
                </a:uFill>
                <a:latin typeface="Arial"/>
              </a:rPr>
              <a:t> – </a:t>
            </a:r>
            <a:r>
              <a:rPr lang="en-US" sz="2000" spc="-1" dirty="0" err="1">
                <a:solidFill>
                  <a:srgbClr val="000000"/>
                </a:solidFill>
                <a:uFill>
                  <a:solidFill>
                    <a:srgbClr val="FFFFFF"/>
                  </a:solidFill>
                </a:uFill>
                <a:latin typeface="Arial"/>
              </a:rPr>
              <a:t>Cancatuzino</a:t>
            </a:r>
            <a:endParaRPr lang="en-US" sz="2000" spc="-1" dirty="0">
              <a:solidFill>
                <a:srgbClr val="000000"/>
              </a:solidFill>
              <a:uFill>
                <a:solidFill>
                  <a:srgbClr val="FFFFFF"/>
                </a:solidFill>
              </a:uFill>
              <a:latin typeface="Arial"/>
            </a:endParaRPr>
          </a:p>
          <a:p>
            <a:pPr>
              <a:lnSpc>
                <a:spcPct val="100000"/>
              </a:lnSpc>
            </a:pPr>
            <a:r>
              <a:rPr lang="en-US" sz="2000" b="0" strike="noStrike" spc="-1" dirty="0">
                <a:solidFill>
                  <a:srgbClr val="000000"/>
                </a:solidFill>
                <a:uFill>
                  <a:solidFill>
                    <a:srgbClr val="FFFFFF"/>
                  </a:solidFill>
                </a:uFill>
                <a:latin typeface="Arial"/>
              </a:rPr>
              <a:t>Mihai Constantin – QA Automation – Regus</a:t>
            </a:r>
          </a:p>
          <a:p>
            <a:pPr>
              <a:lnSpc>
                <a:spcPct val="100000"/>
              </a:lnSpc>
            </a:pPr>
            <a:r>
              <a:rPr lang="en-US" sz="2000" spc="-1" dirty="0">
                <a:solidFill>
                  <a:srgbClr val="000000"/>
                </a:solidFill>
                <a:uFill>
                  <a:solidFill>
                    <a:srgbClr val="FFFFFF"/>
                  </a:solidFill>
                </a:uFill>
                <a:latin typeface="Arial"/>
              </a:rPr>
              <a:t>Bogdan Demetrescu – QA Automation - Regus</a:t>
            </a:r>
            <a:endParaRPr lang="en-US" sz="2000" b="0" strike="noStrike" spc="-1" dirty="0">
              <a:solidFill>
                <a:srgbClr val="000000"/>
              </a:solidFill>
              <a:uFill>
                <a:solidFill>
                  <a:srgbClr val="FFFFFF"/>
                </a:solidFill>
              </a:uFill>
              <a:latin typeface="Arial"/>
            </a:endParaRPr>
          </a:p>
        </p:txBody>
      </p:sp>
      <p:pic>
        <p:nvPicPr>
          <p:cNvPr id="3" name="Picture 2">
            <a:extLst>
              <a:ext uri="{FF2B5EF4-FFF2-40B4-BE49-F238E27FC236}">
                <a16:creationId xmlns:a16="http://schemas.microsoft.com/office/drawing/2014/main" id="{DEFBAED2-ECBE-41D7-8FE1-5E63E5C5B8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110" y="635293"/>
            <a:ext cx="1739548" cy="2346132"/>
          </a:xfrm>
          <a:prstGeom prst="rect">
            <a:avLst/>
          </a:prstGeom>
        </p:spPr>
      </p:pic>
      <p:pic>
        <p:nvPicPr>
          <p:cNvPr id="12" name="Picture 11">
            <a:extLst>
              <a:ext uri="{FF2B5EF4-FFF2-40B4-BE49-F238E27FC236}">
                <a16:creationId xmlns:a16="http://schemas.microsoft.com/office/drawing/2014/main" id="{726D5B94-442E-460A-A686-0022E16E68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0635" y="1189929"/>
            <a:ext cx="1104670" cy="110927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05305-4BD7-4743-815D-274C4717057C}"/>
              </a:ext>
            </a:extLst>
          </p:cNvPr>
          <p:cNvSpPr txBox="1"/>
          <p:nvPr/>
        </p:nvSpPr>
        <p:spPr>
          <a:xfrm>
            <a:off x="176873" y="590993"/>
            <a:ext cx="8790254" cy="4739759"/>
          </a:xfrm>
          <a:prstGeom prst="rect">
            <a:avLst/>
          </a:prstGeom>
          <a:noFill/>
        </p:spPr>
        <p:txBody>
          <a:bodyPr wrap="square" rtlCol="0">
            <a:spAutoFit/>
          </a:bodyPr>
          <a:lstStyle/>
          <a:p>
            <a:r>
              <a:rPr lang="en-US" dirty="0">
                <a:solidFill>
                  <a:schemeClr val="bg1"/>
                </a:solidFill>
              </a:rPr>
              <a:t>Applied Technologies:</a:t>
            </a:r>
          </a:p>
          <a:p>
            <a:r>
              <a:rPr lang="en-US" dirty="0" err="1">
                <a:solidFill>
                  <a:schemeClr val="bg1"/>
                </a:solidFill>
              </a:rPr>
              <a:t>Cristinel</a:t>
            </a:r>
            <a:r>
              <a:rPr lang="en-US" dirty="0">
                <a:solidFill>
                  <a:schemeClr val="bg1"/>
                </a:solidFill>
              </a:rPr>
              <a:t>, Stefan, Cornel,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solidFill>
                  <a:schemeClr val="bg1"/>
                </a:solidFill>
              </a:rPr>
              <a:t>Android studio – </a:t>
            </a:r>
            <a:r>
              <a:rPr lang="en-US" sz="1200" dirty="0"/>
              <a:t>IDE for Android Development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600" dirty="0">
                <a:solidFill>
                  <a:schemeClr val="bg1"/>
                </a:solidFill>
              </a:rPr>
              <a:t>Java – </a:t>
            </a:r>
            <a:r>
              <a:rPr lang="en-US" sz="1400" dirty="0"/>
              <a:t>programming language used in Android native / hybrid apps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600" dirty="0">
                <a:solidFill>
                  <a:schemeClr val="bg1"/>
                </a:solidFill>
              </a:rPr>
              <a:t>MVP – Model View Presenter - </a:t>
            </a:r>
            <a:r>
              <a:rPr lang="en-US" sz="1200" dirty="0"/>
              <a:t>the Presenter contains the UI business logic for the View. All invocations from the View delegate directly to Presenter. The Presenter is also decoupled directly from the View and talks to it through an interface.</a:t>
            </a:r>
            <a:endParaRPr lang="en-US" sz="12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Gradle – </a:t>
            </a:r>
            <a:r>
              <a:rPr lang="en-US" sz="1200" dirty="0"/>
              <a:t>is an open-source build automation system that builds upon the concepts of Apache Ant and Apache Maven and introduces a Groovy-based domain-specific language (DSL) instead of the XML form used by Apache Maven for declaring the project configuration. Gradle uses a directed acyclic graph ("DAG") to determine the order in which tasks can be run</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600" dirty="0">
                <a:solidFill>
                  <a:schemeClr val="bg1"/>
                </a:solidFill>
              </a:rPr>
              <a:t>Toothpick – </a:t>
            </a:r>
            <a:r>
              <a:rPr lang="en-US" sz="1200" dirty="0"/>
              <a:t>is a dependency injector which helps passing dependencies to other objects or framework. By injecting dependencies the testing can be done easier and it can be done through constructor.</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600" dirty="0" err="1">
                <a:solidFill>
                  <a:schemeClr val="bg1"/>
                </a:solidFill>
              </a:rPr>
              <a:t>Butterknife</a:t>
            </a:r>
            <a:r>
              <a:rPr lang="en-US" sz="1600" dirty="0">
                <a:solidFill>
                  <a:schemeClr val="bg1"/>
                </a:solidFill>
              </a:rPr>
              <a:t> – </a:t>
            </a:r>
            <a:r>
              <a:rPr lang="en-US" sz="1400" dirty="0"/>
              <a:t>It allows developers to perform injection on arbitrary objects, views and </a:t>
            </a:r>
            <a:r>
              <a:rPr lang="en-US" sz="1400" dirty="0" err="1"/>
              <a:t>OnClickListeners</a:t>
            </a:r>
            <a:r>
              <a:rPr lang="en-US" sz="1400" dirty="0"/>
              <a:t> so they can focus on writing useful code. Consider Android Butter Knife a reduction library</a:t>
            </a:r>
            <a:endParaRPr lang="en-US" sz="1600"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357509" y="497728"/>
            <a:ext cx="8428981" cy="433554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pc="-1" dirty="0">
                <a:solidFill>
                  <a:schemeClr val="accent6">
                    <a:lumMod val="75000"/>
                  </a:schemeClr>
                </a:solidFill>
                <a:uFill>
                  <a:solidFill>
                    <a:srgbClr val="FFFFFF"/>
                  </a:solidFill>
                </a:uFill>
                <a:latin typeface="Proxima Nova"/>
              </a:rPr>
              <a:t>Main Activity: Main Body</a:t>
            </a:r>
          </a:p>
        </p:txBody>
      </p:sp>
      <p:sp>
        <p:nvSpPr>
          <p:cNvPr id="3" name="TextBox 2">
            <a:extLst>
              <a:ext uri="{FF2B5EF4-FFF2-40B4-BE49-F238E27FC236}">
                <a16:creationId xmlns:a16="http://schemas.microsoft.com/office/drawing/2014/main" id="{2A2FD99B-7FB2-4A04-8493-954BA429CA26}"/>
              </a:ext>
            </a:extLst>
          </p:cNvPr>
          <p:cNvSpPr txBox="1"/>
          <p:nvPr/>
        </p:nvSpPr>
        <p:spPr>
          <a:xfrm>
            <a:off x="6774570" y="260303"/>
            <a:ext cx="1967205" cy="369332"/>
          </a:xfrm>
          <a:prstGeom prst="rect">
            <a:avLst/>
          </a:prstGeom>
          <a:noFill/>
        </p:spPr>
        <p:txBody>
          <a:bodyPr wrap="none" rtlCol="0">
            <a:spAutoFit/>
          </a:bodyPr>
          <a:lstStyle/>
          <a:p>
            <a:r>
              <a:rPr lang="en-US" dirty="0"/>
              <a:t>Application Body:</a:t>
            </a:r>
          </a:p>
        </p:txBody>
      </p:sp>
      <p:pic>
        <p:nvPicPr>
          <p:cNvPr id="7" name="Picture 6">
            <a:extLst>
              <a:ext uri="{FF2B5EF4-FFF2-40B4-BE49-F238E27FC236}">
                <a16:creationId xmlns:a16="http://schemas.microsoft.com/office/drawing/2014/main" id="{3674D50F-2018-4624-8F8E-BD618B0270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1116" y="2079643"/>
            <a:ext cx="3844988" cy="2162806"/>
          </a:xfrm>
          <a:prstGeom prst="rect">
            <a:avLst/>
          </a:prstGeom>
        </p:spPr>
      </p:pic>
      <p:pic>
        <p:nvPicPr>
          <p:cNvPr id="9" name="Picture 8">
            <a:extLst>
              <a:ext uri="{FF2B5EF4-FFF2-40B4-BE49-F238E27FC236}">
                <a16:creationId xmlns:a16="http://schemas.microsoft.com/office/drawing/2014/main" id="{8DA76FE4-1EF2-416E-A96C-05CD6AF5B9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025" y="976744"/>
            <a:ext cx="2169296" cy="3856525"/>
          </a:xfrm>
          <a:prstGeom prst="rect">
            <a:avLst/>
          </a:prstGeom>
        </p:spPr>
      </p:pic>
    </p:spTree>
    <p:extLst>
      <p:ext uri="{BB962C8B-B14F-4D97-AF65-F5344CB8AC3E}">
        <p14:creationId xmlns:p14="http://schemas.microsoft.com/office/powerpoint/2010/main" val="39512706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0" name="CustomShape 1"/>
          <p:cNvSpPr/>
          <p:nvPr/>
        </p:nvSpPr>
        <p:spPr>
          <a:xfrm>
            <a:off x="357509" y="547655"/>
            <a:ext cx="8428981" cy="433554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pc="-1" dirty="0">
                <a:solidFill>
                  <a:schemeClr val="accent6">
                    <a:lumMod val="75000"/>
                  </a:schemeClr>
                </a:solidFill>
                <a:uFill>
                  <a:solidFill>
                    <a:srgbClr val="FFFFFF"/>
                  </a:solidFill>
                </a:uFill>
                <a:latin typeface="Proxima Nova"/>
              </a:rPr>
              <a:t>Second Activity: Results Body</a:t>
            </a:r>
          </a:p>
          <a:p>
            <a:endParaRPr lang="en-US" spc="-1" dirty="0">
              <a:solidFill>
                <a:schemeClr val="accent6">
                  <a:lumMod val="75000"/>
                </a:schemeClr>
              </a:solidFill>
              <a:uFill>
                <a:solidFill>
                  <a:srgbClr val="FFFFFF"/>
                </a:solidFill>
              </a:uFill>
              <a:latin typeface="Proxima Nova"/>
            </a:endParaRPr>
          </a:p>
          <a:p>
            <a:endParaRPr lang="en-US" spc="-1" dirty="0">
              <a:solidFill>
                <a:schemeClr val="accent6">
                  <a:lumMod val="75000"/>
                </a:schemeClr>
              </a:solidFill>
              <a:uFill>
                <a:solidFill>
                  <a:srgbClr val="FFFFFF"/>
                </a:solidFill>
              </a:uFill>
              <a:latin typeface="Proxima Nova"/>
            </a:endParaRPr>
          </a:p>
          <a:p>
            <a:endParaRPr lang="en-US" spc="-1" dirty="0">
              <a:solidFill>
                <a:schemeClr val="accent6">
                  <a:lumMod val="75000"/>
                </a:schemeClr>
              </a:solidFill>
              <a:uFill>
                <a:solidFill>
                  <a:srgbClr val="FFFFFF"/>
                </a:solidFill>
              </a:uFill>
              <a:latin typeface="Proxima Nova"/>
            </a:endParaRPr>
          </a:p>
          <a:p>
            <a:endParaRPr lang="en-US" spc="-1" dirty="0">
              <a:solidFill>
                <a:schemeClr val="accent6">
                  <a:lumMod val="75000"/>
                </a:schemeClr>
              </a:solidFill>
              <a:uFill>
                <a:solidFill>
                  <a:srgbClr val="FFFFFF"/>
                </a:solidFill>
              </a:uFill>
              <a:latin typeface="Proxima Nova"/>
            </a:endParaRPr>
          </a:p>
        </p:txBody>
      </p:sp>
      <p:sp>
        <p:nvSpPr>
          <p:cNvPr id="3" name="TextBox 2">
            <a:extLst>
              <a:ext uri="{FF2B5EF4-FFF2-40B4-BE49-F238E27FC236}">
                <a16:creationId xmlns:a16="http://schemas.microsoft.com/office/drawing/2014/main" id="{2A2FD99B-7FB2-4A04-8493-954BA429CA26}"/>
              </a:ext>
            </a:extLst>
          </p:cNvPr>
          <p:cNvSpPr txBox="1"/>
          <p:nvPr/>
        </p:nvSpPr>
        <p:spPr>
          <a:xfrm>
            <a:off x="6774570" y="260303"/>
            <a:ext cx="1967205" cy="369332"/>
          </a:xfrm>
          <a:prstGeom prst="rect">
            <a:avLst/>
          </a:prstGeom>
          <a:noFill/>
        </p:spPr>
        <p:txBody>
          <a:bodyPr wrap="none" rtlCol="0">
            <a:spAutoFit/>
          </a:bodyPr>
          <a:lstStyle/>
          <a:p>
            <a:r>
              <a:rPr lang="en-US" dirty="0"/>
              <a:t>Application Body:</a:t>
            </a:r>
          </a:p>
        </p:txBody>
      </p:sp>
      <p:pic>
        <p:nvPicPr>
          <p:cNvPr id="4" name="Picture 3">
            <a:extLst>
              <a:ext uri="{FF2B5EF4-FFF2-40B4-BE49-F238E27FC236}">
                <a16:creationId xmlns:a16="http://schemas.microsoft.com/office/drawing/2014/main" id="{38D96D80-201F-4F4B-B52E-4149E9D80D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155" y="997527"/>
            <a:ext cx="2104159" cy="3740727"/>
          </a:xfrm>
          <a:prstGeom prst="rect">
            <a:avLst/>
          </a:prstGeom>
        </p:spPr>
      </p:pic>
      <p:pic>
        <p:nvPicPr>
          <p:cNvPr id="8" name="Picture 7">
            <a:extLst>
              <a:ext uri="{FF2B5EF4-FFF2-40B4-BE49-F238E27FC236}">
                <a16:creationId xmlns:a16="http://schemas.microsoft.com/office/drawing/2014/main" id="{489EBB5A-9FC4-431A-B8E8-9187E8078E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7683" y="1911329"/>
            <a:ext cx="4433440" cy="2493810"/>
          </a:xfrm>
          <a:prstGeom prst="rect">
            <a:avLst/>
          </a:prstGeom>
        </p:spPr>
      </p:pic>
    </p:spTree>
    <p:extLst>
      <p:ext uri="{BB962C8B-B14F-4D97-AF65-F5344CB8AC3E}">
        <p14:creationId xmlns:p14="http://schemas.microsoft.com/office/powerpoint/2010/main" val="22905777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E3161C-D11C-491B-A7DB-3535FBFD7859}"/>
              </a:ext>
            </a:extLst>
          </p:cNvPr>
          <p:cNvSpPr txBox="1"/>
          <p:nvPr/>
        </p:nvSpPr>
        <p:spPr>
          <a:xfrm>
            <a:off x="1652476" y="303944"/>
            <a:ext cx="1954381" cy="369332"/>
          </a:xfrm>
          <a:prstGeom prst="rect">
            <a:avLst/>
          </a:prstGeom>
          <a:noFill/>
        </p:spPr>
        <p:txBody>
          <a:bodyPr wrap="none" rtlCol="0">
            <a:spAutoFit/>
          </a:bodyPr>
          <a:lstStyle/>
          <a:p>
            <a:r>
              <a:rPr lang="en-US" dirty="0"/>
              <a:t>Planning phases:</a:t>
            </a:r>
          </a:p>
        </p:txBody>
      </p:sp>
      <p:sp>
        <p:nvSpPr>
          <p:cNvPr id="6" name="TextBox 5">
            <a:extLst>
              <a:ext uri="{FF2B5EF4-FFF2-40B4-BE49-F238E27FC236}">
                <a16:creationId xmlns:a16="http://schemas.microsoft.com/office/drawing/2014/main" id="{E9502B9C-DEE3-40E5-B84B-0EA4B9AE219A}"/>
              </a:ext>
            </a:extLst>
          </p:cNvPr>
          <p:cNvSpPr txBox="1"/>
          <p:nvPr/>
        </p:nvSpPr>
        <p:spPr>
          <a:xfrm>
            <a:off x="0" y="1129890"/>
            <a:ext cx="4958017"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It started from the desire to learn a new technology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Decided on a task we felt comfortable to work 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Started with a Demo App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Decided on a design pattern – suitable for Android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Research for technologies to apply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dirty="0"/>
          </a:p>
          <a:p>
            <a:pPr marL="285750" indent="-285750">
              <a:buFontTx/>
              <a:buChar char="-"/>
            </a:pPr>
            <a:endParaRPr lang="en-US" dirty="0"/>
          </a:p>
        </p:txBody>
      </p:sp>
      <p:cxnSp>
        <p:nvCxnSpPr>
          <p:cNvPr id="9" name="Straight Connector 8">
            <a:extLst>
              <a:ext uri="{FF2B5EF4-FFF2-40B4-BE49-F238E27FC236}">
                <a16:creationId xmlns:a16="http://schemas.microsoft.com/office/drawing/2014/main" id="{695DB639-501F-48F1-8A1A-9A262C32D33B}"/>
              </a:ext>
            </a:extLst>
          </p:cNvPr>
          <p:cNvCxnSpPr>
            <a:cxnSpLocks/>
          </p:cNvCxnSpPr>
          <p:nvPr/>
        </p:nvCxnSpPr>
        <p:spPr>
          <a:xfrm>
            <a:off x="4958017" y="586591"/>
            <a:ext cx="0" cy="397031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73228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E3161C-D11C-491B-A7DB-3535FBFD7859}"/>
              </a:ext>
            </a:extLst>
          </p:cNvPr>
          <p:cNvSpPr txBox="1"/>
          <p:nvPr/>
        </p:nvSpPr>
        <p:spPr>
          <a:xfrm>
            <a:off x="1038427" y="227958"/>
            <a:ext cx="1997085" cy="369332"/>
          </a:xfrm>
          <a:prstGeom prst="rect">
            <a:avLst/>
          </a:prstGeom>
          <a:noFill/>
        </p:spPr>
        <p:txBody>
          <a:bodyPr wrap="none" rtlCol="0">
            <a:spAutoFit/>
          </a:bodyPr>
          <a:lstStyle/>
          <a:p>
            <a:r>
              <a:rPr lang="en-US" dirty="0"/>
              <a:t>Time assumption:</a:t>
            </a:r>
          </a:p>
        </p:txBody>
      </p:sp>
      <p:sp>
        <p:nvSpPr>
          <p:cNvPr id="3" name="TextBox 2">
            <a:extLst>
              <a:ext uri="{FF2B5EF4-FFF2-40B4-BE49-F238E27FC236}">
                <a16:creationId xmlns:a16="http://schemas.microsoft.com/office/drawing/2014/main" id="{775D3362-E5E5-4EE4-A513-F961A8C8DE18}"/>
              </a:ext>
            </a:extLst>
          </p:cNvPr>
          <p:cNvSpPr txBox="1"/>
          <p:nvPr/>
        </p:nvSpPr>
        <p:spPr>
          <a:xfrm>
            <a:off x="485162" y="694923"/>
            <a:ext cx="6409548" cy="3970318"/>
          </a:xfrm>
          <a:prstGeom prst="rect">
            <a:avLst/>
          </a:prstGeom>
          <a:noFill/>
        </p:spPr>
        <p:txBody>
          <a:bodyPr wrap="square" rtlCol="0">
            <a:spAutoFit/>
          </a:bodyPr>
          <a:lstStyle/>
          <a:p>
            <a:pPr marL="285750" indent="-285750">
              <a:buFontTx/>
              <a:buChar char="-"/>
            </a:pPr>
            <a:r>
              <a:rPr lang="en-US" dirty="0"/>
              <a:t>Daily time: 2 h</a:t>
            </a:r>
          </a:p>
          <a:p>
            <a:pPr marL="285750" indent="-285750">
              <a:buFontTx/>
              <a:buChar char="-"/>
            </a:pPr>
            <a:endParaRPr lang="en-US" dirty="0"/>
          </a:p>
          <a:p>
            <a:pPr marL="285750" indent="-285750">
              <a:buFontTx/>
              <a:buChar char="-"/>
            </a:pPr>
            <a:r>
              <a:rPr lang="en-US" dirty="0"/>
              <a:t>Learning technologies: 2h/ individual</a:t>
            </a:r>
          </a:p>
          <a:p>
            <a:pPr marL="285750" indent="-285750">
              <a:buFontTx/>
              <a:buChar char="-"/>
            </a:pPr>
            <a:endParaRPr lang="en-US" dirty="0"/>
          </a:p>
          <a:p>
            <a:pPr marL="285750" indent="-285750">
              <a:buFontTx/>
              <a:buChar char="-"/>
            </a:pPr>
            <a:r>
              <a:rPr lang="en-US" dirty="0"/>
              <a:t>Technology implementation: 2h/ individual</a:t>
            </a:r>
          </a:p>
          <a:p>
            <a:pPr marL="285750" indent="-285750">
              <a:buFontTx/>
              <a:buChar char="-"/>
            </a:pPr>
            <a:endParaRPr lang="en-US" dirty="0"/>
          </a:p>
          <a:p>
            <a:pPr marL="285750" indent="-285750">
              <a:buFontTx/>
              <a:buChar char="-"/>
            </a:pPr>
            <a:r>
              <a:rPr lang="en-US" dirty="0"/>
              <a:t>Impediments: 2h/ individual</a:t>
            </a:r>
          </a:p>
          <a:p>
            <a:pPr marL="285750" indent="-285750">
              <a:buFontTx/>
              <a:buChar char="-"/>
            </a:pPr>
            <a:endParaRPr lang="en-US" dirty="0"/>
          </a:p>
          <a:p>
            <a:pPr marL="285750" indent="-285750">
              <a:buFontTx/>
              <a:buChar char="-"/>
            </a:pPr>
            <a:r>
              <a:rPr lang="en-US" dirty="0"/>
              <a:t>First screen: 2 days</a:t>
            </a:r>
          </a:p>
          <a:p>
            <a:pPr marL="285750" indent="-285750">
              <a:buFontTx/>
              <a:buChar char="-"/>
            </a:pPr>
            <a:endParaRPr lang="en-US" dirty="0"/>
          </a:p>
          <a:p>
            <a:pPr marL="285750" indent="-285750">
              <a:buFontTx/>
              <a:buChar char="-"/>
            </a:pPr>
            <a:r>
              <a:rPr lang="en-US" dirty="0"/>
              <a:t>Second screen: 2h</a:t>
            </a:r>
          </a:p>
          <a:p>
            <a:pPr marL="285750" indent="-285750">
              <a:buFontTx/>
              <a:buChar char="-"/>
            </a:pPr>
            <a:endParaRPr lang="en-US" dirty="0"/>
          </a:p>
          <a:p>
            <a:pPr marL="285750" indent="-285750">
              <a:buFontTx/>
              <a:buChar char="-"/>
            </a:pPr>
            <a:r>
              <a:rPr lang="en-US" dirty="0"/>
              <a:t>Overall: 6 days</a:t>
            </a:r>
          </a:p>
          <a:p>
            <a:pPr marL="285750" indent="-285750">
              <a:buFontTx/>
              <a:buChar char="-"/>
            </a:pPr>
            <a:endParaRPr lang="en-US" dirty="0"/>
          </a:p>
        </p:txBody>
      </p:sp>
    </p:spTree>
    <p:extLst>
      <p:ext uri="{BB962C8B-B14F-4D97-AF65-F5344CB8AC3E}">
        <p14:creationId xmlns:p14="http://schemas.microsoft.com/office/powerpoint/2010/main" val="28534256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E3161C-D11C-491B-A7DB-3535FBFD7859}"/>
              </a:ext>
            </a:extLst>
          </p:cNvPr>
          <p:cNvSpPr txBox="1"/>
          <p:nvPr/>
        </p:nvSpPr>
        <p:spPr>
          <a:xfrm>
            <a:off x="1490845" y="654861"/>
            <a:ext cx="847348" cy="369332"/>
          </a:xfrm>
          <a:prstGeom prst="rect">
            <a:avLst/>
          </a:prstGeom>
          <a:noFill/>
        </p:spPr>
        <p:txBody>
          <a:bodyPr wrap="none" rtlCol="0">
            <a:spAutoFit/>
          </a:bodyPr>
          <a:lstStyle/>
          <a:p>
            <a:r>
              <a:rPr lang="en-US" u="sng" dirty="0"/>
              <a:t>Efforts</a:t>
            </a:r>
          </a:p>
        </p:txBody>
      </p:sp>
      <p:cxnSp>
        <p:nvCxnSpPr>
          <p:cNvPr id="9" name="Straight Connector 8">
            <a:extLst>
              <a:ext uri="{FF2B5EF4-FFF2-40B4-BE49-F238E27FC236}">
                <a16:creationId xmlns:a16="http://schemas.microsoft.com/office/drawing/2014/main" id="{695DB639-501F-48F1-8A1A-9A262C32D33B}"/>
              </a:ext>
            </a:extLst>
          </p:cNvPr>
          <p:cNvCxnSpPr>
            <a:cxnSpLocks/>
          </p:cNvCxnSpPr>
          <p:nvPr/>
        </p:nvCxnSpPr>
        <p:spPr>
          <a:xfrm>
            <a:off x="4421277" y="654861"/>
            <a:ext cx="0" cy="3970318"/>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449ABE34-9225-495B-BDA1-0044DE86385F}"/>
              </a:ext>
            </a:extLst>
          </p:cNvPr>
          <p:cNvSpPr txBox="1"/>
          <p:nvPr/>
        </p:nvSpPr>
        <p:spPr>
          <a:xfrm>
            <a:off x="70406" y="1051726"/>
            <a:ext cx="4350871" cy="1600438"/>
          </a:xfrm>
          <a:prstGeom prst="rect">
            <a:avLst/>
          </a:prstGeom>
          <a:noFill/>
        </p:spPr>
        <p:txBody>
          <a:bodyPr wrap="none" rtlCol="0">
            <a:spAutoFit/>
          </a:bodyPr>
          <a:lstStyle/>
          <a:p>
            <a:pPr marL="285750" indent="-285750">
              <a:buFont typeface="Arial" panose="020B0604020202020204" pitchFamily="34" charset="0"/>
              <a:buChar char="•"/>
            </a:pPr>
            <a:r>
              <a:rPr lang="en-US" sz="1600" dirty="0"/>
              <a:t>Free time investment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t>Using newly learned technologies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Understanding each team member resolve</a:t>
            </a:r>
          </a:p>
          <a:p>
            <a:r>
              <a:rPr lang="en-US" sz="1600" dirty="0"/>
              <a:t>and decide on the best approach </a:t>
            </a:r>
          </a:p>
        </p:txBody>
      </p:sp>
      <p:sp>
        <p:nvSpPr>
          <p:cNvPr id="7" name="TextBox 6">
            <a:extLst>
              <a:ext uri="{FF2B5EF4-FFF2-40B4-BE49-F238E27FC236}">
                <a16:creationId xmlns:a16="http://schemas.microsoft.com/office/drawing/2014/main" id="{E6DB079C-D4C4-486A-8CDD-30F1795381CB}"/>
              </a:ext>
            </a:extLst>
          </p:cNvPr>
          <p:cNvSpPr txBox="1"/>
          <p:nvPr/>
        </p:nvSpPr>
        <p:spPr>
          <a:xfrm>
            <a:off x="5360449" y="608893"/>
            <a:ext cx="1697901" cy="369332"/>
          </a:xfrm>
          <a:prstGeom prst="rect">
            <a:avLst/>
          </a:prstGeom>
          <a:noFill/>
        </p:spPr>
        <p:txBody>
          <a:bodyPr wrap="none" rtlCol="0">
            <a:spAutoFit/>
          </a:bodyPr>
          <a:lstStyle/>
          <a:p>
            <a:r>
              <a:rPr lang="en-US" u="sng" dirty="0"/>
              <a:t>Achievements</a:t>
            </a:r>
            <a:endParaRPr lang="en-US" dirty="0"/>
          </a:p>
        </p:txBody>
      </p:sp>
      <p:sp>
        <p:nvSpPr>
          <p:cNvPr id="10" name="TextBox 9">
            <a:extLst>
              <a:ext uri="{FF2B5EF4-FFF2-40B4-BE49-F238E27FC236}">
                <a16:creationId xmlns:a16="http://schemas.microsoft.com/office/drawing/2014/main" id="{1D4D386D-1512-4B7E-936A-D4B1954A90BD}"/>
              </a:ext>
            </a:extLst>
          </p:cNvPr>
          <p:cNvSpPr txBox="1"/>
          <p:nvPr/>
        </p:nvSpPr>
        <p:spPr>
          <a:xfrm>
            <a:off x="4046783" y="239561"/>
            <a:ext cx="748988" cy="369332"/>
          </a:xfrm>
          <a:prstGeom prst="rect">
            <a:avLst/>
          </a:prstGeom>
          <a:noFill/>
        </p:spPr>
        <p:txBody>
          <a:bodyPr wrap="none" rtlCol="0">
            <a:spAutoFit/>
          </a:bodyPr>
          <a:lstStyle/>
          <a:p>
            <a:r>
              <a:rPr lang="en-US" dirty="0"/>
              <a:t>Team</a:t>
            </a:r>
          </a:p>
        </p:txBody>
      </p:sp>
      <p:sp>
        <p:nvSpPr>
          <p:cNvPr id="8" name="TextBox 7">
            <a:extLst>
              <a:ext uri="{FF2B5EF4-FFF2-40B4-BE49-F238E27FC236}">
                <a16:creationId xmlns:a16="http://schemas.microsoft.com/office/drawing/2014/main" id="{6DFA84F4-4423-46D2-A07E-3A0B8E1C636C}"/>
              </a:ext>
            </a:extLst>
          </p:cNvPr>
          <p:cNvSpPr txBox="1"/>
          <p:nvPr/>
        </p:nvSpPr>
        <p:spPr>
          <a:xfrm>
            <a:off x="4572000" y="1021598"/>
            <a:ext cx="4396992" cy="3323987"/>
          </a:xfrm>
          <a:prstGeom prst="rect">
            <a:avLst/>
          </a:prstGeom>
          <a:noFill/>
        </p:spPr>
        <p:txBody>
          <a:bodyPr wrap="square" rtlCol="0">
            <a:spAutoFit/>
          </a:bodyPr>
          <a:lstStyle/>
          <a:p>
            <a:pPr marL="285750" indent="-285750">
              <a:buFont typeface="Arial" panose="020B0604020202020204" pitchFamily="34" charset="0"/>
              <a:buChar char="•"/>
            </a:pPr>
            <a:r>
              <a:rPr lang="en-US" sz="1600" dirty="0"/>
              <a:t>To work in self a organized team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capability to work as one on a task without conflicts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manage internal relations and take each other into consideration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understand what are the key points under a deadline</a:t>
            </a:r>
          </a:p>
          <a:p>
            <a:pPr marL="285750" indent="-285750">
              <a:buFont typeface="Arial" panose="020B0604020202020204" pitchFamily="34" charset="0"/>
              <a:buChar char="•"/>
            </a:pPr>
            <a:r>
              <a:rPr lang="en-US" sz="1600" dirty="0"/>
              <a:t>and what can be done to deliver a product on which we are responsible for</a:t>
            </a:r>
          </a:p>
          <a:p>
            <a:pPr marL="285750" indent="-285750">
              <a:buFontTx/>
              <a:buChar char="-"/>
            </a:pPr>
            <a:endParaRPr lang="en-US" dirty="0"/>
          </a:p>
        </p:txBody>
      </p:sp>
    </p:spTree>
    <p:extLst>
      <p:ext uri="{BB962C8B-B14F-4D97-AF65-F5344CB8AC3E}">
        <p14:creationId xmlns:p14="http://schemas.microsoft.com/office/powerpoint/2010/main" val="34139923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0BCAF9-3FEC-4ADE-BB4A-53C79A034D63}"/>
              </a:ext>
            </a:extLst>
          </p:cNvPr>
          <p:cNvSpPr txBox="1"/>
          <p:nvPr/>
        </p:nvSpPr>
        <p:spPr>
          <a:xfrm>
            <a:off x="3150341" y="307025"/>
            <a:ext cx="2659702" cy="369332"/>
          </a:xfrm>
          <a:prstGeom prst="rect">
            <a:avLst/>
          </a:prstGeom>
          <a:noFill/>
        </p:spPr>
        <p:txBody>
          <a:bodyPr wrap="none" rtlCol="0">
            <a:spAutoFit/>
          </a:bodyPr>
          <a:lstStyle/>
          <a:p>
            <a:r>
              <a:rPr lang="en-US" dirty="0"/>
              <a:t>Future implementations:</a:t>
            </a:r>
          </a:p>
        </p:txBody>
      </p:sp>
      <p:sp>
        <p:nvSpPr>
          <p:cNvPr id="5" name="TextBox 4">
            <a:extLst>
              <a:ext uri="{FF2B5EF4-FFF2-40B4-BE49-F238E27FC236}">
                <a16:creationId xmlns:a16="http://schemas.microsoft.com/office/drawing/2014/main" id="{42535191-38FD-47ED-A93B-B5646A83463B}"/>
              </a:ext>
            </a:extLst>
          </p:cNvPr>
          <p:cNvSpPr txBox="1"/>
          <p:nvPr/>
        </p:nvSpPr>
        <p:spPr>
          <a:xfrm>
            <a:off x="138461" y="1283732"/>
            <a:ext cx="8683462" cy="3139321"/>
          </a:xfrm>
          <a:prstGeom prst="rect">
            <a:avLst/>
          </a:prstGeom>
          <a:noFill/>
        </p:spPr>
        <p:txBody>
          <a:bodyPr wrap="square" rtlCol="0">
            <a:spAutoFit/>
          </a:bodyPr>
          <a:lstStyle/>
          <a:p>
            <a:pPr marL="285750" indent="-285750">
              <a:buFontTx/>
              <a:buChar char="-"/>
            </a:pPr>
            <a:r>
              <a:rPr lang="en-US" dirty="0"/>
              <a:t>Integrate a fully working QA Automation framework using a </a:t>
            </a:r>
            <a:r>
              <a:rPr lang="en-US" dirty="0" err="1"/>
              <a:t>webdriver</a:t>
            </a:r>
            <a:r>
              <a:rPr lang="en-US" dirty="0"/>
              <a:t> based tool named  Appium</a:t>
            </a:r>
          </a:p>
          <a:p>
            <a:pPr marL="285750" indent="-285750">
              <a:buFontTx/>
              <a:buChar char="-"/>
            </a:pPr>
            <a:endParaRPr lang="en-US" dirty="0"/>
          </a:p>
          <a:p>
            <a:pPr marL="285750" indent="-285750">
              <a:buFontTx/>
              <a:buChar char="-"/>
            </a:pPr>
            <a:r>
              <a:rPr lang="en-US" dirty="0"/>
              <a:t>Cross-Platform run the app under an iOS emulator.</a:t>
            </a:r>
          </a:p>
          <a:p>
            <a:pPr marL="285750" indent="-285750">
              <a:buFontTx/>
              <a:buChar char="-"/>
            </a:pPr>
            <a:endParaRPr lang="en-US" dirty="0"/>
          </a:p>
          <a:p>
            <a:pPr marL="285750" indent="-285750">
              <a:buFontTx/>
              <a:buChar char="-"/>
            </a:pPr>
            <a:r>
              <a:rPr lang="en-US" dirty="0"/>
              <a:t>Implementation of decimal and negative numbers.</a:t>
            </a:r>
          </a:p>
          <a:p>
            <a:pPr marL="285750" indent="-285750">
              <a:buFontTx/>
              <a:buChar char="-"/>
            </a:pPr>
            <a:endParaRPr lang="en-US" dirty="0"/>
          </a:p>
          <a:p>
            <a:pPr marL="285750" indent="-285750">
              <a:buFontTx/>
              <a:buChar char="-"/>
            </a:pPr>
            <a:r>
              <a:rPr lang="en-US" dirty="0"/>
              <a:t>Adding an icon for the application.</a:t>
            </a:r>
          </a:p>
          <a:p>
            <a:pPr marL="285750" indent="-285750">
              <a:buFontTx/>
              <a:buChar char="-"/>
            </a:pPr>
            <a:endParaRPr lang="en-US" dirty="0"/>
          </a:p>
          <a:p>
            <a:pPr marL="285750" indent="-285750">
              <a:buFontTx/>
              <a:buChar char="-"/>
            </a:pPr>
            <a:r>
              <a:rPr lang="en-US" dirty="0"/>
              <a:t>Adding a log / history button.</a:t>
            </a:r>
          </a:p>
          <a:p>
            <a:pPr marL="285750" indent="-285750">
              <a:buFontTx/>
              <a:buChar char="-"/>
            </a:pPr>
            <a:endParaRPr lang="en-US" dirty="0"/>
          </a:p>
        </p:txBody>
      </p:sp>
    </p:spTree>
    <p:extLst>
      <p:ext uri="{BB962C8B-B14F-4D97-AF65-F5344CB8AC3E}">
        <p14:creationId xmlns:p14="http://schemas.microsoft.com/office/powerpoint/2010/main" val="1108055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0BCAF9-3FEC-4ADE-BB4A-53C79A034D63}"/>
              </a:ext>
            </a:extLst>
          </p:cNvPr>
          <p:cNvSpPr txBox="1"/>
          <p:nvPr/>
        </p:nvSpPr>
        <p:spPr>
          <a:xfrm>
            <a:off x="3704320" y="2110085"/>
            <a:ext cx="1569660" cy="461665"/>
          </a:xfrm>
          <a:prstGeom prst="rect">
            <a:avLst/>
          </a:prstGeom>
          <a:noFill/>
        </p:spPr>
        <p:txBody>
          <a:bodyPr wrap="none" rtlCol="0">
            <a:spAutoFit/>
          </a:bodyPr>
          <a:lstStyle/>
          <a:p>
            <a:r>
              <a:rPr lang="en-US" sz="2400" dirty="0"/>
              <a:t>Thank</a:t>
            </a:r>
            <a:r>
              <a:rPr lang="en-US" dirty="0"/>
              <a:t> y</a:t>
            </a:r>
            <a:r>
              <a:rPr lang="en-US" sz="2000" dirty="0"/>
              <a:t>ou</a:t>
            </a:r>
            <a:r>
              <a:rPr lang="en-US" dirty="0"/>
              <a:t>!</a:t>
            </a:r>
          </a:p>
        </p:txBody>
      </p:sp>
    </p:spTree>
    <p:extLst>
      <p:ext uri="{BB962C8B-B14F-4D97-AF65-F5344CB8AC3E}">
        <p14:creationId xmlns:p14="http://schemas.microsoft.com/office/powerpoint/2010/main" val="38197147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702</TotalTime>
  <Words>453</Words>
  <Application>Microsoft Office PowerPoint</Application>
  <PresentationFormat>On-screen Show (16:9)</PresentationFormat>
  <Paragraphs>81</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Proxima Nova</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Bogdan Demetrescu</cp:lastModifiedBy>
  <cp:revision>28</cp:revision>
  <dcterms:modified xsi:type="dcterms:W3CDTF">2019-07-22T20:21:17Z</dcterms:modified>
  <dc:language>en-US</dc:language>
</cp:coreProperties>
</file>