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96" r:id="rId5"/>
    <p:sldId id="299" r:id="rId6"/>
    <p:sldId id="300" r:id="rId7"/>
    <p:sldId id="302" r:id="rId8"/>
    <p:sldId id="3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oth, Cory J" initials="BCJ" lastIdx="29" clrIdx="0">
    <p:extLst>
      <p:ext uri="{19B8F6BF-5375-455C-9EA6-DF929625EA0E}">
        <p15:presenceInfo xmlns:p15="http://schemas.microsoft.com/office/powerpoint/2012/main" userId="S::cory.j.booth@intel.com::6d4deed7-0406-47d6-a846-aeba516149a2" providerId="AD"/>
      </p:ext>
    </p:extLst>
  </p:cmAuthor>
  <p:cmAuthor id="2" name="Devigere, Bhuvana" initials="DB" lastIdx="21" clrIdx="1">
    <p:extLst>
      <p:ext uri="{19B8F6BF-5375-455C-9EA6-DF929625EA0E}">
        <p15:presenceInfo xmlns:p15="http://schemas.microsoft.com/office/powerpoint/2012/main" userId="S::bhuvana.devigere@intel.com::ab5eb861-19aa-4dea-bab3-1a0d7968d5f7" providerId="AD"/>
      </p:ext>
    </p:extLst>
  </p:cmAuthor>
  <p:cmAuthor id="3" name="Reyes, Amy" initials="RA" lastIdx="4" clrIdx="2">
    <p:extLst>
      <p:ext uri="{19B8F6BF-5375-455C-9EA6-DF929625EA0E}">
        <p15:presenceInfo xmlns:p15="http://schemas.microsoft.com/office/powerpoint/2012/main" userId="S::amy.reyes@intel.com::163a6054-5c74-48e5-ac88-a4ba074824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757B"/>
    <a:srgbClr val="E2F0D9"/>
    <a:srgbClr val="3142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97" autoAdjust="0"/>
  </p:normalViewPr>
  <p:slideViewPr>
    <p:cSldViewPr snapToGrid="0">
      <p:cViewPr varScale="1">
        <p:scale>
          <a:sx n="67" d="100"/>
          <a:sy n="67" d="100"/>
        </p:scale>
        <p:origin x="11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1928CD-4886-4D7A-8E95-01414A88447B}"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5683D-F2AF-47BC-AE04-5B2BF702EE3C}" type="slidenum">
              <a:rPr lang="en-US" smtClean="0"/>
              <a:t>‹#›</a:t>
            </a:fld>
            <a:endParaRPr lang="en-US"/>
          </a:p>
        </p:txBody>
      </p:sp>
    </p:spTree>
    <p:extLst>
      <p:ext uri="{BB962C8B-B14F-4D97-AF65-F5344CB8AC3E}">
        <p14:creationId xmlns:p14="http://schemas.microsoft.com/office/powerpoint/2010/main" val="148241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683D-F2AF-47BC-AE04-5B2BF702EE3C}" type="slidenum">
              <a:rPr lang="en-US" smtClean="0"/>
              <a:t>2</a:t>
            </a:fld>
            <a:endParaRPr lang="en-US"/>
          </a:p>
        </p:txBody>
      </p:sp>
    </p:spTree>
    <p:extLst>
      <p:ext uri="{BB962C8B-B14F-4D97-AF65-F5344CB8AC3E}">
        <p14:creationId xmlns:p14="http://schemas.microsoft.com/office/powerpoint/2010/main" val="51580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683D-F2AF-47BC-AE04-5B2BF702EE3C}" type="slidenum">
              <a:rPr lang="en-US" smtClean="0"/>
              <a:t>3</a:t>
            </a:fld>
            <a:endParaRPr lang="en-US"/>
          </a:p>
        </p:txBody>
      </p:sp>
    </p:spTree>
    <p:extLst>
      <p:ext uri="{BB962C8B-B14F-4D97-AF65-F5344CB8AC3E}">
        <p14:creationId xmlns:p14="http://schemas.microsoft.com/office/powerpoint/2010/main" val="251184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E5683D-F2AF-47BC-AE04-5B2BF702EE3C}" type="slidenum">
              <a:rPr lang="en-US" smtClean="0"/>
              <a:t>4</a:t>
            </a:fld>
            <a:endParaRPr lang="en-US"/>
          </a:p>
        </p:txBody>
      </p:sp>
    </p:spTree>
    <p:extLst>
      <p:ext uri="{BB962C8B-B14F-4D97-AF65-F5344CB8AC3E}">
        <p14:creationId xmlns:p14="http://schemas.microsoft.com/office/powerpoint/2010/main" val="2738127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028C-221E-4FDD-A90E-43D680231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14551C-7152-43B2-970A-A146E3FD0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AA81CD-A913-4D23-AA57-6D9C6B2468E9}"/>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5" name="Footer Placeholder 4">
            <a:extLst>
              <a:ext uri="{FF2B5EF4-FFF2-40B4-BE49-F238E27FC236}">
                <a16:creationId xmlns:a16="http://schemas.microsoft.com/office/drawing/2014/main" id="{3468C1C7-9E7B-4F96-8F6D-0C9A79263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0CDF0-C50F-420D-93AD-348D2475879C}"/>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3356914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F940-9606-47DD-A573-4348FBFCD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0E9BE1-C2D3-4AB0-84AC-73C7D0B12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B8EAE-2601-4C66-B6B0-248D49BFA206}"/>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5" name="Footer Placeholder 4">
            <a:extLst>
              <a:ext uri="{FF2B5EF4-FFF2-40B4-BE49-F238E27FC236}">
                <a16:creationId xmlns:a16="http://schemas.microsoft.com/office/drawing/2014/main" id="{3A869232-D38A-47F1-BE8C-4F960D89D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19304-69C3-49D2-99D9-A23CE3F54A1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295886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42EE3F-24A4-4644-B69F-B62871CA52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FC31F6-E9B4-46FB-982D-F970E01C0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408DBD-FBE2-471E-960D-54E3AB2438CB}"/>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5" name="Footer Placeholder 4">
            <a:extLst>
              <a:ext uri="{FF2B5EF4-FFF2-40B4-BE49-F238E27FC236}">
                <a16:creationId xmlns:a16="http://schemas.microsoft.com/office/drawing/2014/main" id="{AE111A7F-5201-4D14-AFA0-1AFC381F9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B4FD4-D79C-4DBD-82F7-157736847075}"/>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350211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770F-CB24-4940-87C2-4904500E0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336DE-3A67-4880-B1BA-BD700D8F9F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39245-D582-4416-AD09-19D18A382BC4}"/>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5" name="Footer Placeholder 4">
            <a:extLst>
              <a:ext uri="{FF2B5EF4-FFF2-40B4-BE49-F238E27FC236}">
                <a16:creationId xmlns:a16="http://schemas.microsoft.com/office/drawing/2014/main" id="{1A28C785-0362-43A2-B01D-54D4255CC8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C2FD5-9F99-455C-A33D-C71E7189635C}"/>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33658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034F-F40B-4575-BAF3-C181AA86BA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CBD824-F03B-4FBA-8D98-1100559683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41C66-24D8-40A0-967D-A8DF5DFF1564}"/>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5" name="Footer Placeholder 4">
            <a:extLst>
              <a:ext uri="{FF2B5EF4-FFF2-40B4-BE49-F238E27FC236}">
                <a16:creationId xmlns:a16="http://schemas.microsoft.com/office/drawing/2014/main" id="{27E58AB9-0A7F-4A79-A1CB-A4669231A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A9D58-4E83-4C83-8D85-51CAFC544B5C}"/>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289403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F048-585C-4C51-883A-B810431B5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A50CA-01E9-4C9F-807C-4D46DD0996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DCD4F6-D188-4BDF-BFDD-B09C6ED689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8011D-20C7-4206-9188-EB8C4C852F5E}"/>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6" name="Footer Placeholder 5">
            <a:extLst>
              <a:ext uri="{FF2B5EF4-FFF2-40B4-BE49-F238E27FC236}">
                <a16:creationId xmlns:a16="http://schemas.microsoft.com/office/drawing/2014/main" id="{AECD9EB6-458B-4F57-BF0C-36B8F3CC5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9354F-2AB3-481D-9A6C-8A5EB7E9674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013476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8E36-02F2-41C8-9CFB-E7D7E47EE1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5B3C66-2BD6-42F1-82A5-A52307305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32E76B-94A2-42F1-95F3-AADCDA1B5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67A19B-5060-4CC5-926A-770D915A5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DECD3E-4AFB-4BCD-B9E4-FB8F3F71F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091E8-A12A-4FDE-9E24-CED89E9783D7}"/>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8" name="Footer Placeholder 7">
            <a:extLst>
              <a:ext uri="{FF2B5EF4-FFF2-40B4-BE49-F238E27FC236}">
                <a16:creationId xmlns:a16="http://schemas.microsoft.com/office/drawing/2014/main" id="{2FEB3631-FB0E-4E60-BF67-30130599BA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4F80C3-F96D-4F5F-809D-05EC782134D2}"/>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1207125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D597-2D5F-4778-827F-B73142EAA1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FB53D6-33E5-437C-98CB-D3EBDE424661}"/>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4" name="Footer Placeholder 3">
            <a:extLst>
              <a:ext uri="{FF2B5EF4-FFF2-40B4-BE49-F238E27FC236}">
                <a16:creationId xmlns:a16="http://schemas.microsoft.com/office/drawing/2014/main" id="{84C9BF12-0256-4488-8D65-AF2268B285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9196F6-6B17-4722-B08E-36A88CEBCA1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3651033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1DC7C-BF7D-4C5B-9535-A96B6A505BC2}"/>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3" name="Footer Placeholder 2">
            <a:extLst>
              <a:ext uri="{FF2B5EF4-FFF2-40B4-BE49-F238E27FC236}">
                <a16:creationId xmlns:a16="http://schemas.microsoft.com/office/drawing/2014/main" id="{EFC2568C-1493-4545-B5BC-ABBA839DE7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DCB366-E212-4FCA-8F1B-82759CDA99EF}"/>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243254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9B9EE-CAC1-433C-B430-CE77567A6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C18DE-E9B2-4E73-9C8A-BF8C3F5D2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87D4F8-B758-4703-B0AD-071D79FDB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D022F-75BA-47E3-AE8F-98A27911D9C1}"/>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6" name="Footer Placeholder 5">
            <a:extLst>
              <a:ext uri="{FF2B5EF4-FFF2-40B4-BE49-F238E27FC236}">
                <a16:creationId xmlns:a16="http://schemas.microsoft.com/office/drawing/2014/main" id="{FFC6D924-AF14-4D44-B08C-D06F759521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6DCDE-04CD-4F15-A6DE-2D70777690D8}"/>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72438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A366-D995-438F-ADA2-9E24FA2B23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22A1C5-CCBA-4660-A47A-ECC966BF00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4F39D-63A5-4B46-A3DB-FD56AE0F4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68E221-C0B8-4E82-9EB2-38AEC0806C9C}"/>
              </a:ext>
            </a:extLst>
          </p:cNvPr>
          <p:cNvSpPr>
            <a:spLocks noGrp="1"/>
          </p:cNvSpPr>
          <p:nvPr>
            <p:ph type="dt" sz="half" idx="10"/>
          </p:nvPr>
        </p:nvSpPr>
        <p:spPr/>
        <p:txBody>
          <a:bodyPr/>
          <a:lstStyle/>
          <a:p>
            <a:fld id="{8C9E4E1E-7BB0-4B1A-B1C8-E7E401F43F63}" type="datetimeFigureOut">
              <a:rPr lang="en-US" smtClean="0"/>
              <a:t>8/18/2021</a:t>
            </a:fld>
            <a:endParaRPr lang="en-US"/>
          </a:p>
        </p:txBody>
      </p:sp>
      <p:sp>
        <p:nvSpPr>
          <p:cNvPr id="6" name="Footer Placeholder 5">
            <a:extLst>
              <a:ext uri="{FF2B5EF4-FFF2-40B4-BE49-F238E27FC236}">
                <a16:creationId xmlns:a16="http://schemas.microsoft.com/office/drawing/2014/main" id="{7A19618C-3AD5-43D1-934A-575B8C117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B96223-9776-4AEF-9E52-256197BDA1A2}"/>
              </a:ext>
            </a:extLst>
          </p:cNvPr>
          <p:cNvSpPr>
            <a:spLocks noGrp="1"/>
          </p:cNvSpPr>
          <p:nvPr>
            <p:ph type="sldNum" sz="quarter" idx="12"/>
          </p:nvPr>
        </p:nvSpPr>
        <p:spPr/>
        <p:txBody>
          <a:bodyPr/>
          <a:lstStyle/>
          <a:p>
            <a:fld id="{C750AFB5-13B8-46D7-B9F7-4808DF724D28}" type="slidenum">
              <a:rPr lang="en-US" smtClean="0"/>
              <a:t>‹#›</a:t>
            </a:fld>
            <a:endParaRPr lang="en-US"/>
          </a:p>
        </p:txBody>
      </p:sp>
    </p:spTree>
    <p:extLst>
      <p:ext uri="{BB962C8B-B14F-4D97-AF65-F5344CB8AC3E}">
        <p14:creationId xmlns:p14="http://schemas.microsoft.com/office/powerpoint/2010/main" val="387734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2AE75-D616-4A7A-8C39-48766CC9A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8EB8B0-938D-4A0D-B49D-963ECB3BF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94085-A20F-407E-8B09-67B0B2C1C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E4E1E-7BB0-4B1A-B1C8-E7E401F43F63}" type="datetimeFigureOut">
              <a:rPr lang="en-US" smtClean="0"/>
              <a:t>8/18/2021</a:t>
            </a:fld>
            <a:endParaRPr lang="en-US"/>
          </a:p>
        </p:txBody>
      </p:sp>
      <p:sp>
        <p:nvSpPr>
          <p:cNvPr id="5" name="Footer Placeholder 4">
            <a:extLst>
              <a:ext uri="{FF2B5EF4-FFF2-40B4-BE49-F238E27FC236}">
                <a16:creationId xmlns:a16="http://schemas.microsoft.com/office/drawing/2014/main" id="{52696E50-66FF-49C6-8999-9D42C39D90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502D6C-F6A6-4638-938C-2C82DDB12D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0AFB5-13B8-46D7-B9F7-4808DF724D28}" type="slidenum">
              <a:rPr lang="en-US" smtClean="0"/>
              <a:t>‹#›</a:t>
            </a:fld>
            <a:endParaRPr lang="en-US"/>
          </a:p>
        </p:txBody>
      </p:sp>
    </p:spTree>
    <p:extLst>
      <p:ext uri="{BB962C8B-B14F-4D97-AF65-F5344CB8AC3E}">
        <p14:creationId xmlns:p14="http://schemas.microsoft.com/office/powerpoint/2010/main" val="4063953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6.svg"/><Relationship Id="rId12"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2.svg"/><Relationship Id="rId1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sv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8DF514EB-86ED-4DB2-ACEC-C8944698B987}"/>
              </a:ext>
            </a:extLst>
          </p:cNvPr>
          <p:cNvSpPr>
            <a:spLocks noGrp="1"/>
          </p:cNvSpPr>
          <p:nvPr>
            <p:ph type="title"/>
          </p:nvPr>
        </p:nvSpPr>
        <p:spPr/>
        <p:txBody>
          <a:bodyPr/>
          <a:lstStyle/>
          <a:p>
            <a:r>
              <a:rPr lang="en-US"/>
              <a:t>Images WIP</a:t>
            </a:r>
          </a:p>
        </p:txBody>
      </p:sp>
      <p:sp>
        <p:nvSpPr>
          <p:cNvPr id="57" name="Rectangle 56">
            <a:extLst>
              <a:ext uri="{FF2B5EF4-FFF2-40B4-BE49-F238E27FC236}">
                <a16:creationId xmlns:a16="http://schemas.microsoft.com/office/drawing/2014/main" id="{C13E4818-B65B-491E-BD54-63B9CD3A3949}"/>
              </a:ext>
            </a:extLst>
          </p:cNvPr>
          <p:cNvSpPr/>
          <p:nvPr/>
        </p:nvSpPr>
        <p:spPr>
          <a:xfrm>
            <a:off x="6504633" y="756015"/>
            <a:ext cx="2156967"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Development computer</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build ACRN</a:t>
            </a:r>
          </a:p>
        </p:txBody>
      </p:sp>
      <p:sp>
        <p:nvSpPr>
          <p:cNvPr id="64" name="Rectangle 63">
            <a:extLst>
              <a:ext uri="{FF2B5EF4-FFF2-40B4-BE49-F238E27FC236}">
                <a16:creationId xmlns:a16="http://schemas.microsoft.com/office/drawing/2014/main" id="{9525BC6D-F2F8-4B60-B9DA-E61FF4E12B6F}"/>
              </a:ext>
            </a:extLst>
          </p:cNvPr>
          <p:cNvSpPr/>
          <p:nvPr/>
        </p:nvSpPr>
        <p:spPr>
          <a:xfrm>
            <a:off x="8949849" y="756015"/>
            <a:ext cx="1858564"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Target system</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run ACRN</a:t>
            </a:r>
          </a:p>
        </p:txBody>
      </p:sp>
      <p:pic>
        <p:nvPicPr>
          <p:cNvPr id="56" name="Graphic 55" descr="Laptop">
            <a:extLst>
              <a:ext uri="{FF2B5EF4-FFF2-40B4-BE49-F238E27FC236}">
                <a16:creationId xmlns:a16="http://schemas.microsoft.com/office/drawing/2014/main" id="{3657A184-2C4C-4B61-A9F2-79D4A50D073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3420"/>
          <a:stretch/>
        </p:blipFill>
        <p:spPr>
          <a:xfrm>
            <a:off x="6605850" y="965152"/>
            <a:ext cx="1905000" cy="1649357"/>
          </a:xfrm>
          <a:prstGeom prst="rect">
            <a:avLst/>
          </a:prstGeom>
        </p:spPr>
      </p:pic>
      <p:pic>
        <p:nvPicPr>
          <p:cNvPr id="59" name="Picture 58">
            <a:extLst>
              <a:ext uri="{FF2B5EF4-FFF2-40B4-BE49-F238E27FC236}">
                <a16:creationId xmlns:a16="http://schemas.microsoft.com/office/drawing/2014/main" id="{34E430D2-0777-430B-B43B-DCDC196AB796}"/>
              </a:ext>
            </a:extLst>
          </p:cNvPr>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Lst>
          </a:blip>
          <a:stretch>
            <a:fillRect/>
          </a:stretch>
        </p:blipFill>
        <p:spPr>
          <a:xfrm>
            <a:off x="9394520" y="1374977"/>
            <a:ext cx="969223" cy="1001191"/>
          </a:xfrm>
          <a:prstGeom prst="rect">
            <a:avLst/>
          </a:prstGeom>
        </p:spPr>
      </p:pic>
      <p:grpSp>
        <p:nvGrpSpPr>
          <p:cNvPr id="12" name="Group 11">
            <a:extLst>
              <a:ext uri="{FF2B5EF4-FFF2-40B4-BE49-F238E27FC236}">
                <a16:creationId xmlns:a16="http://schemas.microsoft.com/office/drawing/2014/main" id="{883ADC8F-6CB7-4130-A6AE-E7AE651A2BA7}"/>
              </a:ext>
            </a:extLst>
          </p:cNvPr>
          <p:cNvGrpSpPr/>
          <p:nvPr/>
        </p:nvGrpSpPr>
        <p:grpSpPr>
          <a:xfrm>
            <a:off x="608000" y="2614509"/>
            <a:ext cx="4978150" cy="1900341"/>
            <a:chOff x="455600" y="2462109"/>
            <a:chExt cx="4978150" cy="1900341"/>
          </a:xfrm>
        </p:grpSpPr>
        <p:sp>
          <p:nvSpPr>
            <p:cNvPr id="13" name="Rectangle 12">
              <a:extLst>
                <a:ext uri="{FF2B5EF4-FFF2-40B4-BE49-F238E27FC236}">
                  <a16:creationId xmlns:a16="http://schemas.microsoft.com/office/drawing/2014/main" id="{06BBC9FA-84B5-4980-9D20-82AB2944F160}"/>
                </a:ext>
              </a:extLst>
            </p:cNvPr>
            <p:cNvSpPr/>
            <p:nvPr/>
          </p:nvSpPr>
          <p:spPr>
            <a:xfrm>
              <a:off x="455600" y="2462109"/>
              <a:ext cx="2156967"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Development computer</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build ACRN</a:t>
              </a:r>
            </a:p>
          </p:txBody>
        </p:sp>
        <p:cxnSp>
          <p:nvCxnSpPr>
            <p:cNvPr id="14" name="Straight Connector 13">
              <a:extLst>
                <a:ext uri="{FF2B5EF4-FFF2-40B4-BE49-F238E27FC236}">
                  <a16:creationId xmlns:a16="http://schemas.microsoft.com/office/drawing/2014/main" id="{6B85309C-D613-4903-8B4F-9DD9C1B500F7}"/>
                </a:ext>
              </a:extLst>
            </p:cNvPr>
            <p:cNvCxnSpPr>
              <a:cxnSpLocks/>
            </p:cNvCxnSpPr>
            <p:nvPr/>
          </p:nvCxnSpPr>
          <p:spPr>
            <a:xfrm>
              <a:off x="2202137" y="3623746"/>
              <a:ext cx="18585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8D9E2F8-BB51-454F-AAEE-268B42AF93E6}"/>
                </a:ext>
              </a:extLst>
            </p:cNvPr>
            <p:cNvCxnSpPr>
              <a:cxnSpLocks/>
            </p:cNvCxnSpPr>
            <p:nvPr/>
          </p:nvCxnSpPr>
          <p:spPr>
            <a:xfrm>
              <a:off x="2202137" y="3379737"/>
              <a:ext cx="183210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FFDB576-F5EF-42BD-89E1-252DE67B1AA4}"/>
                </a:ext>
              </a:extLst>
            </p:cNvPr>
            <p:cNvSpPr txBox="1"/>
            <p:nvPr/>
          </p:nvSpPr>
          <p:spPr>
            <a:xfrm>
              <a:off x="2278280" y="3189701"/>
              <a:ext cx="1732365" cy="253916"/>
            </a:xfrm>
            <a:prstGeom prst="rect">
              <a:avLst/>
            </a:prstGeom>
            <a:noFill/>
          </p:spPr>
          <p:txBody>
            <a:bodyPr wrap="square" rtlCol="0">
              <a:spAutoFit/>
            </a:bodyPr>
            <a:lstStyle/>
            <a:p>
              <a:pPr algn="ctr"/>
              <a:r>
                <a:rPr lang="en-US" sz="1050" dirty="0">
                  <a:latin typeface="Intel Clear" panose="020B0604020203020204" pitchFamily="34" charset="0"/>
                  <a:ea typeface="Intel Clear" panose="020B0604020203020204" pitchFamily="34" charset="0"/>
                  <a:cs typeface="Intel Clear" panose="020B0604020203020204" pitchFamily="34" charset="0"/>
                </a:rPr>
                <a:t>Serial connection</a:t>
              </a:r>
            </a:p>
          </p:txBody>
        </p:sp>
        <p:sp>
          <p:nvSpPr>
            <p:cNvPr id="17" name="Rectangle 16">
              <a:extLst>
                <a:ext uri="{FF2B5EF4-FFF2-40B4-BE49-F238E27FC236}">
                  <a16:creationId xmlns:a16="http://schemas.microsoft.com/office/drawing/2014/main" id="{79C80556-63DB-4DD9-9654-A0BE602C132D}"/>
                </a:ext>
              </a:extLst>
            </p:cNvPr>
            <p:cNvSpPr/>
            <p:nvPr/>
          </p:nvSpPr>
          <p:spPr>
            <a:xfrm>
              <a:off x="3575186" y="2462109"/>
              <a:ext cx="1858564" cy="492443"/>
            </a:xfrm>
            <a:prstGeom prst="rect">
              <a:avLst/>
            </a:prstGeom>
          </p:spPr>
          <p:txBody>
            <a:bodyPr wrap="square">
              <a:spAutoFit/>
            </a:bodyPr>
            <a:lstStyle/>
            <a:p>
              <a:pPr marL="0" lvl="1" indent="0" algn="ctr">
                <a:buNone/>
              </a:pPr>
              <a:r>
                <a:rPr lang="en-US" sz="1400" b="1" dirty="0">
                  <a:latin typeface="Intel Clear" panose="020B0604020203020204" pitchFamily="34" charset="0"/>
                  <a:ea typeface="Intel Clear" panose="020B0604020203020204" pitchFamily="34" charset="0"/>
                  <a:cs typeface="Intel Clear" panose="020B0604020203020204" pitchFamily="34" charset="0"/>
                </a:rPr>
                <a:t>Target system</a:t>
              </a:r>
            </a:p>
            <a:p>
              <a:pPr marL="0" lvl="1" indent="0" algn="ctr">
                <a:buNone/>
              </a:pPr>
              <a:r>
                <a:rPr lang="en-US" sz="1200" i="1" dirty="0">
                  <a:latin typeface="Intel Clear" panose="020B0604020203020204" pitchFamily="34" charset="0"/>
                  <a:ea typeface="Intel Clear" panose="020B0604020203020204" pitchFamily="34" charset="0"/>
                  <a:cs typeface="Intel Clear" panose="020B0604020203020204" pitchFamily="34" charset="0"/>
                </a:rPr>
                <a:t>Where you run ACRN</a:t>
              </a:r>
            </a:p>
          </p:txBody>
        </p:sp>
        <p:pic>
          <p:nvPicPr>
            <p:cNvPr id="19" name="Graphic 18" descr="Laptop">
              <a:extLst>
                <a:ext uri="{FF2B5EF4-FFF2-40B4-BE49-F238E27FC236}">
                  <a16:creationId xmlns:a16="http://schemas.microsoft.com/office/drawing/2014/main" id="{0D895E93-6603-40D2-8FEE-D3D8D36BD10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1223"/>
            <a:stretch/>
          </p:blipFill>
          <p:spPr>
            <a:xfrm>
              <a:off x="556817" y="2671246"/>
              <a:ext cx="1905000" cy="1691204"/>
            </a:xfrm>
            <a:prstGeom prst="rect">
              <a:avLst/>
            </a:prstGeom>
          </p:spPr>
        </p:pic>
        <p:sp>
          <p:nvSpPr>
            <p:cNvPr id="20" name="TextBox 19">
              <a:extLst>
                <a:ext uri="{FF2B5EF4-FFF2-40B4-BE49-F238E27FC236}">
                  <a16:creationId xmlns:a16="http://schemas.microsoft.com/office/drawing/2014/main" id="{29E159A1-31EE-43B2-ACCA-53FE9330647B}"/>
                </a:ext>
              </a:extLst>
            </p:cNvPr>
            <p:cNvSpPr txBox="1"/>
            <p:nvPr/>
          </p:nvSpPr>
          <p:spPr>
            <a:xfrm>
              <a:off x="2202138" y="3442513"/>
              <a:ext cx="1808508" cy="253916"/>
            </a:xfrm>
            <a:prstGeom prst="rect">
              <a:avLst/>
            </a:prstGeom>
            <a:noFill/>
          </p:spPr>
          <p:txBody>
            <a:bodyPr wrap="square" rtlCol="0">
              <a:spAutoFit/>
            </a:bodyPr>
            <a:lstStyle/>
            <a:p>
              <a:pPr algn="ctr"/>
              <a:r>
                <a:rPr lang="en-US" sz="1050">
                  <a:latin typeface="Intel Clear" panose="020B0604020203020204" pitchFamily="34" charset="0"/>
                  <a:ea typeface="Intel Clear" panose="020B0604020203020204" pitchFamily="34" charset="0"/>
                  <a:cs typeface="Intel Clear" panose="020B0604020203020204" pitchFamily="34" charset="0"/>
                </a:rPr>
                <a:t>USB drive </a:t>
              </a:r>
              <a:r>
                <a:rPr lang="en-US" sz="1050" dirty="0">
                  <a:latin typeface="Intel Clear" panose="020B0604020203020204" pitchFamily="34" charset="0"/>
                  <a:ea typeface="Intel Clear" panose="020B0604020203020204" pitchFamily="34" charset="0"/>
                  <a:cs typeface="Intel Clear" panose="020B0604020203020204" pitchFamily="34" charset="0"/>
                </a:rPr>
                <a:t>(recommended)</a:t>
              </a:r>
            </a:p>
          </p:txBody>
        </p:sp>
        <p:pic>
          <p:nvPicPr>
            <p:cNvPr id="18" name="Picture 17">
              <a:extLst>
                <a:ext uri="{FF2B5EF4-FFF2-40B4-BE49-F238E27FC236}">
                  <a16:creationId xmlns:a16="http://schemas.microsoft.com/office/drawing/2014/main" id="{AC241F90-CA86-4125-BAFA-0D2CA8D53CAA}"/>
                </a:ext>
              </a:extLst>
            </p:cNvPr>
            <p:cNvPicPr>
              <a:picLocks noChangeAspect="1"/>
            </p:cNvPicPr>
            <p:nvPr/>
          </p:nvPicPr>
          <p:blipFill>
            <a:blip r:embed="rId4">
              <a:extLst>
                <a:ext uri="{BEBA8EAE-BF5A-486C-A8C5-ECC9F3942E4B}">
                  <a14:imgProps xmlns:a14="http://schemas.microsoft.com/office/drawing/2010/main">
                    <a14:imgLayer r:embed="rId5">
                      <a14:imgEffect>
                        <a14:artisticPaintStrokes/>
                      </a14:imgEffect>
                    </a14:imgLayer>
                  </a14:imgProps>
                </a:ext>
              </a:extLst>
            </a:blip>
            <a:stretch>
              <a:fillRect/>
            </a:stretch>
          </p:blipFill>
          <p:spPr>
            <a:xfrm>
              <a:off x="4019857" y="3081071"/>
              <a:ext cx="969223" cy="1001191"/>
            </a:xfrm>
            <a:prstGeom prst="rect">
              <a:avLst/>
            </a:prstGeom>
          </p:spPr>
        </p:pic>
      </p:grpSp>
    </p:spTree>
    <p:extLst>
      <p:ext uri="{BB962C8B-B14F-4D97-AF65-F5344CB8AC3E}">
        <p14:creationId xmlns:p14="http://schemas.microsoft.com/office/powerpoint/2010/main" val="243280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F5AA-BE79-4937-9001-7D57C427D6AB}"/>
              </a:ext>
            </a:extLst>
          </p:cNvPr>
          <p:cNvSpPr>
            <a:spLocks noGrp="1"/>
          </p:cNvSpPr>
          <p:nvPr>
            <p:ph type="title"/>
          </p:nvPr>
        </p:nvSpPr>
        <p:spPr/>
        <p:txBody>
          <a:bodyPr/>
          <a:lstStyle/>
          <a:p>
            <a:r>
              <a:rPr lang="en-US" dirty="0"/>
              <a:t>Images WIP</a:t>
            </a:r>
          </a:p>
        </p:txBody>
      </p:sp>
      <p:grpSp>
        <p:nvGrpSpPr>
          <p:cNvPr id="104" name="Group 103">
            <a:extLst>
              <a:ext uri="{FF2B5EF4-FFF2-40B4-BE49-F238E27FC236}">
                <a16:creationId xmlns:a16="http://schemas.microsoft.com/office/drawing/2014/main" id="{126CEBDC-DD40-4503-BCAE-2B16B6D69302}"/>
              </a:ext>
            </a:extLst>
          </p:cNvPr>
          <p:cNvGrpSpPr/>
          <p:nvPr/>
        </p:nvGrpSpPr>
        <p:grpSpPr>
          <a:xfrm>
            <a:off x="912184" y="1941039"/>
            <a:ext cx="9742069" cy="3538567"/>
            <a:chOff x="-421316" y="1725139"/>
            <a:chExt cx="9742069" cy="3538567"/>
          </a:xfrm>
        </p:grpSpPr>
        <p:sp>
          <p:nvSpPr>
            <p:cNvPr id="3" name="Rectangle 2">
              <a:extLst>
                <a:ext uri="{FF2B5EF4-FFF2-40B4-BE49-F238E27FC236}">
                  <a16:creationId xmlns:a16="http://schemas.microsoft.com/office/drawing/2014/main" id="{9CB946FE-716B-479E-B7B7-7D66B401EB3E}"/>
                </a:ext>
              </a:extLst>
            </p:cNvPr>
            <p:cNvSpPr/>
            <p:nvPr/>
          </p:nvSpPr>
          <p:spPr>
            <a:xfrm>
              <a:off x="-421316" y="3137160"/>
              <a:ext cx="1538346"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Ensure your hardware will work for your desired ACRN scenario</a:t>
              </a:r>
            </a:p>
          </p:txBody>
        </p:sp>
        <p:sp>
          <p:nvSpPr>
            <p:cNvPr id="4" name="Rectangle 3">
              <a:extLst>
                <a:ext uri="{FF2B5EF4-FFF2-40B4-BE49-F238E27FC236}">
                  <a16:creationId xmlns:a16="http://schemas.microsoft.com/office/drawing/2014/main" id="{86D29F3D-1AB2-4118-A576-F26194C1D6ED}"/>
                </a:ext>
              </a:extLst>
            </p:cNvPr>
            <p:cNvSpPr/>
            <p:nvPr/>
          </p:nvSpPr>
          <p:spPr>
            <a:xfrm>
              <a:off x="1200755" y="3137160"/>
              <a:ext cx="1613880"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Install OS and prepare ACRN build environment</a:t>
              </a:r>
            </a:p>
          </p:txBody>
        </p:sp>
        <p:sp>
          <p:nvSpPr>
            <p:cNvPr id="5" name="Rectangle 4">
              <a:extLst>
                <a:ext uri="{FF2B5EF4-FFF2-40B4-BE49-F238E27FC236}">
                  <a16:creationId xmlns:a16="http://schemas.microsoft.com/office/drawing/2014/main" id="{3E225911-3D7C-4F65-B2D8-2B4E4EFC0113}"/>
                </a:ext>
              </a:extLst>
            </p:cNvPr>
            <p:cNvSpPr/>
            <p:nvPr/>
          </p:nvSpPr>
          <p:spPr>
            <a:xfrm>
              <a:off x="2808583" y="3137160"/>
              <a:ext cx="1662773"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Install OS on target, use board inspector tool to generate board configuration file</a:t>
              </a:r>
            </a:p>
          </p:txBody>
        </p:sp>
        <p:sp>
          <p:nvSpPr>
            <p:cNvPr id="6" name="Rectangle 5">
              <a:extLst>
                <a:ext uri="{FF2B5EF4-FFF2-40B4-BE49-F238E27FC236}">
                  <a16:creationId xmlns:a16="http://schemas.microsoft.com/office/drawing/2014/main" id="{F6814C2F-7C3E-499B-95DB-0BB30F42B391}"/>
                </a:ext>
              </a:extLst>
            </p:cNvPr>
            <p:cNvSpPr/>
            <p:nvPr/>
          </p:nvSpPr>
          <p:spPr>
            <a:xfrm>
              <a:off x="4433350" y="3137160"/>
              <a:ext cx="1638857"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Use configuration editor tool to generate scenario configuration file and launch scripts on development computer</a:t>
              </a:r>
            </a:p>
          </p:txBody>
        </p:sp>
        <p:sp>
          <p:nvSpPr>
            <p:cNvPr id="7" name="Rectangle 6">
              <a:extLst>
                <a:ext uri="{FF2B5EF4-FFF2-40B4-BE49-F238E27FC236}">
                  <a16:creationId xmlns:a16="http://schemas.microsoft.com/office/drawing/2014/main" id="{ADB7BE5B-5670-4DB4-AF54-69F7962D609F}"/>
                </a:ext>
              </a:extLst>
            </p:cNvPr>
            <p:cNvSpPr/>
            <p:nvPr/>
          </p:nvSpPr>
          <p:spPr>
            <a:xfrm>
              <a:off x="6055413" y="3137160"/>
              <a:ext cx="1644889"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Build ACRN hypervisor and kernel on development computer</a:t>
              </a:r>
            </a:p>
          </p:txBody>
        </p:sp>
        <p:sp>
          <p:nvSpPr>
            <p:cNvPr id="8" name="Rectangle 7">
              <a:extLst>
                <a:ext uri="{FF2B5EF4-FFF2-40B4-BE49-F238E27FC236}">
                  <a16:creationId xmlns:a16="http://schemas.microsoft.com/office/drawing/2014/main" id="{35F97576-9A7F-46DB-85E6-7A3D412D2AB1}"/>
                </a:ext>
              </a:extLst>
            </p:cNvPr>
            <p:cNvSpPr/>
            <p:nvPr/>
          </p:nvSpPr>
          <p:spPr>
            <a:xfrm>
              <a:off x="7708234" y="3137160"/>
              <a:ext cx="1612519" cy="961984"/>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Install ACRN hypervisor and kernel on target, run ACRN for the first time</a:t>
              </a:r>
            </a:p>
          </p:txBody>
        </p:sp>
        <p:pic>
          <p:nvPicPr>
            <p:cNvPr id="16" name="Picture 15" descr="Icon&#10;&#10;Description automatically generated">
              <a:extLst>
                <a:ext uri="{FF2B5EF4-FFF2-40B4-BE49-F238E27FC236}">
                  <a16:creationId xmlns:a16="http://schemas.microsoft.com/office/drawing/2014/main" id="{A9ED5D3D-73C4-46F9-A00D-CCE614B9F73B}"/>
                </a:ext>
              </a:extLst>
            </p:cNvPr>
            <p:cNvPicPr>
              <a:picLocks noChangeAspect="1"/>
            </p:cNvPicPr>
            <p:nvPr/>
          </p:nvPicPr>
          <p:blipFill rotWithShape="1">
            <a:blip r:embed="rId3">
              <a:extLst>
                <a:ext uri="{28A0092B-C50C-407E-A947-70E740481C1C}">
                  <a14:useLocalDpi xmlns:a14="http://schemas.microsoft.com/office/drawing/2010/main" val="0"/>
                </a:ext>
              </a:extLst>
            </a:blip>
            <a:srcRect l="26042" r="27083" b="12963"/>
            <a:stretch/>
          </p:blipFill>
          <p:spPr>
            <a:xfrm>
              <a:off x="82309" y="2349347"/>
              <a:ext cx="560919" cy="585849"/>
            </a:xfrm>
            <a:prstGeom prst="rect">
              <a:avLst/>
            </a:prstGeom>
          </p:spPr>
        </p:pic>
        <p:grpSp>
          <p:nvGrpSpPr>
            <p:cNvPr id="17" name="Group 16">
              <a:extLst>
                <a:ext uri="{FF2B5EF4-FFF2-40B4-BE49-F238E27FC236}">
                  <a16:creationId xmlns:a16="http://schemas.microsoft.com/office/drawing/2014/main" id="{08E95FC4-B95B-4CD9-9872-802C0AD8EE2A}"/>
                </a:ext>
              </a:extLst>
            </p:cNvPr>
            <p:cNvGrpSpPr/>
            <p:nvPr/>
          </p:nvGrpSpPr>
          <p:grpSpPr>
            <a:xfrm>
              <a:off x="1421783" y="2317931"/>
              <a:ext cx="812403" cy="709693"/>
              <a:chOff x="10802524" y="-161006"/>
              <a:chExt cx="1354592" cy="1354592"/>
            </a:xfrm>
          </p:grpSpPr>
          <p:pic>
            <p:nvPicPr>
              <p:cNvPr id="18" name="Graphic 17" descr="Laptop">
                <a:extLst>
                  <a:ext uri="{FF2B5EF4-FFF2-40B4-BE49-F238E27FC236}">
                    <a16:creationId xmlns:a16="http://schemas.microsoft.com/office/drawing/2014/main" id="{AE3240B8-4074-4E1B-917F-12F943E7EB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2524" y="-161006"/>
                <a:ext cx="1354592" cy="1354592"/>
              </a:xfrm>
              <a:prstGeom prst="rect">
                <a:avLst/>
              </a:prstGeom>
            </p:spPr>
          </p:pic>
          <p:grpSp>
            <p:nvGrpSpPr>
              <p:cNvPr id="19" name="Group 18">
                <a:extLst>
                  <a:ext uri="{FF2B5EF4-FFF2-40B4-BE49-F238E27FC236}">
                    <a16:creationId xmlns:a16="http://schemas.microsoft.com/office/drawing/2014/main" id="{A02A289B-C976-4B44-9667-57A467C72EE7}"/>
                  </a:ext>
                </a:extLst>
              </p:cNvPr>
              <p:cNvGrpSpPr/>
              <p:nvPr/>
            </p:nvGrpSpPr>
            <p:grpSpPr>
              <a:xfrm>
                <a:off x="11133535" y="259930"/>
                <a:ext cx="656709" cy="372483"/>
                <a:chOff x="5289924" y="3443591"/>
                <a:chExt cx="1612139" cy="914400"/>
              </a:xfrm>
            </p:grpSpPr>
            <p:grpSp>
              <p:nvGrpSpPr>
                <p:cNvPr id="20" name="Group 19">
                  <a:extLst>
                    <a:ext uri="{FF2B5EF4-FFF2-40B4-BE49-F238E27FC236}">
                      <a16:creationId xmlns:a16="http://schemas.microsoft.com/office/drawing/2014/main" id="{5BDF00FF-E2E9-4C66-8B6B-46DFC3664AF7}"/>
                    </a:ext>
                  </a:extLst>
                </p:cNvPr>
                <p:cNvGrpSpPr/>
                <p:nvPr/>
              </p:nvGrpSpPr>
              <p:grpSpPr>
                <a:xfrm>
                  <a:off x="5289924" y="3443591"/>
                  <a:ext cx="1602558" cy="914400"/>
                  <a:chOff x="5634003" y="4025245"/>
                  <a:chExt cx="1602558" cy="914400"/>
                </a:xfrm>
              </p:grpSpPr>
              <p:pic>
                <p:nvPicPr>
                  <p:cNvPr id="22" name="Graphic 21" descr="Gears">
                    <a:extLst>
                      <a:ext uri="{FF2B5EF4-FFF2-40B4-BE49-F238E27FC236}">
                        <a16:creationId xmlns:a16="http://schemas.microsoft.com/office/drawing/2014/main" id="{5AAA35B1-E6BC-49E1-BF0F-C1968B6B94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322161" y="4025245"/>
                    <a:ext cx="914400" cy="914400"/>
                  </a:xfrm>
                  <a:prstGeom prst="rect">
                    <a:avLst/>
                  </a:prstGeom>
                </p:spPr>
              </p:pic>
              <p:pic>
                <p:nvPicPr>
                  <p:cNvPr id="23" name="Graphic 22" descr="Single gear">
                    <a:extLst>
                      <a:ext uri="{FF2B5EF4-FFF2-40B4-BE49-F238E27FC236}">
                        <a16:creationId xmlns:a16="http://schemas.microsoft.com/office/drawing/2014/main" id="{54FCA831-1A8D-47AD-8130-3E65E80DEE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4003" y="4025245"/>
                    <a:ext cx="914400" cy="914400"/>
                  </a:xfrm>
                  <a:prstGeom prst="rect">
                    <a:avLst/>
                  </a:prstGeom>
                </p:spPr>
              </p:pic>
            </p:grpSp>
            <p:sp>
              <p:nvSpPr>
                <p:cNvPr id="21" name="Rectangle: Rounded Corners 20">
                  <a:extLst>
                    <a:ext uri="{FF2B5EF4-FFF2-40B4-BE49-F238E27FC236}">
                      <a16:creationId xmlns:a16="http://schemas.microsoft.com/office/drawing/2014/main" id="{5E492DE3-A3DA-4BAC-B894-8F2ACF776E71}"/>
                    </a:ext>
                  </a:extLst>
                </p:cNvPr>
                <p:cNvSpPr/>
                <p:nvPr/>
              </p:nvSpPr>
              <p:spPr>
                <a:xfrm>
                  <a:off x="5299533" y="3443591"/>
                  <a:ext cx="1602530" cy="914400"/>
                </a:xfrm>
                <a:prstGeom prst="roundRect">
                  <a:avLst/>
                </a:prstGeom>
                <a:no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pic>
          <p:nvPicPr>
            <p:cNvPr id="24" name="Picture 2" descr="Distributor, logo, ubuntu Free Icon of Super Flat Remix V1.08 Apps">
              <a:extLst>
                <a:ext uri="{FF2B5EF4-FFF2-40B4-BE49-F238E27FC236}">
                  <a16:creationId xmlns:a16="http://schemas.microsoft.com/office/drawing/2014/main" id="{58FF82B0-9F9F-4563-8EAA-44D9C90926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46557" y="2675351"/>
              <a:ext cx="325730" cy="32573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Creating real-time ready systems with ACRN and Ubuntu | Ubuntu">
              <a:extLst>
                <a:ext uri="{FF2B5EF4-FFF2-40B4-BE49-F238E27FC236}">
                  <a16:creationId xmlns:a16="http://schemas.microsoft.com/office/drawing/2014/main" id="{AD76CDDC-D283-4161-A6BF-F864A63774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91337" y="2658212"/>
              <a:ext cx="354515" cy="32573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10A27161-4AC1-40DE-BFC0-7E19A9A99EE7}"/>
                </a:ext>
              </a:extLst>
            </p:cNvPr>
            <p:cNvPicPr>
              <a:picLocks noChangeAspect="1"/>
            </p:cNvPicPr>
            <p:nvPr/>
          </p:nvPicPr>
          <p:blipFill>
            <a:blip r:embed="rId12">
              <a:extLst>
                <a:ext uri="{BEBA8EAE-BF5A-486C-A8C5-ECC9F3942E4B}">
                  <a14:imgProps xmlns:a14="http://schemas.microsoft.com/office/drawing/2010/main">
                    <a14:imgLayer r:embed="rId13">
                      <a14:imgEffect>
                        <a14:artisticPaintStrokes/>
                      </a14:imgEffect>
                    </a14:imgLayer>
                  </a14:imgProps>
                </a:ext>
              </a:extLst>
            </a:blip>
            <a:stretch>
              <a:fillRect/>
            </a:stretch>
          </p:blipFill>
          <p:spPr>
            <a:xfrm>
              <a:off x="3427973" y="2488282"/>
              <a:ext cx="432643" cy="446914"/>
            </a:xfrm>
            <a:prstGeom prst="rect">
              <a:avLst/>
            </a:prstGeom>
          </p:spPr>
        </p:pic>
        <p:pic>
          <p:nvPicPr>
            <p:cNvPr id="12" name="Picture 2" descr="Distributor, logo, ubuntu Free Icon of Super Flat Remix V1.08 Apps">
              <a:extLst>
                <a:ext uri="{FF2B5EF4-FFF2-40B4-BE49-F238E27FC236}">
                  <a16:creationId xmlns:a16="http://schemas.microsoft.com/office/drawing/2014/main" id="{747E9BEC-F596-4E8B-8A72-4267D3A423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4867" y="2683396"/>
              <a:ext cx="325730" cy="3257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E14AD9E8-700B-4AC7-92C6-1FF9D5573AD3}"/>
                </a:ext>
              </a:extLst>
            </p:cNvPr>
            <p:cNvPicPr>
              <a:picLocks noChangeAspect="1"/>
            </p:cNvPicPr>
            <p:nvPr/>
          </p:nvPicPr>
          <p:blipFill>
            <a:blip r:embed="rId14"/>
            <a:stretch>
              <a:fillRect/>
            </a:stretch>
          </p:blipFill>
          <p:spPr>
            <a:xfrm>
              <a:off x="4271531" y="4415654"/>
              <a:ext cx="364990" cy="447942"/>
            </a:xfrm>
            <a:prstGeom prst="rect">
              <a:avLst/>
            </a:prstGeom>
          </p:spPr>
        </p:pic>
        <p:sp>
          <p:nvSpPr>
            <p:cNvPr id="30" name="TextBox 29">
              <a:extLst>
                <a:ext uri="{FF2B5EF4-FFF2-40B4-BE49-F238E27FC236}">
                  <a16:creationId xmlns:a16="http://schemas.microsoft.com/office/drawing/2014/main" id="{2C8DC735-B027-42FA-BF79-3D98131C8514}"/>
                </a:ext>
              </a:extLst>
            </p:cNvPr>
            <p:cNvSpPr txBox="1"/>
            <p:nvPr/>
          </p:nvSpPr>
          <p:spPr>
            <a:xfrm>
              <a:off x="3787107" y="4850948"/>
              <a:ext cx="1340432" cy="246221"/>
            </a:xfrm>
            <a:prstGeom prst="rect">
              <a:avLst/>
            </a:prstGeom>
            <a:noFill/>
          </p:spPr>
          <p:txBody>
            <a:bodyPr wrap="none" rtlCol="0">
              <a:spAutoFit/>
            </a:bodyPr>
            <a:lstStyle/>
            <a:p>
              <a:r>
                <a:rPr lang="en-US" sz="1000" dirty="0">
                  <a:latin typeface="Intel Clear" panose="020B0604020203020204" pitchFamily="34" charset="0"/>
                  <a:ea typeface="Intel Clear" panose="020B0604020203020204" pitchFamily="34" charset="0"/>
                  <a:cs typeface="Intel Clear" panose="020B0604020203020204" pitchFamily="34" charset="0"/>
                </a:rPr>
                <a:t>Board configuration</a:t>
              </a:r>
            </a:p>
          </p:txBody>
        </p:sp>
        <p:cxnSp>
          <p:nvCxnSpPr>
            <p:cNvPr id="32" name="Straight Connector 31">
              <a:extLst>
                <a:ext uri="{FF2B5EF4-FFF2-40B4-BE49-F238E27FC236}">
                  <a16:creationId xmlns:a16="http://schemas.microsoft.com/office/drawing/2014/main" id="{D18A994E-D71E-4763-8F77-DACBB1F88536}"/>
                </a:ext>
              </a:extLst>
            </p:cNvPr>
            <p:cNvCxnSpPr>
              <a:cxnSpLocks/>
            </p:cNvCxnSpPr>
            <p:nvPr/>
          </p:nvCxnSpPr>
          <p:spPr>
            <a:xfrm>
              <a:off x="1193230"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8CE4E93-C567-4ACD-8344-AB3D1C5C6B0B}"/>
                </a:ext>
              </a:extLst>
            </p:cNvPr>
            <p:cNvCxnSpPr>
              <a:cxnSpLocks/>
            </p:cNvCxnSpPr>
            <p:nvPr/>
          </p:nvCxnSpPr>
          <p:spPr>
            <a:xfrm>
              <a:off x="2817997"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0A74F94-AA2B-467B-88F1-1B70E6B34A12}"/>
                </a:ext>
              </a:extLst>
            </p:cNvPr>
            <p:cNvSpPr txBox="1"/>
            <p:nvPr/>
          </p:nvSpPr>
          <p:spPr>
            <a:xfrm>
              <a:off x="-366450" y="1774334"/>
              <a:ext cx="1544899" cy="584775"/>
            </a:xfrm>
            <a:prstGeom prst="rect">
              <a:avLst/>
            </a:prstGeom>
            <a:noFill/>
          </p:spPr>
          <p:txBody>
            <a:bodyPr wrap="square" rtlCol="0">
              <a:no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1</a:t>
              </a:r>
            </a:p>
            <a:p>
              <a:pPr algn="ctr"/>
              <a:r>
                <a:rPr lang="en-US" sz="1000" i="1" dirty="0">
                  <a:latin typeface="Intel Clear" panose="020B0604020203020204" pitchFamily="34" charset="0"/>
                  <a:ea typeface="Intel Clear" panose="020B0604020203020204" pitchFamily="34" charset="0"/>
                  <a:cs typeface="Intel Clear" panose="020B0604020203020204" pitchFamily="34" charset="0"/>
                </a:rPr>
                <a:t>Select Hardware </a:t>
              </a:r>
              <a:br>
                <a:rPr lang="en-US" sz="1000" i="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and Scenario</a:t>
              </a:r>
            </a:p>
          </p:txBody>
        </p:sp>
        <p:sp>
          <p:nvSpPr>
            <p:cNvPr id="34" name="TextBox 33">
              <a:extLst>
                <a:ext uri="{FF2B5EF4-FFF2-40B4-BE49-F238E27FC236}">
                  <a16:creationId xmlns:a16="http://schemas.microsoft.com/office/drawing/2014/main" id="{D2328673-F40B-40A3-87C9-D38EEEC19FA7}"/>
                </a:ext>
              </a:extLst>
            </p:cNvPr>
            <p:cNvSpPr txBox="1"/>
            <p:nvPr/>
          </p:nvSpPr>
          <p:spPr>
            <a:xfrm>
              <a:off x="1206460" y="1774334"/>
              <a:ext cx="1560176" cy="769441"/>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2</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Prepare Development Computer</a:t>
              </a:r>
            </a:p>
            <a:p>
              <a:pPr algn="ctr"/>
              <a:endParaRPr lang="en-US" sz="1200" b="1" dirty="0">
                <a:latin typeface="Intel Clear" panose="020B0604020203020204" pitchFamily="34" charset="0"/>
                <a:ea typeface="Intel Clear" panose="020B0604020203020204" pitchFamily="34" charset="0"/>
                <a:cs typeface="Intel Clear" panose="020B0604020203020204" pitchFamily="34" charset="0"/>
              </a:endParaRPr>
            </a:p>
          </p:txBody>
        </p:sp>
        <p:cxnSp>
          <p:nvCxnSpPr>
            <p:cNvPr id="36" name="Straight Connector 35">
              <a:extLst>
                <a:ext uri="{FF2B5EF4-FFF2-40B4-BE49-F238E27FC236}">
                  <a16:creationId xmlns:a16="http://schemas.microsoft.com/office/drawing/2014/main" id="{180F4BD9-AC1A-4A5B-BF09-95C877E12CC0}"/>
                </a:ext>
              </a:extLst>
            </p:cNvPr>
            <p:cNvCxnSpPr>
              <a:cxnSpLocks/>
            </p:cNvCxnSpPr>
            <p:nvPr/>
          </p:nvCxnSpPr>
          <p:spPr>
            <a:xfrm>
              <a:off x="4454026"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B779E48-0998-4639-8F95-4C1663BD9F9E}"/>
                </a:ext>
              </a:extLst>
            </p:cNvPr>
            <p:cNvCxnSpPr>
              <a:cxnSpLocks/>
            </p:cNvCxnSpPr>
            <p:nvPr/>
          </p:nvCxnSpPr>
          <p:spPr>
            <a:xfrm>
              <a:off x="6072742"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C339F89-4A9F-4491-8EAA-746685446EB3}"/>
                </a:ext>
              </a:extLst>
            </p:cNvPr>
            <p:cNvCxnSpPr>
              <a:cxnSpLocks/>
            </p:cNvCxnSpPr>
            <p:nvPr/>
          </p:nvCxnSpPr>
          <p:spPr>
            <a:xfrm>
              <a:off x="7693195" y="1725139"/>
              <a:ext cx="0" cy="237744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A50DF7-6CAE-447F-B80C-107FA8DD27C3}"/>
                </a:ext>
              </a:extLst>
            </p:cNvPr>
            <p:cNvSpPr txBox="1"/>
            <p:nvPr/>
          </p:nvSpPr>
          <p:spPr>
            <a:xfrm>
              <a:off x="6068573" y="1774334"/>
              <a:ext cx="1605555" cy="430887"/>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5</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Build ACRN</a:t>
              </a:r>
            </a:p>
          </p:txBody>
        </p:sp>
        <p:sp>
          <p:nvSpPr>
            <p:cNvPr id="40" name="TextBox 39">
              <a:extLst>
                <a:ext uri="{FF2B5EF4-FFF2-40B4-BE49-F238E27FC236}">
                  <a16:creationId xmlns:a16="http://schemas.microsoft.com/office/drawing/2014/main" id="{1FAA22E7-AC46-4DA0-8053-9D0F4B88E31C}"/>
                </a:ext>
              </a:extLst>
            </p:cNvPr>
            <p:cNvSpPr txBox="1"/>
            <p:nvPr/>
          </p:nvSpPr>
          <p:spPr>
            <a:xfrm>
              <a:off x="2827286" y="1774334"/>
              <a:ext cx="1587190" cy="584775"/>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3</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Generate Board </a:t>
              </a:r>
              <a:br>
                <a:rPr lang="en-US" sz="1000" i="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Configuration</a:t>
              </a:r>
            </a:p>
          </p:txBody>
        </p:sp>
        <p:sp>
          <p:nvSpPr>
            <p:cNvPr id="41" name="TextBox 40">
              <a:extLst>
                <a:ext uri="{FF2B5EF4-FFF2-40B4-BE49-F238E27FC236}">
                  <a16:creationId xmlns:a16="http://schemas.microsoft.com/office/drawing/2014/main" id="{9CE9AD4F-0085-49DB-8F10-CD1E3BDA5526}"/>
                </a:ext>
              </a:extLst>
            </p:cNvPr>
            <p:cNvSpPr txBox="1"/>
            <p:nvPr/>
          </p:nvSpPr>
          <p:spPr>
            <a:xfrm>
              <a:off x="4436843" y="1774334"/>
              <a:ext cx="1631730" cy="584775"/>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4</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Generate Scenario Config &amp; Launch Scripts</a:t>
              </a:r>
            </a:p>
          </p:txBody>
        </p:sp>
        <p:sp>
          <p:nvSpPr>
            <p:cNvPr id="43" name="TextBox 42">
              <a:extLst>
                <a:ext uri="{FF2B5EF4-FFF2-40B4-BE49-F238E27FC236}">
                  <a16:creationId xmlns:a16="http://schemas.microsoft.com/office/drawing/2014/main" id="{D334EE05-0C7F-4024-B89D-477F0EC3AF3C}"/>
                </a:ext>
              </a:extLst>
            </p:cNvPr>
            <p:cNvSpPr txBox="1"/>
            <p:nvPr/>
          </p:nvSpPr>
          <p:spPr>
            <a:xfrm>
              <a:off x="7700303" y="1774334"/>
              <a:ext cx="1588370" cy="430887"/>
            </a:xfrm>
            <a:prstGeom prst="rect">
              <a:avLst/>
            </a:prstGeom>
            <a:noFill/>
          </p:spPr>
          <p:txBody>
            <a:bodyPr wrap="square" rtlCol="0">
              <a:spAutoFit/>
            </a:bodyPr>
            <a:lstStyle/>
            <a:p>
              <a:pPr algn="ctr"/>
              <a:r>
                <a:rPr lang="en-US" sz="1200" b="1" dirty="0">
                  <a:latin typeface="Intel Clear" panose="020B0604020203020204" pitchFamily="34" charset="0"/>
                  <a:ea typeface="Intel Clear" panose="020B0604020203020204" pitchFamily="34" charset="0"/>
                  <a:cs typeface="Intel Clear" panose="020B0604020203020204" pitchFamily="34" charset="0"/>
                </a:rPr>
                <a:t>Step 6</a:t>
              </a:r>
              <a:br>
                <a:rPr lang="en-US" sz="1200" b="1" dirty="0">
                  <a:latin typeface="Intel Clear" panose="020B0604020203020204" pitchFamily="34" charset="0"/>
                  <a:ea typeface="Intel Clear" panose="020B0604020203020204" pitchFamily="34" charset="0"/>
                  <a:cs typeface="Intel Clear" panose="020B0604020203020204" pitchFamily="34" charset="0"/>
                </a:rPr>
              </a:br>
              <a:r>
                <a:rPr lang="en-US" sz="1000" i="1" dirty="0">
                  <a:latin typeface="Intel Clear" panose="020B0604020203020204" pitchFamily="34" charset="0"/>
                  <a:ea typeface="Intel Clear" panose="020B0604020203020204" pitchFamily="34" charset="0"/>
                  <a:cs typeface="Intel Clear" panose="020B0604020203020204" pitchFamily="34" charset="0"/>
                </a:rPr>
                <a:t>Install and run ACRN</a:t>
              </a:r>
            </a:p>
          </p:txBody>
        </p:sp>
        <p:cxnSp>
          <p:nvCxnSpPr>
            <p:cNvPr id="51" name="Straight Connector 50">
              <a:extLst>
                <a:ext uri="{FF2B5EF4-FFF2-40B4-BE49-F238E27FC236}">
                  <a16:creationId xmlns:a16="http://schemas.microsoft.com/office/drawing/2014/main" id="{9E8DFD1C-D7BB-4F6C-8D4F-3E54ABFA68A9}"/>
                </a:ext>
              </a:extLst>
            </p:cNvPr>
            <p:cNvCxnSpPr>
              <a:cxnSpLocks/>
            </p:cNvCxnSpPr>
            <p:nvPr/>
          </p:nvCxnSpPr>
          <p:spPr>
            <a:xfrm>
              <a:off x="3798920" y="4259148"/>
              <a:ext cx="377131" cy="365760"/>
            </a:xfrm>
            <a:prstGeom prst="line">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0F3A409-19ED-405A-B3D6-412148331BC0}"/>
                </a:ext>
              </a:extLst>
            </p:cNvPr>
            <p:cNvCxnSpPr>
              <a:cxnSpLocks/>
            </p:cNvCxnSpPr>
            <p:nvPr/>
          </p:nvCxnSpPr>
          <p:spPr>
            <a:xfrm flipV="1">
              <a:off x="4732001" y="4276013"/>
              <a:ext cx="365760" cy="329845"/>
            </a:xfrm>
            <a:prstGeom prst="straightConnector1">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6FBE9071-59A6-448A-9482-14F674B95B3F}"/>
                </a:ext>
              </a:extLst>
            </p:cNvPr>
            <p:cNvPicPr>
              <a:picLocks noChangeAspect="1"/>
            </p:cNvPicPr>
            <p:nvPr/>
          </p:nvPicPr>
          <p:blipFill>
            <a:blip r:embed="rId14"/>
            <a:stretch>
              <a:fillRect/>
            </a:stretch>
          </p:blipFill>
          <p:spPr>
            <a:xfrm>
              <a:off x="5944721" y="4415654"/>
              <a:ext cx="364990" cy="447942"/>
            </a:xfrm>
            <a:prstGeom prst="rect">
              <a:avLst/>
            </a:prstGeom>
          </p:spPr>
        </p:pic>
        <p:sp>
          <p:nvSpPr>
            <p:cNvPr id="60" name="TextBox 59">
              <a:extLst>
                <a:ext uri="{FF2B5EF4-FFF2-40B4-BE49-F238E27FC236}">
                  <a16:creationId xmlns:a16="http://schemas.microsoft.com/office/drawing/2014/main" id="{A3002CA2-D1F7-4DC4-A972-84973F255EFE}"/>
                </a:ext>
              </a:extLst>
            </p:cNvPr>
            <p:cNvSpPr txBox="1"/>
            <p:nvPr/>
          </p:nvSpPr>
          <p:spPr>
            <a:xfrm>
              <a:off x="5432518" y="4863596"/>
              <a:ext cx="1499128" cy="400110"/>
            </a:xfrm>
            <a:prstGeom prst="rect">
              <a:avLst/>
            </a:prstGeom>
            <a:noFill/>
          </p:spPr>
          <p:txBody>
            <a:bodyPr wrap="none" rtlCol="0">
              <a:spAutoFit/>
            </a:bodyP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Scenario configuration</a:t>
              </a:r>
            </a:p>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Launch scripts</a:t>
              </a:r>
            </a:p>
          </p:txBody>
        </p:sp>
        <p:cxnSp>
          <p:nvCxnSpPr>
            <p:cNvPr id="61" name="Straight Connector 60">
              <a:extLst>
                <a:ext uri="{FF2B5EF4-FFF2-40B4-BE49-F238E27FC236}">
                  <a16:creationId xmlns:a16="http://schemas.microsoft.com/office/drawing/2014/main" id="{381DDDF0-BFAC-44F4-90C4-3BE34D106928}"/>
                </a:ext>
              </a:extLst>
            </p:cNvPr>
            <p:cNvCxnSpPr>
              <a:cxnSpLocks/>
            </p:cNvCxnSpPr>
            <p:nvPr/>
          </p:nvCxnSpPr>
          <p:spPr>
            <a:xfrm>
              <a:off x="5472110" y="4271796"/>
              <a:ext cx="377131" cy="365760"/>
            </a:xfrm>
            <a:prstGeom prst="line">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C1CE461-3CB6-4259-8047-F487FC4E9900}"/>
                </a:ext>
              </a:extLst>
            </p:cNvPr>
            <p:cNvCxnSpPr>
              <a:cxnSpLocks/>
            </p:cNvCxnSpPr>
            <p:nvPr/>
          </p:nvCxnSpPr>
          <p:spPr>
            <a:xfrm flipV="1">
              <a:off x="6405191" y="4288661"/>
              <a:ext cx="365760" cy="329845"/>
            </a:xfrm>
            <a:prstGeom prst="straightConnector1">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4B65275-FF4D-4BF4-BDBC-3D2603E85442}"/>
                </a:ext>
              </a:extLst>
            </p:cNvPr>
            <p:cNvSpPr txBox="1"/>
            <p:nvPr/>
          </p:nvSpPr>
          <p:spPr>
            <a:xfrm>
              <a:off x="7355168" y="4863596"/>
              <a:ext cx="1165704" cy="400110"/>
            </a:xfrm>
            <a:prstGeom prst="rect">
              <a:avLst/>
            </a:prstGeom>
            <a:noFill/>
          </p:spPr>
          <p:txBody>
            <a:bodyPr wrap="none" rtlCol="0">
              <a:spAutoFit/>
            </a:bodyP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ACRN hypervisor</a:t>
              </a:r>
            </a:p>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ACRN kernel</a:t>
              </a:r>
            </a:p>
          </p:txBody>
        </p:sp>
        <p:cxnSp>
          <p:nvCxnSpPr>
            <p:cNvPr id="65" name="Straight Connector 64">
              <a:extLst>
                <a:ext uri="{FF2B5EF4-FFF2-40B4-BE49-F238E27FC236}">
                  <a16:creationId xmlns:a16="http://schemas.microsoft.com/office/drawing/2014/main" id="{16148D42-6FA0-4233-BB20-80A0082C9B65}"/>
                </a:ext>
              </a:extLst>
            </p:cNvPr>
            <p:cNvCxnSpPr>
              <a:cxnSpLocks/>
            </p:cNvCxnSpPr>
            <p:nvPr/>
          </p:nvCxnSpPr>
          <p:spPr>
            <a:xfrm>
              <a:off x="7304242" y="4271796"/>
              <a:ext cx="377131" cy="365760"/>
            </a:xfrm>
            <a:prstGeom prst="line">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9C4A8AD-AC27-4A64-9CDF-C6D54BDB294B}"/>
                </a:ext>
              </a:extLst>
            </p:cNvPr>
            <p:cNvCxnSpPr>
              <a:cxnSpLocks/>
            </p:cNvCxnSpPr>
            <p:nvPr/>
          </p:nvCxnSpPr>
          <p:spPr>
            <a:xfrm flipV="1">
              <a:off x="8237323" y="4288661"/>
              <a:ext cx="365760" cy="329845"/>
            </a:xfrm>
            <a:prstGeom prst="straightConnector1">
              <a:avLst/>
            </a:prstGeom>
            <a:ln w="158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pic>
          <p:nvPicPr>
            <p:cNvPr id="67" name="Picture 66">
              <a:extLst>
                <a:ext uri="{FF2B5EF4-FFF2-40B4-BE49-F238E27FC236}">
                  <a16:creationId xmlns:a16="http://schemas.microsoft.com/office/drawing/2014/main" id="{3D13A744-5A19-4504-B05F-6182526AD0A3}"/>
                </a:ext>
              </a:extLst>
            </p:cNvPr>
            <p:cNvPicPr>
              <a:picLocks noChangeAspect="1"/>
            </p:cNvPicPr>
            <p:nvPr/>
          </p:nvPicPr>
          <p:blipFill>
            <a:blip r:embed="rId15"/>
            <a:stretch>
              <a:fillRect/>
            </a:stretch>
          </p:blipFill>
          <p:spPr>
            <a:xfrm>
              <a:off x="7759246" y="4368327"/>
              <a:ext cx="377132" cy="495269"/>
            </a:xfrm>
            <a:prstGeom prst="rect">
              <a:avLst/>
            </a:prstGeom>
          </p:spPr>
        </p:pic>
        <p:pic>
          <p:nvPicPr>
            <p:cNvPr id="68" name="Picture 67">
              <a:extLst>
                <a:ext uri="{FF2B5EF4-FFF2-40B4-BE49-F238E27FC236}">
                  <a16:creationId xmlns:a16="http://schemas.microsoft.com/office/drawing/2014/main" id="{D592D393-FC31-481E-A139-07B32DDACE60}"/>
                </a:ext>
              </a:extLst>
            </p:cNvPr>
            <p:cNvPicPr>
              <a:picLocks noChangeAspect="1"/>
            </p:cNvPicPr>
            <p:nvPr/>
          </p:nvPicPr>
          <p:blipFill>
            <a:blip r:embed="rId12">
              <a:extLst>
                <a:ext uri="{BEBA8EAE-BF5A-486C-A8C5-ECC9F3942E4B}">
                  <a14:imgProps xmlns:a14="http://schemas.microsoft.com/office/drawing/2010/main">
                    <a14:imgLayer r:embed="rId13">
                      <a14:imgEffect>
                        <a14:artisticPaintStrokes/>
                      </a14:imgEffect>
                    </a14:imgLayer>
                  </a14:imgProps>
                </a:ext>
              </a:extLst>
            </a:blip>
            <a:stretch>
              <a:fillRect/>
            </a:stretch>
          </p:blipFill>
          <p:spPr>
            <a:xfrm>
              <a:off x="8286296" y="2488282"/>
              <a:ext cx="432643" cy="446914"/>
            </a:xfrm>
            <a:prstGeom prst="rect">
              <a:avLst/>
            </a:prstGeom>
          </p:spPr>
        </p:pic>
        <p:grpSp>
          <p:nvGrpSpPr>
            <p:cNvPr id="69" name="Group 68">
              <a:extLst>
                <a:ext uri="{FF2B5EF4-FFF2-40B4-BE49-F238E27FC236}">
                  <a16:creationId xmlns:a16="http://schemas.microsoft.com/office/drawing/2014/main" id="{B1C9A987-283F-44BB-9244-F52A8A7D427E}"/>
                </a:ext>
              </a:extLst>
            </p:cNvPr>
            <p:cNvGrpSpPr/>
            <p:nvPr/>
          </p:nvGrpSpPr>
          <p:grpSpPr>
            <a:xfrm>
              <a:off x="4857088" y="2317931"/>
              <a:ext cx="812403" cy="709693"/>
              <a:chOff x="10802524" y="-161006"/>
              <a:chExt cx="1354592" cy="1354592"/>
            </a:xfrm>
          </p:grpSpPr>
          <p:pic>
            <p:nvPicPr>
              <p:cNvPr id="70" name="Graphic 69" descr="Laptop">
                <a:extLst>
                  <a:ext uri="{FF2B5EF4-FFF2-40B4-BE49-F238E27FC236}">
                    <a16:creationId xmlns:a16="http://schemas.microsoft.com/office/drawing/2014/main" id="{8B8B9F29-26FA-4D2E-80F0-EADD20BAF7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2524" y="-161006"/>
                <a:ext cx="1354592" cy="1354592"/>
              </a:xfrm>
              <a:prstGeom prst="rect">
                <a:avLst/>
              </a:prstGeom>
            </p:spPr>
          </p:pic>
          <p:grpSp>
            <p:nvGrpSpPr>
              <p:cNvPr id="71" name="Group 70">
                <a:extLst>
                  <a:ext uri="{FF2B5EF4-FFF2-40B4-BE49-F238E27FC236}">
                    <a16:creationId xmlns:a16="http://schemas.microsoft.com/office/drawing/2014/main" id="{08A83F57-B767-48D5-9EA6-68537B204B59}"/>
                  </a:ext>
                </a:extLst>
              </p:cNvPr>
              <p:cNvGrpSpPr/>
              <p:nvPr/>
            </p:nvGrpSpPr>
            <p:grpSpPr>
              <a:xfrm>
                <a:off x="11133535" y="259930"/>
                <a:ext cx="656709" cy="372483"/>
                <a:chOff x="5289924" y="3443591"/>
                <a:chExt cx="1612139" cy="914400"/>
              </a:xfrm>
            </p:grpSpPr>
            <p:grpSp>
              <p:nvGrpSpPr>
                <p:cNvPr id="72" name="Group 71">
                  <a:extLst>
                    <a:ext uri="{FF2B5EF4-FFF2-40B4-BE49-F238E27FC236}">
                      <a16:creationId xmlns:a16="http://schemas.microsoft.com/office/drawing/2014/main" id="{7C1960AA-0F73-4F51-9D96-48A0D42CD594}"/>
                    </a:ext>
                  </a:extLst>
                </p:cNvPr>
                <p:cNvGrpSpPr/>
                <p:nvPr/>
              </p:nvGrpSpPr>
              <p:grpSpPr>
                <a:xfrm>
                  <a:off x="5289924" y="3443591"/>
                  <a:ext cx="1602558" cy="914400"/>
                  <a:chOff x="5634003" y="4025245"/>
                  <a:chExt cx="1602558" cy="914400"/>
                </a:xfrm>
              </p:grpSpPr>
              <p:pic>
                <p:nvPicPr>
                  <p:cNvPr id="74" name="Graphic 73" descr="Gears">
                    <a:extLst>
                      <a:ext uri="{FF2B5EF4-FFF2-40B4-BE49-F238E27FC236}">
                        <a16:creationId xmlns:a16="http://schemas.microsoft.com/office/drawing/2014/main" id="{46DFDFFD-4B63-4079-8AB1-4318D3F473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322161" y="4025245"/>
                    <a:ext cx="914400" cy="914400"/>
                  </a:xfrm>
                  <a:prstGeom prst="rect">
                    <a:avLst/>
                  </a:prstGeom>
                </p:spPr>
              </p:pic>
              <p:pic>
                <p:nvPicPr>
                  <p:cNvPr id="75" name="Graphic 74" descr="Single gear">
                    <a:extLst>
                      <a:ext uri="{FF2B5EF4-FFF2-40B4-BE49-F238E27FC236}">
                        <a16:creationId xmlns:a16="http://schemas.microsoft.com/office/drawing/2014/main" id="{A7CEA07A-06FA-458B-9BC8-4B07A282C80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4003" y="4025245"/>
                    <a:ext cx="914400" cy="914400"/>
                  </a:xfrm>
                  <a:prstGeom prst="rect">
                    <a:avLst/>
                  </a:prstGeom>
                </p:spPr>
              </p:pic>
            </p:grpSp>
            <p:sp>
              <p:nvSpPr>
                <p:cNvPr id="73" name="Rectangle: Rounded Corners 72">
                  <a:extLst>
                    <a:ext uri="{FF2B5EF4-FFF2-40B4-BE49-F238E27FC236}">
                      <a16:creationId xmlns:a16="http://schemas.microsoft.com/office/drawing/2014/main" id="{715D045E-3291-4B12-A78B-A72C8E202D54}"/>
                    </a:ext>
                  </a:extLst>
                </p:cNvPr>
                <p:cNvSpPr/>
                <p:nvPr/>
              </p:nvSpPr>
              <p:spPr>
                <a:xfrm>
                  <a:off x="5299533" y="3443591"/>
                  <a:ext cx="1602530" cy="914400"/>
                </a:xfrm>
                <a:prstGeom prst="roundRect">
                  <a:avLst/>
                </a:prstGeom>
                <a:no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grpSp>
          <p:nvGrpSpPr>
            <p:cNvPr id="76" name="Group 75">
              <a:extLst>
                <a:ext uri="{FF2B5EF4-FFF2-40B4-BE49-F238E27FC236}">
                  <a16:creationId xmlns:a16="http://schemas.microsoft.com/office/drawing/2014/main" id="{762CDA82-B59D-456B-86B4-A9C1C0970E7C}"/>
                </a:ext>
              </a:extLst>
            </p:cNvPr>
            <p:cNvGrpSpPr/>
            <p:nvPr/>
          </p:nvGrpSpPr>
          <p:grpSpPr>
            <a:xfrm>
              <a:off x="6455446" y="2317931"/>
              <a:ext cx="812403" cy="709693"/>
              <a:chOff x="10802524" y="-161006"/>
              <a:chExt cx="1354592" cy="1354592"/>
            </a:xfrm>
          </p:grpSpPr>
          <p:pic>
            <p:nvPicPr>
              <p:cNvPr id="77" name="Graphic 76" descr="Laptop">
                <a:extLst>
                  <a:ext uri="{FF2B5EF4-FFF2-40B4-BE49-F238E27FC236}">
                    <a16:creationId xmlns:a16="http://schemas.microsoft.com/office/drawing/2014/main" id="{54B6EAA4-0744-4DBA-B546-190A858800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2524" y="-161006"/>
                <a:ext cx="1354592" cy="1354592"/>
              </a:xfrm>
              <a:prstGeom prst="rect">
                <a:avLst/>
              </a:prstGeom>
            </p:spPr>
          </p:pic>
          <p:grpSp>
            <p:nvGrpSpPr>
              <p:cNvPr id="78" name="Group 77">
                <a:extLst>
                  <a:ext uri="{FF2B5EF4-FFF2-40B4-BE49-F238E27FC236}">
                    <a16:creationId xmlns:a16="http://schemas.microsoft.com/office/drawing/2014/main" id="{F42E6048-BEE0-4C7E-8056-272B6AF36EF7}"/>
                  </a:ext>
                </a:extLst>
              </p:cNvPr>
              <p:cNvGrpSpPr/>
              <p:nvPr/>
            </p:nvGrpSpPr>
            <p:grpSpPr>
              <a:xfrm>
                <a:off x="11133535" y="259930"/>
                <a:ext cx="656709" cy="372483"/>
                <a:chOff x="5289924" y="3443591"/>
                <a:chExt cx="1612139" cy="914400"/>
              </a:xfrm>
            </p:grpSpPr>
            <p:grpSp>
              <p:nvGrpSpPr>
                <p:cNvPr id="79" name="Group 78">
                  <a:extLst>
                    <a:ext uri="{FF2B5EF4-FFF2-40B4-BE49-F238E27FC236}">
                      <a16:creationId xmlns:a16="http://schemas.microsoft.com/office/drawing/2014/main" id="{593B042E-0573-4B68-9124-4620A7BA0F1D}"/>
                    </a:ext>
                  </a:extLst>
                </p:cNvPr>
                <p:cNvGrpSpPr/>
                <p:nvPr/>
              </p:nvGrpSpPr>
              <p:grpSpPr>
                <a:xfrm>
                  <a:off x="5289924" y="3443591"/>
                  <a:ext cx="1602558" cy="914400"/>
                  <a:chOff x="5634003" y="4025245"/>
                  <a:chExt cx="1602558" cy="914400"/>
                </a:xfrm>
              </p:grpSpPr>
              <p:pic>
                <p:nvPicPr>
                  <p:cNvPr id="81" name="Graphic 80" descr="Gears">
                    <a:extLst>
                      <a:ext uri="{FF2B5EF4-FFF2-40B4-BE49-F238E27FC236}">
                        <a16:creationId xmlns:a16="http://schemas.microsoft.com/office/drawing/2014/main" id="{73B0B550-747C-42DC-8800-8A95744BA9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6322161" y="4025245"/>
                    <a:ext cx="914400" cy="914400"/>
                  </a:xfrm>
                  <a:prstGeom prst="rect">
                    <a:avLst/>
                  </a:prstGeom>
                </p:spPr>
              </p:pic>
              <p:pic>
                <p:nvPicPr>
                  <p:cNvPr id="82" name="Graphic 81" descr="Single gear">
                    <a:extLst>
                      <a:ext uri="{FF2B5EF4-FFF2-40B4-BE49-F238E27FC236}">
                        <a16:creationId xmlns:a16="http://schemas.microsoft.com/office/drawing/2014/main" id="{0913E8EB-14C4-41E4-9739-B3C365D9466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634003" y="4025245"/>
                    <a:ext cx="914400" cy="914400"/>
                  </a:xfrm>
                  <a:prstGeom prst="rect">
                    <a:avLst/>
                  </a:prstGeom>
                </p:spPr>
              </p:pic>
            </p:grpSp>
            <p:sp>
              <p:nvSpPr>
                <p:cNvPr id="80" name="Rectangle: Rounded Corners 79">
                  <a:extLst>
                    <a:ext uri="{FF2B5EF4-FFF2-40B4-BE49-F238E27FC236}">
                      <a16:creationId xmlns:a16="http://schemas.microsoft.com/office/drawing/2014/main" id="{B5ADD067-02B4-42CB-9B5B-FEC5BC87D33B}"/>
                    </a:ext>
                  </a:extLst>
                </p:cNvPr>
                <p:cNvSpPr/>
                <p:nvPr/>
              </p:nvSpPr>
              <p:spPr>
                <a:xfrm>
                  <a:off x="5299533" y="3443591"/>
                  <a:ext cx="1602530" cy="914400"/>
                </a:xfrm>
                <a:prstGeom prst="roundRect">
                  <a:avLst/>
                </a:prstGeom>
                <a:noFill/>
                <a:ln w="12700" cap="flat">
                  <a:solidFill>
                    <a:schemeClr val="tx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pSp>
        </p:grpSp>
        <p:pic>
          <p:nvPicPr>
            <p:cNvPr id="84" name="Picture 83">
              <a:extLst>
                <a:ext uri="{FF2B5EF4-FFF2-40B4-BE49-F238E27FC236}">
                  <a16:creationId xmlns:a16="http://schemas.microsoft.com/office/drawing/2014/main" id="{DFF75691-F621-42E9-9163-9D773700D26D}"/>
                </a:ext>
              </a:extLst>
            </p:cNvPr>
            <p:cNvPicPr>
              <a:picLocks noChangeAspect="1"/>
            </p:cNvPicPr>
            <p:nvPr/>
          </p:nvPicPr>
          <p:blipFill>
            <a:blip r:embed="rId15"/>
            <a:stretch>
              <a:fillRect/>
            </a:stretch>
          </p:blipFill>
          <p:spPr>
            <a:xfrm>
              <a:off x="8554463" y="2626136"/>
              <a:ext cx="332230" cy="436301"/>
            </a:xfrm>
            <a:prstGeom prst="rect">
              <a:avLst/>
            </a:prstGeom>
          </p:spPr>
        </p:pic>
        <p:pic>
          <p:nvPicPr>
            <p:cNvPr id="85" name="Picture 84">
              <a:extLst>
                <a:ext uri="{FF2B5EF4-FFF2-40B4-BE49-F238E27FC236}">
                  <a16:creationId xmlns:a16="http://schemas.microsoft.com/office/drawing/2014/main" id="{13E94BCD-0B7C-4E51-946B-12DAFE0C5048}"/>
                </a:ext>
              </a:extLst>
            </p:cNvPr>
            <p:cNvPicPr>
              <a:picLocks noChangeAspect="1"/>
            </p:cNvPicPr>
            <p:nvPr/>
          </p:nvPicPr>
          <p:blipFill>
            <a:blip r:embed="rId14"/>
            <a:stretch>
              <a:fillRect/>
            </a:stretch>
          </p:blipFill>
          <p:spPr>
            <a:xfrm>
              <a:off x="7004240" y="2645147"/>
              <a:ext cx="309404" cy="379723"/>
            </a:xfrm>
            <a:prstGeom prst="rect">
              <a:avLst/>
            </a:prstGeom>
          </p:spPr>
        </p:pic>
        <p:pic>
          <p:nvPicPr>
            <p:cNvPr id="86" name="Picture 85">
              <a:extLst>
                <a:ext uri="{FF2B5EF4-FFF2-40B4-BE49-F238E27FC236}">
                  <a16:creationId xmlns:a16="http://schemas.microsoft.com/office/drawing/2014/main" id="{E0D6BA49-E236-4C92-B809-8C7DD91A74E9}"/>
                </a:ext>
              </a:extLst>
            </p:cNvPr>
            <p:cNvPicPr>
              <a:picLocks noChangeAspect="1"/>
            </p:cNvPicPr>
            <p:nvPr/>
          </p:nvPicPr>
          <p:blipFill>
            <a:blip r:embed="rId14"/>
            <a:stretch>
              <a:fillRect/>
            </a:stretch>
          </p:blipFill>
          <p:spPr>
            <a:xfrm>
              <a:off x="5402435" y="2626136"/>
              <a:ext cx="309404" cy="379723"/>
            </a:xfrm>
            <a:prstGeom prst="rect">
              <a:avLst/>
            </a:prstGeom>
          </p:spPr>
        </p:pic>
      </p:grpSp>
    </p:spTree>
    <p:extLst>
      <p:ext uri="{BB962C8B-B14F-4D97-AF65-F5344CB8AC3E}">
        <p14:creationId xmlns:p14="http://schemas.microsoft.com/office/powerpoint/2010/main" val="218053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C89B-1969-4AB3-9851-759551E0E7B0}"/>
              </a:ext>
            </a:extLst>
          </p:cNvPr>
          <p:cNvSpPr>
            <a:spLocks noGrp="1"/>
          </p:cNvSpPr>
          <p:nvPr>
            <p:ph type="title"/>
          </p:nvPr>
        </p:nvSpPr>
        <p:spPr/>
        <p:txBody>
          <a:bodyPr/>
          <a:lstStyle/>
          <a:p>
            <a:r>
              <a:rPr lang="en-US" dirty="0"/>
              <a:t>Images WIP</a:t>
            </a:r>
          </a:p>
        </p:txBody>
      </p:sp>
      <p:sp>
        <p:nvSpPr>
          <p:cNvPr id="75" name="Rectangle 74">
            <a:extLst>
              <a:ext uri="{FF2B5EF4-FFF2-40B4-BE49-F238E27FC236}">
                <a16:creationId xmlns:a16="http://schemas.microsoft.com/office/drawing/2014/main" id="{589DDC68-B45F-438F-B6FF-EDA09B492D72}"/>
              </a:ext>
            </a:extLst>
          </p:cNvPr>
          <p:cNvSpPr/>
          <p:nvPr/>
        </p:nvSpPr>
        <p:spPr>
          <a:xfrm>
            <a:off x="7351500" y="1925321"/>
            <a:ext cx="782664" cy="878558"/>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Service VM</a:t>
            </a:r>
          </a:p>
        </p:txBody>
      </p:sp>
      <p:sp>
        <p:nvSpPr>
          <p:cNvPr id="76" name="Rectangle 75">
            <a:extLst>
              <a:ext uri="{FF2B5EF4-FFF2-40B4-BE49-F238E27FC236}">
                <a16:creationId xmlns:a16="http://schemas.microsoft.com/office/drawing/2014/main" id="{319CAAAD-CF3C-4B76-ACC5-18EABCD26C4B}"/>
              </a:ext>
            </a:extLst>
          </p:cNvPr>
          <p:cNvSpPr/>
          <p:nvPr/>
        </p:nvSpPr>
        <p:spPr>
          <a:xfrm>
            <a:off x="8569623" y="2098722"/>
            <a:ext cx="782664" cy="517721"/>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7" name="Rectangle 76">
            <a:extLst>
              <a:ext uri="{FF2B5EF4-FFF2-40B4-BE49-F238E27FC236}">
                <a16:creationId xmlns:a16="http://schemas.microsoft.com/office/drawing/2014/main" id="{F4EC4110-CF53-474B-969C-0E2D5B8E7B24}"/>
              </a:ext>
            </a:extLst>
          </p:cNvPr>
          <p:cNvSpPr/>
          <p:nvPr/>
        </p:nvSpPr>
        <p:spPr>
          <a:xfrm>
            <a:off x="8723029" y="2197944"/>
            <a:ext cx="782664" cy="517721"/>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8" name="Rectangle 77">
            <a:extLst>
              <a:ext uri="{FF2B5EF4-FFF2-40B4-BE49-F238E27FC236}">
                <a16:creationId xmlns:a16="http://schemas.microsoft.com/office/drawing/2014/main" id="{034C8D05-87A1-4E89-8741-B33FA979477D}"/>
              </a:ext>
            </a:extLst>
          </p:cNvPr>
          <p:cNvSpPr/>
          <p:nvPr/>
        </p:nvSpPr>
        <p:spPr>
          <a:xfrm>
            <a:off x="8876435" y="2319734"/>
            <a:ext cx="782664" cy="517721"/>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User VM</a:t>
            </a:r>
          </a:p>
        </p:txBody>
      </p:sp>
      <p:sp>
        <p:nvSpPr>
          <p:cNvPr id="79" name="Rectangle 78">
            <a:extLst>
              <a:ext uri="{FF2B5EF4-FFF2-40B4-BE49-F238E27FC236}">
                <a16:creationId xmlns:a16="http://schemas.microsoft.com/office/drawing/2014/main" id="{3D91B384-09D8-4BB2-AE59-7D28821ADC42}"/>
              </a:ext>
            </a:extLst>
          </p:cNvPr>
          <p:cNvSpPr/>
          <p:nvPr/>
        </p:nvSpPr>
        <p:spPr>
          <a:xfrm>
            <a:off x="5991109" y="2969941"/>
            <a:ext cx="4076816" cy="380543"/>
          </a:xfrm>
          <a:prstGeom prst="rect">
            <a:avLst/>
          </a:prstGeom>
          <a:solidFill>
            <a:schemeClr val="accent6">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ACRN Hypervisor</a:t>
            </a:r>
          </a:p>
        </p:txBody>
      </p:sp>
      <p:sp>
        <p:nvSpPr>
          <p:cNvPr id="80" name="Rectangle 79">
            <a:extLst>
              <a:ext uri="{FF2B5EF4-FFF2-40B4-BE49-F238E27FC236}">
                <a16:creationId xmlns:a16="http://schemas.microsoft.com/office/drawing/2014/main" id="{D12386DF-746D-4044-BF3D-AC23BC152CBD}"/>
              </a:ext>
            </a:extLst>
          </p:cNvPr>
          <p:cNvSpPr/>
          <p:nvPr/>
        </p:nvSpPr>
        <p:spPr>
          <a:xfrm>
            <a:off x="5991110" y="3408333"/>
            <a:ext cx="4076816" cy="38054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Target Hardware</a:t>
            </a:r>
          </a:p>
        </p:txBody>
      </p:sp>
      <p:cxnSp>
        <p:nvCxnSpPr>
          <p:cNvPr id="81" name="Straight Connector 80">
            <a:extLst>
              <a:ext uri="{FF2B5EF4-FFF2-40B4-BE49-F238E27FC236}">
                <a16:creationId xmlns:a16="http://schemas.microsoft.com/office/drawing/2014/main" id="{9C14FA06-585B-4C50-9868-A0FA7F190DE0}"/>
              </a:ext>
            </a:extLst>
          </p:cNvPr>
          <p:cNvCxnSpPr>
            <a:cxnSpLocks/>
          </p:cNvCxnSpPr>
          <p:nvPr/>
        </p:nvCxnSpPr>
        <p:spPr>
          <a:xfrm>
            <a:off x="6683814" y="2807897"/>
            <a:ext cx="0" cy="824997"/>
          </a:xfrm>
          <a:prstGeom prst="line">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2" name="Straight Connector 17">
            <a:extLst>
              <a:ext uri="{FF2B5EF4-FFF2-40B4-BE49-F238E27FC236}">
                <a16:creationId xmlns:a16="http://schemas.microsoft.com/office/drawing/2014/main" id="{56F7FDE8-94DC-4412-9025-9174DED32325}"/>
              </a:ext>
            </a:extLst>
          </p:cNvPr>
          <p:cNvCxnSpPr>
            <a:cxnSpLocks/>
            <a:stCxn id="75" idx="3"/>
            <a:endCxn id="76" idx="1"/>
          </p:cNvCxnSpPr>
          <p:nvPr/>
        </p:nvCxnSpPr>
        <p:spPr>
          <a:xfrm flipV="1">
            <a:off x="8134164" y="2357583"/>
            <a:ext cx="435459" cy="7017"/>
          </a:xfrm>
          <a:prstGeom prst="straightConnector1">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3" name="Picture 4" descr="Creating real-time ready systems with ACRN and Ubuntu | Ubuntu">
            <a:extLst>
              <a:ext uri="{FF2B5EF4-FFF2-40B4-BE49-F238E27FC236}">
                <a16:creationId xmlns:a16="http://schemas.microsoft.com/office/drawing/2014/main" id="{26F56E93-4563-4AE4-831F-BF71A0E5D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0007" y="2995853"/>
            <a:ext cx="352435" cy="323819"/>
          </a:xfrm>
          <a:prstGeom prst="rect">
            <a:avLst/>
          </a:prstGeom>
          <a:noFill/>
          <a:extLst>
            <a:ext uri="{909E8E84-426E-40DD-AFC4-6F175D3DCCD1}">
              <a14:hiddenFill xmlns:a14="http://schemas.microsoft.com/office/drawing/2010/main">
                <a:solidFill>
                  <a:srgbClr val="FFFFFF"/>
                </a:solidFill>
              </a14:hiddenFill>
            </a:ext>
          </a:extLst>
        </p:spPr>
      </p:pic>
      <p:sp>
        <p:nvSpPr>
          <p:cNvPr id="86" name="Rectangle 85">
            <a:extLst>
              <a:ext uri="{FF2B5EF4-FFF2-40B4-BE49-F238E27FC236}">
                <a16:creationId xmlns:a16="http://schemas.microsoft.com/office/drawing/2014/main" id="{98B7B389-5D2B-4AB1-87BA-1560E560E6B4}"/>
              </a:ext>
            </a:extLst>
          </p:cNvPr>
          <p:cNvSpPr/>
          <p:nvPr/>
        </p:nvSpPr>
        <p:spPr>
          <a:xfrm>
            <a:off x="6297922" y="2290176"/>
            <a:ext cx="782664" cy="517721"/>
          </a:xfrm>
          <a:prstGeom prst="rect">
            <a:avLst/>
          </a:prstGeom>
          <a:solidFill>
            <a:srgbClr val="FFC000"/>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User VM</a:t>
            </a:r>
          </a:p>
        </p:txBody>
      </p:sp>
      <p:cxnSp>
        <p:nvCxnSpPr>
          <p:cNvPr id="87" name="Straight Connector 86">
            <a:extLst>
              <a:ext uri="{FF2B5EF4-FFF2-40B4-BE49-F238E27FC236}">
                <a16:creationId xmlns:a16="http://schemas.microsoft.com/office/drawing/2014/main" id="{754D33F2-38D9-4E07-BAE3-B19C3FBB7043}"/>
              </a:ext>
            </a:extLst>
          </p:cNvPr>
          <p:cNvCxnSpPr>
            <a:cxnSpLocks/>
          </p:cNvCxnSpPr>
          <p:nvPr/>
        </p:nvCxnSpPr>
        <p:spPr>
          <a:xfrm>
            <a:off x="7739184" y="2803878"/>
            <a:ext cx="0" cy="824997"/>
          </a:xfrm>
          <a:prstGeom prst="line">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6511C1FD-D824-4224-86D4-31EA12C26A70}"/>
              </a:ext>
            </a:extLst>
          </p:cNvPr>
          <p:cNvCxnSpPr>
            <a:cxnSpLocks/>
          </p:cNvCxnSpPr>
          <p:nvPr/>
        </p:nvCxnSpPr>
        <p:spPr>
          <a:xfrm>
            <a:off x="7219950" y="1409428"/>
            <a:ext cx="0" cy="255297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2B17E8BF-6D1F-4E98-A16F-28326C1C7F43}"/>
              </a:ext>
            </a:extLst>
          </p:cNvPr>
          <p:cNvSpPr txBox="1"/>
          <p:nvPr/>
        </p:nvSpPr>
        <p:spPr>
          <a:xfrm>
            <a:off x="5931387" y="1393935"/>
            <a:ext cx="1202572" cy="553998"/>
          </a:xfrm>
          <a:prstGeom prst="rect">
            <a:avLst/>
          </a:prstGeom>
          <a:noFill/>
        </p:spPr>
        <p:txBody>
          <a:bodyPr wrap="non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Pre-launched</a:t>
            </a:r>
            <a:br>
              <a:rPr lang="en-US" sz="1000" b="1" dirty="0">
                <a:latin typeface="Intel Clear" panose="020B0604020203020204" pitchFamily="34" charset="0"/>
                <a:ea typeface="Intel Clear" panose="020B0604020203020204" pitchFamily="34" charset="0"/>
                <a:cs typeface="Intel Clear" panose="020B0604020203020204" pitchFamily="34" charset="0"/>
              </a:rPr>
            </a:br>
            <a:r>
              <a:rPr lang="en-US" sz="1000" dirty="0">
                <a:latin typeface="Intel Clear" panose="020B0604020203020204" pitchFamily="34" charset="0"/>
                <a:ea typeface="Intel Clear" panose="020B0604020203020204" pitchFamily="34" charset="0"/>
                <a:cs typeface="Intel Clear" panose="020B0604020203020204" pitchFamily="34" charset="0"/>
              </a:rPr>
              <a:t>(launched before </a:t>
            </a:r>
            <a:br>
              <a:rPr lang="en-US" sz="1000" dirty="0">
                <a:latin typeface="Intel Clear" panose="020B0604020203020204" pitchFamily="34" charset="0"/>
                <a:ea typeface="Intel Clear" panose="020B0604020203020204" pitchFamily="34" charset="0"/>
                <a:cs typeface="Intel Clear" panose="020B0604020203020204" pitchFamily="34" charset="0"/>
              </a:rPr>
            </a:br>
            <a:r>
              <a:rPr lang="en-US" sz="1000" dirty="0">
                <a:latin typeface="Intel Clear" panose="020B0604020203020204" pitchFamily="34" charset="0"/>
                <a:ea typeface="Intel Clear" panose="020B0604020203020204" pitchFamily="34" charset="0"/>
                <a:cs typeface="Intel Clear" panose="020B0604020203020204" pitchFamily="34" charset="0"/>
              </a:rPr>
              <a:t>Service VM)</a:t>
            </a:r>
          </a:p>
        </p:txBody>
      </p:sp>
      <p:sp>
        <p:nvSpPr>
          <p:cNvPr id="95" name="TextBox 94">
            <a:extLst>
              <a:ext uri="{FF2B5EF4-FFF2-40B4-BE49-F238E27FC236}">
                <a16:creationId xmlns:a16="http://schemas.microsoft.com/office/drawing/2014/main" id="{311CE3BE-A589-4011-A8F1-6F85A2B6E2DF}"/>
              </a:ext>
            </a:extLst>
          </p:cNvPr>
          <p:cNvSpPr txBox="1"/>
          <p:nvPr/>
        </p:nvSpPr>
        <p:spPr>
          <a:xfrm>
            <a:off x="8232965" y="1393935"/>
            <a:ext cx="1455979" cy="553998"/>
          </a:xfrm>
          <a:prstGeom prst="rect">
            <a:avLst/>
          </a:prstGeom>
          <a:noFill/>
        </p:spPr>
        <p:txBody>
          <a:bodyPr wrap="squar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Post-launched</a:t>
            </a:r>
            <a:br>
              <a:rPr lang="en-US" sz="1000" b="1" dirty="0">
                <a:latin typeface="Intel Clear" panose="020B0604020203020204" pitchFamily="34" charset="0"/>
                <a:ea typeface="Intel Clear" panose="020B0604020203020204" pitchFamily="34" charset="0"/>
                <a:cs typeface="Intel Clear" panose="020B0604020203020204" pitchFamily="34" charset="0"/>
              </a:rPr>
            </a:br>
            <a:r>
              <a:rPr lang="en-US" sz="1000" dirty="0">
                <a:latin typeface="Intel Clear" panose="020B0604020203020204" pitchFamily="34" charset="0"/>
                <a:ea typeface="Intel Clear" panose="020B0604020203020204" pitchFamily="34" charset="0"/>
                <a:cs typeface="Intel Clear" panose="020B0604020203020204" pitchFamily="34" charset="0"/>
              </a:rPr>
              <a:t>(launched after Service VM)</a:t>
            </a:r>
          </a:p>
        </p:txBody>
      </p:sp>
    </p:spTree>
    <p:extLst>
      <p:ext uri="{BB962C8B-B14F-4D97-AF65-F5344CB8AC3E}">
        <p14:creationId xmlns:p14="http://schemas.microsoft.com/office/powerpoint/2010/main" val="1875948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C89B-1969-4AB3-9851-759551E0E7B0}"/>
              </a:ext>
            </a:extLst>
          </p:cNvPr>
          <p:cNvSpPr>
            <a:spLocks noGrp="1"/>
          </p:cNvSpPr>
          <p:nvPr>
            <p:ph type="title"/>
          </p:nvPr>
        </p:nvSpPr>
        <p:spPr/>
        <p:txBody>
          <a:bodyPr/>
          <a:lstStyle/>
          <a:p>
            <a:r>
              <a:rPr lang="en-US" dirty="0"/>
              <a:t>Images WIP</a:t>
            </a:r>
          </a:p>
        </p:txBody>
      </p:sp>
      <p:grpSp>
        <p:nvGrpSpPr>
          <p:cNvPr id="9" name="Group 8">
            <a:extLst>
              <a:ext uri="{FF2B5EF4-FFF2-40B4-BE49-F238E27FC236}">
                <a16:creationId xmlns:a16="http://schemas.microsoft.com/office/drawing/2014/main" id="{58D80CFC-9DCC-40AB-8828-DE2A414D34C8}"/>
              </a:ext>
            </a:extLst>
          </p:cNvPr>
          <p:cNvGrpSpPr/>
          <p:nvPr/>
        </p:nvGrpSpPr>
        <p:grpSpPr>
          <a:xfrm>
            <a:off x="6812279" y="1679685"/>
            <a:ext cx="3255647" cy="2109191"/>
            <a:chOff x="6812279" y="1679685"/>
            <a:chExt cx="3255647" cy="2109191"/>
          </a:xfrm>
        </p:grpSpPr>
        <p:sp>
          <p:nvSpPr>
            <p:cNvPr id="75" name="Rectangle 74">
              <a:extLst>
                <a:ext uri="{FF2B5EF4-FFF2-40B4-BE49-F238E27FC236}">
                  <a16:creationId xmlns:a16="http://schemas.microsoft.com/office/drawing/2014/main" id="{589DDC68-B45F-438F-B6FF-EDA09B492D72}"/>
                </a:ext>
              </a:extLst>
            </p:cNvPr>
            <p:cNvSpPr/>
            <p:nvPr/>
          </p:nvSpPr>
          <p:spPr>
            <a:xfrm>
              <a:off x="7351500" y="1925321"/>
              <a:ext cx="782664" cy="878558"/>
            </a:xfrm>
            <a:prstGeom prst="rect">
              <a:avLst/>
            </a:prstGeom>
            <a:solidFill>
              <a:schemeClr val="accent6">
                <a:lumMod val="60000"/>
                <a:lumOff val="4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latin typeface="Intel Clear" panose="020B0604020203020204" pitchFamily="34" charset="0"/>
                  <a:ea typeface="Intel Clear" panose="020B0604020203020204" pitchFamily="34" charset="0"/>
                  <a:cs typeface="Intel Clear" panose="020B0604020203020204" pitchFamily="34" charset="0"/>
                </a:rPr>
                <a:t>Ubuntu</a:t>
              </a: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76" name="Rectangle 75">
              <a:extLst>
                <a:ext uri="{FF2B5EF4-FFF2-40B4-BE49-F238E27FC236}">
                  <a16:creationId xmlns:a16="http://schemas.microsoft.com/office/drawing/2014/main" id="{319CAAAD-CF3C-4B76-ACC5-18EABCD26C4B}"/>
                </a:ext>
              </a:extLst>
            </p:cNvPr>
            <p:cNvSpPr/>
            <p:nvPr/>
          </p:nvSpPr>
          <p:spPr>
            <a:xfrm>
              <a:off x="8569623" y="1925320"/>
              <a:ext cx="782664" cy="878558"/>
            </a:xfrm>
            <a:prstGeom prst="rect">
              <a:avLst/>
            </a:prstGeom>
            <a:solidFill>
              <a:schemeClr val="accent3">
                <a:lumMod val="60000"/>
                <a:lumOff val="40000"/>
              </a:schemeClr>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latin typeface="Intel Clear" panose="020B0604020203020204" pitchFamily="34" charset="0"/>
                  <a:ea typeface="Intel Clear" panose="020B0604020203020204" pitchFamily="34" charset="0"/>
                  <a:cs typeface="Intel Clear" panose="020B0604020203020204" pitchFamily="34" charset="0"/>
                </a:rPr>
                <a:t>Ubuntu</a:t>
              </a:r>
            </a:p>
          </p:txBody>
        </p:sp>
        <p:sp>
          <p:nvSpPr>
            <p:cNvPr id="79" name="Rectangle 78">
              <a:extLst>
                <a:ext uri="{FF2B5EF4-FFF2-40B4-BE49-F238E27FC236}">
                  <a16:creationId xmlns:a16="http://schemas.microsoft.com/office/drawing/2014/main" id="{3D91B384-09D8-4BB2-AE59-7D28821ADC42}"/>
                </a:ext>
              </a:extLst>
            </p:cNvPr>
            <p:cNvSpPr/>
            <p:nvPr/>
          </p:nvSpPr>
          <p:spPr>
            <a:xfrm>
              <a:off x="6812279" y="2969941"/>
              <a:ext cx="3255646" cy="380543"/>
            </a:xfrm>
            <a:prstGeom prst="rect">
              <a:avLst/>
            </a:prstGeom>
            <a:solidFill>
              <a:schemeClr val="accent6">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ACRN Hypervisor</a:t>
              </a:r>
            </a:p>
          </p:txBody>
        </p:sp>
        <p:sp>
          <p:nvSpPr>
            <p:cNvPr id="80" name="Rectangle 79">
              <a:extLst>
                <a:ext uri="{FF2B5EF4-FFF2-40B4-BE49-F238E27FC236}">
                  <a16:creationId xmlns:a16="http://schemas.microsoft.com/office/drawing/2014/main" id="{D12386DF-746D-4044-BF3D-AC23BC152CBD}"/>
                </a:ext>
              </a:extLst>
            </p:cNvPr>
            <p:cNvSpPr/>
            <p:nvPr/>
          </p:nvSpPr>
          <p:spPr>
            <a:xfrm>
              <a:off x="6812280" y="3408333"/>
              <a:ext cx="3255646" cy="380543"/>
            </a:xfrm>
            <a:prstGeom prst="rect">
              <a:avLst/>
            </a:prstGeom>
            <a:solidFill>
              <a:schemeClr val="accent5">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sz="1000" dirty="0">
                  <a:latin typeface="Intel Clear" panose="020B0604020203020204" pitchFamily="34" charset="0"/>
                  <a:ea typeface="Intel Clear" panose="020B0604020203020204" pitchFamily="34" charset="0"/>
                  <a:cs typeface="Intel Clear" panose="020B0604020203020204" pitchFamily="34" charset="0"/>
                </a:rPr>
                <a:t>Target Hardware</a:t>
              </a:r>
            </a:p>
          </p:txBody>
        </p:sp>
        <p:cxnSp>
          <p:nvCxnSpPr>
            <p:cNvPr id="82" name="Straight Connector 17">
              <a:extLst>
                <a:ext uri="{FF2B5EF4-FFF2-40B4-BE49-F238E27FC236}">
                  <a16:creationId xmlns:a16="http://schemas.microsoft.com/office/drawing/2014/main" id="{56F7FDE8-94DC-4412-9025-9174DED32325}"/>
                </a:ext>
              </a:extLst>
            </p:cNvPr>
            <p:cNvCxnSpPr>
              <a:cxnSpLocks/>
              <a:stCxn id="75" idx="3"/>
              <a:endCxn id="76" idx="1"/>
            </p:cNvCxnSpPr>
            <p:nvPr/>
          </p:nvCxnSpPr>
          <p:spPr>
            <a:xfrm flipV="1">
              <a:off x="8134164" y="2364599"/>
              <a:ext cx="435459" cy="1"/>
            </a:xfrm>
            <a:prstGeom prst="straightConnector1">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83" name="Picture 4" descr="Creating real-time ready systems with ACRN and Ubuntu | Ubuntu">
              <a:extLst>
                <a:ext uri="{FF2B5EF4-FFF2-40B4-BE49-F238E27FC236}">
                  <a16:creationId xmlns:a16="http://schemas.microsoft.com/office/drawing/2014/main" id="{26F56E93-4563-4AE4-831F-BF71A0E5D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967" y="2995853"/>
              <a:ext cx="352435" cy="323819"/>
            </a:xfrm>
            <a:prstGeom prst="rect">
              <a:avLst/>
            </a:prstGeom>
            <a:noFill/>
            <a:extLst>
              <a:ext uri="{909E8E84-426E-40DD-AFC4-6F175D3DCCD1}">
                <a14:hiddenFill xmlns:a14="http://schemas.microsoft.com/office/drawing/2010/main">
                  <a:solidFill>
                    <a:srgbClr val="FFFFFF"/>
                  </a:solidFill>
                </a14:hiddenFill>
              </a:ext>
            </a:extLst>
          </p:spPr>
        </p:pic>
        <p:cxnSp>
          <p:nvCxnSpPr>
            <p:cNvPr id="87" name="Straight Connector 86">
              <a:extLst>
                <a:ext uri="{FF2B5EF4-FFF2-40B4-BE49-F238E27FC236}">
                  <a16:creationId xmlns:a16="http://schemas.microsoft.com/office/drawing/2014/main" id="{754D33F2-38D9-4E07-BAE3-B19C3FBB7043}"/>
                </a:ext>
              </a:extLst>
            </p:cNvPr>
            <p:cNvCxnSpPr>
              <a:cxnSpLocks/>
            </p:cNvCxnSpPr>
            <p:nvPr/>
          </p:nvCxnSpPr>
          <p:spPr>
            <a:xfrm>
              <a:off x="7739184" y="2803878"/>
              <a:ext cx="0" cy="824997"/>
            </a:xfrm>
            <a:prstGeom prst="line">
              <a:avLst/>
            </a:prstGeom>
            <a:ln w="25400">
              <a:solidFill>
                <a:schemeClr val="accent2"/>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311CE3BE-A589-4011-A8F1-6F85A2B6E2DF}"/>
                </a:ext>
              </a:extLst>
            </p:cNvPr>
            <p:cNvSpPr txBox="1"/>
            <p:nvPr/>
          </p:nvSpPr>
          <p:spPr>
            <a:xfrm>
              <a:off x="8546764" y="1679685"/>
              <a:ext cx="782664" cy="246221"/>
            </a:xfrm>
            <a:prstGeom prst="rect">
              <a:avLst/>
            </a:prstGeom>
            <a:noFill/>
          </p:spPr>
          <p:txBody>
            <a:bodyPr wrap="squar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User VM</a:t>
              </a: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sp>
          <p:nvSpPr>
            <p:cNvPr id="17" name="TextBox 16">
              <a:extLst>
                <a:ext uri="{FF2B5EF4-FFF2-40B4-BE49-F238E27FC236}">
                  <a16:creationId xmlns:a16="http://schemas.microsoft.com/office/drawing/2014/main" id="{C09B16D6-CB36-4F7F-9ACA-20CBB9BB08E5}"/>
                </a:ext>
              </a:extLst>
            </p:cNvPr>
            <p:cNvSpPr txBox="1"/>
            <p:nvPr/>
          </p:nvSpPr>
          <p:spPr>
            <a:xfrm>
              <a:off x="7269480" y="1679685"/>
              <a:ext cx="864684" cy="246221"/>
            </a:xfrm>
            <a:prstGeom prst="rect">
              <a:avLst/>
            </a:prstGeom>
            <a:noFill/>
          </p:spPr>
          <p:txBody>
            <a:bodyPr wrap="square" rtlCol="0">
              <a:spAutoFit/>
            </a:bodyPr>
            <a:lstStyle/>
            <a:p>
              <a:pPr algn="ctr"/>
              <a:r>
                <a:rPr lang="en-US" sz="1000" b="1" dirty="0">
                  <a:latin typeface="Intel Clear" panose="020B0604020203020204" pitchFamily="34" charset="0"/>
                  <a:ea typeface="Intel Clear" panose="020B0604020203020204" pitchFamily="34" charset="0"/>
                  <a:cs typeface="Intel Clear" panose="020B0604020203020204" pitchFamily="34" charset="0"/>
                </a:rPr>
                <a:t>Service VM</a:t>
              </a:r>
              <a:endParaRPr lang="en-US" sz="1000" dirty="0">
                <a:latin typeface="Intel Clear" panose="020B0604020203020204" pitchFamily="34" charset="0"/>
                <a:ea typeface="Intel Clear" panose="020B0604020203020204" pitchFamily="34" charset="0"/>
                <a:cs typeface="Intel Clear" panose="020B0604020203020204" pitchFamily="34" charset="0"/>
              </a:endParaRPr>
            </a:p>
          </p:txBody>
        </p:sp>
      </p:grpSp>
    </p:spTree>
    <p:extLst>
      <p:ext uri="{BB962C8B-B14F-4D97-AF65-F5344CB8AC3E}">
        <p14:creationId xmlns:p14="http://schemas.microsoft.com/office/powerpoint/2010/main" val="210991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66E7-BC66-4799-870F-17874CB4F7D3}"/>
              </a:ext>
            </a:extLst>
          </p:cNvPr>
          <p:cNvSpPr>
            <a:spLocks noGrp="1"/>
          </p:cNvSpPr>
          <p:nvPr>
            <p:ph type="title"/>
          </p:nvPr>
        </p:nvSpPr>
        <p:spPr/>
        <p:txBody>
          <a:bodyPr/>
          <a:lstStyle/>
          <a:p>
            <a:r>
              <a:rPr lang="en-US" dirty="0"/>
              <a:t>Images WIP</a:t>
            </a:r>
          </a:p>
        </p:txBody>
      </p:sp>
      <p:pic>
        <p:nvPicPr>
          <p:cNvPr id="3" name="Picture 2">
            <a:extLst>
              <a:ext uri="{FF2B5EF4-FFF2-40B4-BE49-F238E27FC236}">
                <a16:creationId xmlns:a16="http://schemas.microsoft.com/office/drawing/2014/main" id="{725A1CE2-5062-45DF-8786-5A4E0758A598}"/>
              </a:ext>
            </a:extLst>
          </p:cNvPr>
          <p:cNvPicPr>
            <a:picLocks noChangeAspect="1"/>
          </p:cNvPicPr>
          <p:nvPr/>
        </p:nvPicPr>
        <p:blipFill>
          <a:blip r:embed="rId2">
            <a:extLst>
              <a:ext uri="{BEBA8EAE-BF5A-486C-A8C5-ECC9F3942E4B}">
                <a14:imgProps xmlns:a14="http://schemas.microsoft.com/office/drawing/2010/main">
                  <a14:imgLayer r:embed="rId3">
                    <a14:imgEffect>
                      <a14:artisticPaintStrokes/>
                    </a14:imgEffect>
                  </a14:imgLayer>
                </a14:imgProps>
              </a:ext>
            </a:extLst>
          </a:blip>
          <a:stretch>
            <a:fillRect/>
          </a:stretch>
        </p:blipFill>
        <p:spPr>
          <a:xfrm>
            <a:off x="6701398" y="3244023"/>
            <a:ext cx="432643" cy="446914"/>
          </a:xfrm>
          <a:prstGeom prst="rect">
            <a:avLst/>
          </a:prstGeom>
        </p:spPr>
      </p:pic>
      <p:pic>
        <p:nvPicPr>
          <p:cNvPr id="11" name="Picture 10">
            <a:extLst>
              <a:ext uri="{FF2B5EF4-FFF2-40B4-BE49-F238E27FC236}">
                <a16:creationId xmlns:a16="http://schemas.microsoft.com/office/drawing/2014/main" id="{E19F2F79-EF24-4D55-A3BE-779719D5FBCF}"/>
              </a:ext>
            </a:extLst>
          </p:cNvPr>
          <p:cNvPicPr>
            <a:picLocks noChangeAspect="1"/>
          </p:cNvPicPr>
          <p:nvPr/>
        </p:nvPicPr>
        <p:blipFill>
          <a:blip r:embed="rId4"/>
          <a:stretch>
            <a:fillRect/>
          </a:stretch>
        </p:blipFill>
        <p:spPr>
          <a:xfrm>
            <a:off x="5686425" y="3167062"/>
            <a:ext cx="819150" cy="523875"/>
          </a:xfrm>
          <a:prstGeom prst="rect">
            <a:avLst/>
          </a:prstGeom>
        </p:spPr>
      </p:pic>
      <p:pic>
        <p:nvPicPr>
          <p:cNvPr id="12" name="Picture 11" descr="Icon&#10;&#10;Description automatically generated">
            <a:extLst>
              <a:ext uri="{FF2B5EF4-FFF2-40B4-BE49-F238E27FC236}">
                <a16:creationId xmlns:a16="http://schemas.microsoft.com/office/drawing/2014/main" id="{A2C4C2BD-2DB2-4AAA-8596-D0DA35D8E625}"/>
              </a:ext>
            </a:extLst>
          </p:cNvPr>
          <p:cNvPicPr>
            <a:picLocks noChangeAspect="1"/>
          </p:cNvPicPr>
          <p:nvPr/>
        </p:nvPicPr>
        <p:blipFill rotWithShape="1">
          <a:blip r:embed="rId5">
            <a:extLst>
              <a:ext uri="{28A0092B-C50C-407E-A947-70E740481C1C}">
                <a14:useLocalDpi xmlns:a14="http://schemas.microsoft.com/office/drawing/2010/main" val="0"/>
              </a:ext>
            </a:extLst>
          </a:blip>
          <a:srcRect l="26042" t="9207" r="28453" b="12963"/>
          <a:stretch/>
        </p:blipFill>
        <p:spPr>
          <a:xfrm>
            <a:off x="5027594" y="3167062"/>
            <a:ext cx="544531" cy="523875"/>
          </a:xfrm>
          <a:prstGeom prst="rect">
            <a:avLst/>
          </a:prstGeom>
        </p:spPr>
      </p:pic>
    </p:spTree>
    <p:extLst>
      <p:ext uri="{BB962C8B-B14F-4D97-AF65-F5344CB8AC3E}">
        <p14:creationId xmlns:p14="http://schemas.microsoft.com/office/powerpoint/2010/main" val="327436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976059B38EB9478B8A870058902DEC" ma:contentTypeVersion="14" ma:contentTypeDescription="Create a new document." ma:contentTypeScope="" ma:versionID="05ba9921994b21fdcf03ff90d8d0702b">
  <xsd:schema xmlns:xsd="http://www.w3.org/2001/XMLSchema" xmlns:xs="http://www.w3.org/2001/XMLSchema" xmlns:p="http://schemas.microsoft.com/office/2006/metadata/properties" xmlns:ns2="d7ada8fa-2017-48cc-938a-cbfcf298b1ea" xmlns:ns3="57120940-f128-4520-8a16-a0e5923cb597" targetNamespace="http://schemas.microsoft.com/office/2006/metadata/properties" ma:root="true" ma:fieldsID="b8d1e5e83af543a46682fa0c2ea1bd1a" ns2:_="" ns3:_="">
    <xsd:import namespace="d7ada8fa-2017-48cc-938a-cbfcf298b1ea"/>
    <xsd:import namespace="57120940-f128-4520-8a16-a0e5923cb59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version_x0020_histor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da8fa-2017-48cc-938a-cbfcf298b1e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7120940-f128-4520-8a16-a0e5923cb59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version_x0020_history" ma:index="20" nillable="true" ma:displayName="version history" ma:internalName="version_x0020_history">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ersion_x0020_history xmlns="57120940-f128-4520-8a16-a0e5923cb597" xsi:nil="true"/>
  </documentManagement>
</p:properties>
</file>

<file path=customXml/itemProps1.xml><?xml version="1.0" encoding="utf-8"?>
<ds:datastoreItem xmlns:ds="http://schemas.openxmlformats.org/officeDocument/2006/customXml" ds:itemID="{ECB7EDBC-7236-44C4-BEF3-A40BAF0A7D32}">
  <ds:schemaRefs>
    <ds:schemaRef ds:uri="http://schemas.microsoft.com/sharepoint/v3/contenttype/forms"/>
  </ds:schemaRefs>
</ds:datastoreItem>
</file>

<file path=customXml/itemProps2.xml><?xml version="1.0" encoding="utf-8"?>
<ds:datastoreItem xmlns:ds="http://schemas.openxmlformats.org/officeDocument/2006/customXml" ds:itemID="{F1A9E806-27C6-4670-A107-4BE0C63AC0D0}">
  <ds:schemaRefs>
    <ds:schemaRef ds:uri="57120940-f128-4520-8a16-a0e5923cb597"/>
    <ds:schemaRef ds:uri="d7ada8fa-2017-48cc-938a-cbfcf298b1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A508F27-3E82-4D61-A533-E4AF7923D724}">
  <ds:schemaRefs>
    <ds:schemaRef ds:uri="57120940-f128-4520-8a16-a0e5923cb597"/>
    <ds:schemaRef ds:uri="http://schemas.microsoft.com/office/infopath/2007/PartnerControls"/>
    <ds:schemaRef ds:uri="http://purl.org/dc/terms/"/>
    <ds:schemaRef ds:uri="http://schemas.microsoft.com/office/2006/metadata/properties"/>
    <ds:schemaRef ds:uri="http://schemas.microsoft.com/office/2006/documentManagement/types"/>
    <ds:schemaRef ds:uri="d7ada8fa-2017-48cc-938a-cbfcf298b1ea"/>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1401</TotalTime>
  <Words>200</Words>
  <Application>Microsoft Office PowerPoint</Application>
  <PresentationFormat>Widescreen</PresentationFormat>
  <Paragraphs>49</Paragraphs>
  <Slides>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Helvetica Neue Medium</vt:lpstr>
      <vt:lpstr>Intel Clear</vt:lpstr>
      <vt:lpstr>Office Theme</vt:lpstr>
      <vt:lpstr>Images WIP</vt:lpstr>
      <vt:lpstr>Images WIP</vt:lpstr>
      <vt:lpstr>Images WIP</vt:lpstr>
      <vt:lpstr>Images WIP</vt:lpstr>
      <vt:lpstr>Images WIP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How to get up and running with ACRN This tutorial is aimed at developers who are new or relatively new to ACRN.  The tutorial will help you get familiar with ACRN basics: ACRN components and general process for building an ACRN hypervisor. For any topic requiring in-depth explanation, please refer to the reference guide. The tutorial assumes that you’re starting from scratch, but you can also jump to any of the modules to learn about a specific part of the process or tools used.</dc:title>
  <dc:creator>Devigere, Bhuvana</dc:creator>
  <cp:lastModifiedBy>Reyes, Amy</cp:lastModifiedBy>
  <cp:revision>29</cp:revision>
  <dcterms:created xsi:type="dcterms:W3CDTF">2021-05-21T23:40:16Z</dcterms:created>
  <dcterms:modified xsi:type="dcterms:W3CDTF">2021-08-18T21:49:06Z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0x0101007C976059B38EB9478B8A870058902DEC</vt:lpwstr>
  </property>
</Properties>
</file>