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96" r:id="rId5"/>
    <p:sldId id="299" r:id="rId6"/>
    <p:sldId id="300" r:id="rId7"/>
    <p:sldId id="302"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oth, Cory J" initials="BCJ" lastIdx="29" clrIdx="0">
    <p:extLst>
      <p:ext uri="{19B8F6BF-5375-455C-9EA6-DF929625EA0E}">
        <p15:presenceInfo xmlns:p15="http://schemas.microsoft.com/office/powerpoint/2012/main" userId="S::cory.j.booth@intel.com::6d4deed7-0406-47d6-a846-aeba516149a2" providerId="AD"/>
      </p:ext>
    </p:extLst>
  </p:cmAuthor>
  <p:cmAuthor id="2" name="Devigere, Bhuvana" initials="DB" lastIdx="21" clrIdx="1">
    <p:extLst>
      <p:ext uri="{19B8F6BF-5375-455C-9EA6-DF929625EA0E}">
        <p15:presenceInfo xmlns:p15="http://schemas.microsoft.com/office/powerpoint/2012/main" userId="S::bhuvana.devigere@intel.com::ab5eb861-19aa-4dea-bab3-1a0d7968d5f7" providerId="AD"/>
      </p:ext>
    </p:extLst>
  </p:cmAuthor>
  <p:cmAuthor id="3" name="Reyes, Amy" initials="RA" lastIdx="4" clrIdx="2">
    <p:extLst>
      <p:ext uri="{19B8F6BF-5375-455C-9EA6-DF929625EA0E}">
        <p15:presenceInfo xmlns:p15="http://schemas.microsoft.com/office/powerpoint/2012/main" userId="S::amy.reyes@intel.com::163a6054-5c74-48e5-ac88-a4ba074824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757B"/>
    <a:srgbClr val="E2F0D9"/>
    <a:srgbClr val="3142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7" autoAdjust="0"/>
  </p:normalViewPr>
  <p:slideViewPr>
    <p:cSldViewPr snapToGrid="0">
      <p:cViewPr varScale="1">
        <p:scale>
          <a:sx n="67" d="100"/>
          <a:sy n="67" d="100"/>
        </p:scale>
        <p:origin x="11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928CD-4886-4D7A-8E95-01414A88447B}"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5683D-F2AF-47BC-AE04-5B2BF702EE3C}" type="slidenum">
              <a:rPr lang="en-US" smtClean="0"/>
              <a:t>‹#›</a:t>
            </a:fld>
            <a:endParaRPr lang="en-US"/>
          </a:p>
        </p:txBody>
      </p:sp>
    </p:spTree>
    <p:extLst>
      <p:ext uri="{BB962C8B-B14F-4D97-AF65-F5344CB8AC3E}">
        <p14:creationId xmlns:p14="http://schemas.microsoft.com/office/powerpoint/2010/main" val="148241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2</a:t>
            </a:fld>
            <a:endParaRPr lang="en-US"/>
          </a:p>
        </p:txBody>
      </p:sp>
    </p:spTree>
    <p:extLst>
      <p:ext uri="{BB962C8B-B14F-4D97-AF65-F5344CB8AC3E}">
        <p14:creationId xmlns:p14="http://schemas.microsoft.com/office/powerpoint/2010/main" val="51580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3</a:t>
            </a:fld>
            <a:endParaRPr lang="en-US"/>
          </a:p>
        </p:txBody>
      </p:sp>
    </p:spTree>
    <p:extLst>
      <p:ext uri="{BB962C8B-B14F-4D97-AF65-F5344CB8AC3E}">
        <p14:creationId xmlns:p14="http://schemas.microsoft.com/office/powerpoint/2010/main" val="25118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4</a:t>
            </a:fld>
            <a:endParaRPr lang="en-US"/>
          </a:p>
        </p:txBody>
      </p:sp>
    </p:spTree>
    <p:extLst>
      <p:ext uri="{BB962C8B-B14F-4D97-AF65-F5344CB8AC3E}">
        <p14:creationId xmlns:p14="http://schemas.microsoft.com/office/powerpoint/2010/main" val="273812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028C-221E-4FDD-A90E-43D680231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14551C-7152-43B2-970A-A146E3FD0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AA81CD-A913-4D23-AA57-6D9C6B2468E9}"/>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5" name="Footer Placeholder 4">
            <a:extLst>
              <a:ext uri="{FF2B5EF4-FFF2-40B4-BE49-F238E27FC236}">
                <a16:creationId xmlns:a16="http://schemas.microsoft.com/office/drawing/2014/main" id="{3468C1C7-9E7B-4F96-8F6D-0C9A7926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0CDF0-C50F-420D-93AD-348D2475879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35691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940-9606-47DD-A573-4348FBFCD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0E9BE1-C2D3-4AB0-84AC-73C7D0B12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B8EAE-2601-4C66-B6B0-248D49BFA206}"/>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5" name="Footer Placeholder 4">
            <a:extLst>
              <a:ext uri="{FF2B5EF4-FFF2-40B4-BE49-F238E27FC236}">
                <a16:creationId xmlns:a16="http://schemas.microsoft.com/office/drawing/2014/main" id="{3A869232-D38A-47F1-BE8C-4F960D89D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19304-69C3-49D2-99D9-A23CE3F54A1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9588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2EE3F-24A4-4644-B69F-B62871CA5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C31F6-E9B4-46FB-982D-F970E01C0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08DBD-FBE2-471E-960D-54E3AB2438CB}"/>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5" name="Footer Placeholder 4">
            <a:extLst>
              <a:ext uri="{FF2B5EF4-FFF2-40B4-BE49-F238E27FC236}">
                <a16:creationId xmlns:a16="http://schemas.microsoft.com/office/drawing/2014/main" id="{AE111A7F-5201-4D14-AFA0-1AFC381F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B4FD4-D79C-4DBD-82F7-157736847075}"/>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35021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770F-CB24-4940-87C2-4904500E0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336DE-3A67-4880-B1BA-BD700D8F9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39245-D582-4416-AD09-19D18A382BC4}"/>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5" name="Footer Placeholder 4">
            <a:extLst>
              <a:ext uri="{FF2B5EF4-FFF2-40B4-BE49-F238E27FC236}">
                <a16:creationId xmlns:a16="http://schemas.microsoft.com/office/drawing/2014/main" id="{1A28C785-0362-43A2-B01D-54D4255CC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2FD5-9F99-455C-A33D-C71E7189635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33658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034F-F40B-4575-BAF3-C181AA86B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CBD824-F03B-4FBA-8D98-110055968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41C66-24D8-40A0-967D-A8DF5DFF1564}"/>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5" name="Footer Placeholder 4">
            <a:extLst>
              <a:ext uri="{FF2B5EF4-FFF2-40B4-BE49-F238E27FC236}">
                <a16:creationId xmlns:a16="http://schemas.microsoft.com/office/drawing/2014/main" id="{27E58AB9-0A7F-4A79-A1CB-A4669231A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A9D58-4E83-4C83-8D85-51CAFC544B5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89403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F048-585C-4C51-883A-B810431B5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A50CA-01E9-4C9F-807C-4D46DD0996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CD4F6-D188-4BDF-BFDD-B09C6ED689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8011D-20C7-4206-9188-EB8C4C852F5E}"/>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6" name="Footer Placeholder 5">
            <a:extLst>
              <a:ext uri="{FF2B5EF4-FFF2-40B4-BE49-F238E27FC236}">
                <a16:creationId xmlns:a16="http://schemas.microsoft.com/office/drawing/2014/main" id="{AECD9EB6-458B-4F57-BF0C-36B8F3CC5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9354F-2AB3-481D-9A6C-8A5EB7E9674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01347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8E36-02F2-41C8-9CFB-E7D7E47EE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B3C66-2BD6-42F1-82A5-A52307305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2E76B-94A2-42F1-95F3-AADCDA1B5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67A19B-5060-4CC5-926A-770D915A5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ECD3E-4AFB-4BCD-B9E4-FB8F3F71F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091E8-A12A-4FDE-9E24-CED89E9783D7}"/>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8" name="Footer Placeholder 7">
            <a:extLst>
              <a:ext uri="{FF2B5EF4-FFF2-40B4-BE49-F238E27FC236}">
                <a16:creationId xmlns:a16="http://schemas.microsoft.com/office/drawing/2014/main" id="{2FEB3631-FB0E-4E60-BF67-30130599B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4F80C3-F96D-4F5F-809D-05EC782134D2}"/>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20712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D597-2D5F-4778-827F-B73142EAA1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B53D6-33E5-437C-98CB-D3EBDE424661}"/>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4" name="Footer Placeholder 3">
            <a:extLst>
              <a:ext uri="{FF2B5EF4-FFF2-40B4-BE49-F238E27FC236}">
                <a16:creationId xmlns:a16="http://schemas.microsoft.com/office/drawing/2014/main" id="{84C9BF12-0256-4488-8D65-AF2268B285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9196F6-6B17-4722-B08E-36A88CEBCA1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65103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1DC7C-BF7D-4C5B-9535-A96B6A505BC2}"/>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3" name="Footer Placeholder 2">
            <a:extLst>
              <a:ext uri="{FF2B5EF4-FFF2-40B4-BE49-F238E27FC236}">
                <a16:creationId xmlns:a16="http://schemas.microsoft.com/office/drawing/2014/main" id="{EFC2568C-1493-4545-B5BC-ABBA839DE7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CB366-E212-4FCA-8F1B-82759CDA99E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4325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B9EE-CAC1-433C-B430-CE77567A6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C18DE-E9B2-4E73-9C8A-BF8C3F5D2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7D4F8-B758-4703-B0AD-071D79FD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D022F-75BA-47E3-AE8F-98A27911D9C1}"/>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6" name="Footer Placeholder 5">
            <a:extLst>
              <a:ext uri="{FF2B5EF4-FFF2-40B4-BE49-F238E27FC236}">
                <a16:creationId xmlns:a16="http://schemas.microsoft.com/office/drawing/2014/main" id="{FFC6D924-AF14-4D44-B08C-D06F75952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6DCDE-04CD-4F15-A6DE-2D70777690D8}"/>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7243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A366-D995-438F-ADA2-9E24FA2B2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2A1C5-CCBA-4660-A47A-ECC966BF0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4F39D-63A5-4B46-A3DB-FD56AE0F4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8E221-C0B8-4E82-9EB2-38AEC0806C9C}"/>
              </a:ext>
            </a:extLst>
          </p:cNvPr>
          <p:cNvSpPr>
            <a:spLocks noGrp="1"/>
          </p:cNvSpPr>
          <p:nvPr>
            <p:ph type="dt" sz="half" idx="10"/>
          </p:nvPr>
        </p:nvSpPr>
        <p:spPr/>
        <p:txBody>
          <a:bodyPr/>
          <a:lstStyle/>
          <a:p>
            <a:fld id="{8C9E4E1E-7BB0-4B1A-B1C8-E7E401F43F63}" type="datetimeFigureOut">
              <a:rPr lang="en-US" smtClean="0"/>
              <a:t>8/25/2021</a:t>
            </a:fld>
            <a:endParaRPr lang="en-US"/>
          </a:p>
        </p:txBody>
      </p:sp>
      <p:sp>
        <p:nvSpPr>
          <p:cNvPr id="6" name="Footer Placeholder 5">
            <a:extLst>
              <a:ext uri="{FF2B5EF4-FFF2-40B4-BE49-F238E27FC236}">
                <a16:creationId xmlns:a16="http://schemas.microsoft.com/office/drawing/2014/main" id="{7A19618C-3AD5-43D1-934A-575B8C117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96223-9776-4AEF-9E52-256197BDA1A2}"/>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87734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2AE75-D616-4A7A-8C39-48766CC9A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EB8B0-938D-4A0D-B49D-963ECB3BF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94085-A20F-407E-8B09-67B0B2C1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E4E1E-7BB0-4B1A-B1C8-E7E401F43F63}" type="datetimeFigureOut">
              <a:rPr lang="en-US" smtClean="0"/>
              <a:t>8/25/2021</a:t>
            </a:fld>
            <a:endParaRPr lang="en-US"/>
          </a:p>
        </p:txBody>
      </p:sp>
      <p:sp>
        <p:nvSpPr>
          <p:cNvPr id="5" name="Footer Placeholder 4">
            <a:extLst>
              <a:ext uri="{FF2B5EF4-FFF2-40B4-BE49-F238E27FC236}">
                <a16:creationId xmlns:a16="http://schemas.microsoft.com/office/drawing/2014/main" id="{52696E50-66FF-49C6-8999-9D42C39D9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02D6C-F6A6-4638-938C-2C82DDB12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0AFB5-13B8-46D7-B9F7-4808DF724D28}" type="slidenum">
              <a:rPr lang="en-US" smtClean="0"/>
              <a:t>‹#›</a:t>
            </a:fld>
            <a:endParaRPr lang="en-US"/>
          </a:p>
        </p:txBody>
      </p:sp>
    </p:spTree>
    <p:extLst>
      <p:ext uri="{BB962C8B-B14F-4D97-AF65-F5344CB8AC3E}">
        <p14:creationId xmlns:p14="http://schemas.microsoft.com/office/powerpoint/2010/main" val="406395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2.svg"/><Relationship Id="rId1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DF514EB-86ED-4DB2-ACEC-C8944698B987}"/>
              </a:ext>
            </a:extLst>
          </p:cNvPr>
          <p:cNvSpPr>
            <a:spLocks noGrp="1"/>
          </p:cNvSpPr>
          <p:nvPr>
            <p:ph type="title"/>
          </p:nvPr>
        </p:nvSpPr>
        <p:spPr/>
        <p:txBody>
          <a:bodyPr/>
          <a:lstStyle/>
          <a:p>
            <a:r>
              <a:rPr lang="en-US"/>
              <a:t>Images WIP</a:t>
            </a:r>
          </a:p>
        </p:txBody>
      </p:sp>
      <p:sp>
        <p:nvSpPr>
          <p:cNvPr id="57" name="Rectangle 56">
            <a:extLst>
              <a:ext uri="{FF2B5EF4-FFF2-40B4-BE49-F238E27FC236}">
                <a16:creationId xmlns:a16="http://schemas.microsoft.com/office/drawing/2014/main" id="{C13E4818-B65B-491E-BD54-63B9CD3A3949}"/>
              </a:ext>
            </a:extLst>
          </p:cNvPr>
          <p:cNvSpPr/>
          <p:nvPr/>
        </p:nvSpPr>
        <p:spPr>
          <a:xfrm>
            <a:off x="6504633" y="756015"/>
            <a:ext cx="2156967"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Development computer</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build ACRN</a:t>
            </a:r>
          </a:p>
        </p:txBody>
      </p:sp>
      <p:sp>
        <p:nvSpPr>
          <p:cNvPr id="64" name="Rectangle 63">
            <a:extLst>
              <a:ext uri="{FF2B5EF4-FFF2-40B4-BE49-F238E27FC236}">
                <a16:creationId xmlns:a16="http://schemas.microsoft.com/office/drawing/2014/main" id="{9525BC6D-F2F8-4B60-B9DA-E61FF4E12B6F}"/>
              </a:ext>
            </a:extLst>
          </p:cNvPr>
          <p:cNvSpPr/>
          <p:nvPr/>
        </p:nvSpPr>
        <p:spPr>
          <a:xfrm>
            <a:off x="8949849" y="756015"/>
            <a:ext cx="1858564"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Target system</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run ACRN</a:t>
            </a:r>
          </a:p>
        </p:txBody>
      </p:sp>
      <p:pic>
        <p:nvPicPr>
          <p:cNvPr id="56" name="Graphic 55" descr="Laptop">
            <a:extLst>
              <a:ext uri="{FF2B5EF4-FFF2-40B4-BE49-F238E27FC236}">
                <a16:creationId xmlns:a16="http://schemas.microsoft.com/office/drawing/2014/main" id="{3657A184-2C4C-4B61-A9F2-79D4A50D073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3420"/>
          <a:stretch/>
        </p:blipFill>
        <p:spPr>
          <a:xfrm>
            <a:off x="6605850" y="965152"/>
            <a:ext cx="1905000" cy="1649357"/>
          </a:xfrm>
          <a:prstGeom prst="rect">
            <a:avLst/>
          </a:prstGeom>
        </p:spPr>
      </p:pic>
      <p:pic>
        <p:nvPicPr>
          <p:cNvPr id="59" name="Picture 58">
            <a:extLst>
              <a:ext uri="{FF2B5EF4-FFF2-40B4-BE49-F238E27FC236}">
                <a16:creationId xmlns:a16="http://schemas.microsoft.com/office/drawing/2014/main" id="{34E430D2-0777-430B-B43B-DCDC196AB796}"/>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9394520" y="1374977"/>
            <a:ext cx="969223" cy="1001191"/>
          </a:xfrm>
          <a:prstGeom prst="rect">
            <a:avLst/>
          </a:prstGeom>
        </p:spPr>
      </p:pic>
      <p:grpSp>
        <p:nvGrpSpPr>
          <p:cNvPr id="12" name="Group 11">
            <a:extLst>
              <a:ext uri="{FF2B5EF4-FFF2-40B4-BE49-F238E27FC236}">
                <a16:creationId xmlns:a16="http://schemas.microsoft.com/office/drawing/2014/main" id="{883ADC8F-6CB7-4130-A6AE-E7AE651A2BA7}"/>
              </a:ext>
            </a:extLst>
          </p:cNvPr>
          <p:cNvGrpSpPr/>
          <p:nvPr/>
        </p:nvGrpSpPr>
        <p:grpSpPr>
          <a:xfrm>
            <a:off x="608000" y="2614509"/>
            <a:ext cx="4978150" cy="1900341"/>
            <a:chOff x="455600" y="2462109"/>
            <a:chExt cx="4978150" cy="1900341"/>
          </a:xfrm>
        </p:grpSpPr>
        <p:sp>
          <p:nvSpPr>
            <p:cNvPr id="13" name="Rectangle 12">
              <a:extLst>
                <a:ext uri="{FF2B5EF4-FFF2-40B4-BE49-F238E27FC236}">
                  <a16:creationId xmlns:a16="http://schemas.microsoft.com/office/drawing/2014/main" id="{06BBC9FA-84B5-4980-9D20-82AB2944F160}"/>
                </a:ext>
              </a:extLst>
            </p:cNvPr>
            <p:cNvSpPr/>
            <p:nvPr/>
          </p:nvSpPr>
          <p:spPr>
            <a:xfrm>
              <a:off x="455600" y="2462109"/>
              <a:ext cx="2156967"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Development computer</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build ACRN</a:t>
              </a:r>
            </a:p>
          </p:txBody>
        </p:sp>
        <p:cxnSp>
          <p:nvCxnSpPr>
            <p:cNvPr id="14" name="Straight Connector 13">
              <a:extLst>
                <a:ext uri="{FF2B5EF4-FFF2-40B4-BE49-F238E27FC236}">
                  <a16:creationId xmlns:a16="http://schemas.microsoft.com/office/drawing/2014/main" id="{6B85309C-D613-4903-8B4F-9DD9C1B500F7}"/>
                </a:ext>
              </a:extLst>
            </p:cNvPr>
            <p:cNvCxnSpPr>
              <a:cxnSpLocks/>
            </p:cNvCxnSpPr>
            <p:nvPr/>
          </p:nvCxnSpPr>
          <p:spPr>
            <a:xfrm>
              <a:off x="2202137" y="3623746"/>
              <a:ext cx="1858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D9E2F8-BB51-454F-AAEE-268B42AF93E6}"/>
                </a:ext>
              </a:extLst>
            </p:cNvPr>
            <p:cNvCxnSpPr>
              <a:cxnSpLocks/>
            </p:cNvCxnSpPr>
            <p:nvPr/>
          </p:nvCxnSpPr>
          <p:spPr>
            <a:xfrm>
              <a:off x="2202137" y="3379737"/>
              <a:ext cx="183210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FDB576-F5EF-42BD-89E1-252DE67B1AA4}"/>
                </a:ext>
              </a:extLst>
            </p:cNvPr>
            <p:cNvSpPr txBox="1"/>
            <p:nvPr/>
          </p:nvSpPr>
          <p:spPr>
            <a:xfrm>
              <a:off x="2278280" y="3189701"/>
              <a:ext cx="1732365" cy="253916"/>
            </a:xfrm>
            <a:prstGeom prst="rect">
              <a:avLst/>
            </a:prstGeom>
            <a:noFill/>
          </p:spPr>
          <p:txBody>
            <a:bodyPr wrap="square" rtlCol="0">
              <a:spAutoFit/>
            </a:bodyPr>
            <a:lstStyle/>
            <a:p>
              <a:pPr algn="ctr"/>
              <a:r>
                <a:rPr lang="en-US" sz="1050" dirty="0">
                  <a:latin typeface="Intel Clear" panose="020B0604020203020204" pitchFamily="34" charset="0"/>
                  <a:ea typeface="Intel Clear" panose="020B0604020203020204" pitchFamily="34" charset="0"/>
                  <a:cs typeface="Intel Clear" panose="020B0604020203020204" pitchFamily="34" charset="0"/>
                </a:rPr>
                <a:t>Serial connection</a:t>
              </a:r>
            </a:p>
          </p:txBody>
        </p:sp>
        <p:sp>
          <p:nvSpPr>
            <p:cNvPr id="17" name="Rectangle 16">
              <a:extLst>
                <a:ext uri="{FF2B5EF4-FFF2-40B4-BE49-F238E27FC236}">
                  <a16:creationId xmlns:a16="http://schemas.microsoft.com/office/drawing/2014/main" id="{79C80556-63DB-4DD9-9654-A0BE602C132D}"/>
                </a:ext>
              </a:extLst>
            </p:cNvPr>
            <p:cNvSpPr/>
            <p:nvPr/>
          </p:nvSpPr>
          <p:spPr>
            <a:xfrm>
              <a:off x="3575186" y="2462109"/>
              <a:ext cx="1858564"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Target system</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run ACRN</a:t>
              </a:r>
            </a:p>
          </p:txBody>
        </p:sp>
        <p:pic>
          <p:nvPicPr>
            <p:cNvPr id="19" name="Graphic 18" descr="Laptop">
              <a:extLst>
                <a:ext uri="{FF2B5EF4-FFF2-40B4-BE49-F238E27FC236}">
                  <a16:creationId xmlns:a16="http://schemas.microsoft.com/office/drawing/2014/main" id="{0D895E93-6603-40D2-8FEE-D3D8D36BD10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1223"/>
            <a:stretch/>
          </p:blipFill>
          <p:spPr>
            <a:xfrm>
              <a:off x="556817" y="2671246"/>
              <a:ext cx="1905000" cy="1691204"/>
            </a:xfrm>
            <a:prstGeom prst="rect">
              <a:avLst/>
            </a:prstGeom>
          </p:spPr>
        </p:pic>
        <p:sp>
          <p:nvSpPr>
            <p:cNvPr id="20" name="TextBox 19">
              <a:extLst>
                <a:ext uri="{FF2B5EF4-FFF2-40B4-BE49-F238E27FC236}">
                  <a16:creationId xmlns:a16="http://schemas.microsoft.com/office/drawing/2014/main" id="{29E159A1-31EE-43B2-ACCA-53FE9330647B}"/>
                </a:ext>
              </a:extLst>
            </p:cNvPr>
            <p:cNvSpPr txBox="1"/>
            <p:nvPr/>
          </p:nvSpPr>
          <p:spPr>
            <a:xfrm>
              <a:off x="2202138" y="3442513"/>
              <a:ext cx="1808508" cy="253916"/>
            </a:xfrm>
            <a:prstGeom prst="rect">
              <a:avLst/>
            </a:prstGeom>
            <a:noFill/>
          </p:spPr>
          <p:txBody>
            <a:bodyPr wrap="square" rtlCol="0">
              <a:spAutoFit/>
            </a:bodyPr>
            <a:lstStyle/>
            <a:p>
              <a:pPr algn="ctr"/>
              <a:r>
                <a:rPr lang="en-US" sz="1050">
                  <a:latin typeface="Intel Clear" panose="020B0604020203020204" pitchFamily="34" charset="0"/>
                  <a:ea typeface="Intel Clear" panose="020B0604020203020204" pitchFamily="34" charset="0"/>
                  <a:cs typeface="Intel Clear" panose="020B0604020203020204" pitchFamily="34" charset="0"/>
                </a:rPr>
                <a:t>USB drive </a:t>
              </a:r>
              <a:r>
                <a:rPr lang="en-US" sz="1050" dirty="0">
                  <a:latin typeface="Intel Clear" panose="020B0604020203020204" pitchFamily="34" charset="0"/>
                  <a:ea typeface="Intel Clear" panose="020B0604020203020204" pitchFamily="34" charset="0"/>
                  <a:cs typeface="Intel Clear" panose="020B0604020203020204" pitchFamily="34" charset="0"/>
                </a:rPr>
                <a:t>(recommended)</a:t>
              </a:r>
            </a:p>
          </p:txBody>
        </p:sp>
        <p:pic>
          <p:nvPicPr>
            <p:cNvPr id="18" name="Picture 17">
              <a:extLst>
                <a:ext uri="{FF2B5EF4-FFF2-40B4-BE49-F238E27FC236}">
                  <a16:creationId xmlns:a16="http://schemas.microsoft.com/office/drawing/2014/main" id="{AC241F90-CA86-4125-BAFA-0D2CA8D53CAA}"/>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4019857" y="3081071"/>
              <a:ext cx="969223" cy="1001191"/>
            </a:xfrm>
            <a:prstGeom prst="rect">
              <a:avLst/>
            </a:prstGeom>
          </p:spPr>
        </p:pic>
      </p:grpSp>
    </p:spTree>
    <p:extLst>
      <p:ext uri="{BB962C8B-B14F-4D97-AF65-F5344CB8AC3E}">
        <p14:creationId xmlns:p14="http://schemas.microsoft.com/office/powerpoint/2010/main" val="243280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5AA-BE79-4937-9001-7D57C427D6AB}"/>
              </a:ext>
            </a:extLst>
          </p:cNvPr>
          <p:cNvSpPr>
            <a:spLocks noGrp="1"/>
          </p:cNvSpPr>
          <p:nvPr>
            <p:ph type="title"/>
          </p:nvPr>
        </p:nvSpPr>
        <p:spPr/>
        <p:txBody>
          <a:bodyPr/>
          <a:lstStyle/>
          <a:p>
            <a:r>
              <a:rPr lang="en-US" dirty="0"/>
              <a:t>Images WIP</a:t>
            </a:r>
          </a:p>
        </p:txBody>
      </p:sp>
      <p:grpSp>
        <p:nvGrpSpPr>
          <p:cNvPr id="104" name="Group 103">
            <a:extLst>
              <a:ext uri="{FF2B5EF4-FFF2-40B4-BE49-F238E27FC236}">
                <a16:creationId xmlns:a16="http://schemas.microsoft.com/office/drawing/2014/main" id="{126CEBDC-DD40-4503-BCAE-2B16B6D69302}"/>
              </a:ext>
            </a:extLst>
          </p:cNvPr>
          <p:cNvGrpSpPr/>
          <p:nvPr/>
        </p:nvGrpSpPr>
        <p:grpSpPr>
          <a:xfrm>
            <a:off x="912184" y="1941039"/>
            <a:ext cx="9742069" cy="3538567"/>
            <a:chOff x="-421316" y="1725139"/>
            <a:chExt cx="9742069" cy="3538567"/>
          </a:xfrm>
        </p:grpSpPr>
        <p:sp>
          <p:nvSpPr>
            <p:cNvPr id="3" name="Rectangle 2">
              <a:extLst>
                <a:ext uri="{FF2B5EF4-FFF2-40B4-BE49-F238E27FC236}">
                  <a16:creationId xmlns:a16="http://schemas.microsoft.com/office/drawing/2014/main" id="{9CB946FE-716B-479E-B7B7-7D66B401EB3E}"/>
                </a:ext>
              </a:extLst>
            </p:cNvPr>
            <p:cNvSpPr/>
            <p:nvPr/>
          </p:nvSpPr>
          <p:spPr>
            <a:xfrm>
              <a:off x="-421316" y="3137160"/>
              <a:ext cx="1538346"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Ensure your hardware will work for your desired ACRN scenario</a:t>
              </a:r>
            </a:p>
          </p:txBody>
        </p:sp>
        <p:sp>
          <p:nvSpPr>
            <p:cNvPr id="4" name="Rectangle 3">
              <a:extLst>
                <a:ext uri="{FF2B5EF4-FFF2-40B4-BE49-F238E27FC236}">
                  <a16:creationId xmlns:a16="http://schemas.microsoft.com/office/drawing/2014/main" id="{86D29F3D-1AB2-4118-A576-F26194C1D6ED}"/>
                </a:ext>
              </a:extLst>
            </p:cNvPr>
            <p:cNvSpPr/>
            <p:nvPr/>
          </p:nvSpPr>
          <p:spPr>
            <a:xfrm>
              <a:off x="1200755" y="3137160"/>
              <a:ext cx="1613880"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OS and prepare ACRN build environment</a:t>
              </a:r>
            </a:p>
          </p:txBody>
        </p:sp>
        <p:sp>
          <p:nvSpPr>
            <p:cNvPr id="5" name="Rectangle 4">
              <a:extLst>
                <a:ext uri="{FF2B5EF4-FFF2-40B4-BE49-F238E27FC236}">
                  <a16:creationId xmlns:a16="http://schemas.microsoft.com/office/drawing/2014/main" id="{3E225911-3D7C-4F65-B2D8-2B4E4EFC0113}"/>
                </a:ext>
              </a:extLst>
            </p:cNvPr>
            <p:cNvSpPr/>
            <p:nvPr/>
          </p:nvSpPr>
          <p:spPr>
            <a:xfrm>
              <a:off x="2808583" y="3137160"/>
              <a:ext cx="1662773"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OS on target, use board inspector tool to generate board configuration file</a:t>
              </a:r>
            </a:p>
          </p:txBody>
        </p:sp>
        <p:sp>
          <p:nvSpPr>
            <p:cNvPr id="6" name="Rectangle 5">
              <a:extLst>
                <a:ext uri="{FF2B5EF4-FFF2-40B4-BE49-F238E27FC236}">
                  <a16:creationId xmlns:a16="http://schemas.microsoft.com/office/drawing/2014/main" id="{F6814C2F-7C3E-499B-95DB-0BB30F42B391}"/>
                </a:ext>
              </a:extLst>
            </p:cNvPr>
            <p:cNvSpPr/>
            <p:nvPr/>
          </p:nvSpPr>
          <p:spPr>
            <a:xfrm>
              <a:off x="4433350" y="3137160"/>
              <a:ext cx="1638857"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 ACRN configurator to generate scenario configuration file and launch scripts on development computer</a:t>
              </a:r>
            </a:p>
          </p:txBody>
        </p:sp>
        <p:sp>
          <p:nvSpPr>
            <p:cNvPr id="7" name="Rectangle 6">
              <a:extLst>
                <a:ext uri="{FF2B5EF4-FFF2-40B4-BE49-F238E27FC236}">
                  <a16:creationId xmlns:a16="http://schemas.microsoft.com/office/drawing/2014/main" id="{ADB7BE5B-5670-4DB4-AF54-69F7962D609F}"/>
                </a:ext>
              </a:extLst>
            </p:cNvPr>
            <p:cNvSpPr/>
            <p:nvPr/>
          </p:nvSpPr>
          <p:spPr>
            <a:xfrm>
              <a:off x="6055413" y="3137160"/>
              <a:ext cx="1644889"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Build ACRN hypervisor and kernel on development computer</a:t>
              </a:r>
            </a:p>
          </p:txBody>
        </p:sp>
        <p:sp>
          <p:nvSpPr>
            <p:cNvPr id="8" name="Rectangle 7">
              <a:extLst>
                <a:ext uri="{FF2B5EF4-FFF2-40B4-BE49-F238E27FC236}">
                  <a16:creationId xmlns:a16="http://schemas.microsoft.com/office/drawing/2014/main" id="{35F97576-9A7F-46DB-85E6-7A3D412D2AB1}"/>
                </a:ext>
              </a:extLst>
            </p:cNvPr>
            <p:cNvSpPr/>
            <p:nvPr/>
          </p:nvSpPr>
          <p:spPr>
            <a:xfrm>
              <a:off x="7708234" y="3137160"/>
              <a:ext cx="1612519"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ACRN hypervisor and kernel on target, run ACRN for the first time</a:t>
              </a:r>
            </a:p>
          </p:txBody>
        </p:sp>
        <p:pic>
          <p:nvPicPr>
            <p:cNvPr id="16" name="Picture 15" descr="Icon&#10;&#10;Description automatically generated">
              <a:extLst>
                <a:ext uri="{FF2B5EF4-FFF2-40B4-BE49-F238E27FC236}">
                  <a16:creationId xmlns:a16="http://schemas.microsoft.com/office/drawing/2014/main" id="{A9ED5D3D-73C4-46F9-A00D-CCE614B9F73B}"/>
                </a:ext>
              </a:extLst>
            </p:cNvPr>
            <p:cNvPicPr>
              <a:picLocks noChangeAspect="1"/>
            </p:cNvPicPr>
            <p:nvPr/>
          </p:nvPicPr>
          <p:blipFill rotWithShape="1">
            <a:blip r:embed="rId3">
              <a:extLst>
                <a:ext uri="{28A0092B-C50C-407E-A947-70E740481C1C}">
                  <a14:useLocalDpi xmlns:a14="http://schemas.microsoft.com/office/drawing/2010/main" val="0"/>
                </a:ext>
              </a:extLst>
            </a:blip>
            <a:srcRect l="26042" r="27083" b="12963"/>
            <a:stretch/>
          </p:blipFill>
          <p:spPr>
            <a:xfrm>
              <a:off x="82309" y="2349347"/>
              <a:ext cx="560919" cy="585849"/>
            </a:xfrm>
            <a:prstGeom prst="rect">
              <a:avLst/>
            </a:prstGeom>
          </p:spPr>
        </p:pic>
        <p:grpSp>
          <p:nvGrpSpPr>
            <p:cNvPr id="17" name="Group 16">
              <a:extLst>
                <a:ext uri="{FF2B5EF4-FFF2-40B4-BE49-F238E27FC236}">
                  <a16:creationId xmlns:a16="http://schemas.microsoft.com/office/drawing/2014/main" id="{08E95FC4-B95B-4CD9-9872-802C0AD8EE2A}"/>
                </a:ext>
              </a:extLst>
            </p:cNvPr>
            <p:cNvGrpSpPr/>
            <p:nvPr/>
          </p:nvGrpSpPr>
          <p:grpSpPr>
            <a:xfrm>
              <a:off x="1421783" y="2317931"/>
              <a:ext cx="812403" cy="709693"/>
              <a:chOff x="10802524" y="-161006"/>
              <a:chExt cx="1354592" cy="1354592"/>
            </a:xfrm>
          </p:grpSpPr>
          <p:pic>
            <p:nvPicPr>
              <p:cNvPr id="18" name="Graphic 17" descr="Laptop">
                <a:extLst>
                  <a:ext uri="{FF2B5EF4-FFF2-40B4-BE49-F238E27FC236}">
                    <a16:creationId xmlns:a16="http://schemas.microsoft.com/office/drawing/2014/main" id="{AE3240B8-4074-4E1B-917F-12F943E7E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19" name="Group 18">
                <a:extLst>
                  <a:ext uri="{FF2B5EF4-FFF2-40B4-BE49-F238E27FC236}">
                    <a16:creationId xmlns:a16="http://schemas.microsoft.com/office/drawing/2014/main" id="{A02A289B-C976-4B44-9667-57A467C72EE7}"/>
                  </a:ext>
                </a:extLst>
              </p:cNvPr>
              <p:cNvGrpSpPr/>
              <p:nvPr/>
            </p:nvGrpSpPr>
            <p:grpSpPr>
              <a:xfrm>
                <a:off x="11133535" y="259930"/>
                <a:ext cx="656709" cy="372483"/>
                <a:chOff x="5289924" y="3443591"/>
                <a:chExt cx="1612139" cy="914400"/>
              </a:xfrm>
            </p:grpSpPr>
            <p:grpSp>
              <p:nvGrpSpPr>
                <p:cNvPr id="20" name="Group 19">
                  <a:extLst>
                    <a:ext uri="{FF2B5EF4-FFF2-40B4-BE49-F238E27FC236}">
                      <a16:creationId xmlns:a16="http://schemas.microsoft.com/office/drawing/2014/main" id="{5BDF00FF-E2E9-4C66-8B6B-46DFC3664AF7}"/>
                    </a:ext>
                  </a:extLst>
                </p:cNvPr>
                <p:cNvGrpSpPr/>
                <p:nvPr/>
              </p:nvGrpSpPr>
              <p:grpSpPr>
                <a:xfrm>
                  <a:off x="5289924" y="3443591"/>
                  <a:ext cx="1602558" cy="914400"/>
                  <a:chOff x="5634003" y="4025245"/>
                  <a:chExt cx="1602558" cy="914400"/>
                </a:xfrm>
              </p:grpSpPr>
              <p:pic>
                <p:nvPicPr>
                  <p:cNvPr id="22" name="Graphic 21" descr="Gears">
                    <a:extLst>
                      <a:ext uri="{FF2B5EF4-FFF2-40B4-BE49-F238E27FC236}">
                        <a16:creationId xmlns:a16="http://schemas.microsoft.com/office/drawing/2014/main" id="{5AAA35B1-E6BC-49E1-BF0F-C1968B6B94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23" name="Graphic 22" descr="Single gear">
                    <a:extLst>
                      <a:ext uri="{FF2B5EF4-FFF2-40B4-BE49-F238E27FC236}">
                        <a16:creationId xmlns:a16="http://schemas.microsoft.com/office/drawing/2014/main" id="{54FCA831-1A8D-47AD-8130-3E65E80DEE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21" name="Rectangle: Rounded Corners 20">
                  <a:extLst>
                    <a:ext uri="{FF2B5EF4-FFF2-40B4-BE49-F238E27FC236}">
                      <a16:creationId xmlns:a16="http://schemas.microsoft.com/office/drawing/2014/main" id="{5E492DE3-A3DA-4BAC-B894-8F2ACF776E71}"/>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pic>
          <p:nvPicPr>
            <p:cNvPr id="24" name="Picture 2" descr="Distributor, logo, ubuntu Free Icon of Super Flat Remix V1.08 Apps">
              <a:extLst>
                <a:ext uri="{FF2B5EF4-FFF2-40B4-BE49-F238E27FC236}">
                  <a16:creationId xmlns:a16="http://schemas.microsoft.com/office/drawing/2014/main" id="{58FF82B0-9F9F-4563-8EAA-44D9C90926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6557" y="2675351"/>
              <a:ext cx="325730" cy="3257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reating real-time ready systems with ACRN and Ubuntu | Ubuntu">
              <a:extLst>
                <a:ext uri="{FF2B5EF4-FFF2-40B4-BE49-F238E27FC236}">
                  <a16:creationId xmlns:a16="http://schemas.microsoft.com/office/drawing/2014/main" id="{AD76CDDC-D283-4161-A6BF-F864A63774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1337" y="2658212"/>
              <a:ext cx="354515" cy="3257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0A27161-4AC1-40DE-BFC0-7E19A9A99EE7}"/>
                </a:ext>
              </a:extLst>
            </p:cNvPr>
            <p:cNvPicPr>
              <a:picLocks noChangeAspect="1"/>
            </p:cNvPicPr>
            <p:nvPr/>
          </p:nvPicPr>
          <p:blipFill>
            <a:blip r:embed="rId12">
              <a:extLst>
                <a:ext uri="{BEBA8EAE-BF5A-486C-A8C5-ECC9F3942E4B}">
                  <a14:imgProps xmlns:a14="http://schemas.microsoft.com/office/drawing/2010/main">
                    <a14:imgLayer r:embed="rId13">
                      <a14:imgEffect>
                        <a14:artisticPaintStrokes/>
                      </a14:imgEffect>
                    </a14:imgLayer>
                  </a14:imgProps>
                </a:ext>
              </a:extLst>
            </a:blip>
            <a:stretch>
              <a:fillRect/>
            </a:stretch>
          </p:blipFill>
          <p:spPr>
            <a:xfrm>
              <a:off x="3427973" y="2488282"/>
              <a:ext cx="432643" cy="446914"/>
            </a:xfrm>
            <a:prstGeom prst="rect">
              <a:avLst/>
            </a:prstGeom>
          </p:spPr>
        </p:pic>
        <p:pic>
          <p:nvPicPr>
            <p:cNvPr id="12" name="Picture 2" descr="Distributor, logo, ubuntu Free Icon of Super Flat Remix V1.08 Apps">
              <a:extLst>
                <a:ext uri="{FF2B5EF4-FFF2-40B4-BE49-F238E27FC236}">
                  <a16:creationId xmlns:a16="http://schemas.microsoft.com/office/drawing/2014/main" id="{747E9BEC-F596-4E8B-8A72-4267D3A423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4867" y="2683396"/>
              <a:ext cx="325730" cy="3257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E14AD9E8-700B-4AC7-92C6-1FF9D5573AD3}"/>
                </a:ext>
              </a:extLst>
            </p:cNvPr>
            <p:cNvPicPr>
              <a:picLocks noChangeAspect="1"/>
            </p:cNvPicPr>
            <p:nvPr/>
          </p:nvPicPr>
          <p:blipFill>
            <a:blip r:embed="rId14"/>
            <a:stretch>
              <a:fillRect/>
            </a:stretch>
          </p:blipFill>
          <p:spPr>
            <a:xfrm>
              <a:off x="4271531" y="4415654"/>
              <a:ext cx="364990" cy="447942"/>
            </a:xfrm>
            <a:prstGeom prst="rect">
              <a:avLst/>
            </a:prstGeom>
          </p:spPr>
        </p:pic>
        <p:sp>
          <p:nvSpPr>
            <p:cNvPr id="30" name="TextBox 29">
              <a:extLst>
                <a:ext uri="{FF2B5EF4-FFF2-40B4-BE49-F238E27FC236}">
                  <a16:creationId xmlns:a16="http://schemas.microsoft.com/office/drawing/2014/main" id="{2C8DC735-B027-42FA-BF79-3D98131C8514}"/>
                </a:ext>
              </a:extLst>
            </p:cNvPr>
            <p:cNvSpPr txBox="1"/>
            <p:nvPr/>
          </p:nvSpPr>
          <p:spPr>
            <a:xfrm>
              <a:off x="3787107" y="4850948"/>
              <a:ext cx="1340432" cy="246221"/>
            </a:xfrm>
            <a:prstGeom prst="rect">
              <a:avLst/>
            </a:prstGeom>
            <a:noFill/>
          </p:spPr>
          <p:txBody>
            <a:bodyPr wrap="none" rtlCol="0">
              <a:spAutoFit/>
            </a:bodyPr>
            <a:lstStyle/>
            <a:p>
              <a:r>
                <a:rPr lang="en-US" sz="1000" dirty="0">
                  <a:latin typeface="Intel Clear" panose="020B0604020203020204" pitchFamily="34" charset="0"/>
                  <a:ea typeface="Intel Clear" panose="020B0604020203020204" pitchFamily="34" charset="0"/>
                  <a:cs typeface="Intel Clear" panose="020B0604020203020204" pitchFamily="34" charset="0"/>
                </a:rPr>
                <a:t>Board configuration</a:t>
              </a:r>
            </a:p>
          </p:txBody>
        </p:sp>
        <p:cxnSp>
          <p:nvCxnSpPr>
            <p:cNvPr id="32" name="Straight Connector 31">
              <a:extLst>
                <a:ext uri="{FF2B5EF4-FFF2-40B4-BE49-F238E27FC236}">
                  <a16:creationId xmlns:a16="http://schemas.microsoft.com/office/drawing/2014/main" id="{D18A994E-D71E-4763-8F77-DACBB1F88536}"/>
                </a:ext>
              </a:extLst>
            </p:cNvPr>
            <p:cNvCxnSpPr>
              <a:cxnSpLocks/>
            </p:cNvCxnSpPr>
            <p:nvPr/>
          </p:nvCxnSpPr>
          <p:spPr>
            <a:xfrm>
              <a:off x="1193230"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CE4E93-C567-4ACD-8344-AB3D1C5C6B0B}"/>
                </a:ext>
              </a:extLst>
            </p:cNvPr>
            <p:cNvCxnSpPr>
              <a:cxnSpLocks/>
            </p:cNvCxnSpPr>
            <p:nvPr/>
          </p:nvCxnSpPr>
          <p:spPr>
            <a:xfrm>
              <a:off x="2817997"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0A74F94-AA2B-467B-88F1-1B70E6B34A12}"/>
                </a:ext>
              </a:extLst>
            </p:cNvPr>
            <p:cNvSpPr txBox="1"/>
            <p:nvPr/>
          </p:nvSpPr>
          <p:spPr>
            <a:xfrm>
              <a:off x="-366450" y="1774334"/>
              <a:ext cx="1544899" cy="584775"/>
            </a:xfrm>
            <a:prstGeom prst="rect">
              <a:avLst/>
            </a:prstGeom>
            <a:noFill/>
          </p:spPr>
          <p:txBody>
            <a:bodyPr wrap="square" rtlCol="0">
              <a:no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1</a:t>
              </a:r>
            </a:p>
            <a:p>
              <a:pPr algn="ctr"/>
              <a:r>
                <a:rPr lang="en-US" sz="1000" i="1" dirty="0">
                  <a:latin typeface="Intel Clear" panose="020B0604020203020204" pitchFamily="34" charset="0"/>
                  <a:ea typeface="Intel Clear" panose="020B0604020203020204" pitchFamily="34" charset="0"/>
                  <a:cs typeface="Intel Clear" panose="020B0604020203020204" pitchFamily="34" charset="0"/>
                </a:rPr>
                <a:t>Select Hardware </a:t>
              </a:r>
              <a:br>
                <a:rPr lang="en-US" sz="1000" i="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and Scenario</a:t>
              </a:r>
            </a:p>
          </p:txBody>
        </p:sp>
        <p:sp>
          <p:nvSpPr>
            <p:cNvPr id="34" name="TextBox 33">
              <a:extLst>
                <a:ext uri="{FF2B5EF4-FFF2-40B4-BE49-F238E27FC236}">
                  <a16:creationId xmlns:a16="http://schemas.microsoft.com/office/drawing/2014/main" id="{D2328673-F40B-40A3-87C9-D38EEEC19FA7}"/>
                </a:ext>
              </a:extLst>
            </p:cNvPr>
            <p:cNvSpPr txBox="1"/>
            <p:nvPr/>
          </p:nvSpPr>
          <p:spPr>
            <a:xfrm>
              <a:off x="1206460" y="1774334"/>
              <a:ext cx="1560176" cy="769441"/>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2</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Prepare Development Computer</a:t>
              </a:r>
            </a:p>
            <a:p>
              <a:pPr algn="ctr"/>
              <a:endParaRPr lang="en-US" sz="1200" b="1" dirty="0">
                <a:latin typeface="Intel Clear" panose="020B0604020203020204" pitchFamily="34" charset="0"/>
                <a:ea typeface="Intel Clear" panose="020B0604020203020204" pitchFamily="34" charset="0"/>
                <a:cs typeface="Intel Clear" panose="020B0604020203020204" pitchFamily="34" charset="0"/>
              </a:endParaRPr>
            </a:p>
          </p:txBody>
        </p:sp>
        <p:cxnSp>
          <p:nvCxnSpPr>
            <p:cNvPr id="36" name="Straight Connector 35">
              <a:extLst>
                <a:ext uri="{FF2B5EF4-FFF2-40B4-BE49-F238E27FC236}">
                  <a16:creationId xmlns:a16="http://schemas.microsoft.com/office/drawing/2014/main" id="{180F4BD9-AC1A-4A5B-BF09-95C877E12CC0}"/>
                </a:ext>
              </a:extLst>
            </p:cNvPr>
            <p:cNvCxnSpPr>
              <a:cxnSpLocks/>
            </p:cNvCxnSpPr>
            <p:nvPr/>
          </p:nvCxnSpPr>
          <p:spPr>
            <a:xfrm>
              <a:off x="4454026"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B779E48-0998-4639-8F95-4C1663BD9F9E}"/>
                </a:ext>
              </a:extLst>
            </p:cNvPr>
            <p:cNvCxnSpPr>
              <a:cxnSpLocks/>
            </p:cNvCxnSpPr>
            <p:nvPr/>
          </p:nvCxnSpPr>
          <p:spPr>
            <a:xfrm>
              <a:off x="6072742"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339F89-4A9F-4491-8EAA-746685446EB3}"/>
                </a:ext>
              </a:extLst>
            </p:cNvPr>
            <p:cNvCxnSpPr>
              <a:cxnSpLocks/>
            </p:cNvCxnSpPr>
            <p:nvPr/>
          </p:nvCxnSpPr>
          <p:spPr>
            <a:xfrm>
              <a:off x="7693195"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A50DF7-6CAE-447F-B80C-107FA8DD27C3}"/>
                </a:ext>
              </a:extLst>
            </p:cNvPr>
            <p:cNvSpPr txBox="1"/>
            <p:nvPr/>
          </p:nvSpPr>
          <p:spPr>
            <a:xfrm>
              <a:off x="6068573" y="1774334"/>
              <a:ext cx="1605555" cy="430887"/>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5</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Build ACRN</a:t>
              </a:r>
            </a:p>
          </p:txBody>
        </p:sp>
        <p:sp>
          <p:nvSpPr>
            <p:cNvPr id="40" name="TextBox 39">
              <a:extLst>
                <a:ext uri="{FF2B5EF4-FFF2-40B4-BE49-F238E27FC236}">
                  <a16:creationId xmlns:a16="http://schemas.microsoft.com/office/drawing/2014/main" id="{1FAA22E7-AC46-4DA0-8053-9D0F4B88E31C}"/>
                </a:ext>
              </a:extLst>
            </p:cNvPr>
            <p:cNvSpPr txBox="1"/>
            <p:nvPr/>
          </p:nvSpPr>
          <p:spPr>
            <a:xfrm>
              <a:off x="2827286" y="1774334"/>
              <a:ext cx="1587190" cy="584775"/>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3</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Generate Board </a:t>
              </a:r>
              <a:br>
                <a:rPr lang="en-US" sz="1000" i="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Configuration</a:t>
              </a:r>
            </a:p>
          </p:txBody>
        </p:sp>
        <p:sp>
          <p:nvSpPr>
            <p:cNvPr id="41" name="TextBox 40">
              <a:extLst>
                <a:ext uri="{FF2B5EF4-FFF2-40B4-BE49-F238E27FC236}">
                  <a16:creationId xmlns:a16="http://schemas.microsoft.com/office/drawing/2014/main" id="{9CE9AD4F-0085-49DB-8F10-CD1E3BDA5526}"/>
                </a:ext>
              </a:extLst>
            </p:cNvPr>
            <p:cNvSpPr txBox="1"/>
            <p:nvPr/>
          </p:nvSpPr>
          <p:spPr>
            <a:xfrm>
              <a:off x="4436843" y="1774334"/>
              <a:ext cx="1631730" cy="584775"/>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4</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Generate Scenario Config &amp; Launch Scripts</a:t>
              </a:r>
            </a:p>
          </p:txBody>
        </p:sp>
        <p:sp>
          <p:nvSpPr>
            <p:cNvPr id="43" name="TextBox 42">
              <a:extLst>
                <a:ext uri="{FF2B5EF4-FFF2-40B4-BE49-F238E27FC236}">
                  <a16:creationId xmlns:a16="http://schemas.microsoft.com/office/drawing/2014/main" id="{D334EE05-0C7F-4024-B89D-477F0EC3AF3C}"/>
                </a:ext>
              </a:extLst>
            </p:cNvPr>
            <p:cNvSpPr txBox="1"/>
            <p:nvPr/>
          </p:nvSpPr>
          <p:spPr>
            <a:xfrm>
              <a:off x="7700303" y="1774334"/>
              <a:ext cx="1588370" cy="430887"/>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6</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Install and run ACRN</a:t>
              </a:r>
            </a:p>
          </p:txBody>
        </p:sp>
        <p:cxnSp>
          <p:nvCxnSpPr>
            <p:cNvPr id="51" name="Straight Connector 50">
              <a:extLst>
                <a:ext uri="{FF2B5EF4-FFF2-40B4-BE49-F238E27FC236}">
                  <a16:creationId xmlns:a16="http://schemas.microsoft.com/office/drawing/2014/main" id="{9E8DFD1C-D7BB-4F6C-8D4F-3E54ABFA68A9}"/>
                </a:ext>
              </a:extLst>
            </p:cNvPr>
            <p:cNvCxnSpPr>
              <a:cxnSpLocks/>
            </p:cNvCxnSpPr>
            <p:nvPr/>
          </p:nvCxnSpPr>
          <p:spPr>
            <a:xfrm>
              <a:off x="3798920" y="4259148"/>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0F3A409-19ED-405A-B3D6-412148331BC0}"/>
                </a:ext>
              </a:extLst>
            </p:cNvPr>
            <p:cNvCxnSpPr>
              <a:cxnSpLocks/>
            </p:cNvCxnSpPr>
            <p:nvPr/>
          </p:nvCxnSpPr>
          <p:spPr>
            <a:xfrm flipV="1">
              <a:off x="4732001" y="4276013"/>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6FBE9071-59A6-448A-9482-14F674B95B3F}"/>
                </a:ext>
              </a:extLst>
            </p:cNvPr>
            <p:cNvPicPr>
              <a:picLocks noChangeAspect="1"/>
            </p:cNvPicPr>
            <p:nvPr/>
          </p:nvPicPr>
          <p:blipFill>
            <a:blip r:embed="rId14"/>
            <a:stretch>
              <a:fillRect/>
            </a:stretch>
          </p:blipFill>
          <p:spPr>
            <a:xfrm>
              <a:off x="5944721" y="4415654"/>
              <a:ext cx="364990" cy="447942"/>
            </a:xfrm>
            <a:prstGeom prst="rect">
              <a:avLst/>
            </a:prstGeom>
          </p:spPr>
        </p:pic>
        <p:sp>
          <p:nvSpPr>
            <p:cNvPr id="60" name="TextBox 59">
              <a:extLst>
                <a:ext uri="{FF2B5EF4-FFF2-40B4-BE49-F238E27FC236}">
                  <a16:creationId xmlns:a16="http://schemas.microsoft.com/office/drawing/2014/main" id="{A3002CA2-D1F7-4DC4-A972-84973F255EFE}"/>
                </a:ext>
              </a:extLst>
            </p:cNvPr>
            <p:cNvSpPr txBox="1"/>
            <p:nvPr/>
          </p:nvSpPr>
          <p:spPr>
            <a:xfrm>
              <a:off x="5432518" y="4863596"/>
              <a:ext cx="1499128" cy="400110"/>
            </a:xfrm>
            <a:prstGeom prst="rect">
              <a:avLst/>
            </a:prstGeom>
            <a:noFill/>
          </p:spPr>
          <p:txBody>
            <a:bodyPr wrap="none" rtlCol="0">
              <a:spAutoFit/>
            </a:bodyP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Scenario configuration</a:t>
              </a:r>
            </a:p>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Launch scripts</a:t>
              </a:r>
            </a:p>
          </p:txBody>
        </p:sp>
        <p:cxnSp>
          <p:nvCxnSpPr>
            <p:cNvPr id="61" name="Straight Connector 60">
              <a:extLst>
                <a:ext uri="{FF2B5EF4-FFF2-40B4-BE49-F238E27FC236}">
                  <a16:creationId xmlns:a16="http://schemas.microsoft.com/office/drawing/2014/main" id="{381DDDF0-BFAC-44F4-90C4-3BE34D106928}"/>
                </a:ext>
              </a:extLst>
            </p:cNvPr>
            <p:cNvCxnSpPr>
              <a:cxnSpLocks/>
            </p:cNvCxnSpPr>
            <p:nvPr/>
          </p:nvCxnSpPr>
          <p:spPr>
            <a:xfrm>
              <a:off x="5472110" y="4271796"/>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C1CE461-3CB6-4259-8047-F487FC4E9900}"/>
                </a:ext>
              </a:extLst>
            </p:cNvPr>
            <p:cNvCxnSpPr>
              <a:cxnSpLocks/>
            </p:cNvCxnSpPr>
            <p:nvPr/>
          </p:nvCxnSpPr>
          <p:spPr>
            <a:xfrm flipV="1">
              <a:off x="6405191" y="4288661"/>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4B65275-FF4D-4BF4-BDBC-3D2603E85442}"/>
                </a:ext>
              </a:extLst>
            </p:cNvPr>
            <p:cNvSpPr txBox="1"/>
            <p:nvPr/>
          </p:nvSpPr>
          <p:spPr>
            <a:xfrm>
              <a:off x="7355168" y="4863596"/>
              <a:ext cx="1165704" cy="400110"/>
            </a:xfrm>
            <a:prstGeom prst="rect">
              <a:avLst/>
            </a:prstGeom>
            <a:noFill/>
          </p:spPr>
          <p:txBody>
            <a:bodyPr wrap="none" rtlCol="0">
              <a:spAutoFit/>
            </a:bodyP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ACRN kernel</a:t>
              </a:r>
            </a:p>
          </p:txBody>
        </p:sp>
        <p:cxnSp>
          <p:nvCxnSpPr>
            <p:cNvPr id="65" name="Straight Connector 64">
              <a:extLst>
                <a:ext uri="{FF2B5EF4-FFF2-40B4-BE49-F238E27FC236}">
                  <a16:creationId xmlns:a16="http://schemas.microsoft.com/office/drawing/2014/main" id="{16148D42-6FA0-4233-BB20-80A0082C9B65}"/>
                </a:ext>
              </a:extLst>
            </p:cNvPr>
            <p:cNvCxnSpPr>
              <a:cxnSpLocks/>
            </p:cNvCxnSpPr>
            <p:nvPr/>
          </p:nvCxnSpPr>
          <p:spPr>
            <a:xfrm>
              <a:off x="7304242" y="4271796"/>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9C4A8AD-AC27-4A64-9CDF-C6D54BDB294B}"/>
                </a:ext>
              </a:extLst>
            </p:cNvPr>
            <p:cNvCxnSpPr>
              <a:cxnSpLocks/>
            </p:cNvCxnSpPr>
            <p:nvPr/>
          </p:nvCxnSpPr>
          <p:spPr>
            <a:xfrm flipV="1">
              <a:off x="8237323" y="4288661"/>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D13A744-5A19-4504-B05F-6182526AD0A3}"/>
                </a:ext>
              </a:extLst>
            </p:cNvPr>
            <p:cNvPicPr>
              <a:picLocks noChangeAspect="1"/>
            </p:cNvPicPr>
            <p:nvPr/>
          </p:nvPicPr>
          <p:blipFill>
            <a:blip r:embed="rId15"/>
            <a:stretch>
              <a:fillRect/>
            </a:stretch>
          </p:blipFill>
          <p:spPr>
            <a:xfrm>
              <a:off x="7759246" y="4368327"/>
              <a:ext cx="377132" cy="495269"/>
            </a:xfrm>
            <a:prstGeom prst="rect">
              <a:avLst/>
            </a:prstGeom>
          </p:spPr>
        </p:pic>
        <p:pic>
          <p:nvPicPr>
            <p:cNvPr id="68" name="Picture 67">
              <a:extLst>
                <a:ext uri="{FF2B5EF4-FFF2-40B4-BE49-F238E27FC236}">
                  <a16:creationId xmlns:a16="http://schemas.microsoft.com/office/drawing/2014/main" id="{D592D393-FC31-481E-A139-07B32DDACE60}"/>
                </a:ext>
              </a:extLst>
            </p:cNvPr>
            <p:cNvPicPr>
              <a:picLocks noChangeAspect="1"/>
            </p:cNvPicPr>
            <p:nvPr/>
          </p:nvPicPr>
          <p:blipFill>
            <a:blip r:embed="rId12">
              <a:extLst>
                <a:ext uri="{BEBA8EAE-BF5A-486C-A8C5-ECC9F3942E4B}">
                  <a14:imgProps xmlns:a14="http://schemas.microsoft.com/office/drawing/2010/main">
                    <a14:imgLayer r:embed="rId13">
                      <a14:imgEffect>
                        <a14:artisticPaintStrokes/>
                      </a14:imgEffect>
                    </a14:imgLayer>
                  </a14:imgProps>
                </a:ext>
              </a:extLst>
            </a:blip>
            <a:stretch>
              <a:fillRect/>
            </a:stretch>
          </p:blipFill>
          <p:spPr>
            <a:xfrm>
              <a:off x="8286296" y="2488282"/>
              <a:ext cx="432643" cy="446914"/>
            </a:xfrm>
            <a:prstGeom prst="rect">
              <a:avLst/>
            </a:prstGeom>
          </p:spPr>
        </p:pic>
        <p:grpSp>
          <p:nvGrpSpPr>
            <p:cNvPr id="69" name="Group 68">
              <a:extLst>
                <a:ext uri="{FF2B5EF4-FFF2-40B4-BE49-F238E27FC236}">
                  <a16:creationId xmlns:a16="http://schemas.microsoft.com/office/drawing/2014/main" id="{B1C9A987-283F-44BB-9244-F52A8A7D427E}"/>
                </a:ext>
              </a:extLst>
            </p:cNvPr>
            <p:cNvGrpSpPr/>
            <p:nvPr/>
          </p:nvGrpSpPr>
          <p:grpSpPr>
            <a:xfrm>
              <a:off x="4857088" y="2317931"/>
              <a:ext cx="812403" cy="709693"/>
              <a:chOff x="10802524" y="-161006"/>
              <a:chExt cx="1354592" cy="1354592"/>
            </a:xfrm>
          </p:grpSpPr>
          <p:pic>
            <p:nvPicPr>
              <p:cNvPr id="70" name="Graphic 69" descr="Laptop">
                <a:extLst>
                  <a:ext uri="{FF2B5EF4-FFF2-40B4-BE49-F238E27FC236}">
                    <a16:creationId xmlns:a16="http://schemas.microsoft.com/office/drawing/2014/main" id="{8B8B9F29-26FA-4D2E-80F0-EADD20BAF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71" name="Group 70">
                <a:extLst>
                  <a:ext uri="{FF2B5EF4-FFF2-40B4-BE49-F238E27FC236}">
                    <a16:creationId xmlns:a16="http://schemas.microsoft.com/office/drawing/2014/main" id="{08A83F57-B767-48D5-9EA6-68537B204B59}"/>
                  </a:ext>
                </a:extLst>
              </p:cNvPr>
              <p:cNvGrpSpPr/>
              <p:nvPr/>
            </p:nvGrpSpPr>
            <p:grpSpPr>
              <a:xfrm>
                <a:off x="11133535" y="259930"/>
                <a:ext cx="656709" cy="372483"/>
                <a:chOff x="5289924" y="3443591"/>
                <a:chExt cx="1612139" cy="914400"/>
              </a:xfrm>
            </p:grpSpPr>
            <p:grpSp>
              <p:nvGrpSpPr>
                <p:cNvPr id="72" name="Group 71">
                  <a:extLst>
                    <a:ext uri="{FF2B5EF4-FFF2-40B4-BE49-F238E27FC236}">
                      <a16:creationId xmlns:a16="http://schemas.microsoft.com/office/drawing/2014/main" id="{7C1960AA-0F73-4F51-9D96-48A0D42CD594}"/>
                    </a:ext>
                  </a:extLst>
                </p:cNvPr>
                <p:cNvGrpSpPr/>
                <p:nvPr/>
              </p:nvGrpSpPr>
              <p:grpSpPr>
                <a:xfrm>
                  <a:off x="5289924" y="3443591"/>
                  <a:ext cx="1602558" cy="914400"/>
                  <a:chOff x="5634003" y="4025245"/>
                  <a:chExt cx="1602558" cy="914400"/>
                </a:xfrm>
              </p:grpSpPr>
              <p:pic>
                <p:nvPicPr>
                  <p:cNvPr id="74" name="Graphic 73" descr="Gears">
                    <a:extLst>
                      <a:ext uri="{FF2B5EF4-FFF2-40B4-BE49-F238E27FC236}">
                        <a16:creationId xmlns:a16="http://schemas.microsoft.com/office/drawing/2014/main" id="{46DFDFFD-4B63-4079-8AB1-4318D3F473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75" name="Graphic 74" descr="Single gear">
                    <a:extLst>
                      <a:ext uri="{FF2B5EF4-FFF2-40B4-BE49-F238E27FC236}">
                        <a16:creationId xmlns:a16="http://schemas.microsoft.com/office/drawing/2014/main" id="{A7CEA07A-06FA-458B-9BC8-4B07A282C8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73" name="Rectangle: Rounded Corners 72">
                  <a:extLst>
                    <a:ext uri="{FF2B5EF4-FFF2-40B4-BE49-F238E27FC236}">
                      <a16:creationId xmlns:a16="http://schemas.microsoft.com/office/drawing/2014/main" id="{715D045E-3291-4B12-A78B-A72C8E202D54}"/>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grpSp>
          <p:nvGrpSpPr>
            <p:cNvPr id="76" name="Group 75">
              <a:extLst>
                <a:ext uri="{FF2B5EF4-FFF2-40B4-BE49-F238E27FC236}">
                  <a16:creationId xmlns:a16="http://schemas.microsoft.com/office/drawing/2014/main" id="{762CDA82-B59D-456B-86B4-A9C1C0970E7C}"/>
                </a:ext>
              </a:extLst>
            </p:cNvPr>
            <p:cNvGrpSpPr/>
            <p:nvPr/>
          </p:nvGrpSpPr>
          <p:grpSpPr>
            <a:xfrm>
              <a:off x="6455446" y="2317931"/>
              <a:ext cx="812403" cy="709693"/>
              <a:chOff x="10802524" y="-161006"/>
              <a:chExt cx="1354592" cy="1354592"/>
            </a:xfrm>
          </p:grpSpPr>
          <p:pic>
            <p:nvPicPr>
              <p:cNvPr id="77" name="Graphic 76" descr="Laptop">
                <a:extLst>
                  <a:ext uri="{FF2B5EF4-FFF2-40B4-BE49-F238E27FC236}">
                    <a16:creationId xmlns:a16="http://schemas.microsoft.com/office/drawing/2014/main" id="{54B6EAA4-0744-4DBA-B546-190A858800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78" name="Group 77">
                <a:extLst>
                  <a:ext uri="{FF2B5EF4-FFF2-40B4-BE49-F238E27FC236}">
                    <a16:creationId xmlns:a16="http://schemas.microsoft.com/office/drawing/2014/main" id="{F42E6048-BEE0-4C7E-8056-272B6AF36EF7}"/>
                  </a:ext>
                </a:extLst>
              </p:cNvPr>
              <p:cNvGrpSpPr/>
              <p:nvPr/>
            </p:nvGrpSpPr>
            <p:grpSpPr>
              <a:xfrm>
                <a:off x="11133535" y="259930"/>
                <a:ext cx="656709" cy="372483"/>
                <a:chOff x="5289924" y="3443591"/>
                <a:chExt cx="1612139" cy="914400"/>
              </a:xfrm>
            </p:grpSpPr>
            <p:grpSp>
              <p:nvGrpSpPr>
                <p:cNvPr id="79" name="Group 78">
                  <a:extLst>
                    <a:ext uri="{FF2B5EF4-FFF2-40B4-BE49-F238E27FC236}">
                      <a16:creationId xmlns:a16="http://schemas.microsoft.com/office/drawing/2014/main" id="{593B042E-0573-4B68-9124-4620A7BA0F1D}"/>
                    </a:ext>
                  </a:extLst>
                </p:cNvPr>
                <p:cNvGrpSpPr/>
                <p:nvPr/>
              </p:nvGrpSpPr>
              <p:grpSpPr>
                <a:xfrm>
                  <a:off x="5289924" y="3443591"/>
                  <a:ext cx="1602558" cy="914400"/>
                  <a:chOff x="5634003" y="4025245"/>
                  <a:chExt cx="1602558" cy="914400"/>
                </a:xfrm>
              </p:grpSpPr>
              <p:pic>
                <p:nvPicPr>
                  <p:cNvPr id="81" name="Graphic 80" descr="Gears">
                    <a:extLst>
                      <a:ext uri="{FF2B5EF4-FFF2-40B4-BE49-F238E27FC236}">
                        <a16:creationId xmlns:a16="http://schemas.microsoft.com/office/drawing/2014/main" id="{73B0B550-747C-42DC-8800-8A95744BA9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82" name="Graphic 81" descr="Single gear">
                    <a:extLst>
                      <a:ext uri="{FF2B5EF4-FFF2-40B4-BE49-F238E27FC236}">
                        <a16:creationId xmlns:a16="http://schemas.microsoft.com/office/drawing/2014/main" id="{0913E8EB-14C4-41E4-9739-B3C365D946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80" name="Rectangle: Rounded Corners 79">
                  <a:extLst>
                    <a:ext uri="{FF2B5EF4-FFF2-40B4-BE49-F238E27FC236}">
                      <a16:creationId xmlns:a16="http://schemas.microsoft.com/office/drawing/2014/main" id="{B5ADD067-02B4-42CB-9B5B-FEC5BC87D33B}"/>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pic>
          <p:nvPicPr>
            <p:cNvPr id="84" name="Picture 83">
              <a:extLst>
                <a:ext uri="{FF2B5EF4-FFF2-40B4-BE49-F238E27FC236}">
                  <a16:creationId xmlns:a16="http://schemas.microsoft.com/office/drawing/2014/main" id="{DFF75691-F621-42E9-9163-9D773700D26D}"/>
                </a:ext>
              </a:extLst>
            </p:cNvPr>
            <p:cNvPicPr>
              <a:picLocks noChangeAspect="1"/>
            </p:cNvPicPr>
            <p:nvPr/>
          </p:nvPicPr>
          <p:blipFill>
            <a:blip r:embed="rId15"/>
            <a:stretch>
              <a:fillRect/>
            </a:stretch>
          </p:blipFill>
          <p:spPr>
            <a:xfrm>
              <a:off x="8554463" y="2626136"/>
              <a:ext cx="332230" cy="436301"/>
            </a:xfrm>
            <a:prstGeom prst="rect">
              <a:avLst/>
            </a:prstGeom>
          </p:spPr>
        </p:pic>
        <p:pic>
          <p:nvPicPr>
            <p:cNvPr id="85" name="Picture 84">
              <a:extLst>
                <a:ext uri="{FF2B5EF4-FFF2-40B4-BE49-F238E27FC236}">
                  <a16:creationId xmlns:a16="http://schemas.microsoft.com/office/drawing/2014/main" id="{13E94BCD-0B7C-4E51-946B-12DAFE0C5048}"/>
                </a:ext>
              </a:extLst>
            </p:cNvPr>
            <p:cNvPicPr>
              <a:picLocks noChangeAspect="1"/>
            </p:cNvPicPr>
            <p:nvPr/>
          </p:nvPicPr>
          <p:blipFill>
            <a:blip r:embed="rId14"/>
            <a:stretch>
              <a:fillRect/>
            </a:stretch>
          </p:blipFill>
          <p:spPr>
            <a:xfrm>
              <a:off x="7004240" y="2645147"/>
              <a:ext cx="309404" cy="379723"/>
            </a:xfrm>
            <a:prstGeom prst="rect">
              <a:avLst/>
            </a:prstGeom>
          </p:spPr>
        </p:pic>
        <p:pic>
          <p:nvPicPr>
            <p:cNvPr id="86" name="Picture 85">
              <a:extLst>
                <a:ext uri="{FF2B5EF4-FFF2-40B4-BE49-F238E27FC236}">
                  <a16:creationId xmlns:a16="http://schemas.microsoft.com/office/drawing/2014/main" id="{E0D6BA49-E236-4C92-B809-8C7DD91A74E9}"/>
                </a:ext>
              </a:extLst>
            </p:cNvPr>
            <p:cNvPicPr>
              <a:picLocks noChangeAspect="1"/>
            </p:cNvPicPr>
            <p:nvPr/>
          </p:nvPicPr>
          <p:blipFill>
            <a:blip r:embed="rId14"/>
            <a:stretch>
              <a:fillRect/>
            </a:stretch>
          </p:blipFill>
          <p:spPr>
            <a:xfrm>
              <a:off x="5402435" y="2626136"/>
              <a:ext cx="309404" cy="379723"/>
            </a:xfrm>
            <a:prstGeom prst="rect">
              <a:avLst/>
            </a:prstGeom>
          </p:spPr>
        </p:pic>
      </p:grpSp>
    </p:spTree>
    <p:extLst>
      <p:ext uri="{BB962C8B-B14F-4D97-AF65-F5344CB8AC3E}">
        <p14:creationId xmlns:p14="http://schemas.microsoft.com/office/powerpoint/2010/main" val="21805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89B-1969-4AB3-9851-759551E0E7B0}"/>
              </a:ext>
            </a:extLst>
          </p:cNvPr>
          <p:cNvSpPr>
            <a:spLocks noGrp="1"/>
          </p:cNvSpPr>
          <p:nvPr>
            <p:ph type="title"/>
          </p:nvPr>
        </p:nvSpPr>
        <p:spPr/>
        <p:txBody>
          <a:bodyPr/>
          <a:lstStyle/>
          <a:p>
            <a:r>
              <a:rPr lang="en-US" dirty="0"/>
              <a:t>Images WIP</a:t>
            </a:r>
          </a:p>
        </p:txBody>
      </p:sp>
      <p:sp>
        <p:nvSpPr>
          <p:cNvPr id="75" name="Rectangle 74">
            <a:extLst>
              <a:ext uri="{FF2B5EF4-FFF2-40B4-BE49-F238E27FC236}">
                <a16:creationId xmlns:a16="http://schemas.microsoft.com/office/drawing/2014/main" id="{589DDC68-B45F-438F-B6FF-EDA09B492D72}"/>
              </a:ext>
            </a:extLst>
          </p:cNvPr>
          <p:cNvSpPr/>
          <p:nvPr/>
        </p:nvSpPr>
        <p:spPr>
          <a:xfrm>
            <a:off x="7351500" y="1925321"/>
            <a:ext cx="782664" cy="878558"/>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Service VM</a:t>
            </a:r>
          </a:p>
        </p:txBody>
      </p:sp>
      <p:sp>
        <p:nvSpPr>
          <p:cNvPr id="76" name="Rectangle 75">
            <a:extLst>
              <a:ext uri="{FF2B5EF4-FFF2-40B4-BE49-F238E27FC236}">
                <a16:creationId xmlns:a16="http://schemas.microsoft.com/office/drawing/2014/main" id="{319CAAAD-CF3C-4B76-ACC5-18EABCD26C4B}"/>
              </a:ext>
            </a:extLst>
          </p:cNvPr>
          <p:cNvSpPr/>
          <p:nvPr/>
        </p:nvSpPr>
        <p:spPr>
          <a:xfrm>
            <a:off x="8569623" y="2098722"/>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7" name="Rectangle 76">
            <a:extLst>
              <a:ext uri="{FF2B5EF4-FFF2-40B4-BE49-F238E27FC236}">
                <a16:creationId xmlns:a16="http://schemas.microsoft.com/office/drawing/2014/main" id="{F4EC4110-CF53-474B-969C-0E2D5B8E7B24}"/>
              </a:ext>
            </a:extLst>
          </p:cNvPr>
          <p:cNvSpPr/>
          <p:nvPr/>
        </p:nvSpPr>
        <p:spPr>
          <a:xfrm>
            <a:off x="8723029" y="2197944"/>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8" name="Rectangle 77">
            <a:extLst>
              <a:ext uri="{FF2B5EF4-FFF2-40B4-BE49-F238E27FC236}">
                <a16:creationId xmlns:a16="http://schemas.microsoft.com/office/drawing/2014/main" id="{034C8D05-87A1-4E89-8741-B33FA979477D}"/>
              </a:ext>
            </a:extLst>
          </p:cNvPr>
          <p:cNvSpPr/>
          <p:nvPr/>
        </p:nvSpPr>
        <p:spPr>
          <a:xfrm>
            <a:off x="8876435" y="2319734"/>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User VM</a:t>
            </a:r>
          </a:p>
        </p:txBody>
      </p:sp>
      <p:sp>
        <p:nvSpPr>
          <p:cNvPr id="79" name="Rectangle 78">
            <a:extLst>
              <a:ext uri="{FF2B5EF4-FFF2-40B4-BE49-F238E27FC236}">
                <a16:creationId xmlns:a16="http://schemas.microsoft.com/office/drawing/2014/main" id="{3D91B384-09D8-4BB2-AE59-7D28821ADC42}"/>
              </a:ext>
            </a:extLst>
          </p:cNvPr>
          <p:cNvSpPr/>
          <p:nvPr/>
        </p:nvSpPr>
        <p:spPr>
          <a:xfrm>
            <a:off x="5991109" y="2969941"/>
            <a:ext cx="4076816" cy="380543"/>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p:txBody>
      </p:sp>
      <p:sp>
        <p:nvSpPr>
          <p:cNvPr id="80" name="Rectangle 79">
            <a:extLst>
              <a:ext uri="{FF2B5EF4-FFF2-40B4-BE49-F238E27FC236}">
                <a16:creationId xmlns:a16="http://schemas.microsoft.com/office/drawing/2014/main" id="{D12386DF-746D-4044-BF3D-AC23BC152CBD}"/>
              </a:ext>
            </a:extLst>
          </p:cNvPr>
          <p:cNvSpPr/>
          <p:nvPr/>
        </p:nvSpPr>
        <p:spPr>
          <a:xfrm>
            <a:off x="5991110" y="3408333"/>
            <a:ext cx="4076816" cy="38054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Target Hardware</a:t>
            </a:r>
          </a:p>
        </p:txBody>
      </p:sp>
      <p:cxnSp>
        <p:nvCxnSpPr>
          <p:cNvPr id="81" name="Straight Connector 80">
            <a:extLst>
              <a:ext uri="{FF2B5EF4-FFF2-40B4-BE49-F238E27FC236}">
                <a16:creationId xmlns:a16="http://schemas.microsoft.com/office/drawing/2014/main" id="{9C14FA06-585B-4C50-9868-A0FA7F190DE0}"/>
              </a:ext>
            </a:extLst>
          </p:cNvPr>
          <p:cNvCxnSpPr>
            <a:cxnSpLocks/>
          </p:cNvCxnSpPr>
          <p:nvPr/>
        </p:nvCxnSpPr>
        <p:spPr>
          <a:xfrm>
            <a:off x="6683814" y="2807897"/>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Connector 17">
            <a:extLst>
              <a:ext uri="{FF2B5EF4-FFF2-40B4-BE49-F238E27FC236}">
                <a16:creationId xmlns:a16="http://schemas.microsoft.com/office/drawing/2014/main" id="{56F7FDE8-94DC-4412-9025-9174DED32325}"/>
              </a:ext>
            </a:extLst>
          </p:cNvPr>
          <p:cNvCxnSpPr>
            <a:cxnSpLocks/>
            <a:stCxn id="75" idx="3"/>
            <a:endCxn id="76" idx="1"/>
          </p:cNvCxnSpPr>
          <p:nvPr/>
        </p:nvCxnSpPr>
        <p:spPr>
          <a:xfrm flipV="1">
            <a:off x="8134164" y="2357583"/>
            <a:ext cx="435459" cy="7017"/>
          </a:xfrm>
          <a:prstGeom prst="straightConnector1">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4" descr="Creating real-time ready systems with ACRN and Ubuntu | Ubuntu">
            <a:extLst>
              <a:ext uri="{FF2B5EF4-FFF2-40B4-BE49-F238E27FC236}">
                <a16:creationId xmlns:a16="http://schemas.microsoft.com/office/drawing/2014/main" id="{26F56E93-4563-4AE4-831F-BF71A0E5D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007" y="2995853"/>
            <a:ext cx="352435" cy="32381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98B7B389-5D2B-4AB1-87BA-1560E560E6B4}"/>
              </a:ext>
            </a:extLst>
          </p:cNvPr>
          <p:cNvSpPr/>
          <p:nvPr/>
        </p:nvSpPr>
        <p:spPr>
          <a:xfrm>
            <a:off x="6297922" y="2290176"/>
            <a:ext cx="782664" cy="517721"/>
          </a:xfrm>
          <a:prstGeom prst="rect">
            <a:avLst/>
          </a:prstGeom>
          <a:solidFill>
            <a:srgbClr val="FFC000"/>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User VM</a:t>
            </a:r>
          </a:p>
        </p:txBody>
      </p:sp>
      <p:cxnSp>
        <p:nvCxnSpPr>
          <p:cNvPr id="87" name="Straight Connector 86">
            <a:extLst>
              <a:ext uri="{FF2B5EF4-FFF2-40B4-BE49-F238E27FC236}">
                <a16:creationId xmlns:a16="http://schemas.microsoft.com/office/drawing/2014/main" id="{754D33F2-38D9-4E07-BAE3-B19C3FBB7043}"/>
              </a:ext>
            </a:extLst>
          </p:cNvPr>
          <p:cNvCxnSpPr>
            <a:cxnSpLocks/>
          </p:cNvCxnSpPr>
          <p:nvPr/>
        </p:nvCxnSpPr>
        <p:spPr>
          <a:xfrm>
            <a:off x="7739184" y="2803878"/>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511C1FD-D824-4224-86D4-31EA12C26A70}"/>
              </a:ext>
            </a:extLst>
          </p:cNvPr>
          <p:cNvCxnSpPr>
            <a:cxnSpLocks/>
          </p:cNvCxnSpPr>
          <p:nvPr/>
        </p:nvCxnSpPr>
        <p:spPr>
          <a:xfrm>
            <a:off x="7219950" y="1409428"/>
            <a:ext cx="0" cy="255297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B17E8BF-6D1F-4E98-A16F-28326C1C7F43}"/>
              </a:ext>
            </a:extLst>
          </p:cNvPr>
          <p:cNvSpPr txBox="1"/>
          <p:nvPr/>
        </p:nvSpPr>
        <p:spPr>
          <a:xfrm>
            <a:off x="5931387" y="1393935"/>
            <a:ext cx="1202572" cy="553998"/>
          </a:xfrm>
          <a:prstGeom prst="rect">
            <a:avLst/>
          </a:prstGeom>
          <a:noFill/>
        </p:spPr>
        <p:txBody>
          <a:bodyPr wrap="non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Pre-launched</a:t>
            </a:r>
            <a:br>
              <a:rPr lang="en-US" sz="1000" b="1"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(launched before </a:t>
            </a:r>
            <a:br>
              <a:rPr lang="en-US" sz="1000"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Service VM)</a:t>
            </a:r>
          </a:p>
        </p:txBody>
      </p:sp>
      <p:sp>
        <p:nvSpPr>
          <p:cNvPr id="95" name="TextBox 94">
            <a:extLst>
              <a:ext uri="{FF2B5EF4-FFF2-40B4-BE49-F238E27FC236}">
                <a16:creationId xmlns:a16="http://schemas.microsoft.com/office/drawing/2014/main" id="{311CE3BE-A589-4011-A8F1-6F85A2B6E2DF}"/>
              </a:ext>
            </a:extLst>
          </p:cNvPr>
          <p:cNvSpPr txBox="1"/>
          <p:nvPr/>
        </p:nvSpPr>
        <p:spPr>
          <a:xfrm>
            <a:off x="8232965" y="1393935"/>
            <a:ext cx="1455979" cy="553998"/>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Post-launched</a:t>
            </a:r>
            <a:br>
              <a:rPr lang="en-US" sz="1000" b="1"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(launched after Service VM)</a:t>
            </a:r>
          </a:p>
        </p:txBody>
      </p:sp>
    </p:spTree>
    <p:extLst>
      <p:ext uri="{BB962C8B-B14F-4D97-AF65-F5344CB8AC3E}">
        <p14:creationId xmlns:p14="http://schemas.microsoft.com/office/powerpoint/2010/main" val="187594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89B-1969-4AB3-9851-759551E0E7B0}"/>
              </a:ext>
            </a:extLst>
          </p:cNvPr>
          <p:cNvSpPr>
            <a:spLocks noGrp="1"/>
          </p:cNvSpPr>
          <p:nvPr>
            <p:ph type="title"/>
          </p:nvPr>
        </p:nvSpPr>
        <p:spPr/>
        <p:txBody>
          <a:bodyPr/>
          <a:lstStyle/>
          <a:p>
            <a:r>
              <a:rPr lang="en-US" dirty="0"/>
              <a:t>Images WIP</a:t>
            </a:r>
          </a:p>
        </p:txBody>
      </p:sp>
      <p:grpSp>
        <p:nvGrpSpPr>
          <p:cNvPr id="9" name="Group 8">
            <a:extLst>
              <a:ext uri="{FF2B5EF4-FFF2-40B4-BE49-F238E27FC236}">
                <a16:creationId xmlns:a16="http://schemas.microsoft.com/office/drawing/2014/main" id="{58D80CFC-9DCC-40AB-8828-DE2A414D34C8}"/>
              </a:ext>
            </a:extLst>
          </p:cNvPr>
          <p:cNvGrpSpPr/>
          <p:nvPr/>
        </p:nvGrpSpPr>
        <p:grpSpPr>
          <a:xfrm>
            <a:off x="6812279" y="1679685"/>
            <a:ext cx="3255647" cy="2109191"/>
            <a:chOff x="6812279" y="1679685"/>
            <a:chExt cx="3255647" cy="2109191"/>
          </a:xfrm>
        </p:grpSpPr>
        <p:sp>
          <p:nvSpPr>
            <p:cNvPr id="75" name="Rectangle 74">
              <a:extLst>
                <a:ext uri="{FF2B5EF4-FFF2-40B4-BE49-F238E27FC236}">
                  <a16:creationId xmlns:a16="http://schemas.microsoft.com/office/drawing/2014/main" id="{589DDC68-B45F-438F-B6FF-EDA09B492D72}"/>
                </a:ext>
              </a:extLst>
            </p:cNvPr>
            <p:cNvSpPr/>
            <p:nvPr/>
          </p:nvSpPr>
          <p:spPr>
            <a:xfrm>
              <a:off x="7351500" y="1925321"/>
              <a:ext cx="782664" cy="878558"/>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latin typeface="Intel Clear" panose="020B0604020203020204" pitchFamily="34" charset="0"/>
                  <a:ea typeface="Intel Clear" panose="020B0604020203020204" pitchFamily="34" charset="0"/>
                  <a:cs typeface="Intel Clear" panose="020B0604020203020204" pitchFamily="34" charset="0"/>
                </a:rPr>
                <a:t>Ubuntu</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6" name="Rectangle 75">
              <a:extLst>
                <a:ext uri="{FF2B5EF4-FFF2-40B4-BE49-F238E27FC236}">
                  <a16:creationId xmlns:a16="http://schemas.microsoft.com/office/drawing/2014/main" id="{319CAAAD-CF3C-4B76-ACC5-18EABCD26C4B}"/>
                </a:ext>
              </a:extLst>
            </p:cNvPr>
            <p:cNvSpPr/>
            <p:nvPr/>
          </p:nvSpPr>
          <p:spPr>
            <a:xfrm>
              <a:off x="8569623" y="1925320"/>
              <a:ext cx="782664" cy="878558"/>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Ubuntu</a:t>
              </a:r>
            </a:p>
          </p:txBody>
        </p:sp>
        <p:sp>
          <p:nvSpPr>
            <p:cNvPr id="79" name="Rectangle 78">
              <a:extLst>
                <a:ext uri="{FF2B5EF4-FFF2-40B4-BE49-F238E27FC236}">
                  <a16:creationId xmlns:a16="http://schemas.microsoft.com/office/drawing/2014/main" id="{3D91B384-09D8-4BB2-AE59-7D28821ADC42}"/>
                </a:ext>
              </a:extLst>
            </p:cNvPr>
            <p:cNvSpPr/>
            <p:nvPr/>
          </p:nvSpPr>
          <p:spPr>
            <a:xfrm>
              <a:off x="6812279" y="2969941"/>
              <a:ext cx="3255646" cy="380543"/>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p:txBody>
        </p:sp>
        <p:sp>
          <p:nvSpPr>
            <p:cNvPr id="80" name="Rectangle 79">
              <a:extLst>
                <a:ext uri="{FF2B5EF4-FFF2-40B4-BE49-F238E27FC236}">
                  <a16:creationId xmlns:a16="http://schemas.microsoft.com/office/drawing/2014/main" id="{D12386DF-746D-4044-BF3D-AC23BC152CBD}"/>
                </a:ext>
              </a:extLst>
            </p:cNvPr>
            <p:cNvSpPr/>
            <p:nvPr/>
          </p:nvSpPr>
          <p:spPr>
            <a:xfrm>
              <a:off x="6812280" y="3408333"/>
              <a:ext cx="3255646" cy="38054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Target Hardware</a:t>
              </a:r>
            </a:p>
          </p:txBody>
        </p:sp>
        <p:cxnSp>
          <p:nvCxnSpPr>
            <p:cNvPr id="82" name="Straight Connector 17">
              <a:extLst>
                <a:ext uri="{FF2B5EF4-FFF2-40B4-BE49-F238E27FC236}">
                  <a16:creationId xmlns:a16="http://schemas.microsoft.com/office/drawing/2014/main" id="{56F7FDE8-94DC-4412-9025-9174DED32325}"/>
                </a:ext>
              </a:extLst>
            </p:cNvPr>
            <p:cNvCxnSpPr>
              <a:cxnSpLocks/>
              <a:stCxn id="75" idx="3"/>
              <a:endCxn id="76" idx="1"/>
            </p:cNvCxnSpPr>
            <p:nvPr/>
          </p:nvCxnSpPr>
          <p:spPr>
            <a:xfrm flipV="1">
              <a:off x="8134164" y="2364599"/>
              <a:ext cx="435459" cy="1"/>
            </a:xfrm>
            <a:prstGeom prst="straightConnector1">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4" descr="Creating real-time ready systems with ACRN and Ubuntu | Ubuntu">
              <a:extLst>
                <a:ext uri="{FF2B5EF4-FFF2-40B4-BE49-F238E27FC236}">
                  <a16:creationId xmlns:a16="http://schemas.microsoft.com/office/drawing/2014/main" id="{26F56E93-4563-4AE4-831F-BF71A0E5D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967" y="2995853"/>
              <a:ext cx="352435" cy="3238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754D33F2-38D9-4E07-BAE3-B19C3FBB7043}"/>
                </a:ext>
              </a:extLst>
            </p:cNvPr>
            <p:cNvCxnSpPr>
              <a:cxnSpLocks/>
            </p:cNvCxnSpPr>
            <p:nvPr/>
          </p:nvCxnSpPr>
          <p:spPr>
            <a:xfrm>
              <a:off x="7739184" y="2803878"/>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311CE3BE-A589-4011-A8F1-6F85A2B6E2DF}"/>
                </a:ext>
              </a:extLst>
            </p:cNvPr>
            <p:cNvSpPr txBox="1"/>
            <p:nvPr/>
          </p:nvSpPr>
          <p:spPr>
            <a:xfrm>
              <a:off x="8546764" y="1679685"/>
              <a:ext cx="782664" cy="246221"/>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User VM</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17" name="TextBox 16">
              <a:extLst>
                <a:ext uri="{FF2B5EF4-FFF2-40B4-BE49-F238E27FC236}">
                  <a16:creationId xmlns:a16="http://schemas.microsoft.com/office/drawing/2014/main" id="{C09B16D6-CB36-4F7F-9ACA-20CBB9BB08E5}"/>
                </a:ext>
              </a:extLst>
            </p:cNvPr>
            <p:cNvSpPr txBox="1"/>
            <p:nvPr/>
          </p:nvSpPr>
          <p:spPr>
            <a:xfrm>
              <a:off x="7269480" y="1679685"/>
              <a:ext cx="864684" cy="246221"/>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Service VM</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grpSp>
    </p:spTree>
    <p:extLst>
      <p:ext uri="{BB962C8B-B14F-4D97-AF65-F5344CB8AC3E}">
        <p14:creationId xmlns:p14="http://schemas.microsoft.com/office/powerpoint/2010/main" val="210991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66E7-BC66-4799-870F-17874CB4F7D3}"/>
              </a:ext>
            </a:extLst>
          </p:cNvPr>
          <p:cNvSpPr>
            <a:spLocks noGrp="1"/>
          </p:cNvSpPr>
          <p:nvPr>
            <p:ph type="title"/>
          </p:nvPr>
        </p:nvSpPr>
        <p:spPr/>
        <p:txBody>
          <a:bodyPr/>
          <a:lstStyle/>
          <a:p>
            <a:r>
              <a:rPr lang="en-US" dirty="0"/>
              <a:t>Images WIP</a:t>
            </a:r>
          </a:p>
        </p:txBody>
      </p:sp>
      <p:pic>
        <p:nvPicPr>
          <p:cNvPr id="3" name="Picture 2">
            <a:extLst>
              <a:ext uri="{FF2B5EF4-FFF2-40B4-BE49-F238E27FC236}">
                <a16:creationId xmlns:a16="http://schemas.microsoft.com/office/drawing/2014/main" id="{725A1CE2-5062-45DF-8786-5A4E0758A598}"/>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6701398" y="3244023"/>
            <a:ext cx="432643" cy="446914"/>
          </a:xfrm>
          <a:prstGeom prst="rect">
            <a:avLst/>
          </a:prstGeom>
        </p:spPr>
      </p:pic>
      <p:pic>
        <p:nvPicPr>
          <p:cNvPr id="11" name="Picture 10">
            <a:extLst>
              <a:ext uri="{FF2B5EF4-FFF2-40B4-BE49-F238E27FC236}">
                <a16:creationId xmlns:a16="http://schemas.microsoft.com/office/drawing/2014/main" id="{E19F2F79-EF24-4D55-A3BE-779719D5FBCF}"/>
              </a:ext>
            </a:extLst>
          </p:cNvPr>
          <p:cNvPicPr>
            <a:picLocks noChangeAspect="1"/>
          </p:cNvPicPr>
          <p:nvPr/>
        </p:nvPicPr>
        <p:blipFill>
          <a:blip r:embed="rId4"/>
          <a:stretch>
            <a:fillRect/>
          </a:stretch>
        </p:blipFill>
        <p:spPr>
          <a:xfrm>
            <a:off x="5686425" y="3167062"/>
            <a:ext cx="819150" cy="523875"/>
          </a:xfrm>
          <a:prstGeom prst="rect">
            <a:avLst/>
          </a:prstGeom>
        </p:spPr>
      </p:pic>
      <p:pic>
        <p:nvPicPr>
          <p:cNvPr id="12" name="Picture 11" descr="Icon&#10;&#10;Description automatically generated">
            <a:extLst>
              <a:ext uri="{FF2B5EF4-FFF2-40B4-BE49-F238E27FC236}">
                <a16:creationId xmlns:a16="http://schemas.microsoft.com/office/drawing/2014/main" id="{A2C4C2BD-2DB2-4AAA-8596-D0DA35D8E625}"/>
              </a:ext>
            </a:extLst>
          </p:cNvPr>
          <p:cNvPicPr>
            <a:picLocks noChangeAspect="1"/>
          </p:cNvPicPr>
          <p:nvPr/>
        </p:nvPicPr>
        <p:blipFill rotWithShape="1">
          <a:blip r:embed="rId5">
            <a:extLst>
              <a:ext uri="{28A0092B-C50C-407E-A947-70E740481C1C}">
                <a14:useLocalDpi xmlns:a14="http://schemas.microsoft.com/office/drawing/2010/main" val="0"/>
              </a:ext>
            </a:extLst>
          </a:blip>
          <a:srcRect l="26042" t="9207" r="28453" b="12963"/>
          <a:stretch/>
        </p:blipFill>
        <p:spPr>
          <a:xfrm>
            <a:off x="5027594" y="3167062"/>
            <a:ext cx="544531" cy="523875"/>
          </a:xfrm>
          <a:prstGeom prst="rect">
            <a:avLst/>
          </a:prstGeom>
        </p:spPr>
      </p:pic>
    </p:spTree>
    <p:extLst>
      <p:ext uri="{BB962C8B-B14F-4D97-AF65-F5344CB8AC3E}">
        <p14:creationId xmlns:p14="http://schemas.microsoft.com/office/powerpoint/2010/main" val="327436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976059B38EB9478B8A870058902DEC" ma:contentTypeVersion="14" ma:contentTypeDescription="Create a new document." ma:contentTypeScope="" ma:versionID="05ba9921994b21fdcf03ff90d8d0702b">
  <xsd:schema xmlns:xsd="http://www.w3.org/2001/XMLSchema" xmlns:xs="http://www.w3.org/2001/XMLSchema" xmlns:p="http://schemas.microsoft.com/office/2006/metadata/properties" xmlns:ns2="d7ada8fa-2017-48cc-938a-cbfcf298b1ea" xmlns:ns3="57120940-f128-4520-8a16-a0e5923cb597" targetNamespace="http://schemas.microsoft.com/office/2006/metadata/properties" ma:root="true" ma:fieldsID="b8d1e5e83af543a46682fa0c2ea1bd1a" ns2:_="" ns3:_="">
    <xsd:import namespace="d7ada8fa-2017-48cc-938a-cbfcf298b1ea"/>
    <xsd:import namespace="57120940-f128-4520-8a16-a0e5923cb59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version_x0020_histor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da8fa-2017-48cc-938a-cbfcf298b1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120940-f128-4520-8a16-a0e5923cb59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version_x0020_history" ma:index="20" nillable="true" ma:displayName="version history" ma:internalName="version_x0020_history">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history xmlns="57120940-f128-4520-8a16-a0e5923cb597" xsi:nil="true"/>
  </documentManagement>
</p:properties>
</file>

<file path=customXml/itemProps1.xml><?xml version="1.0" encoding="utf-8"?>
<ds:datastoreItem xmlns:ds="http://schemas.openxmlformats.org/officeDocument/2006/customXml" ds:itemID="{F1A9E806-27C6-4670-A107-4BE0C63AC0D0}">
  <ds:schemaRefs>
    <ds:schemaRef ds:uri="57120940-f128-4520-8a16-a0e5923cb597"/>
    <ds:schemaRef ds:uri="d7ada8fa-2017-48cc-938a-cbfcf298b1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CB7EDBC-7236-44C4-BEF3-A40BAF0A7D32}">
  <ds:schemaRefs>
    <ds:schemaRef ds:uri="http://schemas.microsoft.com/sharepoint/v3/contenttype/forms"/>
  </ds:schemaRefs>
</ds:datastoreItem>
</file>

<file path=customXml/itemProps3.xml><?xml version="1.0" encoding="utf-8"?>
<ds:datastoreItem xmlns:ds="http://schemas.openxmlformats.org/officeDocument/2006/customXml" ds:itemID="{BA508F27-3E82-4D61-A533-E4AF7923D724}">
  <ds:schemaRefs>
    <ds:schemaRef ds:uri="57120940-f128-4520-8a16-a0e5923cb597"/>
    <ds:schemaRef ds:uri="http://schemas.microsoft.com/office/infopath/2007/PartnerControls"/>
    <ds:schemaRef ds:uri="http://purl.org/dc/terms/"/>
    <ds:schemaRef ds:uri="http://schemas.microsoft.com/office/2006/metadata/properties"/>
    <ds:schemaRef ds:uri="http://schemas.microsoft.com/office/2006/documentManagement/types"/>
    <ds:schemaRef ds:uri="d7ada8fa-2017-48cc-938a-cbfcf298b1ea"/>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1402</TotalTime>
  <Words>199</Words>
  <Application>Microsoft Office PowerPoint</Application>
  <PresentationFormat>Widescreen</PresentationFormat>
  <Paragraphs>49</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 Neue Medium</vt:lpstr>
      <vt:lpstr>Intel Clear</vt:lpstr>
      <vt:lpstr>Office Theme</vt:lpstr>
      <vt:lpstr>Images WIP</vt:lpstr>
      <vt:lpstr>Images WIP</vt:lpstr>
      <vt:lpstr>Images WIP</vt:lpstr>
      <vt:lpstr>Images WIP</vt:lpstr>
      <vt:lpstr>Images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How to get up and running with ACRN This tutorial is aimed at developers who are new or relatively new to ACRN.  The tutorial will help you get familiar with ACRN basics: ACRN components and general process for building an ACRN hypervisor. For any topic requiring in-depth explanation, please refer to the reference guide. The tutorial assumes that you’re starting from scratch, but you can also jump to any of the modules to learn about a specific part of the process or tools used.</dc:title>
  <dc:creator>Devigere, Bhuvana</dc:creator>
  <cp:lastModifiedBy>Reyes, Amy</cp:lastModifiedBy>
  <cp:revision>30</cp:revision>
  <dcterms:created xsi:type="dcterms:W3CDTF">2021-05-21T23:40:16Z</dcterms:created>
  <dcterms:modified xsi:type="dcterms:W3CDTF">2021-08-26T00:27:50Z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0x0101007C976059B38EB9478B8A870058902DEC</vt:lpwstr>
  </property>
</Properties>
</file>