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911" r:id="rId5"/>
  </p:sldMasterIdLst>
  <p:notesMasterIdLst>
    <p:notesMasterId r:id="rId19"/>
  </p:notesMasterIdLst>
  <p:handoutMasterIdLst>
    <p:handoutMasterId r:id="rId20"/>
  </p:handoutMasterIdLst>
  <p:sldIdLst>
    <p:sldId id="340" r:id="rId6"/>
    <p:sldId id="341" r:id="rId7"/>
    <p:sldId id="342" r:id="rId8"/>
    <p:sldId id="343" r:id="rId9"/>
    <p:sldId id="344" r:id="rId10"/>
    <p:sldId id="353" r:id="rId11"/>
    <p:sldId id="346" r:id="rId12"/>
    <p:sldId id="347" r:id="rId13"/>
    <p:sldId id="348" r:id="rId14"/>
    <p:sldId id="349" r:id="rId15"/>
    <p:sldId id="354" r:id="rId16"/>
    <p:sldId id="356" r:id="rId17"/>
    <p:sldId id="352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6327"/>
    <a:srgbClr val="01D1D0"/>
    <a:srgbClr val="E6E7E7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2937" autoAdjust="0"/>
  </p:normalViewPr>
  <p:slideViewPr>
    <p:cSldViewPr>
      <p:cViewPr varScale="1">
        <p:scale>
          <a:sx n="116" d="100"/>
          <a:sy n="116" d="100"/>
        </p:scale>
        <p:origin x="552" y="10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716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03-10-2019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16542" y="1413000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6542" y="303102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D7F1DAF-4DBA-47FA-A53E-A3398D3B857F}"/>
              </a:ext>
            </a:extLst>
          </p:cNvPr>
          <p:cNvGrpSpPr/>
          <p:nvPr userDrawn="1"/>
        </p:nvGrpSpPr>
        <p:grpSpPr>
          <a:xfrm rot="16200000" flipV="1">
            <a:off x="385189" y="782287"/>
            <a:ext cx="5684520" cy="6485378"/>
            <a:chOff x="5470" y="2234087"/>
            <a:chExt cx="4052922" cy="4623913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B538EB8-80C8-4D70-A507-3D6779A644C4}"/>
                </a:ext>
              </a:extLst>
            </p:cNvPr>
            <p:cNvSpPr/>
            <p:nvPr userDrawn="1"/>
          </p:nvSpPr>
          <p:spPr>
            <a:xfrm>
              <a:off x="10084" y="2234087"/>
              <a:ext cx="3659796" cy="2995332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796" h="2837683">
                  <a:moveTo>
                    <a:pt x="3659796" y="1783924"/>
                  </a:moveTo>
                  <a:cubicBezTo>
                    <a:pt x="2347587" y="893468"/>
                    <a:pt x="1251698" y="495536"/>
                    <a:pt x="0" y="0"/>
                  </a:cubicBezTo>
                  <a:cubicBezTo>
                    <a:pt x="2241" y="948018"/>
                    <a:pt x="4483" y="1889665"/>
                    <a:pt x="6724" y="2837683"/>
                  </a:cubicBezTo>
                  <a:lnTo>
                    <a:pt x="3659796" y="1783924"/>
                  </a:lnTo>
                  <a:close/>
                </a:path>
              </a:pathLst>
            </a:cu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CBA672F-10BE-405C-BAC5-F611B90033CB}"/>
                </a:ext>
              </a:extLst>
            </p:cNvPr>
            <p:cNvSpPr/>
            <p:nvPr userDrawn="1"/>
          </p:nvSpPr>
          <p:spPr>
            <a:xfrm>
              <a:off x="5470" y="3922052"/>
              <a:ext cx="4052922" cy="2935948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922" h="2935948">
                  <a:moveTo>
                    <a:pt x="3578226" y="2935948"/>
                  </a:moveTo>
                  <a:lnTo>
                    <a:pt x="0" y="2927075"/>
                  </a:lnTo>
                  <a:cubicBezTo>
                    <a:pt x="4997" y="2150085"/>
                    <a:pt x="4523" y="1351216"/>
                    <a:pt x="9520" y="574226"/>
                  </a:cubicBezTo>
                  <a:lnTo>
                    <a:pt x="292514" y="976370"/>
                  </a:lnTo>
                  <a:cubicBezTo>
                    <a:pt x="1181802" y="1226354"/>
                    <a:pt x="2622566" y="-407363"/>
                    <a:pt x="3526532" y="97407"/>
                  </a:cubicBezTo>
                  <a:cubicBezTo>
                    <a:pt x="4430498" y="602177"/>
                    <a:pt x="3980095" y="2347234"/>
                    <a:pt x="3578226" y="2935948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9">
            <a:extLst>
              <a:ext uri="{FF2B5EF4-FFF2-40B4-BE49-F238E27FC236}">
                <a16:creationId xmlns:a16="http://schemas.microsoft.com/office/drawing/2014/main" xmlns="" id="{A10F08BE-2F08-4A11-8214-BA43A8D481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F5641348-8167-4428-AD2D-8F6E106B0B30}"/>
              </a:ext>
            </a:extLst>
          </p:cNvPr>
          <p:cNvSpPr/>
          <p:nvPr userDrawn="1"/>
        </p:nvSpPr>
        <p:spPr>
          <a:xfrm flipV="1">
            <a:off x="-13164" y="2319045"/>
            <a:ext cx="8135971" cy="4565826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897324 w 3897324"/>
              <a:gd name="connsiteY0" fmla="*/ 1129574 h 2181421"/>
              <a:gd name="connsiteX1" fmla="*/ 1841225 w 3897324"/>
              <a:gd name="connsiteY1" fmla="*/ 0 h 2181421"/>
              <a:gd name="connsiteX2" fmla="*/ 6 w 3897324"/>
              <a:gd name="connsiteY2" fmla="*/ 724 h 2181421"/>
              <a:gd name="connsiteX3" fmla="*/ 241226 w 3897324"/>
              <a:gd name="connsiteY3" fmla="*/ 2181421 h 2181421"/>
              <a:gd name="connsiteX4" fmla="*/ 3897324 w 3897324"/>
              <a:gd name="connsiteY4" fmla="*/ 1129574 h 2181421"/>
              <a:gd name="connsiteX0" fmla="*/ 4665782 w 4665782"/>
              <a:gd name="connsiteY0" fmla="*/ 1143912 h 2195759"/>
              <a:gd name="connsiteX1" fmla="*/ 2609683 w 4665782"/>
              <a:gd name="connsiteY1" fmla="*/ 14338 h 2195759"/>
              <a:gd name="connsiteX2" fmla="*/ 1 w 4665782"/>
              <a:gd name="connsiteY2" fmla="*/ 0 h 2195759"/>
              <a:gd name="connsiteX3" fmla="*/ 1009684 w 4665782"/>
              <a:gd name="connsiteY3" fmla="*/ 2195759 h 2195759"/>
              <a:gd name="connsiteX4" fmla="*/ 4665782 w 4665782"/>
              <a:gd name="connsiteY4" fmla="*/ 1143912 h 2195759"/>
              <a:gd name="connsiteX0" fmla="*/ 4665781 w 4665781"/>
              <a:gd name="connsiteY0" fmla="*/ 1143912 h 2195759"/>
              <a:gd name="connsiteX1" fmla="*/ 2609682 w 4665781"/>
              <a:gd name="connsiteY1" fmla="*/ 14338 h 2195759"/>
              <a:gd name="connsiteX2" fmla="*/ 0 w 4665781"/>
              <a:gd name="connsiteY2" fmla="*/ 0 h 2195759"/>
              <a:gd name="connsiteX3" fmla="*/ 1009683 w 4665781"/>
              <a:gd name="connsiteY3" fmla="*/ 2195759 h 2195759"/>
              <a:gd name="connsiteX4" fmla="*/ 4665781 w 4665781"/>
              <a:gd name="connsiteY4" fmla="*/ 1143912 h 2195759"/>
              <a:gd name="connsiteX0" fmla="*/ 4668349 w 4668349"/>
              <a:gd name="connsiteY0" fmla="*/ 1143912 h 2481945"/>
              <a:gd name="connsiteX1" fmla="*/ 2612250 w 4668349"/>
              <a:gd name="connsiteY1" fmla="*/ 14338 h 2481945"/>
              <a:gd name="connsiteX2" fmla="*/ 2568 w 4668349"/>
              <a:gd name="connsiteY2" fmla="*/ 0 h 2481945"/>
              <a:gd name="connsiteX3" fmla="*/ 0 w 4668349"/>
              <a:gd name="connsiteY3" fmla="*/ 2481945 h 2481945"/>
              <a:gd name="connsiteX4" fmla="*/ 4668349 w 4668349"/>
              <a:gd name="connsiteY4" fmla="*/ 1143912 h 248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349" h="2481945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xmlns="" id="{FEA7B5B4-06A7-4B2E-A937-95E21EA12637}"/>
              </a:ext>
            </a:extLst>
          </p:cNvPr>
          <p:cNvSpPr/>
          <p:nvPr userDrawn="1"/>
        </p:nvSpPr>
        <p:spPr>
          <a:xfrm flipV="1">
            <a:off x="-15210" y="1836"/>
            <a:ext cx="8673062" cy="5017918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8945 w 5058035"/>
              <a:gd name="connsiteY2" fmla="*/ 709247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4980466"/>
              <a:gd name="connsiteY0" fmla="*/ 2881593 h 2881877"/>
              <a:gd name="connsiteX1" fmla="*/ 0 w 4980466"/>
              <a:gd name="connsiteY1" fmla="*/ 2881877 h 2881877"/>
              <a:gd name="connsiteX2" fmla="*/ 8945 w 4980466"/>
              <a:gd name="connsiteY2" fmla="*/ 654892 h 2881877"/>
              <a:gd name="connsiteX3" fmla="*/ 285375 w 4980466"/>
              <a:gd name="connsiteY3" fmla="*/ 996212 h 2881877"/>
              <a:gd name="connsiteX4" fmla="*/ 4531645 w 4980466"/>
              <a:gd name="connsiteY4" fmla="*/ 43052 h 2881877"/>
              <a:gd name="connsiteX5" fmla="*/ 4583339 w 4980466"/>
              <a:gd name="connsiteY5" fmla="*/ 2881593 h 288187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8945 w 4976528"/>
              <a:gd name="connsiteY2" fmla="*/ 652252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2623 w 4976528"/>
              <a:gd name="connsiteY2" fmla="*/ 629073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528" h="2879237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644" y="16173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07988" y="549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xmlns="" id="{EDB08EB4-CC11-42CA-9B89-A01B1DD72F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62625" y="6097104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2">
            <a:extLst>
              <a:ext uri="{FF2B5EF4-FFF2-40B4-BE49-F238E27FC236}">
                <a16:creationId xmlns:a16="http://schemas.microsoft.com/office/drawing/2014/main" xmlns="" id="{A6B6DA77-CB9F-419C-8A7C-D5CFE34CC31B}"/>
              </a:ext>
            </a:extLst>
          </p:cNvPr>
          <p:cNvSpPr/>
          <p:nvPr userDrawn="1"/>
        </p:nvSpPr>
        <p:spPr>
          <a:xfrm rot="10800000" flipV="1">
            <a:off x="4572796" y="1836"/>
            <a:ext cx="7629922" cy="4773080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658966 w 3658966"/>
              <a:gd name="connsiteY0" fmla="*/ 1129574 h 2164463"/>
              <a:gd name="connsiteX1" fmla="*/ 1602867 w 3658966"/>
              <a:gd name="connsiteY1" fmla="*/ 0 h 2164463"/>
              <a:gd name="connsiteX2" fmla="*/ 136 w 3658966"/>
              <a:gd name="connsiteY2" fmla="*/ 724 h 2164463"/>
              <a:gd name="connsiteX3" fmla="*/ 11818 w 3658966"/>
              <a:gd name="connsiteY3" fmla="*/ 2164463 h 2164463"/>
              <a:gd name="connsiteX4" fmla="*/ 3658966 w 3658966"/>
              <a:gd name="connsiteY4" fmla="*/ 1129574 h 2164463"/>
              <a:gd name="connsiteX0" fmla="*/ 3659337 w 3659337"/>
              <a:gd name="connsiteY0" fmla="*/ 1129574 h 2168702"/>
              <a:gd name="connsiteX1" fmla="*/ 1603238 w 3659337"/>
              <a:gd name="connsiteY1" fmla="*/ 0 h 2168702"/>
              <a:gd name="connsiteX2" fmla="*/ 507 w 3659337"/>
              <a:gd name="connsiteY2" fmla="*/ 724 h 2168702"/>
              <a:gd name="connsiteX3" fmla="*/ 3239 w 3659337"/>
              <a:gd name="connsiteY3" fmla="*/ 2168702 h 2168702"/>
              <a:gd name="connsiteX4" fmla="*/ 3659337 w 3659337"/>
              <a:gd name="connsiteY4" fmla="*/ 1129574 h 21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37" h="2168702">
                <a:moveTo>
                  <a:pt x="3659337" y="1129574"/>
                </a:moveTo>
                <a:cubicBezTo>
                  <a:pt x="2653378" y="444416"/>
                  <a:pt x="2213204" y="297321"/>
                  <a:pt x="1603238" y="0"/>
                </a:cubicBezTo>
                <a:lnTo>
                  <a:pt x="507" y="724"/>
                </a:lnTo>
                <a:cubicBezTo>
                  <a:pt x="-960" y="399868"/>
                  <a:pt x="998" y="1220684"/>
                  <a:pt x="3239" y="2168702"/>
                </a:cubicBezTo>
                <a:lnTo>
                  <a:pt x="3659337" y="1129574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xmlns="" id="{DF7DC13D-E42C-4CFB-92DC-556753806D50}"/>
              </a:ext>
            </a:extLst>
          </p:cNvPr>
          <p:cNvSpPr/>
          <p:nvPr userDrawn="1"/>
        </p:nvSpPr>
        <p:spPr>
          <a:xfrm rot="10800000" flipV="1">
            <a:off x="3840954" y="2212271"/>
            <a:ext cx="8376394" cy="4691140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870 w 4048566"/>
              <a:gd name="connsiteY0" fmla="*/ 2935948 h 2935948"/>
              <a:gd name="connsiteX1" fmla="*/ 9388 w 4048566"/>
              <a:gd name="connsiteY1" fmla="*/ 2163554 h 2935948"/>
              <a:gd name="connsiteX2" fmla="*/ 1128 w 4048566"/>
              <a:gd name="connsiteY2" fmla="*/ 566154 h 2935948"/>
              <a:gd name="connsiteX3" fmla="*/ 288158 w 4048566"/>
              <a:gd name="connsiteY3" fmla="*/ 976370 h 2935948"/>
              <a:gd name="connsiteX4" fmla="*/ 3522176 w 4048566"/>
              <a:gd name="connsiteY4" fmla="*/ 97407 h 2935948"/>
              <a:gd name="connsiteX5" fmla="*/ 3573870 w 4048566"/>
              <a:gd name="connsiteY5" fmla="*/ 2935948 h 2935948"/>
              <a:gd name="connsiteX0" fmla="*/ 3857845 w 4085172"/>
              <a:gd name="connsiteY0" fmla="*/ 2270019 h 2270019"/>
              <a:gd name="connsiteX1" fmla="*/ 9388 w 4085172"/>
              <a:gd name="connsiteY1" fmla="*/ 2091993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4085172"/>
              <a:gd name="connsiteY0" fmla="*/ 2270019 h 2270019"/>
              <a:gd name="connsiteX1" fmla="*/ 9388 w 4085172"/>
              <a:gd name="connsiteY1" fmla="*/ 2257095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3873294"/>
              <a:gd name="connsiteY0" fmla="*/ 2270019 h 2270019"/>
              <a:gd name="connsiteX1" fmla="*/ 9388 w 3873294"/>
              <a:gd name="connsiteY1" fmla="*/ 2257095 h 2270019"/>
              <a:gd name="connsiteX2" fmla="*/ 1128 w 3873294"/>
              <a:gd name="connsiteY2" fmla="*/ 494593 h 2270019"/>
              <a:gd name="connsiteX3" fmla="*/ 288158 w 3873294"/>
              <a:gd name="connsiteY3" fmla="*/ 904809 h 2270019"/>
              <a:gd name="connsiteX4" fmla="*/ 3522176 w 3873294"/>
              <a:gd name="connsiteY4" fmla="*/ 25846 h 2270019"/>
              <a:gd name="connsiteX5" fmla="*/ 3857845 w 3873294"/>
              <a:gd name="connsiteY5" fmla="*/ 2270019 h 2270019"/>
              <a:gd name="connsiteX0" fmla="*/ 3857845 w 4044807"/>
              <a:gd name="connsiteY0" fmla="*/ 2270019 h 2270019"/>
              <a:gd name="connsiteX1" fmla="*/ 9388 w 4044807"/>
              <a:gd name="connsiteY1" fmla="*/ 2257095 h 2270019"/>
              <a:gd name="connsiteX2" fmla="*/ 1128 w 4044807"/>
              <a:gd name="connsiteY2" fmla="*/ 494593 h 2270019"/>
              <a:gd name="connsiteX3" fmla="*/ 288158 w 4044807"/>
              <a:gd name="connsiteY3" fmla="*/ 904809 h 2270019"/>
              <a:gd name="connsiteX4" fmla="*/ 3522176 w 4044807"/>
              <a:gd name="connsiteY4" fmla="*/ 25846 h 2270019"/>
              <a:gd name="connsiteX5" fmla="*/ 3857845 w 4044807"/>
              <a:gd name="connsiteY5" fmla="*/ 2270019 h 2270019"/>
              <a:gd name="connsiteX0" fmla="*/ 3858259 w 4045221"/>
              <a:gd name="connsiteY0" fmla="*/ 2270019 h 2270019"/>
              <a:gd name="connsiteX1" fmla="*/ 5332 w 4045221"/>
              <a:gd name="connsiteY1" fmla="*/ 2257095 h 2270019"/>
              <a:gd name="connsiteX2" fmla="*/ 1542 w 4045221"/>
              <a:gd name="connsiteY2" fmla="*/ 494593 h 2270019"/>
              <a:gd name="connsiteX3" fmla="*/ 288572 w 4045221"/>
              <a:gd name="connsiteY3" fmla="*/ 904809 h 2270019"/>
              <a:gd name="connsiteX4" fmla="*/ 3522590 w 4045221"/>
              <a:gd name="connsiteY4" fmla="*/ 25846 h 2270019"/>
              <a:gd name="connsiteX5" fmla="*/ 3858259 w 4045221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297" h="2270019">
                <a:moveTo>
                  <a:pt x="3866335" y="2270019"/>
                </a:moveTo>
                <a:lnTo>
                  <a:pt x="0" y="2257095"/>
                </a:lnTo>
                <a:cubicBezTo>
                  <a:pt x="-48" y="2101642"/>
                  <a:pt x="4621" y="1271583"/>
                  <a:pt x="9618" y="494593"/>
                </a:cubicBezTo>
                <a:lnTo>
                  <a:pt x="296648" y="904809"/>
                </a:lnTo>
                <a:cubicBezTo>
                  <a:pt x="1185936" y="1154793"/>
                  <a:pt x="2935718" y="-201689"/>
                  <a:pt x="3530666" y="25846"/>
                </a:cubicBezTo>
                <a:cubicBezTo>
                  <a:pt x="4125614" y="253381"/>
                  <a:pt x="4175747" y="1615265"/>
                  <a:pt x="3866335" y="2270019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xmlns="" id="{4B86FC3C-4C67-4716-8E57-445E16FA55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5392948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5" y="5921017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8470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76F93-8511-4A9A-8C81-04F49E7F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DFBCCC-7943-41D7-A4E6-5EAF070A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  <p:sldLayoutId id="2147483910" r:id="rId6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3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EDEDED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21855/mockito-verify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AD"/>
                </a:solidFill>
              </a:rPr>
              <a:t>EXPENSE CLAIM MODULE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Location, Date, Author</a:t>
            </a:r>
          </a:p>
        </p:txBody>
      </p:sp>
    </p:spTree>
    <p:extLst>
      <p:ext uri="{BB962C8B-B14F-4D97-AF65-F5344CB8AC3E}">
        <p14:creationId xmlns:p14="http://schemas.microsoft.com/office/powerpoint/2010/main" val="32608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DELETE </a:t>
            </a:r>
            <a:r>
              <a:rPr lang="en-US" sz="3600" dirty="0"/>
              <a:t>AN EXPENSE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00" y="1485000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This functionality allows the user to </a:t>
            </a:r>
            <a:r>
              <a:rPr lang="en-US" sz="2000" dirty="0" smtClean="0"/>
              <a:t>delete </a:t>
            </a:r>
            <a:r>
              <a:rPr lang="en-US" sz="2000" dirty="0"/>
              <a:t>an Expense claim using an ID. If entered ID is valid, the details will be </a:t>
            </a:r>
            <a:r>
              <a:rPr lang="en-US" sz="2000" dirty="0" smtClean="0"/>
              <a:t>deleted, </a:t>
            </a:r>
            <a:r>
              <a:rPr lang="en-US" sz="2000" dirty="0"/>
              <a:t>else if the ID is invalid, the error message will be displayed on the </a:t>
            </a:r>
            <a:r>
              <a:rPr lang="en-US" sz="2000" dirty="0" smtClean="0"/>
              <a:t>screen.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Testing and Logger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000" y="1845000"/>
            <a:ext cx="10080000" cy="3888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this module we have implemented Mockito Testing framework . In which we have tested both the “Behavior Verification” as well as the “Verify Interaction”.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To add a behavior to the mocked class when() and </a:t>
            </a:r>
            <a:r>
              <a:rPr lang="en-US" sz="2000" dirty="0" err="1"/>
              <a:t>thenReturn</a:t>
            </a:r>
            <a:r>
              <a:rPr lang="en-US" sz="2000" dirty="0"/>
              <a:t>() functions are </a:t>
            </a:r>
            <a:r>
              <a:rPr lang="en-US" sz="2000" dirty="0" smtClean="0"/>
              <a:t>used.</a:t>
            </a:r>
            <a:r>
              <a:rPr lang="en-US" sz="2000" dirty="0"/>
              <a:t> </a:t>
            </a:r>
            <a:r>
              <a:rPr lang="en-US" sz="2000" dirty="0" err="1" smtClean="0">
                <a:hlinkClick r:id="rId2"/>
              </a:rPr>
              <a:t>Mockito</a:t>
            </a:r>
            <a:r>
              <a:rPr lang="en-US" sz="2000" dirty="0" smtClean="0">
                <a:hlinkClick r:id="rId2"/>
              </a:rPr>
              <a:t> </a:t>
            </a:r>
            <a:r>
              <a:rPr lang="en-US" sz="2000" dirty="0">
                <a:hlinkClick r:id="rId2"/>
              </a:rPr>
              <a:t>verify</a:t>
            </a:r>
            <a:r>
              <a:rPr lang="en-US" sz="2000" dirty="0"/>
              <a:t>() method checks that a method is called with the right </a:t>
            </a:r>
            <a:r>
              <a:rPr lang="en-US" sz="2000" dirty="0" smtClean="0"/>
              <a:t>parameters.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Logger is implemented using log4j.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Deployment On Cloud(AWS)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468000" cy="3556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have created EC2 Amazon Linux instance.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have import the jar files from spring boot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Then we </a:t>
            </a:r>
            <a:r>
              <a:rPr lang="en-US" dirty="0"/>
              <a:t>h</a:t>
            </a:r>
            <a:r>
              <a:rPr lang="en-US" dirty="0" smtClean="0"/>
              <a:t>ave created a docker file to convert the jar files into docker images.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Docker image will create the environment for mysql</a:t>
            </a:r>
            <a:r>
              <a:rPr lang="en-US" dirty="0"/>
              <a:t>.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ABSTRACT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24000"/>
            <a:ext cx="9144000" cy="373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9144000" cy="766763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0645"/>
              </p:ext>
            </p:extLst>
          </p:nvPr>
        </p:nvGraphicFramePr>
        <p:xfrm>
          <a:off x="1066800" y="2057400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32600"/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 Introduction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r>
                        <a:rPr lang="en-US" baseline="0" dirty="0" smtClean="0"/>
                        <a:t> an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All Expense Claimed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Expense Claimed by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Expense</a:t>
                      </a:r>
                      <a:r>
                        <a:rPr lang="en-US" baseline="0" dirty="0" smtClean="0"/>
                        <a:t> by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on Cloud(AWS)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MODULE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9296400" cy="36576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This module aims to integrate all the </a:t>
            </a:r>
            <a:r>
              <a:rPr lang="en-US" sz="1800" dirty="0"/>
              <a:t>micro services, i.e. Employee Code Module, Project Code Module and Expense Code </a:t>
            </a:r>
            <a:r>
              <a:rPr lang="en-US" sz="1800" dirty="0" smtClean="0"/>
              <a:t>Module.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module receives employee id, project code id and expense code id from respective modules.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portal </a:t>
            </a:r>
            <a:r>
              <a:rPr lang="en-US" sz="1800" dirty="0"/>
              <a:t>is created </a:t>
            </a:r>
            <a:r>
              <a:rPr lang="en-US" sz="1800" dirty="0" smtClean="0"/>
              <a:t>using an angular webpage through </a:t>
            </a:r>
            <a:r>
              <a:rPr lang="en-US" sz="1800" dirty="0"/>
              <a:t>which a user can claim, view, update and delete the expense.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FUCTIONALITIES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2565000"/>
            <a:ext cx="9756000" cy="2692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Claim An Expense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All Expense Claims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Expense Claim By 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Update An Expense Claim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Delete An Expense Claim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CLAIM</a:t>
            </a:r>
            <a:r>
              <a:rPr lang="en-US" dirty="0" smtClean="0"/>
              <a:t> </a:t>
            </a:r>
            <a:r>
              <a:rPr lang="en-US" sz="3600" dirty="0" smtClean="0"/>
              <a:t>AN EXPENSE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936000" cy="3556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In this functionality user will choose the Employee Id, Expense Code Id, Project Code Id from drop-down menu.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If valid, the corresponding details will be fetched from Employee Code Module and </a:t>
            </a:r>
            <a:r>
              <a:rPr lang="en-US" sz="2000" dirty="0" smtClean="0"/>
              <a:t>displayed else , the </a:t>
            </a:r>
            <a:r>
              <a:rPr lang="en-US" sz="2000" dirty="0"/>
              <a:t>error message will be displayed and the user will not be able to proceed </a:t>
            </a:r>
            <a:r>
              <a:rPr lang="en-US" sz="2000" dirty="0" smtClean="0"/>
              <a:t>further.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User will enter start date , end date, Expense Amount.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After validation is done on comparing dates the values will be stored </a:t>
            </a:r>
            <a:r>
              <a:rPr lang="en-US" sz="2000" dirty="0"/>
              <a:t>into the </a:t>
            </a:r>
            <a:r>
              <a:rPr lang="en-US" sz="2000" dirty="0" smtClean="0"/>
              <a:t>database.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The Expense Claim Id will be auto-generated.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2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ALL EXPENSE CLAIMS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773000"/>
            <a:ext cx="9900000" cy="3772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this functionality the user can view all the expense claims.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66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EXPENSE CLAIM BY 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485000"/>
            <a:ext cx="9756000" cy="3772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functionality allows the user to search an Expense claim using an ID.</a:t>
            </a:r>
            <a:r>
              <a:rPr lang="en-US" sz="2000" dirty="0"/>
              <a:t> If entered ID is valid, the details will be </a:t>
            </a:r>
            <a:r>
              <a:rPr lang="en-US" sz="2000" dirty="0" smtClean="0"/>
              <a:t>displayed, else </a:t>
            </a:r>
            <a:r>
              <a:rPr lang="en-US" sz="2000" dirty="0"/>
              <a:t>if the ID is </a:t>
            </a:r>
            <a:r>
              <a:rPr lang="en-US" sz="2000" dirty="0" smtClean="0"/>
              <a:t>invalid, </a:t>
            </a:r>
            <a:r>
              <a:rPr lang="en-US" sz="2000" dirty="0"/>
              <a:t>the error message will be displayed on the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9144000" cy="5381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UPDATE AN </a:t>
            </a:r>
            <a:r>
              <a:rPr lang="en-US" sz="3600" dirty="0"/>
              <a:t>EXPENSE </a:t>
            </a:r>
            <a:r>
              <a:rPr lang="en-US" sz="3600" dirty="0" smtClean="0"/>
              <a:t>CLAIM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00" y="1413000"/>
            <a:ext cx="9936000" cy="4392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this functionality the user is required to </a:t>
            </a:r>
            <a:r>
              <a:rPr lang="en-US" sz="2000" dirty="0"/>
              <a:t>e</a:t>
            </a:r>
            <a:r>
              <a:rPr lang="en-US" sz="2000" dirty="0" smtClean="0"/>
              <a:t>nter </a:t>
            </a:r>
            <a:r>
              <a:rPr lang="en-US" sz="2000" dirty="0"/>
              <a:t>the Expense Code ID. </a:t>
            </a:r>
            <a:r>
              <a:rPr lang="en-US" sz="2000" dirty="0" smtClean="0"/>
              <a:t>If entered ID is </a:t>
            </a:r>
            <a:r>
              <a:rPr lang="en-US" sz="2000" dirty="0"/>
              <a:t>valid, the details will be displayed and user will be able to modify the details wherever required. Else if the ID is wrong, the error message will be </a:t>
            </a:r>
            <a:r>
              <a:rPr lang="en-US" sz="2000" dirty="0" smtClean="0"/>
              <a:t>displayed on the screen.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ze the Possibilities 2017" id="{EE6B8699-DD5E-42BE-9B70-27D590C0B319}" vid="{6CAB604D-E609-48C2-8EA9-996CB507E44F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9B670354C7459E59B9708523F8ED" ma:contentTypeVersion="5" ma:contentTypeDescription="Create a new document." ma:contentTypeScope="" ma:versionID="8915764e33a79193e684956f9e6233d5">
  <xsd:schema xmlns:xsd="http://www.w3.org/2001/XMLSchema" xmlns:xs="http://www.w3.org/2001/XMLSchema" xmlns:p="http://schemas.microsoft.com/office/2006/metadata/properties" xmlns:ns2="615c658d-3b73-47f5-bc47-c6e0fae65383" targetNamespace="http://schemas.microsoft.com/office/2006/metadata/properties" ma:root="true" ma:fieldsID="799bef5cae8c923829a5db30917ffa92" ns2:_="">
    <xsd:import namespace="615c658d-3b73-47f5-bc47-c6e0fae6538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c658d-3b73-47f5-bc47-c6e0fae6538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Capgemini_Standard_Templates"/>
          <xsd:enumeration value="Key_Accounts_Response_Templates"/>
          <xsd:enumeration value="Multimedia and Creative Submission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15c658d-3b73-47f5-bc47-c6e0fae65383">Capgemini_Standard_Templates</Category>
  </documentManagement>
</p:properties>
</file>

<file path=customXml/itemProps1.xml><?xml version="1.0" encoding="utf-8"?>
<ds:datastoreItem xmlns:ds="http://schemas.openxmlformats.org/officeDocument/2006/customXml" ds:itemID="{D04E931C-125C-4B6F-B15A-19FB1A8CCC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A2FF1-62C2-46A7-90ED-7E265E66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7489C-A5B0-4849-8C29-C2EE30851EB7}">
  <ds:schemaRefs>
    <ds:schemaRef ds:uri="http://schemas.microsoft.com/office/2006/metadata/properties"/>
    <ds:schemaRef ds:uri="http://schemas.microsoft.com/office/infopath/2007/PartnerControls"/>
    <ds:schemaRef ds:uri="615c658d-3b73-47f5-bc47-c6e0fae653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494</Words>
  <Application>Microsoft Office PowerPoint</Application>
  <PresentationFormat>Widescreen</PresentationFormat>
  <Paragraphs>61</Paragraphs>
  <Slides>13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Verdana</vt:lpstr>
      <vt:lpstr>Wingdings</vt:lpstr>
      <vt:lpstr>Title Slide</vt:lpstr>
      <vt:lpstr>Content and Image Layouts</vt:lpstr>
      <vt:lpstr>think-cell Slide</vt:lpstr>
      <vt:lpstr>PowerPoint Presentation</vt:lpstr>
      <vt:lpstr>ABSTRACT</vt:lpstr>
      <vt:lpstr>CONTENTS</vt:lpstr>
      <vt:lpstr>MODULE INTRODUCTION</vt:lpstr>
      <vt:lpstr>FUCTIONALITIES</vt:lpstr>
      <vt:lpstr>CLAIM AN EXPENSE</vt:lpstr>
      <vt:lpstr>VIEW ALL EXPENSE CLAIMS</vt:lpstr>
      <vt:lpstr>VIEW EXPENSE CLAIM BY ID</vt:lpstr>
      <vt:lpstr>UPDATE AN EXPENSE CLAIM</vt:lpstr>
      <vt:lpstr>DELETE AN EXPENSE CLAIM</vt:lpstr>
      <vt:lpstr>Testing and Logger</vt:lpstr>
      <vt:lpstr>Deployment On Cloud(AWS) </vt:lpstr>
      <vt:lpstr>Thank You 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Galla, Hari</cp:lastModifiedBy>
  <cp:revision>55</cp:revision>
  <dcterms:created xsi:type="dcterms:W3CDTF">2017-11-02T14:01:05Z</dcterms:created>
  <dcterms:modified xsi:type="dcterms:W3CDTF">2019-10-03T09:43:09Z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0x01010032589B670354C7459E59B9708523F8ED</vt:lpwstr>
  </property>
</Properties>
</file>