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6" r:id="rId8"/>
    <p:sldId id="261" r:id="rId9"/>
    <p:sldId id="262" r:id="rId10"/>
    <p:sldId id="263" r:id="rId11"/>
    <p:sldId id="260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ket Nayak" initials="AN" lastIdx="1" clrIdx="0">
    <p:extLst>
      <p:ext uri="{19B8F6BF-5375-455C-9EA6-DF929625EA0E}">
        <p15:presenceInfo xmlns:p15="http://schemas.microsoft.com/office/powerpoint/2012/main" userId="24c9f03553139d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9BDA-CB9F-4EED-A5E4-7777EBE7E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51647"/>
            <a:ext cx="8561747" cy="2339788"/>
          </a:xfrm>
        </p:spPr>
        <p:txBody>
          <a:bodyPr>
            <a:normAutofit/>
          </a:bodyPr>
          <a:lstStyle/>
          <a:p>
            <a:r>
              <a:rPr lang="en-US" sz="5400" b="1" dirty="0"/>
              <a:t>Lung Cancer Survival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FA45F-6CE5-44AE-B5F2-E0CDC2131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2098631"/>
          </a:xfrm>
        </p:spPr>
        <p:txBody>
          <a:bodyPr>
            <a:normAutofit fontScale="77500" lnSpcReduction="20000"/>
          </a:bodyPr>
          <a:lstStyle/>
          <a:p>
            <a:r>
              <a:rPr lang="en-US" sz="2100" b="0" i="0" dirty="0">
                <a:solidFill>
                  <a:srgbClr val="374151"/>
                </a:solidFill>
                <a:effectLst/>
                <a:latin typeface="__Inter_d65c78"/>
              </a:rPr>
              <a:t>An Innovative Approach to Enhancing Patient SURVIVAL Outcomes</a:t>
            </a:r>
          </a:p>
          <a:p>
            <a:pPr algn="l"/>
            <a:r>
              <a:rPr lang="en-US" sz="2100" b="1" i="0" dirty="0">
                <a:solidFill>
                  <a:srgbClr val="374151"/>
                </a:solidFill>
                <a:effectLst/>
                <a:latin typeface="__Inter_d65c78"/>
              </a:rPr>
              <a:t>Presented by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74151"/>
                </a:solidFill>
                <a:effectLst/>
                <a:latin typeface="__Inter_d65c78"/>
              </a:rPr>
              <a:t>AKASH VISHWAKARMA (240843025005)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74151"/>
                </a:solidFill>
                <a:latin typeface="__Inter_d65c78"/>
              </a:rPr>
              <a:t>SWAPNIL PANDA (240843025044)</a:t>
            </a:r>
            <a:endParaRPr lang="en-US" sz="21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74151"/>
                </a:solidFill>
                <a:latin typeface="__Inter_d65c78"/>
              </a:rPr>
              <a:t>ARBAJ RIYAJ SHAIKH (240843025008)</a:t>
            </a:r>
            <a:endParaRPr lang="en-US" sz="21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374151"/>
                </a:solidFill>
                <a:effectLst/>
                <a:latin typeface="__Inter_d65c78"/>
              </a:rPr>
              <a:t>JAYDEEP DHANAJIRAO SHINDE (240843025017)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1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D48C-7C28-4608-AB2E-AC153DE4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8270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EDA-Survival By Cancer Stage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B7D12-CE21-4773-9854-3A361C5CA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47" y="1721224"/>
            <a:ext cx="9780493" cy="4332257"/>
          </a:xfrm>
        </p:spPr>
      </p:pic>
    </p:spTree>
    <p:extLst>
      <p:ext uri="{BB962C8B-B14F-4D97-AF65-F5344CB8AC3E}">
        <p14:creationId xmlns:p14="http://schemas.microsoft.com/office/powerpoint/2010/main" val="192335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CDA7-C41F-4E7D-B5D9-FB59DD23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51646"/>
            <a:ext cx="9520158" cy="79785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/>
              <a:t>Model Selection and Training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B505E53-B22F-415A-A772-A1F023B7F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532796"/>
              </p:ext>
            </p:extLst>
          </p:nvPr>
        </p:nvGraphicFramePr>
        <p:xfrm>
          <a:off x="1534696" y="1953840"/>
          <a:ext cx="9520236" cy="295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60118">
                  <a:extLst>
                    <a:ext uri="{9D8B030D-6E8A-4147-A177-3AD203B41FA5}">
                      <a16:colId xmlns:a16="http://schemas.microsoft.com/office/drawing/2014/main" val="195292508"/>
                    </a:ext>
                  </a:extLst>
                </a:gridCol>
                <a:gridCol w="4760118">
                  <a:extLst>
                    <a:ext uri="{9D8B030D-6E8A-4147-A177-3AD203B41FA5}">
                      <a16:colId xmlns:a16="http://schemas.microsoft.com/office/drawing/2014/main" val="3336277103"/>
                    </a:ext>
                  </a:extLst>
                </a:gridCol>
              </a:tblGrid>
              <a:tr h="5900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 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27095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__Inter_d65c78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23268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__Inter_d65c78"/>
                          <a:ea typeface="+mn-ea"/>
                          <a:cs typeface="+mn-cs"/>
                        </a:rPr>
                        <a:t>K-Nearest Neighbors</a:t>
                      </a:r>
                      <a:endParaRPr lang="en-US" sz="2000" b="1" dirty="0">
                        <a:latin typeface="__Inter_d65c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66867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__Inter_d65c78"/>
                        </a:rPr>
                        <a:t>Extra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8437"/>
                  </a:ext>
                </a:extLst>
              </a:tr>
              <a:tr h="59006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__Inter_d65c78"/>
                        </a:rPr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1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13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9EA2-852E-4547-91E8-967E8848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Selected and Deployed – Extra Tree Classifier – Model accuracy was 70%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66F4-8D3A-4BB5-A414-AE65D7A4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65115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Extra Trees Classifier ensemble learning method that builds multiple decision trees and merges them together to improve accuracy and control overfitting.</a:t>
            </a:r>
          </a:p>
          <a:p>
            <a:r>
              <a:rPr lang="en-US" dirty="0">
                <a:solidFill>
                  <a:srgbClr val="374151"/>
                </a:solidFill>
                <a:latin typeface="__Inter_d65c78"/>
              </a:rPr>
              <a:t>B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agging ensemble method, similar to Random Forests.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Extra Trees introduce more randomness by selecting a random subset of features and thresholds for splitting nodes.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Creates multiple subsets of the training data using bootstrapping.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Predictions are made by aggregating the predictions from all trees</a:t>
            </a:r>
            <a:r>
              <a:rPr lang="en-US" dirty="0">
                <a:solidFill>
                  <a:srgbClr val="374151"/>
                </a:solidFill>
                <a:latin typeface="__Inter_d65c78"/>
              </a:rPr>
              <a:t>(models).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Use Cases: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Commonly used in fields such as finance (credit scoring), healthcare (disease prediction), and marketing (customer segmentation).</a:t>
            </a:r>
          </a:p>
          <a:p>
            <a:endParaRPr lang="en-US" dirty="0">
              <a:solidFill>
                <a:srgbClr val="374151"/>
              </a:solidFill>
              <a:latin typeface="__Inter_d65c78"/>
            </a:endParaRPr>
          </a:p>
          <a:p>
            <a:endParaRPr lang="en-US" dirty="0">
              <a:solidFill>
                <a:srgbClr val="374151"/>
              </a:solidFill>
              <a:latin typeface="__Inter_d65c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37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F790-E90C-482D-80D9-D2FC5365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08F7-EE1F-490D-BE92-E36F7121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__Inter_d65c78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n our analysis of lung cancer survival prediction using a comprehensive dataset of 200,000 patients, we employed various machine learning models, including Logistic Regression, Extra Trees Classifier, Random Forest, Knn. Extra Trees Classifier &amp; Knn outperformed Logistic Regression and Random Forest. The findings from our predictive models can inform clinical decision-making and personalized treatment plans. By identifying high-risk patients, healthcare providers can prioritize interventions and allocate resources more effectively, ultimately improving patient outcomes. Thus integration of machine learning in lung cancer survival prediction represents a promising advancement in oncology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6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3736-4C2E-43AA-BD63-CF56F346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96471"/>
            <a:ext cx="9520158" cy="82475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F082-5CED-40FB-B42A-A58838419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45340"/>
            <a:ext cx="9520158" cy="3521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Lung cancer is a leading cause of cancer-related deaths worldwide, with over 2.2 million new cases annually. Accurate survival prediction is essential for optimizing treatment strategies, enhancing patient communication, and improving clinical outcomes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d65c78"/>
              </a:rPr>
              <a:t>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. Recent advancements in machine learning (ML) provide powerful tools for analyzing complex datasets, enabling improved prognostic accuracy.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423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9D02-6E42-4CD3-8EDA-F7E2513AF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64C5-8837-4FC9-B224-7EBF49B05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We aim to predict the survival outcome of patients having lung cancer using different attributes  such as age, gender, cancer stage, treatment type,</a:t>
            </a:r>
            <a:r>
              <a:rPr lang="en-US" sz="2000" b="1" i="0" dirty="0">
                <a:effectLst/>
                <a:latin typeface="__Inter_d65c78"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family history and lifestyle factors, which may influence survival rates. This will lead to better-informed treatment decisions and personalized patient care. It also facilitates the identification of high-risk patients, ultimately improving survival rates and quality of life</a:t>
            </a:r>
            <a:endParaRPr lang="en-US" sz="2400" dirty="0"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94276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5E61-A097-4128-A3CB-6D021268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72" y="242048"/>
            <a:ext cx="9520158" cy="70821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94732-16A9-4BF0-A2F1-55723D86F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47" y="950260"/>
            <a:ext cx="12024906" cy="50471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8330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4" y="250974"/>
            <a:ext cx="9520157" cy="1059305"/>
          </a:xfrm>
        </p:spPr>
        <p:txBody>
          <a:bodyPr>
            <a:normAutofit/>
          </a:bodyPr>
          <a:lstStyle/>
          <a:p>
            <a:r>
              <a:rPr lang="en-IN" sz="4800" b="1" dirty="0" err="1" smtClean="0"/>
              <a:t>Streamlit</a:t>
            </a:r>
            <a:r>
              <a:rPr lang="en-IN" sz="4800" b="1" dirty="0" smtClean="0"/>
              <a:t>    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4" y="2010878"/>
            <a:ext cx="10176659" cy="343814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Streamlit</a:t>
            </a:r>
            <a:r>
              <a:rPr lang="en-US" dirty="0" smtClean="0"/>
              <a:t> </a:t>
            </a:r>
            <a:r>
              <a:rPr lang="en-US" dirty="0"/>
              <a:t>is an open-source Python framework designed for building interactive and data-driven web </a:t>
            </a:r>
            <a:r>
              <a:rPr lang="en-US" dirty="0" smtClean="0"/>
              <a:t>applications. </a:t>
            </a:r>
            <a:r>
              <a:rPr lang="en-US" dirty="0"/>
              <a:t>It is particularly popular among data scientists, machine learning (ML) practitioners, and analysts due to its simplicity and ability to create fully functional web </a:t>
            </a:r>
            <a:r>
              <a:rPr lang="en-US" dirty="0" smtClean="0"/>
              <a:t>applications.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AutoShape 4" descr="Python Tutorial: Streamlit | DataCam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396" y="479792"/>
            <a:ext cx="1188979" cy="10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Database Integration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10370090" cy="381842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It means Storing </a:t>
            </a:r>
            <a:r>
              <a:rPr lang="en-US" sz="1800" dirty="0"/>
              <a:t>and </a:t>
            </a:r>
            <a:r>
              <a:rPr lang="en-US" sz="1800" dirty="0" smtClean="0"/>
              <a:t>retrieving </a:t>
            </a:r>
            <a:r>
              <a:rPr lang="en-US" sz="1800" dirty="0"/>
              <a:t>user inputs or predictions from a database</a:t>
            </a:r>
            <a:r>
              <a:rPr lang="en-US" sz="1800" dirty="0" smtClean="0"/>
              <a:t>.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Steps:</a:t>
            </a:r>
          </a:p>
          <a:p>
            <a:pPr marL="0" indent="0">
              <a:buNone/>
            </a:pPr>
            <a:r>
              <a:rPr lang="en-IN" sz="1800" dirty="0"/>
              <a:t> 1. Choosing a </a:t>
            </a:r>
            <a:r>
              <a:rPr lang="en-IN" sz="1800" dirty="0" smtClean="0"/>
              <a:t>Database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US" sz="1800" dirty="0" smtClean="0"/>
              <a:t>2</a:t>
            </a:r>
            <a:r>
              <a:rPr lang="en-US" sz="1800" dirty="0"/>
              <a:t>. Installing </a:t>
            </a:r>
            <a:r>
              <a:rPr lang="en-US" sz="1800" dirty="0" smtClean="0"/>
              <a:t>Dependencies (</a:t>
            </a:r>
            <a:r>
              <a:rPr lang="en-US" sz="1800" dirty="0"/>
              <a:t>To integrate a database, install relevant Python </a:t>
            </a:r>
            <a:r>
              <a:rPr lang="en-US" sz="1800" dirty="0" smtClean="0"/>
              <a:t>libraries)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1800" b="1" dirty="0" err="1" smtClean="0"/>
              <a:t>SQLAlchemy</a:t>
            </a:r>
            <a:r>
              <a:rPr lang="en-US" sz="1800" dirty="0" smtClean="0"/>
              <a:t> </a:t>
            </a:r>
            <a:r>
              <a:rPr lang="en-US" sz="1800" dirty="0"/>
              <a:t>– For database connection and ORM support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3. Establishing a Database Connection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sz="1800" dirty="0" smtClean="0"/>
              <a:t>Capture </a:t>
            </a:r>
            <a:r>
              <a:rPr lang="en-US" sz="1800" dirty="0"/>
              <a:t>user inputs and inserts them into the database securely.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0339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957C-BA87-4C6F-A174-7489E7D8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Exploratory Data Analysis(EDA) &amp; 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7E44-6265-403A-9FD1-7045AB179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4152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6400" b="1" dirty="0">
                <a:latin typeface="__Inter_d65c78"/>
              </a:rPr>
              <a:t>EDA</a:t>
            </a:r>
          </a:p>
          <a:p>
            <a:pPr algn="l"/>
            <a:r>
              <a:rPr lang="en-US" sz="5600" b="1" i="0" dirty="0">
                <a:solidFill>
                  <a:srgbClr val="09090B"/>
                </a:solidFill>
                <a:effectLst/>
                <a:latin typeface="__Inter_d65c78"/>
              </a:rPr>
              <a:t>Survival Distribution </a:t>
            </a:r>
          </a:p>
          <a:p>
            <a:pPr algn="l"/>
            <a:r>
              <a:rPr lang="en-US" sz="5600" b="1" i="0" dirty="0">
                <a:solidFill>
                  <a:srgbClr val="09090B"/>
                </a:solidFill>
                <a:effectLst/>
                <a:latin typeface="__Inter_d65c78"/>
              </a:rPr>
              <a:t>Age distribution by Survival Status</a:t>
            </a:r>
          </a:p>
          <a:p>
            <a:pPr algn="l"/>
            <a:r>
              <a:rPr lang="en-US" sz="5600" b="1" i="0" dirty="0">
                <a:solidFill>
                  <a:srgbClr val="09090B"/>
                </a:solidFill>
                <a:effectLst/>
                <a:latin typeface="__Inter_d65c78"/>
              </a:rPr>
              <a:t>Gender Distribution by Survival Status </a:t>
            </a:r>
          </a:p>
          <a:p>
            <a:pPr algn="l"/>
            <a:r>
              <a:rPr lang="en-US" sz="5600" b="1" i="0" dirty="0">
                <a:solidFill>
                  <a:srgbClr val="09090B"/>
                </a:solidFill>
                <a:effectLst/>
                <a:latin typeface="__Inter_d65c78"/>
              </a:rPr>
              <a:t>smoking status Distribution by Survival Status </a:t>
            </a:r>
          </a:p>
          <a:p>
            <a:pPr algn="l"/>
            <a:r>
              <a:rPr lang="en-US" sz="5600" b="1" i="0" dirty="0">
                <a:solidFill>
                  <a:srgbClr val="09090B"/>
                </a:solidFill>
                <a:effectLst/>
                <a:latin typeface="__Inter_d65c78"/>
              </a:rPr>
              <a:t>Cancer Stage Distribution by Survival Status </a:t>
            </a:r>
          </a:p>
          <a:p>
            <a:pPr algn="l"/>
            <a:r>
              <a:rPr lang="en-US" sz="5600" b="1" i="0" dirty="0">
                <a:solidFill>
                  <a:srgbClr val="09090B"/>
                </a:solidFill>
                <a:effectLst/>
                <a:latin typeface="__Inter_d65c78"/>
              </a:rPr>
              <a:t>Treatment Type Distribution by Survival Status </a:t>
            </a:r>
          </a:p>
          <a:p>
            <a:pPr algn="l"/>
            <a:r>
              <a:rPr lang="en-US" sz="5600" b="1" i="0" dirty="0">
                <a:solidFill>
                  <a:srgbClr val="09090B"/>
                </a:solidFill>
                <a:effectLst/>
                <a:latin typeface="__Inter_d65c78"/>
              </a:rPr>
              <a:t>Family history Distribution by Survival Status</a:t>
            </a:r>
          </a:p>
          <a:p>
            <a:pPr algn="l"/>
            <a:r>
              <a:rPr lang="en-US" sz="5600" b="1" i="0" dirty="0">
                <a:solidFill>
                  <a:srgbClr val="09090B"/>
                </a:solidFill>
                <a:effectLst/>
                <a:latin typeface="__Inter_d65c78"/>
              </a:rPr>
              <a:t>BMI and Cholesterol levels distribution by Survival Status</a:t>
            </a:r>
          </a:p>
          <a:p>
            <a:pPr algn="l"/>
            <a:r>
              <a:rPr lang="en-US" sz="5600" b="1" i="0" dirty="0">
                <a:solidFill>
                  <a:srgbClr val="09090B"/>
                </a:solidFill>
                <a:effectLst/>
                <a:latin typeface="__Inter_d65c78"/>
              </a:rPr>
              <a:t>Hypertension , BMI, </a:t>
            </a:r>
            <a:r>
              <a:rPr lang="en-US" sz="5600" b="1" dirty="0">
                <a:solidFill>
                  <a:srgbClr val="09090B"/>
                </a:solidFill>
                <a:latin typeface="__Inter_d65c78"/>
              </a:rPr>
              <a:t>A</a:t>
            </a:r>
            <a:r>
              <a:rPr lang="en-US" sz="5600" b="1" i="0" dirty="0">
                <a:solidFill>
                  <a:srgbClr val="09090B"/>
                </a:solidFill>
                <a:effectLst/>
                <a:latin typeface="__Inter_d65c78"/>
              </a:rPr>
              <a:t>sthma, cirrhosis, other_cancer distribution</a:t>
            </a:r>
          </a:p>
          <a:p>
            <a:pPr algn="ctr"/>
            <a:endParaRPr lang="en-US" sz="2800" dirty="0">
              <a:latin typeface="__Inter_d65c78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66E40-15E5-4EB8-9CDF-2BE840DF1E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5600" b="1" dirty="0"/>
              <a:t> </a:t>
            </a:r>
            <a:r>
              <a:rPr lang="en-US" sz="7200" b="1" dirty="0"/>
              <a:t>Feature Engineering</a:t>
            </a:r>
            <a:endParaRPr lang="en-US" sz="5600" b="1" dirty="0"/>
          </a:p>
          <a:p>
            <a:endParaRPr lang="en-US" sz="6400" b="1" dirty="0">
              <a:solidFill>
                <a:srgbClr val="374151"/>
              </a:solidFill>
              <a:effectLst/>
            </a:endParaRPr>
          </a:p>
          <a:p>
            <a:r>
              <a:rPr lang="en-US" sz="6400" b="1" dirty="0"/>
              <a:t>Ordinal encoding and one hot encoding of categorical features</a:t>
            </a:r>
          </a:p>
          <a:p>
            <a:r>
              <a:rPr lang="en-US" sz="6400" b="1" dirty="0"/>
              <a:t>Feature Scaling</a:t>
            </a:r>
          </a:p>
          <a:p>
            <a:r>
              <a:rPr lang="en-US" sz="6400" b="1" dirty="0"/>
              <a:t>Calculate treatment delay</a:t>
            </a:r>
          </a:p>
          <a:p>
            <a:r>
              <a:rPr lang="en-US" sz="6400" b="1" dirty="0"/>
              <a:t>Calculate duration of treatment in days</a:t>
            </a:r>
          </a:p>
        </p:txBody>
      </p:sp>
    </p:spTree>
    <p:extLst>
      <p:ext uri="{BB962C8B-B14F-4D97-AF65-F5344CB8AC3E}">
        <p14:creationId xmlns:p14="http://schemas.microsoft.com/office/powerpoint/2010/main" val="233965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7D3A-0F6F-49EE-ADB8-CB097683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87188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EDA – Survival Distribution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5D632F-A0C5-4EEA-85C0-B6D71BF42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671" y="2016125"/>
            <a:ext cx="5800164" cy="3604746"/>
          </a:xfrm>
        </p:spPr>
      </p:pic>
    </p:spTree>
    <p:extLst>
      <p:ext uri="{BB962C8B-B14F-4D97-AF65-F5344CB8AC3E}">
        <p14:creationId xmlns:p14="http://schemas.microsoft.com/office/powerpoint/2010/main" val="398119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1C38-8B47-467B-8930-4F59348D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8718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EDA-Survival By Age Distribution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FD0B706-C959-4C66-BF29-4960452C5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152" y="1873624"/>
            <a:ext cx="9995647" cy="4105835"/>
          </a:xfrm>
        </p:spPr>
      </p:pic>
    </p:spTree>
    <p:extLst>
      <p:ext uri="{BB962C8B-B14F-4D97-AF65-F5344CB8AC3E}">
        <p14:creationId xmlns:p14="http://schemas.microsoft.com/office/powerpoint/2010/main" val="435953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422</TotalTime>
  <Words>474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__Inter_d65c78</vt:lpstr>
      <vt:lpstr>Arial</vt:lpstr>
      <vt:lpstr>Palatino Linotype</vt:lpstr>
      <vt:lpstr>Gallery</vt:lpstr>
      <vt:lpstr>Lung Cancer Survival Prediction Using Machine Learning</vt:lpstr>
      <vt:lpstr>INTRODUCTION</vt:lpstr>
      <vt:lpstr>Problem Definition</vt:lpstr>
      <vt:lpstr>Workflow</vt:lpstr>
      <vt:lpstr>Streamlit    </vt:lpstr>
      <vt:lpstr>Database Integration</vt:lpstr>
      <vt:lpstr>Exploratory Data Analysis(EDA) &amp; Feature Engineering</vt:lpstr>
      <vt:lpstr>EDA – Survival Distribution</vt:lpstr>
      <vt:lpstr>EDA-Survival By Age Distribution</vt:lpstr>
      <vt:lpstr>EDA-Survival By Cancer Stage</vt:lpstr>
      <vt:lpstr>Model Selection and Training</vt:lpstr>
      <vt:lpstr>Model Selected and Deployed – Extra Tree Classifier – Model accuracy was 70%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Cancer Survival Prediction Using Machine Learning</dc:title>
  <dc:creator>Aniket Nayak</dc:creator>
  <cp:lastModifiedBy>Akash Vishwakarma</cp:lastModifiedBy>
  <cp:revision>26</cp:revision>
  <dcterms:created xsi:type="dcterms:W3CDTF">2025-02-08T17:13:21Z</dcterms:created>
  <dcterms:modified xsi:type="dcterms:W3CDTF">2025-02-11T20:23:57Z</dcterms:modified>
</cp:coreProperties>
</file>