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2" r:id="rId3"/>
    <p:sldId id="293" r:id="rId4"/>
    <p:sldId id="294" r:id="rId5"/>
    <p:sldId id="286" r:id="rId6"/>
    <p:sldId id="282" r:id="rId7"/>
    <p:sldId id="272" r:id="rId8"/>
    <p:sldId id="291" r:id="rId9"/>
    <p:sldId id="288" r:id="rId10"/>
    <p:sldId id="289" r:id="rId11"/>
  </p:sldIdLst>
  <p:sldSz cx="9144000" cy="6858000" type="screen4x3"/>
  <p:notesSz cx="7010400" cy="9296400"/>
  <p:embeddedFontLst>
    <p:embeddedFont>
      <p:font typeface="Arial Black" panose="020B0604020202020204" pitchFamily="34" charset="0"/>
      <p:bold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00"/>
    <a:srgbClr val="000066"/>
    <a:srgbClr val="FF00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4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B78F5B7A-5457-4718-9103-001D6D02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8FBA8E55-5150-4303-875F-B7FFCDBD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6CCC5-D3D2-4DE9-86CB-CDD8F7EE60D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8850E5-5416-4B7A-AE76-1CB7F6139A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C5407EB-9D89-47B7-82DF-9FFAA64BF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5C47C91-A3B0-4BF7-BBCF-7892E33552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B52102E-BBA2-48D0-A491-F5C66211E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352A585-1E38-49F1-B462-9C4B34FD1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302BD9C-7676-4AC1-B600-95A7B156AF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4C8737C-1F19-4C15-A5F0-30A76F41F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E7998D-C476-4CC4-8CC0-05B3332831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975F010-3243-42F7-A00D-310F155A4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BB2237-8A12-4043-8065-E3FBBB322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51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0" y="6505575"/>
            <a:ext cx="1752600" cy="352425"/>
          </a:xfrm>
          <a:prstGeom prst="rect">
            <a:avLst/>
          </a:prstGeom>
        </p:spPr>
      </p:pic>
      <p:pic>
        <p:nvPicPr>
          <p:cNvPr id="6" name="Picture 5" descr="Footer.png"/>
          <p:cNvPicPr/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6505575"/>
            <a:ext cx="5943600" cy="352425"/>
          </a:xfrm>
          <a:prstGeom prst="rect">
            <a:avLst/>
          </a:prstGeom>
          <a:noFill/>
        </p:spPr>
      </p:pic>
      <p:pic>
        <p:nvPicPr>
          <p:cNvPr id="8" name="Picture 7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9559" r="3517"/>
          <a:stretch/>
        </p:blipFill>
        <p:spPr>
          <a:xfrm>
            <a:off x="5161788" y="6505574"/>
            <a:ext cx="2194560" cy="352425"/>
          </a:xfrm>
          <a:prstGeom prst="rect">
            <a:avLst/>
          </a:prstGeom>
        </p:spPr>
      </p:pic>
      <p:pic>
        <p:nvPicPr>
          <p:cNvPr id="10" name="Picture 9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7416800" y="6505575"/>
            <a:ext cx="1727200" cy="352425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58200" y="6529386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BBB57B8-6D7A-4CF6-A332-DC643F105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1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Summer Months Strategy</a:t>
            </a:r>
            <a:br>
              <a:rPr lang="en-US" dirty="0"/>
            </a:br>
            <a:r>
              <a:rPr lang="en-US" sz="3200" dirty="0"/>
              <a:t>Portfolio Analysis</a:t>
            </a:r>
            <a:endParaRPr 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5981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L. </a:t>
            </a:r>
            <a:r>
              <a:rPr lang="en-US" dirty="0" err="1">
                <a:solidFill>
                  <a:srgbClr val="FFFF00"/>
                </a:solidFill>
              </a:rPr>
              <a:t>Gallez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D. Walker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J. Rodriguez</a:t>
            </a:r>
          </a:p>
          <a:p>
            <a:pPr eaLnBrk="1" hangingPunct="1"/>
            <a:r>
              <a:rPr lang="en-US">
                <a:solidFill>
                  <a:srgbClr val="FFFF00"/>
                </a:solidFill>
              </a:rPr>
              <a:t>A. </a:t>
            </a:r>
            <a:r>
              <a:rPr lang="en-US" dirty="0" err="1">
                <a:solidFill>
                  <a:srgbClr val="FFFF00"/>
                </a:solidFill>
              </a:rPr>
              <a:t>Osterholt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46018"/>
            <a:ext cx="381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November 29, 2018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the purpose of simplicity we are focusing only on the effects of time and not taking into account any other external factors such as:</a:t>
            </a:r>
          </a:p>
          <a:p>
            <a:pPr lvl="1"/>
            <a:r>
              <a:rPr lang="en-US" sz="2400" dirty="0"/>
              <a:t>S&amp;P 500 chosen assumed to be diverse, in all years by market cap and industry</a:t>
            </a:r>
          </a:p>
          <a:p>
            <a:pPr lvl="1"/>
            <a:r>
              <a:rPr lang="en-US" sz="2000" dirty="0"/>
              <a:t>Stock splits do not dilute returns</a:t>
            </a:r>
          </a:p>
          <a:p>
            <a:pPr lvl="1"/>
            <a:r>
              <a:rPr lang="en-US" sz="2000" dirty="0"/>
              <a:t>Companies switching or being added to index has no effect (within S&amp;P)</a:t>
            </a:r>
          </a:p>
          <a:p>
            <a:pPr lvl="1"/>
            <a:r>
              <a:rPr lang="en-US" sz="2000" dirty="0"/>
              <a:t>Dividend reinvesting is unaccounted for vs simple price appreciation</a:t>
            </a:r>
          </a:p>
          <a:p>
            <a:pPr lvl="1"/>
            <a:r>
              <a:rPr lang="en-US" sz="2000" dirty="0"/>
              <a:t>Opening Price of 1</a:t>
            </a:r>
            <a:r>
              <a:rPr lang="en-US" sz="2000" baseline="30000" dirty="0"/>
              <a:t>st</a:t>
            </a:r>
            <a:r>
              <a:rPr lang="en-US" sz="2000" dirty="0"/>
              <a:t> day of ‘next month’ equals Closing Price of the last day of the ‘previous month</a:t>
            </a:r>
            <a:r>
              <a:rPr lang="en-US" sz="2400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S&amp;P 500 Market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 really buy low and sell high? 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3395868-3BEA-2041-8688-22394495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2590"/>
            <a:ext cx="7410450" cy="47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Should I Invest?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market strategy out there that I can:</a:t>
            </a:r>
          </a:p>
          <a:p>
            <a:pPr lvl="1"/>
            <a:r>
              <a:rPr lang="en-US" dirty="0"/>
              <a:t>Understand</a:t>
            </a:r>
          </a:p>
          <a:p>
            <a:pPr lvl="1"/>
            <a:r>
              <a:rPr lang="en-US" dirty="0"/>
              <a:t>Create Alpha</a:t>
            </a:r>
          </a:p>
          <a:p>
            <a:pPr lvl="1"/>
            <a:r>
              <a:rPr lang="en-US" dirty="0"/>
              <a:t>Be repeatable</a:t>
            </a:r>
          </a:p>
          <a:p>
            <a:pPr lvl="1"/>
            <a:r>
              <a:rPr lang="en-US" dirty="0"/>
              <a:t>Limit my risk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7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 need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Diverse market with large </a:t>
            </a:r>
            <a:r>
              <a:rPr lang="en-US" dirty="0" err="1"/>
              <a:t>trendable</a:t>
            </a:r>
            <a:r>
              <a:rPr lang="en-US" dirty="0"/>
              <a:t> data sets: Monthly Open/Close Prices with Volume</a:t>
            </a:r>
          </a:p>
          <a:p>
            <a:pPr lvl="1"/>
            <a:r>
              <a:rPr lang="en-US" dirty="0"/>
              <a:t>Answer: Alpha Vantage (API)</a:t>
            </a:r>
          </a:p>
          <a:p>
            <a:pPr lvl="2"/>
            <a:r>
              <a:rPr lang="en-US" dirty="0"/>
              <a:t>20 years of data</a:t>
            </a:r>
          </a:p>
          <a:p>
            <a:pPr lvl="1"/>
            <a:r>
              <a:rPr lang="en-US" dirty="0"/>
              <a:t>Better answer: Yahoo Finance (CSV)</a:t>
            </a:r>
          </a:p>
          <a:p>
            <a:pPr lvl="2"/>
            <a:r>
              <a:rPr lang="en-US" dirty="0"/>
              <a:t>50+ years of monthly data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9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Seasonality of Returns: 1951 - 2018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Maybe it depends on the season...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30483-7B07-8544-B732-6C8E2765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0" y="2209800"/>
            <a:ext cx="6115200" cy="4055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492A5-E2B1-EF49-A4E4-AEB860BC9D0B}"/>
              </a:ext>
            </a:extLst>
          </p:cNvPr>
          <p:cNvSpPr txBox="1"/>
          <p:nvPr/>
        </p:nvSpPr>
        <p:spPr>
          <a:xfrm>
            <a:off x="3124200" y="396055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Nov - Apr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C6BB4-3BED-5E49-A18D-F871F4976C9D}"/>
              </a:ext>
            </a:extLst>
          </p:cNvPr>
          <p:cNvSpPr txBox="1"/>
          <p:nvPr/>
        </p:nvSpPr>
        <p:spPr>
          <a:xfrm>
            <a:off x="5562600" y="5424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May - Oct</a:t>
            </a:r>
          </a:p>
        </p:txBody>
      </p:sp>
    </p:spTree>
    <p:extLst>
      <p:ext uri="{BB962C8B-B14F-4D97-AF65-F5344CB8AC3E}">
        <p14:creationId xmlns:p14="http://schemas.microsoft.com/office/powerpoint/2010/main" val="37403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 Tale of Many Seasons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0C737-8FE5-504A-8FEA-C6DA85B13153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May - Oct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41500-5BF9-F542-BABA-6F1E514A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90800"/>
            <a:ext cx="7937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SEASONALITY:</a:t>
            </a:r>
            <a:r>
              <a:rPr lang="en-US" sz="2800" dirty="0"/>
              <a:t> Six-Month Results by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25CB8-5755-4044-B3D5-852F898F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514600"/>
            <a:ext cx="9144000" cy="39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5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Highest Performing Months Compared to Lowest Performing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B8FDD-121E-1E47-BF4E-C603C30D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62200"/>
            <a:ext cx="8915400" cy="38932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4DC18D0-9BC6-1F4D-B4D0-BB1606E455FD}"/>
              </a:ext>
            </a:extLst>
          </p:cNvPr>
          <p:cNvSpPr txBox="1">
            <a:spLocks/>
          </p:cNvSpPr>
          <p:nvPr/>
        </p:nvSpPr>
        <p:spPr bwMode="auto">
          <a:xfrm>
            <a:off x="609600" y="11892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Seasonality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Evidence of Seasonal Investing Benefits</a:t>
            </a:r>
          </a:p>
          <a:p>
            <a:pPr lvl="1"/>
            <a:r>
              <a:rPr lang="en-US" sz="2500" dirty="0"/>
              <a:t>Do not endorse any investing strategy without due diligence</a:t>
            </a:r>
          </a:p>
          <a:p>
            <a:pPr lvl="1"/>
            <a:r>
              <a:rPr lang="en-US" sz="2400" dirty="0"/>
              <a:t>May – Oct: </a:t>
            </a:r>
            <a:r>
              <a:rPr lang="en-US" sz="2400" dirty="0" err="1"/>
              <a:t>Avg</a:t>
            </a:r>
            <a:r>
              <a:rPr lang="en-US" sz="2400" dirty="0"/>
              <a:t> return 1.6% </a:t>
            </a:r>
          </a:p>
          <a:p>
            <a:pPr lvl="1"/>
            <a:r>
              <a:rPr lang="en-US" sz="2400" dirty="0"/>
              <a:t>Nov – Apr: 6.9%</a:t>
            </a:r>
          </a:p>
          <a:p>
            <a:pPr lvl="1"/>
            <a:r>
              <a:rPr lang="en-US" sz="2400" dirty="0"/>
              <a:t>Research is not clear what causes this strategy, but possible explanations are:</a:t>
            </a:r>
          </a:p>
          <a:p>
            <a:pPr lvl="2"/>
            <a:r>
              <a:rPr lang="en-US" sz="2000" dirty="0"/>
              <a:t>Vacation months lead to risk aversion</a:t>
            </a:r>
          </a:p>
          <a:p>
            <a:pPr lvl="2"/>
            <a:r>
              <a:rPr lang="en-US" sz="2000" dirty="0"/>
              <a:t>Optimism at the beginning of the year</a:t>
            </a:r>
          </a:p>
          <a:p>
            <a:pPr lvl="1"/>
            <a:r>
              <a:rPr lang="en-US" sz="2400" dirty="0"/>
              <a:t>Effect has been in place since 1950</a:t>
            </a:r>
          </a:p>
          <a:p>
            <a:pPr lvl="2"/>
            <a:r>
              <a:rPr lang="en-US" sz="2000" dirty="0"/>
              <a:t>More recent studies show that this effect in 108 countries from data as far back as 1693 (Jacobsen &amp; Zhang, 2012)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25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352</Words>
  <Application>Microsoft Macintosh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 Black</vt:lpstr>
      <vt:lpstr>Arial</vt:lpstr>
      <vt:lpstr>Default Design</vt:lpstr>
      <vt:lpstr>Summer Months Strategy Portfolio Analysis</vt:lpstr>
      <vt:lpstr>S&amp;P 500 Market Trend</vt:lpstr>
      <vt:lpstr>How Should I Invest?</vt:lpstr>
      <vt:lpstr>I need data</vt:lpstr>
      <vt:lpstr>Seasonality of Returns: 1951 - 2018</vt:lpstr>
      <vt:lpstr>A Tale of Many Seasons</vt:lpstr>
      <vt:lpstr>SEASONALITY: Six-Month Results by Over Time</vt:lpstr>
      <vt:lpstr>Highest Performing Months Compared to Lowest Performing</vt:lpstr>
      <vt:lpstr>Seasonality Conclusions</vt:lpstr>
      <vt:lpstr>Model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Talbott</dc:creator>
  <cp:lastModifiedBy>Theta Xi</cp:lastModifiedBy>
  <cp:revision>105</cp:revision>
  <dcterms:created xsi:type="dcterms:W3CDTF">2005-05-13T06:08:40Z</dcterms:created>
  <dcterms:modified xsi:type="dcterms:W3CDTF">2018-11-30T05:24:52Z</dcterms:modified>
</cp:coreProperties>
</file>