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6" r:id="rId3"/>
    <p:sldId id="287" r:id="rId4"/>
    <p:sldId id="282" r:id="rId5"/>
    <p:sldId id="272" r:id="rId6"/>
    <p:sldId id="288" r:id="rId7"/>
    <p:sldId id="289" r:id="rId8"/>
  </p:sldIdLst>
  <p:sldSz cx="9144000" cy="6858000" type="screen4x3"/>
  <p:notesSz cx="7010400" cy="9296400"/>
  <p:embeddedFontLst>
    <p:embeddedFont>
      <p:font typeface="Arial Black" panose="020B0604020202020204" pitchFamily="34" charset="0"/>
      <p:bold r:id="rId1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00"/>
    <a:srgbClr val="000066"/>
    <a:srgbClr val="FF00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4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B78F5B7A-5457-4718-9103-001D6D024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8FBA8E55-5150-4303-875F-B7FFCDBD5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6CCC5-D3D2-4DE9-86CB-CDD8F7EE60D4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8850E5-5416-4B7A-AE76-1CB7F6139A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C5407EB-9D89-47B7-82DF-9FFAA64BF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5C47C91-A3B0-4BF7-BBCF-7892E33552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B52102E-BBA2-48D0-A491-F5C66211E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352A585-1E38-49F1-B462-9C4B34FD1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302BD9C-7676-4AC1-B600-95A7B156AF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4C8737C-1F19-4C15-A5F0-30A76F41FF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2E7998D-C476-4CC4-8CC0-05B3332831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975F010-3243-42F7-A00D-310F155A4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5BB2237-8A12-4043-8065-E3FBBB322F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512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7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0" y="6505575"/>
            <a:ext cx="1752600" cy="352425"/>
          </a:xfrm>
          <a:prstGeom prst="rect">
            <a:avLst/>
          </a:prstGeom>
        </p:spPr>
      </p:pic>
      <p:pic>
        <p:nvPicPr>
          <p:cNvPr id="6" name="Picture 5" descr="Footer.png"/>
          <p:cNvPicPr/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6505575"/>
            <a:ext cx="5943600" cy="352425"/>
          </a:xfrm>
          <a:prstGeom prst="rect">
            <a:avLst/>
          </a:prstGeom>
          <a:noFill/>
        </p:spPr>
      </p:pic>
      <p:pic>
        <p:nvPicPr>
          <p:cNvPr id="8" name="Picture 7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59559" r="3517"/>
          <a:stretch/>
        </p:blipFill>
        <p:spPr>
          <a:xfrm>
            <a:off x="5161788" y="6505574"/>
            <a:ext cx="2194560" cy="352425"/>
          </a:xfrm>
          <a:prstGeom prst="rect">
            <a:avLst/>
          </a:prstGeom>
        </p:spPr>
      </p:pic>
      <p:pic>
        <p:nvPicPr>
          <p:cNvPr id="10" name="Picture 9" descr="Footer.png"/>
          <p:cNvPicPr/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-3" r="86157"/>
          <a:stretch/>
        </p:blipFill>
        <p:spPr>
          <a:xfrm>
            <a:off x="7416800" y="6505575"/>
            <a:ext cx="1727200" cy="352425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58200" y="6529386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BBB57B8-6D7A-4CF6-A332-DC643F105F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31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Summer Months Strategy</a:t>
            </a:r>
            <a:br>
              <a:rPr lang="en-US" dirty="0"/>
            </a:br>
            <a:r>
              <a:rPr lang="en-US" sz="3200" dirty="0"/>
              <a:t>Portfolio Analysis</a:t>
            </a:r>
            <a:endParaRPr lang="en-US" dirty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5981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L. </a:t>
            </a:r>
            <a:r>
              <a:rPr lang="en-US" dirty="0" err="1">
                <a:solidFill>
                  <a:srgbClr val="FFFF00"/>
                </a:solidFill>
              </a:rPr>
              <a:t>Gallez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D. Walker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J. Rodriguez</a:t>
            </a:r>
          </a:p>
          <a:p>
            <a:pPr eaLnBrk="1" hangingPunct="1"/>
            <a:r>
              <a:rPr lang="en-US">
                <a:solidFill>
                  <a:srgbClr val="FFFF00"/>
                </a:solidFill>
              </a:rPr>
              <a:t>A. </a:t>
            </a:r>
            <a:r>
              <a:rPr lang="en-US" dirty="0" err="1">
                <a:solidFill>
                  <a:srgbClr val="FFFF00"/>
                </a:solidFill>
              </a:rPr>
              <a:t>Osterholt</a:t>
            </a:r>
            <a:endParaRPr lang="en-US" dirty="0">
              <a:solidFill>
                <a:srgbClr val="FFFF00"/>
              </a:solidFill>
            </a:endParaRPr>
          </a:p>
          <a:p>
            <a:pPr eaLnBrk="1" hangingPunct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46018"/>
            <a:ext cx="381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November 29, 2018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Seasonality of Returns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10" y="1860492"/>
            <a:ext cx="5875779" cy="439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you really buy low and sell high? Maybe it depends on the season.</a:t>
            </a:r>
          </a:p>
        </p:txBody>
      </p:sp>
    </p:spTree>
    <p:extLst>
      <p:ext uri="{BB962C8B-B14F-4D97-AF65-F5344CB8AC3E}">
        <p14:creationId xmlns:p14="http://schemas.microsoft.com/office/powerpoint/2010/main" val="374035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Seeking Alpha: Overview of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A Tale of Many Seasons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0C737-8FE5-504A-8FEA-C6DA85B13153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May - Oct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SEASONALITY:</a:t>
            </a:r>
            <a:r>
              <a:rPr lang="en-US" sz="2800" dirty="0"/>
              <a:t> Six-Month Results by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7F4553-3269-2C42-A862-F53947A229D2}"/>
              </a:ext>
            </a:extLst>
          </p:cNvPr>
          <p:cNvSpPr txBox="1">
            <a:spLocks/>
          </p:cNvSpPr>
          <p:nvPr/>
        </p:nvSpPr>
        <p:spPr bwMode="auto">
          <a:xfrm>
            <a:off x="457200" y="1036834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 Black" pitchFamily="34" charset="0"/>
                <a:cs typeface="Arial" charset="0"/>
              </a:defRPr>
            </a:lvl9pPr>
          </a:lstStyle>
          <a:p>
            <a:pPr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 Total Return from 1951-2018: Nov - Apr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Seasonality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Seasonal Investing Benefits</a:t>
            </a:r>
          </a:p>
          <a:p>
            <a:pPr lvl="1"/>
            <a:r>
              <a:rPr lang="en-US" dirty="0"/>
              <a:t>May – Oct: </a:t>
            </a:r>
            <a:r>
              <a:rPr lang="en-US" dirty="0" err="1"/>
              <a:t>Avg</a:t>
            </a:r>
            <a:r>
              <a:rPr lang="en-US" dirty="0"/>
              <a:t> return 0.3% </a:t>
            </a:r>
          </a:p>
          <a:p>
            <a:pPr lvl="1"/>
            <a:r>
              <a:rPr lang="en-US" dirty="0"/>
              <a:t>Nov – Apr: 7.5%</a:t>
            </a:r>
          </a:p>
          <a:p>
            <a:pPr lvl="1"/>
            <a:r>
              <a:rPr lang="en-US" dirty="0"/>
              <a:t>Research is not clear what causes this strategy, but possible explanations are:</a:t>
            </a:r>
          </a:p>
          <a:p>
            <a:pPr lvl="2"/>
            <a:r>
              <a:rPr lang="en-US" dirty="0"/>
              <a:t>Vacation months lead to risk aversion</a:t>
            </a:r>
          </a:p>
          <a:p>
            <a:pPr lvl="2"/>
            <a:r>
              <a:rPr lang="en-US" dirty="0"/>
              <a:t>Optimism at the beginning of the year</a:t>
            </a:r>
          </a:p>
          <a:p>
            <a:pPr lvl="1"/>
            <a:r>
              <a:rPr lang="en-US" dirty="0"/>
              <a:t>Effect has been in place since 1950</a:t>
            </a:r>
          </a:p>
          <a:p>
            <a:pPr lvl="2"/>
            <a:r>
              <a:rPr lang="en-US" dirty="0"/>
              <a:t>More recent studies show that this effect in 108 countries from data as far back as 1693 (Jacobsen &amp; Zhang, 2012)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purpose of simplicity we are focusing only on the effects of time and not taking into account any other external factors such as</a:t>
            </a:r>
          </a:p>
          <a:p>
            <a:pPr lvl="1"/>
            <a:r>
              <a:rPr lang="en-US" dirty="0"/>
              <a:t>Stock splits do not dilute returns</a:t>
            </a:r>
          </a:p>
          <a:p>
            <a:pPr lvl="1"/>
            <a:r>
              <a:rPr lang="en-US" dirty="0"/>
              <a:t>Companies switching or being added to index has no effect (within S&amp;P)</a:t>
            </a:r>
          </a:p>
          <a:p>
            <a:pPr lvl="1"/>
            <a:r>
              <a:rPr lang="en-US" dirty="0"/>
              <a:t>Dividend reinvesting is unaccounted for vs simple price appreciation</a:t>
            </a:r>
          </a:p>
          <a:p>
            <a:pPr lvl="1"/>
            <a:r>
              <a:rPr lang="en-US" dirty="0"/>
              <a:t>Opening Price of 1</a:t>
            </a:r>
            <a:r>
              <a:rPr lang="en-US" baseline="30000" dirty="0"/>
              <a:t>st</a:t>
            </a:r>
            <a:r>
              <a:rPr lang="en-US" dirty="0"/>
              <a:t> day of ‘next month’ equals Closing Price of the last day of </a:t>
            </a:r>
            <a:r>
              <a:rPr lang="en-US"/>
              <a:t>the ‘previous month’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7AC55-169F-48BF-899E-DC616324E2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43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238</Words>
  <Application>Microsoft Macintosh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 Black</vt:lpstr>
      <vt:lpstr>Arial</vt:lpstr>
      <vt:lpstr>Default Design</vt:lpstr>
      <vt:lpstr>Summer Months Strategy Portfolio Analysis</vt:lpstr>
      <vt:lpstr>Seasonality of Returns</vt:lpstr>
      <vt:lpstr>Seeking Alpha: Overview of Returns</vt:lpstr>
      <vt:lpstr>A Tale of Many Seasons</vt:lpstr>
      <vt:lpstr>SEASONALITY: Six-Month Results by Over Time</vt:lpstr>
      <vt:lpstr>Seasonality Conclusions</vt:lpstr>
      <vt:lpstr>Model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 Talbott</dc:creator>
  <cp:lastModifiedBy>Theta Xi</cp:lastModifiedBy>
  <cp:revision>96</cp:revision>
  <dcterms:created xsi:type="dcterms:W3CDTF">2005-05-13T06:08:40Z</dcterms:created>
  <dcterms:modified xsi:type="dcterms:W3CDTF">2018-11-30T02:20:11Z</dcterms:modified>
</cp:coreProperties>
</file>