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p:sldMasterIdLst>
    <p:sldMasterId id="2147483648" r:id="rId1"/>
  </p:sldMasterIdLst>
  <p:notesMasterIdLst>
    <p:notesMasterId r:id="rId10"/>
  </p:notesMasterIdLst>
  <p:handoutMasterIdLst>
    <p:handoutMasterId r:id="rId11"/>
  </p:handoutMasterIdLst>
  <p:sldIdLst>
    <p:sldId id="256" r:id="rId2"/>
    <p:sldId id="286" r:id="rId3"/>
    <p:sldId id="287" r:id="rId4"/>
    <p:sldId id="282" r:id="rId5"/>
    <p:sldId id="272" r:id="rId6"/>
    <p:sldId id="288" r:id="rId7"/>
    <p:sldId id="290" r:id="rId8"/>
    <p:sldId id="289" r:id="rId9"/>
  </p:sldIdLst>
  <p:sldSz cx="9144000" cy="6858000" type="screen4x3"/>
  <p:notesSz cx="7010400" cy="9296400"/>
  <p:embeddedFontLst>
    <p:embeddedFont>
      <p:font typeface="Arial Black" panose="020B0604020202020204" pitchFamily="34" charset="0"/>
      <p:bold r:id="rId12"/>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FF00"/>
    <a:srgbClr val="000066"/>
    <a:srgbClr val="FF00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07" autoAdjust="0"/>
  </p:normalViewPr>
  <p:slideViewPr>
    <p:cSldViewPr>
      <p:cViewPr varScale="1">
        <p:scale>
          <a:sx n="124" d="100"/>
          <a:sy n="124" d="100"/>
        </p:scale>
        <p:origin x="19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48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heta%20Xi%20Owl\Desktop\Wright%20Fund%20Portfolio%20Project%20Data%20v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heta%20Xi%20Owl\Desktop\Wright%20Fund%20Portfolio%20Project%20Data%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[Wright Fund Portfolio Project Data v2.xlsx]Sheet10!PivotTable3</c:name>
    <c:fmtId val="-1"/>
  </c:pivotSource>
  <c:chart>
    <c:title>
      <c:tx>
        <c:rich>
          <a:bodyPr/>
          <a:lstStyle/>
          <a:p>
            <a:pPr>
              <a:defRPr>
                <a:solidFill>
                  <a:schemeClr val="bg1"/>
                </a:solidFill>
              </a:defRPr>
            </a:pPr>
            <a:r>
              <a:rPr lang="en-US" dirty="0">
                <a:solidFill>
                  <a:schemeClr val="bg1"/>
                </a:solidFill>
              </a:rPr>
              <a:t>Average</a:t>
            </a:r>
            <a:r>
              <a:rPr lang="en-US" baseline="0" dirty="0">
                <a:solidFill>
                  <a:schemeClr val="bg1"/>
                </a:solidFill>
              </a:rPr>
              <a:t> Total Return from 1990-2013:</a:t>
            </a:r>
            <a:r>
              <a:rPr lang="en-US" baseline="0" dirty="0">
                <a:solidFill>
                  <a:srgbClr val="FFFF00"/>
                </a:solidFill>
              </a:rPr>
              <a:t> May - Oct </a:t>
            </a:r>
            <a:endParaRPr lang="en-US" dirty="0">
              <a:solidFill>
                <a:srgbClr val="FFFF00"/>
              </a:solidFill>
            </a:endParaRP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spPr>
          <a:solidFill>
            <a:srgbClr val="FFFF00"/>
          </a:solidFill>
        </c:spPr>
        <c:marker>
          <c:symbol val="none"/>
        </c:marker>
      </c:pivotFmt>
      <c:pivotFmt>
        <c:idx val="35"/>
        <c:spPr>
          <a:solidFill>
            <a:srgbClr val="0000FF"/>
          </a:solidFill>
        </c:spPr>
        <c:marker>
          <c:symbol val="none"/>
        </c:marker>
      </c:pivotFmt>
      <c:pivotFmt>
        <c:idx val="36"/>
        <c:spPr>
          <a:solidFill>
            <a:srgbClr val="FF0000"/>
          </a:solidFill>
        </c:spPr>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dLbl>
          <c:idx val="0"/>
          <c:numFmt formatCode="#,##0.00" sourceLinked="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rgbClr val="00B050"/>
          </a:solidFill>
        </c:spPr>
        <c:dLbl>
          <c:idx val="0"/>
          <c:numFmt formatCode="#,##0.00" sourceLinked="0"/>
          <c:spPr/>
          <c:txPr>
            <a:bodyPr/>
            <a:lstStyle/>
            <a:p>
              <a:pPr>
                <a:defRPr b="1"/>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2"/>
        <c:spPr>
          <a:solidFill>
            <a:srgbClr val="00B050"/>
          </a:solidFill>
        </c:spPr>
        <c:dLbl>
          <c:idx val="0"/>
          <c:numFmt formatCode="#,##0.00" sourceLinked="0"/>
          <c:spPr/>
          <c:txPr>
            <a:bodyPr/>
            <a:lstStyle/>
            <a:p>
              <a:pPr>
                <a:defRPr b="1"/>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3"/>
        <c:dLbl>
          <c:idx val="0"/>
          <c:layout>
            <c:manualLayout>
              <c:x val="-2.1540120297333259E-3"/>
              <c:y val="0.16267971786151234"/>
            </c:manualLayout>
          </c:layout>
          <c:showLegendKey val="0"/>
          <c:showVal val="1"/>
          <c:showCatName val="0"/>
          <c:showSerName val="0"/>
          <c:showPercent val="0"/>
          <c:showBubbleSize val="0"/>
          <c:extLst>
            <c:ext xmlns:c15="http://schemas.microsoft.com/office/drawing/2012/chart" uri="{CE6537A1-D6FC-4f65-9D91-7224C49458BB}"/>
          </c:extLst>
        </c:dLbl>
      </c:pivotFmt>
      <c:pivotFmt>
        <c:idx val="44"/>
        <c:marker>
          <c:symbol val="none"/>
        </c:marker>
        <c:dLbl>
          <c:idx val="0"/>
          <c:numFmt formatCode="#,##0.00" sourceLinked="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rgbClr val="00B050"/>
          </a:solidFill>
        </c:spPr>
        <c:dLbl>
          <c:idx val="0"/>
          <c:numFmt formatCode="#,##0.00" sourceLinked="0"/>
          <c:spPr/>
          <c:txPr>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rgbClr val="00B050"/>
          </a:solidFill>
        </c:spPr>
        <c:dLbl>
          <c:idx val="0"/>
          <c:numFmt formatCode="#,##0.00" sourceLinked="0"/>
          <c:spPr/>
          <c:txPr>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dLbl>
          <c:idx val="0"/>
          <c:layout>
            <c:manualLayout>
              <c:x val="-2.1540120297333259E-3"/>
              <c:y val="0.16267971786151234"/>
            </c:manualLayout>
          </c:layout>
          <c:showLegendKey val="0"/>
          <c:showVal val="1"/>
          <c:showCatName val="0"/>
          <c:showSerName val="0"/>
          <c:showPercent val="0"/>
          <c:showBubbleSize val="0"/>
          <c:extLst>
            <c:ext xmlns:c15="http://schemas.microsoft.com/office/drawing/2012/chart" uri="{CE6537A1-D6FC-4f65-9D91-7224C49458BB}"/>
          </c:extLst>
        </c:dLbl>
      </c:pivotFmt>
      <c:pivotFmt>
        <c:idx val="48"/>
        <c:marker>
          <c:symbol val="none"/>
        </c:marker>
        <c:dLbl>
          <c:idx val="0"/>
          <c:numFmt formatCode="#,##0.00" sourceLinked="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rgbClr val="00B050"/>
          </a:solidFill>
        </c:spPr>
        <c:dLbl>
          <c:idx val="0"/>
          <c:numFmt formatCode="#,##0.00" sourceLinked="0"/>
          <c:spPr/>
          <c:txPr>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rgbClr val="00B050"/>
          </a:solidFill>
        </c:spPr>
        <c:dLbl>
          <c:idx val="0"/>
          <c:numFmt formatCode="#,##0.00" sourceLinked="0"/>
          <c:spPr/>
          <c:txPr>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dLbl>
          <c:idx val="0"/>
          <c:layout>
            <c:manualLayout>
              <c:x val="-2.1540120297333259E-3"/>
              <c:y val="0.16267971786151234"/>
            </c:manualLayout>
          </c:layou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Sheet10!$B$4</c:f>
              <c:strCache>
                <c:ptCount val="1"/>
                <c:pt idx="0">
                  <c:v>Total</c:v>
                </c:pt>
              </c:strCache>
            </c:strRef>
          </c:tx>
          <c:invertIfNegative val="0"/>
          <c:dPt>
            <c:idx val="0"/>
            <c:invertIfNegative val="0"/>
            <c:bubble3D val="0"/>
            <c:spPr>
              <a:solidFill>
                <a:srgbClr val="FF0000"/>
              </a:solidFill>
            </c:spPr>
            <c:extLst>
              <c:ext xmlns:c16="http://schemas.microsoft.com/office/drawing/2014/chart" uri="{C3380CC4-5D6E-409C-BE32-E72D297353CC}">
                <c16:uniqueId val="{00000001-004C-8E44-922E-5CA07A3915AF}"/>
              </c:ext>
            </c:extLst>
          </c:dPt>
          <c:dPt>
            <c:idx val="1"/>
            <c:invertIfNegative val="0"/>
            <c:bubble3D val="0"/>
            <c:spPr>
              <a:solidFill>
                <a:srgbClr val="00B050"/>
              </a:solidFill>
            </c:spPr>
            <c:extLst>
              <c:ext xmlns:c16="http://schemas.microsoft.com/office/drawing/2014/chart" uri="{C3380CC4-5D6E-409C-BE32-E72D297353CC}">
                <c16:uniqueId val="{00000003-004C-8E44-922E-5CA07A3915AF}"/>
              </c:ext>
            </c:extLst>
          </c:dPt>
          <c:dPt>
            <c:idx val="4"/>
            <c:invertIfNegative val="0"/>
            <c:bubble3D val="0"/>
            <c:spPr>
              <a:solidFill>
                <a:srgbClr val="00B050"/>
              </a:solidFill>
            </c:spPr>
            <c:extLst>
              <c:ext xmlns:c16="http://schemas.microsoft.com/office/drawing/2014/chart" uri="{C3380CC4-5D6E-409C-BE32-E72D297353CC}">
                <c16:uniqueId val="{00000005-004C-8E44-922E-5CA07A3915AF}"/>
              </c:ext>
            </c:extLst>
          </c:dPt>
          <c:dPt>
            <c:idx val="7"/>
            <c:invertIfNegative val="0"/>
            <c:bubble3D val="0"/>
            <c:spPr>
              <a:solidFill>
                <a:srgbClr val="FF0000"/>
              </a:solidFill>
            </c:spPr>
            <c:extLst>
              <c:ext xmlns:c16="http://schemas.microsoft.com/office/drawing/2014/chart" uri="{C3380CC4-5D6E-409C-BE32-E72D297353CC}">
                <c16:uniqueId val="{00000007-004C-8E44-922E-5CA07A3915AF}"/>
              </c:ext>
            </c:extLst>
          </c:dPt>
          <c:dLbls>
            <c:dLbl>
              <c:idx val="7"/>
              <c:layout>
                <c:manualLayout>
                  <c:x val="-2.1540120297333259E-3"/>
                  <c:y val="0.1626797178615123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04C-8E44-922E-5CA07A3915AF}"/>
                </c:ext>
              </c:extLst>
            </c:dLbl>
            <c:numFmt formatCode="#,##0.0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Sheet10!$A$5:$A$15</c:f>
              <c:strCache>
                <c:ptCount val="10"/>
                <c:pt idx="0">
                  <c:v>S&amp;P 500 CONS DISCRET IDX</c:v>
                </c:pt>
                <c:pt idx="1">
                  <c:v>S&amp;P 500 CONS STAPLES IDX</c:v>
                </c:pt>
                <c:pt idx="2">
                  <c:v>S&amp;P 500 ENERGY INDEX</c:v>
                </c:pt>
                <c:pt idx="3">
                  <c:v>S&amp;P 500 FINANCIALS INDEX</c:v>
                </c:pt>
                <c:pt idx="4">
                  <c:v>S&amp;P 500 HEALTH CARE IDX</c:v>
                </c:pt>
                <c:pt idx="5">
                  <c:v>S&amp;P 500 INDUSTRIALS IDX</c:v>
                </c:pt>
                <c:pt idx="6">
                  <c:v>S&amp;P 500 INFO TECH INDEX</c:v>
                </c:pt>
                <c:pt idx="7">
                  <c:v>S&amp;P 500 MATERIALS INDEX</c:v>
                </c:pt>
                <c:pt idx="8">
                  <c:v>S&amp;P 500 TELECOM SERV IDX</c:v>
                </c:pt>
                <c:pt idx="9">
                  <c:v>S&amp;P 500 UTILITIES INDEX</c:v>
                </c:pt>
              </c:strCache>
            </c:strRef>
          </c:cat>
          <c:val>
            <c:numRef>
              <c:f>Sheet10!$B$5:$B$15</c:f>
              <c:numCache>
                <c:formatCode>General</c:formatCode>
                <c:ptCount val="10"/>
                <c:pt idx="0">
                  <c:v>8.8398688505326811E-2</c:v>
                </c:pt>
                <c:pt idx="1">
                  <c:v>5.7138076483028746</c:v>
                </c:pt>
                <c:pt idx="2">
                  <c:v>3.1569837396217535</c:v>
                </c:pt>
                <c:pt idx="3">
                  <c:v>2.0796075533797453</c:v>
                </c:pt>
                <c:pt idx="4">
                  <c:v>5.6519851617018153</c:v>
                </c:pt>
                <c:pt idx="5">
                  <c:v>0.48298688696854897</c:v>
                </c:pt>
                <c:pt idx="6">
                  <c:v>3.0883149999083828</c:v>
                </c:pt>
                <c:pt idx="7">
                  <c:v>-1.2949421270166963</c:v>
                </c:pt>
                <c:pt idx="8">
                  <c:v>2.8712236863906484</c:v>
                </c:pt>
                <c:pt idx="9">
                  <c:v>3.8261573644386728</c:v>
                </c:pt>
              </c:numCache>
            </c:numRef>
          </c:val>
          <c:extLst>
            <c:ext xmlns:c16="http://schemas.microsoft.com/office/drawing/2014/chart" uri="{C3380CC4-5D6E-409C-BE32-E72D297353CC}">
              <c16:uniqueId val="{00000008-004C-8E44-922E-5CA07A3915AF}"/>
            </c:ext>
          </c:extLst>
        </c:ser>
        <c:dLbls>
          <c:showLegendKey val="0"/>
          <c:showVal val="0"/>
          <c:showCatName val="0"/>
          <c:showSerName val="0"/>
          <c:showPercent val="0"/>
          <c:showBubbleSize val="0"/>
        </c:dLbls>
        <c:gapWidth val="150"/>
        <c:axId val="95385088"/>
        <c:axId val="39980992"/>
      </c:barChart>
      <c:catAx>
        <c:axId val="95385088"/>
        <c:scaling>
          <c:orientation val="minMax"/>
        </c:scaling>
        <c:delete val="0"/>
        <c:axPos val="b"/>
        <c:numFmt formatCode="General" sourceLinked="0"/>
        <c:majorTickMark val="out"/>
        <c:minorTickMark val="none"/>
        <c:tickLblPos val="nextTo"/>
        <c:txPr>
          <a:bodyPr/>
          <a:lstStyle/>
          <a:p>
            <a:pPr>
              <a:defRPr sz="700" b="1">
                <a:solidFill>
                  <a:schemeClr val="bg1"/>
                </a:solidFill>
              </a:defRPr>
            </a:pPr>
            <a:endParaRPr lang="en-US"/>
          </a:p>
        </c:txPr>
        <c:crossAx val="39980992"/>
        <c:crosses val="autoZero"/>
        <c:auto val="1"/>
        <c:lblAlgn val="ctr"/>
        <c:lblOffset val="100"/>
        <c:noMultiLvlLbl val="0"/>
      </c:catAx>
      <c:valAx>
        <c:axId val="39980992"/>
        <c:scaling>
          <c:orientation val="minMax"/>
        </c:scaling>
        <c:delete val="0"/>
        <c:axPos val="l"/>
        <c:title>
          <c:tx>
            <c:rich>
              <a:bodyPr rot="-5400000" vert="horz"/>
              <a:lstStyle/>
              <a:p>
                <a:pPr>
                  <a:defRPr>
                    <a:solidFill>
                      <a:schemeClr val="bg1"/>
                    </a:solidFill>
                  </a:defRPr>
                </a:pPr>
                <a:r>
                  <a:rPr lang="en-US">
                    <a:solidFill>
                      <a:schemeClr val="bg1"/>
                    </a:solidFill>
                  </a:rPr>
                  <a:t>Total Returns (%)</a:t>
                </a:r>
              </a:p>
            </c:rich>
          </c:tx>
          <c:overlay val="0"/>
        </c:title>
        <c:numFmt formatCode="#,##0" sourceLinked="0"/>
        <c:majorTickMark val="out"/>
        <c:minorTickMark val="none"/>
        <c:tickLblPos val="nextTo"/>
        <c:txPr>
          <a:bodyPr/>
          <a:lstStyle/>
          <a:p>
            <a:pPr>
              <a:defRPr>
                <a:solidFill>
                  <a:schemeClr val="bg1"/>
                </a:solidFill>
              </a:defRPr>
            </a:pPr>
            <a:endParaRPr lang="en-US"/>
          </a:p>
        </c:txPr>
        <c:crossAx val="95385088"/>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[Wright Fund Portfolio Project Data v2.xlsx]Sheet7!PivotTable2</c:name>
    <c:fmtId val="-1"/>
  </c:pivotSource>
  <c:chart>
    <c:title>
      <c:tx>
        <c:rich>
          <a:bodyPr/>
          <a:lstStyle/>
          <a:p>
            <a:pPr>
              <a:defRPr>
                <a:solidFill>
                  <a:schemeClr val="bg1"/>
                </a:solidFill>
              </a:defRPr>
            </a:pPr>
            <a:r>
              <a:rPr lang="en-US" sz="1800" b="1" i="0" baseline="0" dirty="0">
                <a:solidFill>
                  <a:schemeClr val="bg1"/>
                </a:solidFill>
                <a:effectLst/>
              </a:rPr>
              <a:t>Average Total Return from 1990-2013:</a:t>
            </a:r>
            <a:r>
              <a:rPr lang="en-US" sz="1800" b="1" i="0" baseline="0" dirty="0">
                <a:solidFill>
                  <a:srgbClr val="FFFF00"/>
                </a:solidFill>
                <a:effectLst/>
              </a:rPr>
              <a:t> Nov - Apr</a:t>
            </a:r>
            <a:endParaRPr lang="en-US" dirty="0">
              <a:solidFill>
                <a:srgbClr val="FFFF00"/>
              </a:solidFill>
              <a:effectLst/>
            </a:endParaRP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spPr>
          <a:solidFill>
            <a:srgbClr val="FFFF00"/>
          </a:solidFill>
        </c:spPr>
        <c:marker>
          <c:symbol val="none"/>
        </c:marker>
      </c:pivotFmt>
      <c:pivotFmt>
        <c:idx val="42"/>
        <c:spPr>
          <a:solidFill>
            <a:srgbClr val="0000FF"/>
          </a:solidFill>
        </c:spPr>
        <c:marker>
          <c:symbol val="none"/>
        </c:marker>
      </c:pivotFmt>
      <c:pivotFmt>
        <c:idx val="43"/>
        <c:spPr>
          <a:solidFill>
            <a:srgbClr val="FF0000"/>
          </a:solidFill>
        </c:spPr>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spPr>
          <a:solidFill>
            <a:srgbClr val="FFFF00"/>
          </a:solidFill>
        </c:spPr>
        <c:marker>
          <c:symbol val="none"/>
        </c:marker>
      </c:pivotFmt>
      <c:pivotFmt>
        <c:idx val="49"/>
        <c:spPr>
          <a:solidFill>
            <a:srgbClr val="0000FF"/>
          </a:solidFill>
        </c:spPr>
        <c:marker>
          <c:symbol val="none"/>
        </c:marker>
      </c:pivotFmt>
      <c:pivotFmt>
        <c:idx val="50"/>
        <c:spPr>
          <a:solidFill>
            <a:srgbClr val="FF0000"/>
          </a:solidFill>
        </c:spPr>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spPr>
          <a:solidFill>
            <a:srgbClr val="FFFF00"/>
          </a:solidFill>
        </c:spPr>
        <c:marker>
          <c:symbol val="none"/>
        </c:marker>
      </c:pivotFmt>
      <c:pivotFmt>
        <c:idx val="59"/>
        <c:spPr>
          <a:solidFill>
            <a:srgbClr val="0000FF"/>
          </a:solidFill>
        </c:spPr>
        <c:marker>
          <c:symbol val="none"/>
        </c:marker>
      </c:pivotFmt>
      <c:pivotFmt>
        <c:idx val="60"/>
        <c:spPr>
          <a:solidFill>
            <a:srgbClr val="FF0000"/>
          </a:solidFill>
        </c:spPr>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solidFill>
            <a:srgbClr val="00B050"/>
          </a:solidFill>
        </c:spPr>
      </c:pivotFmt>
      <c:pivotFmt>
        <c:idx val="66"/>
        <c:spPr>
          <a:solidFill>
            <a:srgbClr val="00B050"/>
          </a:solidFill>
        </c:spPr>
      </c:pivotFmt>
      <c:pivotFmt>
        <c:idx val="67"/>
        <c:spPr>
          <a:solidFill>
            <a:srgbClr val="00B050"/>
          </a:solidFill>
        </c:spPr>
      </c:pivotFmt>
      <c:pivotFmt>
        <c:idx val="68"/>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solidFill>
            <a:srgbClr val="00B050"/>
          </a:solidFill>
        </c:spPr>
      </c:pivotFmt>
      <c:pivotFmt>
        <c:idx val="70"/>
        <c:spPr>
          <a:solidFill>
            <a:srgbClr val="00B050"/>
          </a:solidFill>
        </c:spPr>
      </c:pivotFmt>
      <c:pivotFmt>
        <c:idx val="71"/>
        <c:spPr>
          <a:solidFill>
            <a:srgbClr val="00B050"/>
          </a:solidFill>
        </c:spPr>
      </c:pivotFmt>
      <c:pivotFmt>
        <c:idx val="72"/>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3"/>
        <c:spPr>
          <a:solidFill>
            <a:srgbClr val="00B050"/>
          </a:solidFill>
        </c:spPr>
      </c:pivotFmt>
      <c:pivotFmt>
        <c:idx val="74"/>
        <c:spPr>
          <a:solidFill>
            <a:srgbClr val="00B050"/>
          </a:solidFill>
        </c:spPr>
      </c:pivotFmt>
      <c:pivotFmt>
        <c:idx val="75"/>
        <c:spPr>
          <a:solidFill>
            <a:srgbClr val="00B050"/>
          </a:solidFill>
        </c:spPr>
      </c:pivotFmt>
    </c:pivotFmts>
    <c:plotArea>
      <c:layout/>
      <c:barChart>
        <c:barDir val="col"/>
        <c:grouping val="clustered"/>
        <c:varyColors val="0"/>
        <c:ser>
          <c:idx val="0"/>
          <c:order val="0"/>
          <c:tx>
            <c:strRef>
              <c:f>Sheet7!$B$4</c:f>
              <c:strCache>
                <c:ptCount val="1"/>
                <c:pt idx="0">
                  <c:v>Total</c:v>
                </c:pt>
              </c:strCache>
            </c:strRef>
          </c:tx>
          <c:invertIfNegative val="0"/>
          <c:dPt>
            <c:idx val="0"/>
            <c:invertIfNegative val="0"/>
            <c:bubble3D val="0"/>
            <c:spPr>
              <a:solidFill>
                <a:srgbClr val="00B050"/>
              </a:solidFill>
            </c:spPr>
            <c:extLst>
              <c:ext xmlns:c16="http://schemas.microsoft.com/office/drawing/2014/chart" uri="{C3380CC4-5D6E-409C-BE32-E72D297353CC}">
                <c16:uniqueId val="{00000001-6463-994F-9479-99E17F74E821}"/>
              </c:ext>
            </c:extLst>
          </c:dPt>
          <c:dPt>
            <c:idx val="5"/>
            <c:invertIfNegative val="0"/>
            <c:bubble3D val="0"/>
            <c:spPr>
              <a:solidFill>
                <a:srgbClr val="00B050"/>
              </a:solidFill>
            </c:spPr>
            <c:extLst>
              <c:ext xmlns:c16="http://schemas.microsoft.com/office/drawing/2014/chart" uri="{C3380CC4-5D6E-409C-BE32-E72D297353CC}">
                <c16:uniqueId val="{00000003-6463-994F-9479-99E17F74E821}"/>
              </c:ext>
            </c:extLst>
          </c:dPt>
          <c:dPt>
            <c:idx val="7"/>
            <c:invertIfNegative val="0"/>
            <c:bubble3D val="0"/>
            <c:spPr>
              <a:solidFill>
                <a:srgbClr val="00B050"/>
              </a:solidFill>
            </c:spPr>
            <c:extLst>
              <c:ext xmlns:c16="http://schemas.microsoft.com/office/drawing/2014/chart" uri="{C3380CC4-5D6E-409C-BE32-E72D297353CC}">
                <c16:uniqueId val="{00000005-6463-994F-9479-99E17F74E821}"/>
              </c:ext>
            </c:extLst>
          </c:dPt>
          <c:dLbls>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Sheet7!$A$5:$A$15</c:f>
              <c:strCache>
                <c:ptCount val="10"/>
                <c:pt idx="0">
                  <c:v>S&amp;P 500 CONS DISCRET IDX</c:v>
                </c:pt>
                <c:pt idx="1">
                  <c:v>S&amp;P 500 CONS STAPLES IDX</c:v>
                </c:pt>
                <c:pt idx="2">
                  <c:v>S&amp;P 500 ENERGY INDEX</c:v>
                </c:pt>
                <c:pt idx="3">
                  <c:v>S&amp;P 500 FINANCIALS INDEX</c:v>
                </c:pt>
                <c:pt idx="4">
                  <c:v>S&amp;P 500 HEALTH CARE IDX</c:v>
                </c:pt>
                <c:pt idx="5">
                  <c:v>S&amp;P 500 INDUSTRIALS IDX</c:v>
                </c:pt>
                <c:pt idx="6">
                  <c:v>S&amp;P 500 INFO TECH INDEX</c:v>
                </c:pt>
                <c:pt idx="7">
                  <c:v>S&amp;P 500 MATERIALS INDEX</c:v>
                </c:pt>
                <c:pt idx="8">
                  <c:v>S&amp;P 500 TELECOM SERV IDX</c:v>
                </c:pt>
                <c:pt idx="9">
                  <c:v>S&amp;P 500 UTILITIES INDEX</c:v>
                </c:pt>
              </c:strCache>
            </c:strRef>
          </c:cat>
          <c:val>
            <c:numRef>
              <c:f>Sheet7!$B$5:$B$15</c:f>
              <c:numCache>
                <c:formatCode>0.00</c:formatCode>
                <c:ptCount val="10"/>
                <c:pt idx="0">
                  <c:v>11.20960429647053</c:v>
                </c:pt>
                <c:pt idx="1">
                  <c:v>6.1513475339024737</c:v>
                </c:pt>
                <c:pt idx="2">
                  <c:v>9.5862590641277023</c:v>
                </c:pt>
                <c:pt idx="3">
                  <c:v>8.6113950738425693</c:v>
                </c:pt>
                <c:pt idx="4">
                  <c:v>6.6925350386928857</c:v>
                </c:pt>
                <c:pt idx="5">
                  <c:v>10.72980460263719</c:v>
                </c:pt>
                <c:pt idx="6">
                  <c:v>9.026211788949885</c:v>
                </c:pt>
                <c:pt idx="7">
                  <c:v>10.91612330467315</c:v>
                </c:pt>
                <c:pt idx="8">
                  <c:v>4.7504881976574227</c:v>
                </c:pt>
                <c:pt idx="9">
                  <c:v>5.3514656868724026</c:v>
                </c:pt>
              </c:numCache>
            </c:numRef>
          </c:val>
          <c:extLst>
            <c:ext xmlns:c16="http://schemas.microsoft.com/office/drawing/2014/chart" uri="{C3380CC4-5D6E-409C-BE32-E72D297353CC}">
              <c16:uniqueId val="{00000006-6463-994F-9479-99E17F74E821}"/>
            </c:ext>
          </c:extLst>
        </c:ser>
        <c:dLbls>
          <c:showLegendKey val="0"/>
          <c:showVal val="0"/>
          <c:showCatName val="0"/>
          <c:showSerName val="0"/>
          <c:showPercent val="0"/>
          <c:showBubbleSize val="0"/>
        </c:dLbls>
        <c:gapWidth val="150"/>
        <c:axId val="95387136"/>
        <c:axId val="39983296"/>
      </c:barChart>
      <c:catAx>
        <c:axId val="95387136"/>
        <c:scaling>
          <c:orientation val="minMax"/>
        </c:scaling>
        <c:delete val="0"/>
        <c:axPos val="b"/>
        <c:numFmt formatCode="General" sourceLinked="0"/>
        <c:majorTickMark val="out"/>
        <c:minorTickMark val="none"/>
        <c:tickLblPos val="nextTo"/>
        <c:txPr>
          <a:bodyPr/>
          <a:lstStyle/>
          <a:p>
            <a:pPr>
              <a:defRPr sz="700" b="1">
                <a:solidFill>
                  <a:schemeClr val="bg1"/>
                </a:solidFill>
              </a:defRPr>
            </a:pPr>
            <a:endParaRPr lang="en-US"/>
          </a:p>
        </c:txPr>
        <c:crossAx val="39983296"/>
        <c:crosses val="autoZero"/>
        <c:auto val="1"/>
        <c:lblAlgn val="ctr"/>
        <c:lblOffset val="100"/>
        <c:noMultiLvlLbl val="0"/>
      </c:catAx>
      <c:valAx>
        <c:axId val="39983296"/>
        <c:scaling>
          <c:orientation val="minMax"/>
        </c:scaling>
        <c:delete val="0"/>
        <c:axPos val="l"/>
        <c:title>
          <c:tx>
            <c:rich>
              <a:bodyPr rot="-5400000" vert="horz"/>
              <a:lstStyle/>
              <a:p>
                <a:pPr>
                  <a:defRPr>
                    <a:solidFill>
                      <a:schemeClr val="bg1"/>
                    </a:solidFill>
                  </a:defRPr>
                </a:pPr>
                <a:r>
                  <a:rPr lang="en-US">
                    <a:solidFill>
                      <a:schemeClr val="bg1"/>
                    </a:solidFill>
                  </a:rPr>
                  <a:t>Total Returns (%)</a:t>
                </a:r>
              </a:p>
            </c:rich>
          </c:tx>
          <c:overlay val="0"/>
        </c:title>
        <c:numFmt formatCode="0" sourceLinked="0"/>
        <c:majorTickMark val="out"/>
        <c:minorTickMark val="none"/>
        <c:tickLblPos val="nextTo"/>
        <c:txPr>
          <a:bodyPr/>
          <a:lstStyle/>
          <a:p>
            <a:pPr>
              <a:defRPr>
                <a:solidFill>
                  <a:schemeClr val="bg1"/>
                </a:solidFill>
              </a:defRPr>
            </a:pPr>
            <a:endParaRPr lang="en-US"/>
          </a:p>
        </c:txPr>
        <c:crossAx val="9538713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355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2355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355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B78F5B7A-5457-4718-9103-001D6D024AD4}" type="slidenum">
              <a:rPr lang="en-US"/>
              <a:pPr>
                <a:defRPr/>
              </a:pPr>
              <a:t>‹#›</a:t>
            </a:fld>
            <a:endParaRPr lang="en-US"/>
          </a:p>
        </p:txBody>
      </p:sp>
    </p:spTree>
    <p:extLst>
      <p:ext uri="{BB962C8B-B14F-4D97-AF65-F5344CB8AC3E}">
        <p14:creationId xmlns:p14="http://schemas.microsoft.com/office/powerpoint/2010/main" val="2774403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40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8FBA8E55-5150-4303-875F-B7FFCDBD53BB}" type="slidenum">
              <a:rPr lang="en-US"/>
              <a:pPr>
                <a:defRPr/>
              </a:pPr>
              <a:t>‹#›</a:t>
            </a:fld>
            <a:endParaRPr lang="en-US"/>
          </a:p>
        </p:txBody>
      </p:sp>
    </p:spTree>
    <p:extLst>
      <p:ext uri="{BB962C8B-B14F-4D97-AF65-F5344CB8AC3E}">
        <p14:creationId xmlns:p14="http://schemas.microsoft.com/office/powerpoint/2010/main" val="2330531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7CC6CCC5-D3D2-4DE9-86CB-CDD8F7EE60D4}" type="slidenum">
              <a:rPr lang="en-US" smtClean="0"/>
              <a:pPr/>
              <a:t>0</a:t>
            </a:fld>
            <a:endParaRPr 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lstStyle>
            <a:lvl1pPr>
              <a:defRPr sz="3600">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sz="3000">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008850E5-5416-4B7A-AE76-1CB7F6139A0F}"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FC5407EB-9D89-47B7-82DF-9FFAA64BFF93}" type="slidenum">
              <a:rPr lang="en-US" smtClean="0"/>
              <a:pPr>
                <a:defRPr/>
              </a:pPr>
              <a:t>‹#›</a:t>
            </a:fld>
            <a:endParaRPr lang="en-US" dirty="0"/>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35C47C91-A3B0-4BF7-BBCF-7892E33552E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8477AC55-169F-48BF-899E-DC616324E2CF}" type="slidenum">
              <a:rPr lang="en-US" smtClean="0"/>
              <a:pPr>
                <a:defRPr/>
              </a:pPr>
              <a:t>‹#›</a:t>
            </a:fld>
            <a:endParaRPr lang="en-U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CB52102E-BBA2-48D0-A491-F5C66211E90D}"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atin typeface="+mn-lt"/>
              </a:defRPr>
            </a:lvl1pPr>
          </a:lstStyle>
          <a:p>
            <a:pPr>
              <a:defRPr/>
            </a:pPr>
            <a:fld id="{C352A585-1E38-49F1-B462-9C4B34FD1C7A}" type="slidenum">
              <a:rPr lang="en-US" smtClean="0"/>
              <a:pPr>
                <a:defRPr/>
              </a:pPr>
              <a:t>‹#›</a:t>
            </a:fld>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0"/>
          </p:nvPr>
        </p:nvSpPr>
        <p:spPr>
          <a:ln/>
        </p:spPr>
        <p:txBody>
          <a:bodyPr/>
          <a:lstStyle>
            <a:lvl1pPr>
              <a:defRPr>
                <a:latin typeface="+mn-lt"/>
              </a:defRPr>
            </a:lvl1pPr>
          </a:lstStyle>
          <a:p>
            <a:pPr>
              <a:defRPr/>
            </a:pPr>
            <a:fld id="{F302BD9C-7676-4AC1-B600-95A7B156AF46}" type="slidenum">
              <a:rPr lang="en-US" smtClean="0"/>
              <a:pPr>
                <a:defRPr/>
              </a:pPr>
              <a:t>‹#›</a:t>
            </a:fld>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atin typeface="+mn-lt"/>
              </a:defRPr>
            </a:lvl1pPr>
          </a:lstStyle>
          <a:p>
            <a:pPr>
              <a:defRPr/>
            </a:pPr>
            <a:fld id="{94C8737C-1F19-4C15-A5F0-30A76F41FFFA}" type="slidenum">
              <a:rPr lang="en-US" smtClean="0"/>
              <a:pPr>
                <a:defRPr/>
              </a:pPr>
              <a:t>‹#›</a:t>
            </a:fld>
            <a:endParaRPr lang="en-US"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atin typeface="+mn-lt"/>
              </a:defRPr>
            </a:lvl1pPr>
          </a:lstStyle>
          <a:p>
            <a:pPr>
              <a:defRPr/>
            </a:pPr>
            <a:fld id="{82E7998D-C476-4CC4-8CC0-05B3332831D0}"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atin typeface="+mn-lt"/>
              </a:defRPr>
            </a:lvl1pPr>
          </a:lstStyle>
          <a:p>
            <a:pPr>
              <a:defRPr/>
            </a:pPr>
            <a:fld id="{D975F010-3243-42F7-A00D-310F155A49B0}"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atin typeface="+mn-lt"/>
              </a:defRPr>
            </a:lvl1pPr>
          </a:lstStyle>
          <a:p>
            <a:pPr>
              <a:defRPr/>
            </a:pPr>
            <a:fld id="{F5BB2237-8A12-4043-8065-E3FBBB322F93}"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0512"/>
            <a:ext cx="8229600" cy="1066800"/>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265237"/>
            <a:ext cx="8229600" cy="4983163"/>
          </a:xfrm>
          <a:prstGeom prst="rect">
            <a:avLst/>
          </a:prstGeom>
          <a:noFill/>
          <a:ln w="9525">
            <a:noFill/>
            <a:miter lim="800000"/>
            <a:headEnd/>
            <a:tailEnd/>
          </a:ln>
          <a:effectLst>
            <a:outerShdw blurRad="50800" dist="38100" dir="2700000" algn="tl" rotWithShape="0">
              <a:prstClr val="black">
                <a:alpha val="77000"/>
              </a:prstClr>
            </a:outerShdw>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Footer.png"/>
          <p:cNvPicPr/>
          <p:nvPr userDrawn="1"/>
        </p:nvPicPr>
        <p:blipFill rotWithShape="1">
          <a:blip r:embed="rId14" cstate="print">
            <a:extLst>
              <a:ext uri="{BEBA8EAE-BF5A-486C-A8C5-ECC9F3942E4B}">
                <a14:imgProps xmlns:a14="http://schemas.microsoft.com/office/drawing/2010/main">
                  <a14:imgLayer r:embed="rId15">
                    <a14:imgEffect>
                      <a14:colorTemperature colorTemp="5300"/>
                    </a14:imgEffect>
                    <a14:imgEffect>
                      <a14:saturation sat="200000"/>
                    </a14:imgEffect>
                  </a14:imgLayer>
                </a14:imgProps>
              </a:ext>
            </a:extLst>
          </a:blip>
          <a:srcRect l="-3" r="86157"/>
          <a:stretch/>
        </p:blipFill>
        <p:spPr>
          <a:xfrm>
            <a:off x="0" y="6505575"/>
            <a:ext cx="1752600" cy="352425"/>
          </a:xfrm>
          <a:prstGeom prst="rect">
            <a:avLst/>
          </a:prstGeom>
        </p:spPr>
      </p:pic>
      <p:pic>
        <p:nvPicPr>
          <p:cNvPr id="6" name="Picture 5" descr="Footer.png"/>
          <p:cNvPicPr/>
          <p:nvPr userDrawn="1"/>
        </p:nvPicPr>
        <p:blipFill>
          <a:blip r:embed="rId14" cstate="print">
            <a:extLst>
              <a:ext uri="{BEBA8EAE-BF5A-486C-A8C5-ECC9F3942E4B}">
                <a14:imgProps xmlns:a14="http://schemas.microsoft.com/office/drawing/2010/main">
                  <a14:imgLayer r:embed="rId15">
                    <a14:imgEffect>
                      <a14:colorTemperature colorTemp="5300"/>
                    </a14:imgEffect>
                    <a14:imgEffect>
                      <a14:saturation sat="200000"/>
                    </a14:imgEffect>
                  </a14:imgLayer>
                </a14:imgProps>
              </a:ext>
            </a:extLst>
          </a:blip>
          <a:stretch>
            <a:fillRect/>
          </a:stretch>
        </p:blipFill>
        <p:spPr>
          <a:xfrm>
            <a:off x="1600200" y="6505575"/>
            <a:ext cx="5943600" cy="352425"/>
          </a:xfrm>
          <a:prstGeom prst="rect">
            <a:avLst/>
          </a:prstGeom>
          <a:noFill/>
        </p:spPr>
      </p:pic>
      <p:pic>
        <p:nvPicPr>
          <p:cNvPr id="8" name="Picture 7" descr="Footer.png"/>
          <p:cNvPicPr/>
          <p:nvPr userDrawn="1"/>
        </p:nvPicPr>
        <p:blipFill rotWithShape="1">
          <a:blip r:embed="rId14" cstate="print">
            <a:extLst>
              <a:ext uri="{BEBA8EAE-BF5A-486C-A8C5-ECC9F3942E4B}">
                <a14:imgProps xmlns:a14="http://schemas.microsoft.com/office/drawing/2010/main">
                  <a14:imgLayer r:embed="rId15">
                    <a14:imgEffect>
                      <a14:colorTemperature colorTemp="5300"/>
                    </a14:imgEffect>
                    <a14:imgEffect>
                      <a14:saturation sat="200000"/>
                    </a14:imgEffect>
                  </a14:imgLayer>
                </a14:imgProps>
              </a:ext>
            </a:extLst>
          </a:blip>
          <a:srcRect l="59559" r="3517"/>
          <a:stretch/>
        </p:blipFill>
        <p:spPr>
          <a:xfrm>
            <a:off x="5161788" y="6505574"/>
            <a:ext cx="2194560" cy="352425"/>
          </a:xfrm>
          <a:prstGeom prst="rect">
            <a:avLst/>
          </a:prstGeom>
        </p:spPr>
      </p:pic>
      <p:pic>
        <p:nvPicPr>
          <p:cNvPr id="10" name="Picture 9" descr="Footer.png"/>
          <p:cNvPicPr/>
          <p:nvPr userDrawn="1"/>
        </p:nvPicPr>
        <p:blipFill rotWithShape="1">
          <a:blip r:embed="rId14" cstate="print">
            <a:extLst>
              <a:ext uri="{BEBA8EAE-BF5A-486C-A8C5-ECC9F3942E4B}">
                <a14:imgProps xmlns:a14="http://schemas.microsoft.com/office/drawing/2010/main">
                  <a14:imgLayer r:embed="rId15">
                    <a14:imgEffect>
                      <a14:colorTemperature colorTemp="5300"/>
                    </a14:imgEffect>
                    <a14:imgEffect>
                      <a14:saturation sat="200000"/>
                    </a14:imgEffect>
                  </a14:imgLayer>
                </a14:imgProps>
              </a:ext>
            </a:extLst>
          </a:blip>
          <a:srcRect l="-3" r="86157"/>
          <a:stretch/>
        </p:blipFill>
        <p:spPr>
          <a:xfrm>
            <a:off x="7416800" y="6505575"/>
            <a:ext cx="1727200" cy="352425"/>
          </a:xfrm>
          <a:prstGeom prst="rect">
            <a:avLst/>
          </a:prstGeom>
        </p:spPr>
      </p:pic>
      <p:sp>
        <p:nvSpPr>
          <p:cNvPr id="1030" name="Rectangle 6"/>
          <p:cNvSpPr>
            <a:spLocks noGrp="1" noChangeArrowheads="1"/>
          </p:cNvSpPr>
          <p:nvPr userDrawn="1">
            <p:ph type="sldNum" sz="quarter" idx="4"/>
          </p:nvPr>
        </p:nvSpPr>
        <p:spPr bwMode="auto">
          <a:xfrm>
            <a:off x="8458200" y="6529386"/>
            <a:ext cx="685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latin typeface="+mn-lt"/>
              </a:defRPr>
            </a:lvl1pPr>
          </a:lstStyle>
          <a:p>
            <a:pPr>
              <a:defRPr/>
            </a:pPr>
            <a:fld id="{ABBB57B8-6D7A-4CF6-A332-DC643F105FD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algn="ctr" rtl="0" eaLnBrk="0" fontAlgn="base" hangingPunct="0">
        <a:spcBef>
          <a:spcPct val="0"/>
        </a:spcBef>
        <a:spcAft>
          <a:spcPct val="0"/>
        </a:spcAft>
        <a:defRPr sz="3600">
          <a:solidFill>
            <a:schemeClr val="bg1"/>
          </a:solidFill>
          <a:latin typeface="Arial Black" pitchFamily="34" charset="0"/>
          <a:cs typeface="Arial" charset="0"/>
        </a:defRPr>
      </a:lvl2pPr>
      <a:lvl3pPr algn="ctr" rtl="0" eaLnBrk="0" fontAlgn="base" hangingPunct="0">
        <a:spcBef>
          <a:spcPct val="0"/>
        </a:spcBef>
        <a:spcAft>
          <a:spcPct val="0"/>
        </a:spcAft>
        <a:defRPr sz="3600">
          <a:solidFill>
            <a:schemeClr val="bg1"/>
          </a:solidFill>
          <a:latin typeface="Arial Black" pitchFamily="34" charset="0"/>
          <a:cs typeface="Arial" charset="0"/>
        </a:defRPr>
      </a:lvl3pPr>
      <a:lvl4pPr algn="ctr" rtl="0" eaLnBrk="0" fontAlgn="base" hangingPunct="0">
        <a:spcBef>
          <a:spcPct val="0"/>
        </a:spcBef>
        <a:spcAft>
          <a:spcPct val="0"/>
        </a:spcAft>
        <a:defRPr sz="3600">
          <a:solidFill>
            <a:schemeClr val="bg1"/>
          </a:solidFill>
          <a:latin typeface="Arial Black" pitchFamily="34" charset="0"/>
          <a:cs typeface="Arial" charset="0"/>
        </a:defRPr>
      </a:lvl4pPr>
      <a:lvl5pPr algn="ctr" rtl="0" eaLnBrk="0" fontAlgn="base" hangingPunct="0">
        <a:spcBef>
          <a:spcPct val="0"/>
        </a:spcBef>
        <a:spcAft>
          <a:spcPct val="0"/>
        </a:spcAft>
        <a:defRPr sz="3600">
          <a:solidFill>
            <a:schemeClr val="bg1"/>
          </a:solidFill>
          <a:latin typeface="Arial Black" pitchFamily="34" charset="0"/>
          <a:cs typeface="Arial" charset="0"/>
        </a:defRPr>
      </a:lvl5pPr>
      <a:lvl6pPr marL="457200" algn="ctr" rtl="0" fontAlgn="base">
        <a:spcBef>
          <a:spcPct val="0"/>
        </a:spcBef>
        <a:spcAft>
          <a:spcPct val="0"/>
        </a:spcAft>
        <a:defRPr sz="3600">
          <a:solidFill>
            <a:schemeClr val="bg1"/>
          </a:solidFill>
          <a:latin typeface="Arial Black" pitchFamily="34" charset="0"/>
          <a:cs typeface="Arial" charset="0"/>
        </a:defRPr>
      </a:lvl6pPr>
      <a:lvl7pPr marL="914400" algn="ctr" rtl="0" fontAlgn="base">
        <a:spcBef>
          <a:spcPct val="0"/>
        </a:spcBef>
        <a:spcAft>
          <a:spcPct val="0"/>
        </a:spcAft>
        <a:defRPr sz="3600">
          <a:solidFill>
            <a:schemeClr val="bg1"/>
          </a:solidFill>
          <a:latin typeface="Arial Black" pitchFamily="34" charset="0"/>
          <a:cs typeface="Arial" charset="0"/>
        </a:defRPr>
      </a:lvl7pPr>
      <a:lvl8pPr marL="1371600" algn="ctr" rtl="0" fontAlgn="base">
        <a:spcBef>
          <a:spcPct val="0"/>
        </a:spcBef>
        <a:spcAft>
          <a:spcPct val="0"/>
        </a:spcAft>
        <a:defRPr sz="3600">
          <a:solidFill>
            <a:schemeClr val="bg1"/>
          </a:solidFill>
          <a:latin typeface="Arial Black" pitchFamily="34" charset="0"/>
          <a:cs typeface="Arial" charset="0"/>
        </a:defRPr>
      </a:lvl8pPr>
      <a:lvl9pPr marL="1828800" algn="ctr" rtl="0" fontAlgn="base">
        <a:spcBef>
          <a:spcPct val="0"/>
        </a:spcBef>
        <a:spcAft>
          <a:spcPct val="0"/>
        </a:spcAft>
        <a:defRPr sz="3600">
          <a:solidFill>
            <a:schemeClr val="bg1"/>
          </a:solidFill>
          <a:latin typeface="Arial Black" pitchFamily="34" charset="0"/>
          <a:cs typeface="Arial" charset="0"/>
        </a:defRPr>
      </a:lvl9pPr>
    </p:titleStyle>
    <p:bodyStyle>
      <a:lvl1pPr marL="342900" indent="-342900" algn="l" rtl="0" eaLnBrk="0" fontAlgn="base" hangingPunct="0">
        <a:spcBef>
          <a:spcPct val="20000"/>
        </a:spcBef>
        <a:spcAft>
          <a:spcPct val="0"/>
        </a:spcAft>
        <a:buClr>
          <a:srgbClr val="FFFF00"/>
        </a:buClr>
        <a:buChar char="•"/>
        <a:defRPr sz="3100">
          <a:solidFill>
            <a:schemeClr val="bg1"/>
          </a:solidFill>
          <a:latin typeface="+mn-lt"/>
          <a:ea typeface="+mn-ea"/>
          <a:cs typeface="+mn-cs"/>
        </a:defRPr>
      </a:lvl1pPr>
      <a:lvl2pPr marL="742950" indent="-285750" algn="l" rtl="0" eaLnBrk="0" fontAlgn="base" hangingPunct="0">
        <a:spcBef>
          <a:spcPct val="20000"/>
        </a:spcBef>
        <a:spcAft>
          <a:spcPct val="0"/>
        </a:spcAft>
        <a:buClr>
          <a:srgbClr val="FFFF00"/>
        </a:buClr>
        <a:buChar char="–"/>
        <a:defRPr sz="2800">
          <a:solidFill>
            <a:schemeClr val="bg1"/>
          </a:solidFill>
          <a:latin typeface="+mn-lt"/>
          <a:cs typeface="+mn-cs"/>
        </a:defRPr>
      </a:lvl2pPr>
      <a:lvl3pPr marL="1143000" indent="-228600" algn="l" rtl="0" eaLnBrk="0" fontAlgn="base" hangingPunct="0">
        <a:spcBef>
          <a:spcPct val="20000"/>
        </a:spcBef>
        <a:spcAft>
          <a:spcPct val="0"/>
        </a:spcAft>
        <a:buClr>
          <a:srgbClr val="FFFF00"/>
        </a:buClr>
        <a:buChar char="•"/>
        <a:defRPr sz="2400">
          <a:solidFill>
            <a:schemeClr val="bg1"/>
          </a:solidFill>
          <a:latin typeface="+mn-lt"/>
          <a:cs typeface="+mn-cs"/>
        </a:defRPr>
      </a:lvl3pPr>
      <a:lvl4pPr marL="1600200" indent="-228600" algn="l" rtl="0" eaLnBrk="0" fontAlgn="base" hangingPunct="0">
        <a:spcBef>
          <a:spcPct val="20000"/>
        </a:spcBef>
        <a:spcAft>
          <a:spcPct val="0"/>
        </a:spcAft>
        <a:buClr>
          <a:srgbClr val="FFFF00"/>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rgbClr val="FFFF00"/>
        </a:buClr>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p:txBody>
          <a:bodyPr/>
          <a:lstStyle/>
          <a:p>
            <a:pPr eaLnBrk="1" hangingPunct="1"/>
            <a:r>
              <a:rPr lang="en-US" dirty="0"/>
              <a:t>Summer Months Strategy</a:t>
            </a:r>
            <a:br>
              <a:rPr lang="en-US" dirty="0"/>
            </a:br>
            <a:r>
              <a:rPr lang="en-US" sz="3200" dirty="0"/>
              <a:t>Portfolio Analysis</a:t>
            </a:r>
            <a:endParaRPr lang="en-US" dirty="0"/>
          </a:p>
        </p:txBody>
      </p:sp>
      <p:sp>
        <p:nvSpPr>
          <p:cNvPr id="2051" name="Rectangle 6"/>
          <p:cNvSpPr>
            <a:spLocks noGrp="1" noChangeArrowheads="1"/>
          </p:cNvSpPr>
          <p:nvPr>
            <p:ph type="subTitle" idx="1"/>
          </p:nvPr>
        </p:nvSpPr>
        <p:spPr>
          <a:xfrm>
            <a:off x="1371600" y="3886200"/>
            <a:ext cx="6400800" cy="2259818"/>
          </a:xfrm>
        </p:spPr>
        <p:txBody>
          <a:bodyPr/>
          <a:lstStyle/>
          <a:p>
            <a:pPr eaLnBrk="1" hangingPunct="1"/>
            <a:r>
              <a:rPr lang="en-US" dirty="0">
                <a:solidFill>
                  <a:srgbClr val="FFFF00"/>
                </a:solidFill>
              </a:rPr>
              <a:t>L. </a:t>
            </a:r>
            <a:r>
              <a:rPr lang="en-US" dirty="0" err="1">
                <a:solidFill>
                  <a:srgbClr val="FFFF00"/>
                </a:solidFill>
              </a:rPr>
              <a:t>Gallez</a:t>
            </a:r>
            <a:endParaRPr lang="en-US" dirty="0">
              <a:solidFill>
                <a:srgbClr val="FFFF00"/>
              </a:solidFill>
            </a:endParaRPr>
          </a:p>
          <a:p>
            <a:pPr eaLnBrk="1" hangingPunct="1"/>
            <a:r>
              <a:rPr lang="en-US" dirty="0">
                <a:solidFill>
                  <a:srgbClr val="FFFF00"/>
                </a:solidFill>
              </a:rPr>
              <a:t>D. Walker</a:t>
            </a:r>
          </a:p>
          <a:p>
            <a:pPr eaLnBrk="1" hangingPunct="1"/>
            <a:r>
              <a:rPr lang="en-US" dirty="0">
                <a:solidFill>
                  <a:srgbClr val="FFFF00"/>
                </a:solidFill>
              </a:rPr>
              <a:t>J. Rodriguez</a:t>
            </a:r>
          </a:p>
          <a:p>
            <a:pPr eaLnBrk="1" hangingPunct="1"/>
            <a:r>
              <a:rPr lang="en-US">
                <a:solidFill>
                  <a:srgbClr val="FFFF00"/>
                </a:solidFill>
              </a:rPr>
              <a:t>A. </a:t>
            </a:r>
            <a:r>
              <a:rPr lang="en-US" dirty="0" err="1">
                <a:solidFill>
                  <a:srgbClr val="FFFF00"/>
                </a:solidFill>
              </a:rPr>
              <a:t>Osterholt</a:t>
            </a:r>
            <a:endParaRPr lang="en-US" dirty="0">
              <a:solidFill>
                <a:srgbClr val="FFFF00"/>
              </a:solidFill>
            </a:endParaRPr>
          </a:p>
          <a:p>
            <a:pPr eaLnBrk="1" hangingPunct="1"/>
            <a:endParaRPr lang="en-US" dirty="0">
              <a:solidFill>
                <a:srgbClr val="FFFF00"/>
              </a:solidFill>
            </a:endParaRPr>
          </a:p>
        </p:txBody>
      </p:sp>
      <p:sp>
        <p:nvSpPr>
          <p:cNvPr id="2" name="TextBox 1"/>
          <p:cNvSpPr txBox="1"/>
          <p:nvPr/>
        </p:nvSpPr>
        <p:spPr>
          <a:xfrm>
            <a:off x="0" y="6146018"/>
            <a:ext cx="3810000" cy="246221"/>
          </a:xfrm>
          <a:prstGeom prst="rect">
            <a:avLst/>
          </a:prstGeom>
          <a:noFill/>
        </p:spPr>
        <p:txBody>
          <a:bodyPr wrap="square" rtlCol="0">
            <a:spAutoFit/>
          </a:bodyPr>
          <a:lstStyle/>
          <a:p>
            <a:r>
              <a:rPr lang="en-US" sz="1000" dirty="0">
                <a:solidFill>
                  <a:srgbClr val="FFFF00"/>
                </a:solidFill>
              </a:rPr>
              <a:t>November 29, 2018</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Seasonality of Returns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4110" y="1860492"/>
            <a:ext cx="5875779" cy="4396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5800" y="1295400"/>
            <a:ext cx="8001000" cy="369332"/>
          </a:xfrm>
          <a:prstGeom prst="rect">
            <a:avLst/>
          </a:prstGeom>
          <a:noFill/>
        </p:spPr>
        <p:txBody>
          <a:bodyPr wrap="square" rtlCol="0">
            <a:spAutoFit/>
          </a:bodyPr>
          <a:lstStyle/>
          <a:p>
            <a:r>
              <a:rPr lang="en-US" b="1" dirty="0">
                <a:solidFill>
                  <a:schemeClr val="bg1"/>
                </a:solidFill>
              </a:rPr>
              <a:t>Can you really buy low and sell high? Maybe it depends on the season.</a:t>
            </a:r>
          </a:p>
        </p:txBody>
      </p:sp>
    </p:spTree>
    <p:extLst>
      <p:ext uri="{BB962C8B-B14F-4D97-AF65-F5344CB8AC3E}">
        <p14:creationId xmlns:p14="http://schemas.microsoft.com/office/powerpoint/2010/main" val="374035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Thesis - 'Sell In May And Go Away'</a:t>
            </a:r>
          </a:p>
        </p:txBody>
      </p:sp>
      <p:sp>
        <p:nvSpPr>
          <p:cNvPr id="3" name="Content Placeholder 2"/>
          <p:cNvSpPr>
            <a:spLocks noGrp="1"/>
          </p:cNvSpPr>
          <p:nvPr>
            <p:ph idx="1"/>
          </p:nvPr>
        </p:nvSpPr>
        <p:spPr/>
        <p:txBody>
          <a:bodyPr/>
          <a:lstStyle/>
          <a:p>
            <a:r>
              <a:rPr lang="en-US" sz="1600" b="1" dirty="0"/>
              <a:t>What is 'Sell In May And Go Away'?</a:t>
            </a:r>
          </a:p>
          <a:p>
            <a:pPr lvl="1"/>
            <a:r>
              <a:rPr lang="en-US" sz="1300" dirty="0"/>
              <a:t>Sell in May and go away is a well-known trading adage that warns investors to sell their stock holdings in May to avoid a seasonal decline in equity markets. If a trader follows the sell-in-May-and-go-away strategy, the trader sells stock holdings in May and invests again in the equity market in November to avoid the typically volatile May to October period. Some investors find this strategy more rewarding than staying in the equity markets throughout the year.</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477AC55-169F-48BF-899E-DC616324E2CF}" type="slidenum">
              <a:rPr lang="en-US" smtClean="0"/>
              <a:pPr>
                <a:defRPr/>
              </a:pPr>
              <a:t>2</a:t>
            </a:fld>
            <a:endParaRPr lang="en-US" dirty="0"/>
          </a:p>
        </p:txBody>
      </p:sp>
    </p:spTree>
    <p:extLst>
      <p:ext uri="{BB962C8B-B14F-4D97-AF65-F5344CB8AC3E}">
        <p14:creationId xmlns:p14="http://schemas.microsoft.com/office/powerpoint/2010/main" val="56682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A Tale of Many Seasons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891333741"/>
              </p:ext>
            </p:extLst>
          </p:nvPr>
        </p:nvGraphicFramePr>
        <p:xfrm>
          <a:off x="228600" y="21336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4780C737-8FE5-504A-8FEA-C6DA85B13153}"/>
              </a:ext>
            </a:extLst>
          </p:cNvPr>
          <p:cNvSpPr txBox="1">
            <a:spLocks/>
          </p:cNvSpPr>
          <p:nvPr/>
        </p:nvSpPr>
        <p:spPr bwMode="auto">
          <a:xfrm>
            <a:off x="457200" y="1036834"/>
            <a:ext cx="8229600" cy="1066800"/>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2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algn="ctr" rtl="0" eaLnBrk="0" fontAlgn="base" hangingPunct="0">
              <a:spcBef>
                <a:spcPct val="0"/>
              </a:spcBef>
              <a:spcAft>
                <a:spcPct val="0"/>
              </a:spcAft>
              <a:defRPr sz="3600">
                <a:solidFill>
                  <a:schemeClr val="bg1"/>
                </a:solidFill>
                <a:latin typeface="Arial Black" pitchFamily="34" charset="0"/>
                <a:cs typeface="Arial" charset="0"/>
              </a:defRPr>
            </a:lvl2pPr>
            <a:lvl3pPr algn="ctr" rtl="0" eaLnBrk="0" fontAlgn="base" hangingPunct="0">
              <a:spcBef>
                <a:spcPct val="0"/>
              </a:spcBef>
              <a:spcAft>
                <a:spcPct val="0"/>
              </a:spcAft>
              <a:defRPr sz="3600">
                <a:solidFill>
                  <a:schemeClr val="bg1"/>
                </a:solidFill>
                <a:latin typeface="Arial Black" pitchFamily="34" charset="0"/>
                <a:cs typeface="Arial" charset="0"/>
              </a:defRPr>
            </a:lvl3pPr>
            <a:lvl4pPr algn="ctr" rtl="0" eaLnBrk="0" fontAlgn="base" hangingPunct="0">
              <a:spcBef>
                <a:spcPct val="0"/>
              </a:spcBef>
              <a:spcAft>
                <a:spcPct val="0"/>
              </a:spcAft>
              <a:defRPr sz="3600">
                <a:solidFill>
                  <a:schemeClr val="bg1"/>
                </a:solidFill>
                <a:latin typeface="Arial Black" pitchFamily="34" charset="0"/>
                <a:cs typeface="Arial" charset="0"/>
              </a:defRPr>
            </a:lvl4pPr>
            <a:lvl5pPr algn="ctr" rtl="0" eaLnBrk="0" fontAlgn="base" hangingPunct="0">
              <a:spcBef>
                <a:spcPct val="0"/>
              </a:spcBef>
              <a:spcAft>
                <a:spcPct val="0"/>
              </a:spcAft>
              <a:defRPr sz="3600">
                <a:solidFill>
                  <a:schemeClr val="bg1"/>
                </a:solidFill>
                <a:latin typeface="Arial Black" pitchFamily="34" charset="0"/>
                <a:cs typeface="Arial" charset="0"/>
              </a:defRPr>
            </a:lvl5pPr>
            <a:lvl6pPr marL="457200" algn="ctr" rtl="0" fontAlgn="base">
              <a:spcBef>
                <a:spcPct val="0"/>
              </a:spcBef>
              <a:spcAft>
                <a:spcPct val="0"/>
              </a:spcAft>
              <a:defRPr sz="3600">
                <a:solidFill>
                  <a:schemeClr val="bg1"/>
                </a:solidFill>
                <a:latin typeface="Arial Black" pitchFamily="34" charset="0"/>
                <a:cs typeface="Arial" charset="0"/>
              </a:defRPr>
            </a:lvl6pPr>
            <a:lvl7pPr marL="914400" algn="ctr" rtl="0" fontAlgn="base">
              <a:spcBef>
                <a:spcPct val="0"/>
              </a:spcBef>
              <a:spcAft>
                <a:spcPct val="0"/>
              </a:spcAft>
              <a:defRPr sz="3600">
                <a:solidFill>
                  <a:schemeClr val="bg1"/>
                </a:solidFill>
                <a:latin typeface="Arial Black" pitchFamily="34" charset="0"/>
                <a:cs typeface="Arial" charset="0"/>
              </a:defRPr>
            </a:lvl7pPr>
            <a:lvl8pPr marL="1371600" algn="ctr" rtl="0" fontAlgn="base">
              <a:spcBef>
                <a:spcPct val="0"/>
              </a:spcBef>
              <a:spcAft>
                <a:spcPct val="0"/>
              </a:spcAft>
              <a:defRPr sz="3600">
                <a:solidFill>
                  <a:schemeClr val="bg1"/>
                </a:solidFill>
                <a:latin typeface="Arial Black" pitchFamily="34" charset="0"/>
                <a:cs typeface="Arial" charset="0"/>
              </a:defRPr>
            </a:lvl8pPr>
            <a:lvl9pPr marL="1828800" algn="ctr" rtl="0" fontAlgn="base">
              <a:spcBef>
                <a:spcPct val="0"/>
              </a:spcBef>
              <a:spcAft>
                <a:spcPct val="0"/>
              </a:spcAft>
              <a:defRPr sz="3600">
                <a:solidFill>
                  <a:schemeClr val="bg1"/>
                </a:solidFill>
                <a:latin typeface="Arial Black" pitchFamily="34" charset="0"/>
                <a:cs typeface="Arial" charset="0"/>
              </a:defRPr>
            </a:lvl9pPr>
          </a:lstStyle>
          <a:p>
            <a:pPr>
              <a:defRPr sz="1800" b="1" i="0" u="none" strike="noStrike" kern="1200" baseline="0">
                <a:solidFill>
                  <a:srgbClr val="FFFFFF"/>
                </a:solidFill>
                <a:latin typeface="+mn-lt"/>
                <a:ea typeface="+mn-ea"/>
                <a:cs typeface="+mn-cs"/>
              </a:defRPr>
            </a:pPr>
            <a:r>
              <a:rPr lang="en-US" dirty="0">
                <a:solidFill>
                  <a:schemeClr val="bg1"/>
                </a:solidFill>
              </a:rPr>
              <a:t>Average Total Return from 1990-2018 by Season</a:t>
            </a:r>
            <a:endParaRPr lang="en-US" dirty="0">
              <a:solidFill>
                <a:srgbClr val="FFFF00"/>
              </a:solidFill>
            </a:endParaRPr>
          </a:p>
        </p:txBody>
      </p:sp>
    </p:spTree>
    <p:extLst>
      <p:ext uri="{BB962C8B-B14F-4D97-AF65-F5344CB8AC3E}">
        <p14:creationId xmlns:p14="http://schemas.microsoft.com/office/powerpoint/2010/main" val="3642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t>SEASONALITY:</a:t>
            </a:r>
            <a:r>
              <a:rPr lang="en-US" sz="2800" dirty="0"/>
              <a:t> Six-Month Results by Over Time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34294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35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Seasonality Conclusions</a:t>
            </a:r>
          </a:p>
        </p:txBody>
      </p:sp>
      <p:sp>
        <p:nvSpPr>
          <p:cNvPr id="3" name="Content Placeholder 2"/>
          <p:cNvSpPr>
            <a:spLocks noGrp="1"/>
          </p:cNvSpPr>
          <p:nvPr>
            <p:ph idx="1"/>
          </p:nvPr>
        </p:nvSpPr>
        <p:spPr/>
        <p:txBody>
          <a:bodyPr/>
          <a:lstStyle/>
          <a:p>
            <a:r>
              <a:rPr lang="en-US" dirty="0"/>
              <a:t>Evidence of the “Halloween Effect” or “Sell in May” strategy</a:t>
            </a:r>
          </a:p>
          <a:p>
            <a:pPr lvl="1"/>
            <a:r>
              <a:rPr lang="en-US" dirty="0"/>
              <a:t>“Sell in May” is defined as investing in the historically best months (Nov - May) and then switching to bonds from May – Oct</a:t>
            </a:r>
          </a:p>
          <a:p>
            <a:pPr lvl="1"/>
            <a:r>
              <a:rPr lang="en-US" dirty="0"/>
              <a:t>Initial studies showed that this effect has been in place since 1950</a:t>
            </a:r>
          </a:p>
          <a:p>
            <a:pPr lvl="2"/>
            <a:r>
              <a:rPr lang="en-US" dirty="0"/>
              <a:t>More recent studies show that this effect in 108 countries from data as far back as 1693 (Jacobsen &amp; Zhang, 2012)</a:t>
            </a:r>
          </a:p>
          <a:p>
            <a:r>
              <a:rPr lang="en-US" dirty="0"/>
              <a:t>Not clear what causes this effect</a:t>
            </a:r>
          </a:p>
        </p:txBody>
      </p:sp>
      <p:sp>
        <p:nvSpPr>
          <p:cNvPr id="4" name="Slide Number Placeholder 3"/>
          <p:cNvSpPr>
            <a:spLocks noGrp="1"/>
          </p:cNvSpPr>
          <p:nvPr>
            <p:ph type="sldNum" sz="quarter" idx="10"/>
          </p:nvPr>
        </p:nvSpPr>
        <p:spPr/>
        <p:txBody>
          <a:bodyPr/>
          <a:lstStyle/>
          <a:p>
            <a:pPr>
              <a:defRPr/>
            </a:pPr>
            <a:fld id="{8477AC55-169F-48BF-899E-DC616324E2CF}" type="slidenum">
              <a:rPr lang="en-US" smtClean="0"/>
              <a:pPr>
                <a:defRPr/>
              </a:pPr>
              <a:t>5</a:t>
            </a:fld>
            <a:endParaRPr lang="en-US" dirty="0"/>
          </a:p>
        </p:txBody>
      </p:sp>
    </p:spTree>
    <p:extLst>
      <p:ext uri="{BB962C8B-B14F-4D97-AF65-F5344CB8AC3E}">
        <p14:creationId xmlns:p14="http://schemas.microsoft.com/office/powerpoint/2010/main" val="229409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“Sell in May”</a:t>
            </a:r>
          </a:p>
        </p:txBody>
      </p:sp>
      <p:sp>
        <p:nvSpPr>
          <p:cNvPr id="3" name="Content Placeholder 2"/>
          <p:cNvSpPr>
            <a:spLocks noGrp="1"/>
          </p:cNvSpPr>
          <p:nvPr>
            <p:ph idx="1"/>
          </p:nvPr>
        </p:nvSpPr>
        <p:spPr/>
        <p:txBody>
          <a:bodyPr/>
          <a:lstStyle/>
          <a:p>
            <a:r>
              <a:rPr lang="en-US" dirty="0"/>
              <a:t>Research is not clear what causes this strategy, but possible explanations are:</a:t>
            </a:r>
          </a:p>
          <a:p>
            <a:pPr lvl="1"/>
            <a:r>
              <a:rPr lang="en-US" dirty="0"/>
              <a:t>Vacation months lead to risk aversion</a:t>
            </a:r>
          </a:p>
          <a:p>
            <a:pPr lvl="1"/>
            <a:r>
              <a:rPr lang="en-US" dirty="0"/>
              <a:t>Optimism at the beginning of the year</a:t>
            </a:r>
          </a:p>
        </p:txBody>
      </p:sp>
      <p:sp>
        <p:nvSpPr>
          <p:cNvPr id="4" name="Slide Number Placeholder 3"/>
          <p:cNvSpPr>
            <a:spLocks noGrp="1"/>
          </p:cNvSpPr>
          <p:nvPr>
            <p:ph type="sldNum" sz="quarter" idx="10"/>
          </p:nvPr>
        </p:nvSpPr>
        <p:spPr/>
        <p:txBody>
          <a:bodyPr/>
          <a:lstStyle/>
          <a:p>
            <a:pPr>
              <a:defRPr/>
            </a:pPr>
            <a:fld id="{8477AC55-169F-48BF-899E-DC616324E2CF}" type="slidenum">
              <a:rPr lang="en-US" smtClean="0"/>
              <a:pPr>
                <a:defRPr/>
              </a:pPr>
              <a:t>6</a:t>
            </a:fld>
            <a:endParaRPr lang="en-US" dirty="0"/>
          </a:p>
        </p:txBody>
      </p:sp>
    </p:spTree>
    <p:extLst>
      <p:ext uri="{BB962C8B-B14F-4D97-AF65-F5344CB8AC3E}">
        <p14:creationId xmlns:p14="http://schemas.microsoft.com/office/powerpoint/2010/main" val="28036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Seasonality Conclusions by Sector</a:t>
            </a:r>
          </a:p>
        </p:txBody>
      </p:sp>
      <p:sp>
        <p:nvSpPr>
          <p:cNvPr id="3" name="Content Placeholder 2"/>
          <p:cNvSpPr>
            <a:spLocks noGrp="1"/>
          </p:cNvSpPr>
          <p:nvPr>
            <p:ph idx="1"/>
          </p:nvPr>
        </p:nvSpPr>
        <p:spPr/>
        <p:txBody>
          <a:bodyPr/>
          <a:lstStyle/>
          <a:p>
            <a:r>
              <a:rPr lang="en-US" sz="2800" dirty="0"/>
              <a:t>From November to April, Consumer Discretionary, Industrials, and Materials performed the best</a:t>
            </a:r>
          </a:p>
          <a:p>
            <a:pPr lvl="1"/>
            <a:r>
              <a:rPr lang="en-US" sz="2400" dirty="0"/>
              <a:t>Consumer Discretionary - holiday shopping</a:t>
            </a:r>
          </a:p>
          <a:p>
            <a:pPr lvl="1"/>
            <a:r>
              <a:rPr lang="en-US" sz="2400" dirty="0"/>
              <a:t>Industrials/Materials – corporate budgets are the highest at the beginning of the year for </a:t>
            </a:r>
            <a:r>
              <a:rPr lang="en-US" sz="2400" dirty="0" err="1"/>
              <a:t>capex</a:t>
            </a:r>
            <a:r>
              <a:rPr lang="en-US" sz="2400" dirty="0"/>
              <a:t> spending</a:t>
            </a:r>
          </a:p>
          <a:p>
            <a:r>
              <a:rPr lang="en-US" sz="2800" dirty="0"/>
              <a:t>From May to October, Consumer Staples and Healthcare performed the best</a:t>
            </a:r>
          </a:p>
          <a:p>
            <a:pPr lvl="1"/>
            <a:r>
              <a:rPr lang="en-US" sz="2400" dirty="0"/>
              <a:t>Consumer Discretionary and Materials performed the worst</a:t>
            </a:r>
          </a:p>
        </p:txBody>
      </p:sp>
      <p:sp>
        <p:nvSpPr>
          <p:cNvPr id="4" name="Slide Number Placeholder 3"/>
          <p:cNvSpPr>
            <a:spLocks noGrp="1"/>
          </p:cNvSpPr>
          <p:nvPr>
            <p:ph type="sldNum" sz="quarter" idx="10"/>
          </p:nvPr>
        </p:nvSpPr>
        <p:spPr/>
        <p:txBody>
          <a:bodyPr/>
          <a:lstStyle/>
          <a:p>
            <a:pPr>
              <a:defRPr/>
            </a:pPr>
            <a:fld id="{8477AC55-169F-48BF-899E-DC616324E2CF}" type="slidenum">
              <a:rPr lang="en-US" smtClean="0"/>
              <a:pPr>
                <a:defRPr/>
              </a:pPr>
              <a:t>7</a:t>
            </a:fld>
            <a:endParaRPr lang="en-US" dirty="0"/>
          </a:p>
        </p:txBody>
      </p:sp>
    </p:spTree>
    <p:extLst>
      <p:ext uri="{BB962C8B-B14F-4D97-AF65-F5344CB8AC3E}">
        <p14:creationId xmlns:p14="http://schemas.microsoft.com/office/powerpoint/2010/main" val="196897358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364</Words>
  <Application>Microsoft Macintosh PowerPoint</Application>
  <PresentationFormat>On-screen Show (4:3)</PresentationFormat>
  <Paragraphs>39</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Arial Black</vt:lpstr>
      <vt:lpstr>Default Design</vt:lpstr>
      <vt:lpstr>Summer Months Strategy Portfolio Analysis</vt:lpstr>
      <vt:lpstr>Seasonality of Returns</vt:lpstr>
      <vt:lpstr>Thesis - 'Sell In May And Go Away'</vt:lpstr>
      <vt:lpstr>A Tale of Many Seasons</vt:lpstr>
      <vt:lpstr>SEASONALITY: Six-Month Results by Over Time</vt:lpstr>
      <vt:lpstr>Seasonality Conclusions</vt:lpstr>
      <vt:lpstr>“Sell in May”</vt:lpstr>
      <vt:lpstr>Seasonality Conclusions by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Kelly Talbott</dc:creator>
  <cp:lastModifiedBy>Theta Xi</cp:lastModifiedBy>
  <cp:revision>93</cp:revision>
  <dcterms:created xsi:type="dcterms:W3CDTF">2005-05-13T06:08:40Z</dcterms:created>
  <dcterms:modified xsi:type="dcterms:W3CDTF">2018-11-28T04:25:14Z</dcterms:modified>
</cp:coreProperties>
</file>