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93" r:id="rId4"/>
    <p:sldId id="294" r:id="rId5"/>
    <p:sldId id="286" r:id="rId6"/>
    <p:sldId id="282" r:id="rId7"/>
    <p:sldId id="272" r:id="rId8"/>
    <p:sldId id="291" r:id="rId9"/>
    <p:sldId id="288" r:id="rId10"/>
    <p:sldId id="289" r:id="rId11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purpose of simplicity we are focusing only on the effects of time and not taking into account any other external factors such as:</a:t>
            </a:r>
          </a:p>
          <a:p>
            <a:pPr lvl="1"/>
            <a:r>
              <a:rPr lang="en-US" sz="2400" dirty="0"/>
              <a:t>S&amp;P 500 chosen assumed to be diverse, in all years by market cap and industry</a:t>
            </a:r>
          </a:p>
          <a:p>
            <a:pPr lvl="1"/>
            <a:r>
              <a:rPr lang="en-US" sz="2000" dirty="0"/>
              <a:t>Stock splits do not dilute returns</a:t>
            </a:r>
          </a:p>
          <a:p>
            <a:pPr lvl="1"/>
            <a:r>
              <a:rPr lang="en-US" sz="2000" dirty="0"/>
              <a:t>Companies switching or being added to index has no effect (within S&amp;P)</a:t>
            </a:r>
          </a:p>
          <a:p>
            <a:pPr lvl="1"/>
            <a:r>
              <a:rPr lang="en-US" sz="2000" dirty="0"/>
              <a:t>Dividend reinvesting is unaccounted for vs simple price appreciation</a:t>
            </a:r>
          </a:p>
          <a:p>
            <a:pPr lvl="1"/>
            <a:r>
              <a:rPr lang="en-US" sz="2000" dirty="0"/>
              <a:t>Opening Price of 1</a:t>
            </a:r>
            <a:r>
              <a:rPr lang="en-US" sz="2000" baseline="30000" dirty="0"/>
              <a:t>st</a:t>
            </a:r>
            <a:r>
              <a:rPr lang="en-US" sz="2000" dirty="0"/>
              <a:t> day of ‘next month’ equals Closing Price of the last day of the ‘previous month</a:t>
            </a:r>
            <a:r>
              <a:rPr lang="en-US" sz="2400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S&amp;P 500 Market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395868-3BEA-2041-8688-22394495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2590"/>
            <a:ext cx="7410450" cy="4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Should I Invest?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market strategy out there that I can:</a:t>
            </a:r>
          </a:p>
          <a:p>
            <a:pPr lvl="1"/>
            <a:r>
              <a:rPr lang="en-US" dirty="0"/>
              <a:t>Understand</a:t>
            </a:r>
          </a:p>
          <a:p>
            <a:pPr lvl="1"/>
            <a:r>
              <a:rPr lang="en-US" dirty="0"/>
              <a:t>Create Alpha</a:t>
            </a:r>
          </a:p>
          <a:p>
            <a:pPr lvl="1"/>
            <a:r>
              <a:rPr lang="en-US" dirty="0"/>
              <a:t>Be repeatable</a:t>
            </a:r>
          </a:p>
          <a:p>
            <a:pPr lvl="1"/>
            <a:r>
              <a:rPr lang="en-US" dirty="0"/>
              <a:t>Limit my risk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 need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market with large </a:t>
            </a:r>
            <a:r>
              <a:rPr lang="en-US" dirty="0" err="1"/>
              <a:t>trendable</a:t>
            </a:r>
            <a:r>
              <a:rPr lang="en-US" dirty="0"/>
              <a:t> data sets: Monthly Open/Close Prices with Volume</a:t>
            </a:r>
          </a:p>
          <a:p>
            <a:pPr lvl="1"/>
            <a:r>
              <a:rPr lang="en-US" dirty="0"/>
              <a:t>Answer: Alpha Vantage (API)</a:t>
            </a:r>
          </a:p>
          <a:p>
            <a:pPr lvl="2"/>
            <a:r>
              <a:rPr lang="en-US" dirty="0"/>
              <a:t>20 years of data</a:t>
            </a:r>
          </a:p>
          <a:p>
            <a:pPr lvl="1"/>
            <a:r>
              <a:rPr lang="en-US" dirty="0"/>
              <a:t>Better answer: Yahoo Finance (CSV)</a:t>
            </a:r>
          </a:p>
          <a:p>
            <a:pPr lvl="2"/>
            <a:r>
              <a:rPr lang="en-US" dirty="0"/>
              <a:t>50+ years of monthly data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Returns: 1951 - 2018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Maybe it depends on the season...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0" y="2209800"/>
            <a:ext cx="6115200" cy="405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492A5-E2B1-EF49-A4E4-AEB860BC9D0B}"/>
              </a:ext>
            </a:extLst>
          </p:cNvPr>
          <p:cNvSpPr txBox="1"/>
          <p:nvPr/>
        </p:nvSpPr>
        <p:spPr>
          <a:xfrm>
            <a:off x="3124200" y="396055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Nov - Apr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C6BB4-3BED-5E49-A18D-F871F4976C9D}"/>
              </a:ext>
            </a:extLst>
          </p:cNvPr>
          <p:cNvSpPr txBox="1"/>
          <p:nvPr/>
        </p:nvSpPr>
        <p:spPr>
          <a:xfrm>
            <a:off x="5562600" y="5424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May - Oct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Highest Six-Month Results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50D64-CB46-6148-B352-603F22FB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471"/>
            <a:ext cx="9144000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DC18D0-9BC6-1F4D-B4D0-BB1606E455FD}"/>
              </a:ext>
            </a:extLst>
          </p:cNvPr>
          <p:cNvSpPr txBox="1">
            <a:spLocks/>
          </p:cNvSpPr>
          <p:nvPr/>
        </p:nvSpPr>
        <p:spPr bwMode="auto">
          <a:xfrm>
            <a:off x="609600" y="11892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BF43-E566-324A-A6CA-66135B1B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353"/>
            <a:ext cx="9144000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Evidence of Seasonal Investing Benefits</a:t>
            </a:r>
          </a:p>
          <a:p>
            <a:pPr lvl="1"/>
            <a:r>
              <a:rPr lang="en-US" sz="2500" dirty="0"/>
              <a:t>Do not endorse any investing strategy without due diligence</a:t>
            </a:r>
          </a:p>
          <a:p>
            <a:pPr lvl="1"/>
            <a:r>
              <a:rPr lang="en-US" sz="2400" dirty="0"/>
              <a:t>May – Oct: </a:t>
            </a:r>
            <a:r>
              <a:rPr lang="en-US" sz="2400" dirty="0" err="1"/>
              <a:t>Avg</a:t>
            </a:r>
            <a:r>
              <a:rPr lang="en-US" sz="2400" dirty="0"/>
              <a:t> return 1.6% </a:t>
            </a:r>
          </a:p>
          <a:p>
            <a:pPr lvl="1"/>
            <a:r>
              <a:rPr lang="en-US" sz="2400" dirty="0"/>
              <a:t>Nov – Apr: 6.9%</a:t>
            </a:r>
          </a:p>
          <a:p>
            <a:pPr lvl="1"/>
            <a:r>
              <a:rPr lang="en-US" sz="2400" dirty="0"/>
              <a:t>Research is not clear what causes this strategy, but possible explanations are:</a:t>
            </a:r>
          </a:p>
          <a:p>
            <a:pPr lvl="2"/>
            <a:r>
              <a:rPr lang="en-US" sz="2000" dirty="0"/>
              <a:t>Vacation months lead to risk aversion</a:t>
            </a:r>
          </a:p>
          <a:p>
            <a:pPr lvl="2"/>
            <a:r>
              <a:rPr lang="en-US" sz="2000" dirty="0"/>
              <a:t>Optimism at the beginning of the year</a:t>
            </a:r>
          </a:p>
          <a:p>
            <a:pPr lvl="1"/>
            <a:r>
              <a:rPr lang="en-US" sz="2400" dirty="0"/>
              <a:t>Effect has been in place since 1950</a:t>
            </a:r>
          </a:p>
          <a:p>
            <a:pPr lvl="2"/>
            <a:r>
              <a:rPr lang="en-US" sz="2000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347</Words>
  <Application>Microsoft Macintosh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Black</vt:lpstr>
      <vt:lpstr>Arial</vt:lpstr>
      <vt:lpstr>Default Design</vt:lpstr>
      <vt:lpstr>Summer Months Strategy Portfolio Analysis</vt:lpstr>
      <vt:lpstr>S&amp;P 500 Market Trend</vt:lpstr>
      <vt:lpstr>How Should I Invest?</vt:lpstr>
      <vt:lpstr>I need data</vt:lpstr>
      <vt:lpstr>Seasonality of Returns: 1951 - 2018</vt:lpstr>
      <vt:lpstr>A Tale of Many Seasons</vt:lpstr>
      <vt:lpstr>SEASONALITY:  Highest Six-Month Results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106</cp:revision>
  <dcterms:created xsi:type="dcterms:W3CDTF">2005-05-13T06:08:40Z</dcterms:created>
  <dcterms:modified xsi:type="dcterms:W3CDTF">2018-11-30T06:55:19Z</dcterms:modified>
</cp:coreProperties>
</file>