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86" r:id="rId4"/>
    <p:sldId id="282" r:id="rId5"/>
    <p:sldId id="272" r:id="rId6"/>
    <p:sldId id="291" r:id="rId7"/>
    <p:sldId id="288" r:id="rId8"/>
    <p:sldId id="289" r:id="rId9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S&amp;P 500 Market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395868-3BEA-2041-8688-22394495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2590"/>
            <a:ext cx="7410450" cy="4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Returns: 1951 - 2018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Maybe it depends on the season...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0" y="2209800"/>
            <a:ext cx="6115200" cy="405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492A5-E2B1-EF49-A4E4-AEB860BC9D0B}"/>
              </a:ext>
            </a:extLst>
          </p:cNvPr>
          <p:cNvSpPr txBox="1"/>
          <p:nvPr/>
        </p:nvSpPr>
        <p:spPr>
          <a:xfrm>
            <a:off x="3124200" y="39605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Nov - 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C6BB4-3BED-5E49-A18D-F871F4976C9D}"/>
              </a:ext>
            </a:extLst>
          </p:cNvPr>
          <p:cNvSpPr txBox="1"/>
          <p:nvPr/>
        </p:nvSpPr>
        <p:spPr>
          <a:xfrm>
            <a:off x="5562600" y="5424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May - Oct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25CB8-5755-4044-B3D5-852F898F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14600"/>
            <a:ext cx="9144000" cy="3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8FDD-121E-1E47-BF4E-C603C30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62200"/>
            <a:ext cx="8915400" cy="38932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DC18D0-9BC6-1F4D-B4D0-BB1606E455FD}"/>
              </a:ext>
            </a:extLst>
          </p:cNvPr>
          <p:cNvSpPr txBox="1">
            <a:spLocks/>
          </p:cNvSpPr>
          <p:nvPr/>
        </p:nvSpPr>
        <p:spPr bwMode="auto">
          <a:xfrm>
            <a:off x="609600" y="11892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return 0.3% </a:t>
            </a:r>
          </a:p>
          <a:p>
            <a:pPr lvl="1"/>
            <a:r>
              <a:rPr lang="en-US" dirty="0"/>
              <a:t>Nov – Apr: 7.5%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simplicity we are focusing only on the effects of time and not taking into account any other external factors such as</a:t>
            </a:r>
          </a:p>
          <a:p>
            <a:pPr lvl="1"/>
            <a:r>
              <a:rPr lang="en-US" sz="2400" dirty="0"/>
              <a:t>Stock splits do not dilute returns</a:t>
            </a:r>
          </a:p>
          <a:p>
            <a:pPr lvl="1"/>
            <a:r>
              <a:rPr lang="en-US" sz="2400" dirty="0"/>
              <a:t>Companies switching or being added to index has no effect (within S&amp;P)</a:t>
            </a:r>
          </a:p>
          <a:p>
            <a:pPr lvl="1"/>
            <a:r>
              <a:rPr lang="en-US" sz="2400" dirty="0"/>
              <a:t>Dividend reinvesting is unaccounted for vs simple price appreciation</a:t>
            </a:r>
          </a:p>
          <a:p>
            <a:pPr lvl="1"/>
            <a:r>
              <a:rPr lang="en-US" sz="2400" dirty="0"/>
              <a:t>Opening Price of 1</a:t>
            </a:r>
            <a:r>
              <a:rPr lang="en-US" sz="2400" baseline="30000" dirty="0"/>
              <a:t>st</a:t>
            </a:r>
            <a:r>
              <a:rPr lang="en-US" sz="2400" dirty="0"/>
              <a:t> day of ‘next month’ equals Closing Price of the last day of the ‘previous month’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255</Words>
  <Application>Microsoft Macintosh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Arial</vt:lpstr>
      <vt:lpstr>Default Design</vt:lpstr>
      <vt:lpstr>Summer Months Strategy Portfolio Analysis</vt:lpstr>
      <vt:lpstr>S&amp;P 500 Market Trend</vt:lpstr>
      <vt:lpstr>Seasonality of Returns: 1951 - 2018</vt:lpstr>
      <vt:lpstr>A Tale of Many Seasons</vt:lpstr>
      <vt:lpstr>SEASONALITY: Six-Month Results by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102</cp:revision>
  <dcterms:created xsi:type="dcterms:W3CDTF">2005-05-13T06:08:40Z</dcterms:created>
  <dcterms:modified xsi:type="dcterms:W3CDTF">2018-11-30T03:14:35Z</dcterms:modified>
</cp:coreProperties>
</file>