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Ex1.xml" ContentType="application/vnd.ms-office.chartex+xml"/>
  <Override PartName="/ppt/charts/style1.xml" ContentType="application/vnd.ms-office.chartstyle+xml"/>
  <Override PartName="/ppt/charts/colors1.xml" ContentType="application/vnd.ms-office.chartcolorstyle+xml"/>
  <Override PartName="/ppt/charts/chart1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7" autoAdjust="0"/>
    <p:restoredTop sz="86395" autoAdjust="0"/>
  </p:normalViewPr>
  <p:slideViewPr>
    <p:cSldViewPr snapToGrid="0">
      <p:cViewPr varScale="1">
        <p:scale>
          <a:sx n="75" d="100"/>
          <a:sy n="75" d="100"/>
        </p:scale>
        <p:origin x="77" y="163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ksha\Downloads\DataDNA%20Dataset%20Challenge%20-%20November%202022\DataDNA%20Dataset%20Challenge%20-%20November%202022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file:///C:\Users\aksha\Downloads\DataDNA%20Dataset%20Challenge%20-%20November%202022\DataDNA%20Dataset%20Challenge%20-%20November%202022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SKILLS</a:t>
            </a:r>
          </a:p>
        </c:rich>
      </c:tx>
      <c:layout>
        <c:manualLayout>
          <c:xMode val="edge"/>
          <c:yMode val="edge"/>
          <c:x val="0.18210411198600174"/>
          <c:y val="3.240740740740740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3.0671883301936917E-2"/>
          <c:y val="0.27702951577877938"/>
          <c:w val="0.54263012261853005"/>
          <c:h val="0.51677666890208818"/>
        </c:manualLayout>
      </c:layout>
      <c:doughnut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E0A6-48C6-B59B-5D87B4CD86CB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E0A6-48C6-B59B-5D87B4CD86CB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E0A6-48C6-B59B-5D87B4CD86CB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E0A6-48C6-B59B-5D87B4CD86CB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E0A6-48C6-B59B-5D87B4CD86CB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E0A6-48C6-B59B-5D87B4CD86CB}"/>
              </c:ext>
            </c:extLst>
          </c:dPt>
          <c:dLbls>
            <c:delete val="1"/>
          </c:dLbls>
          <c:cat>
            <c:strRef>
              <c:f>Personal!$A$9:$A$14</c:f>
              <c:strCache>
                <c:ptCount val="6"/>
                <c:pt idx="0">
                  <c:v>Data Analysis</c:v>
                </c:pt>
                <c:pt idx="1">
                  <c:v>Data Visualization</c:v>
                </c:pt>
                <c:pt idx="2">
                  <c:v>Team Work </c:v>
                </c:pt>
                <c:pt idx="3">
                  <c:v>Problem solving </c:v>
                </c:pt>
                <c:pt idx="4">
                  <c:v>Crtical Thinking</c:v>
                </c:pt>
                <c:pt idx="5">
                  <c:v>Individual Work</c:v>
                </c:pt>
              </c:strCache>
            </c:strRef>
          </c:cat>
          <c:val>
            <c:numRef>
              <c:f>Personal!$B$9:$B$14</c:f>
              <c:numCache>
                <c:formatCode>General</c:formatCode>
                <c:ptCount val="6"/>
                <c:pt idx="0">
                  <c:v>4</c:v>
                </c:pt>
                <c:pt idx="1">
                  <c:v>5</c:v>
                </c:pt>
                <c:pt idx="2">
                  <c:v>5</c:v>
                </c:pt>
                <c:pt idx="3">
                  <c:v>4</c:v>
                </c:pt>
                <c:pt idx="4">
                  <c:v>4</c:v>
                </c:pt>
                <c:pt idx="5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E0A6-48C6-B59B-5D87B4CD86CB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5452230971128611"/>
          <c:y val="0.4228023643049042"/>
          <c:w val="0.34075363695115995"/>
          <c:h val="0.52755980800719104"/>
        </c:manualLayout>
      </c:layout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accent3">
        <a:lumMod val="20000"/>
        <a:lumOff val="80000"/>
        <a:alpha val="83000"/>
      </a:schemeClr>
    </a:solidFill>
    <a:ln w="9525" cap="flat" cmpd="sng" algn="ctr">
      <a:gradFill>
        <a:gsLst>
          <a:gs pos="0">
            <a:schemeClr val="accent1">
              <a:lumMod val="5000"/>
              <a:lumOff val="95000"/>
            </a:schemeClr>
          </a:gs>
          <a:gs pos="74000">
            <a:schemeClr val="accent1">
              <a:lumMod val="45000"/>
              <a:lumOff val="55000"/>
            </a:schemeClr>
          </a:gs>
          <a:gs pos="83000">
            <a:schemeClr val="accent1">
              <a:lumMod val="45000"/>
              <a:lumOff val="55000"/>
            </a:schemeClr>
          </a:gs>
          <a:gs pos="100000">
            <a:schemeClr val="accent1">
              <a:lumMod val="30000"/>
              <a:lumOff val="70000"/>
            </a:schemeClr>
          </a:gs>
        </a:gsLst>
        <a:lin ang="5400000" scaled="1"/>
      </a:gradFill>
      <a:round/>
    </a:ln>
    <a:effectLst>
      <a:glow rad="139700">
        <a:schemeClr val="accent3">
          <a:satMod val="175000"/>
          <a:alpha val="40000"/>
        </a:schemeClr>
      </a:glow>
      <a:outerShdw blurRad="50800" dist="50800" dir="5400000" sx="1000" sy="1000" algn="ctr" rotWithShape="0">
        <a:schemeClr val="tx1">
          <a:lumMod val="65000"/>
          <a:lumOff val="35000"/>
        </a:schemeClr>
      </a:outerShdw>
      <a:softEdge rad="12700"/>
    </a:effectLst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Personal!$A$2:$A$8</cx:f>
        <cx:lvl ptCount="7">
          <cx:pt idx="0">Google Workspace</cx:pt>
          <cx:pt idx="1">Power BI Desktop</cx:pt>
          <cx:pt idx="2">SQL</cx:pt>
          <cx:pt idx="3">Excel</cx:pt>
          <cx:pt idx="4">Power BI Service</cx:pt>
          <cx:pt idx="5">Microstrategy</cx:pt>
          <cx:pt idx="6">Python</cx:pt>
        </cx:lvl>
      </cx:strDim>
      <cx:numDim type="val">
        <cx:f>Personal!$B$2:$B$8</cx:f>
        <cx:lvl ptCount="7" formatCode="General">
          <cx:pt idx="0">5</cx:pt>
          <cx:pt idx="1">4</cx:pt>
          <cx:pt idx="2">4</cx:pt>
          <cx:pt idx="3">4</cx:pt>
          <cx:pt idx="4">3</cx:pt>
          <cx:pt idx="5">3</cx:pt>
          <cx:pt idx="6">3</cx:pt>
        </cx:lvl>
      </cx:numDim>
    </cx:data>
  </cx:chartData>
  <cx:chart>
    <cx:title pos="t" align="ctr" overlay="0">
      <cx:tx>
        <cx:txData>
          <cx:v>TOOLS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r>
            <a:rPr lang="en-US" sz="1800" b="1" i="0" u="none" strike="noStrike" baseline="0">
              <a:solidFill>
                <a:sysClr val="windowText" lastClr="000000">
                  <a:lumMod val="75000"/>
                  <a:lumOff val="25000"/>
                </a:sysClr>
              </a:solidFill>
              <a:latin typeface="Calibri" panose="020F0502020204030204"/>
            </a:rPr>
            <a:t>TOOLS</a:t>
          </a:r>
        </a:p>
      </cx:txPr>
    </cx:title>
    <cx:plotArea>
      <cx:plotAreaRegion>
        <cx:series layoutId="funnel" uniqueId="{F7022BDD-6451-4D94-9AF7-DBD95032EE32}">
          <cx:tx>
            <cx:txData>
              <cx:f>Personal!$B$1</cx:f>
              <cx:v>Markings</cx:v>
            </cx:txData>
          </cx:tx>
          <cx:spPr>
            <a:ln>
              <a:gradFill>
                <a:gsLst>
                  <a:gs pos="3900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ln>
          </cx:spPr>
          <cx:dataPt idx="0">
            <cx:spPr>
              <a:ln>
                <a:gradFill flip="none" rotWithShape="1">
                  <a:gsLst>
                    <a:gs pos="0">
                      <a:srgbClr val="FFC000">
                        <a:lumMod val="40000"/>
                        <a:lumOff val="60000"/>
                      </a:srgbClr>
                    </a:gs>
                    <a:gs pos="46000">
                      <a:srgbClr val="FFC000">
                        <a:lumMod val="95000"/>
                        <a:lumOff val="5000"/>
                      </a:srgbClr>
                    </a:gs>
                    <a:gs pos="100000">
                      <a:srgbClr val="FFC000">
                        <a:lumMod val="60000"/>
                      </a:srgbClr>
                    </a:gs>
                  </a:gsLst>
                  <a:path path="circle">
                    <a:fillToRect l="50000" t="130000" r="50000" b="-30000"/>
                  </a:path>
                  <a:tileRect/>
                </a:gradFill>
              </a:ln>
            </cx:spPr>
          </cx:dataPt>
          <cx:dataLabels>
            <cx:visibility seriesName="0" categoryName="0" value="1"/>
          </cx:dataLabels>
          <cx:dataId val="0"/>
        </cx:series>
      </cx:plotAreaRegion>
      <cx:axis id="0">
        <cx:catScaling gapWidth="0.439999998"/>
        <cx:tickLabels/>
        <cx:spPr>
          <a:effectLst>
            <a:outerShdw blurRad="50800" dist="50800" dir="13380000" algn="ctr" rotWithShape="0">
              <a:srgbClr val="000000">
                <a:alpha val="91000"/>
              </a:srgbClr>
            </a:outerShdw>
            <a:softEdge rad="12700"/>
          </a:effectLst>
        </cx:spPr>
        <cx:txPr>
          <a:bodyPr spcFirstLastPara="1" vertOverflow="ellipsis" horzOverflow="overflow" wrap="square" lIns="0" tIns="0" rIns="0" bIns="0" anchor="ctr" anchorCtr="1"/>
          <a:lstStyle/>
          <a:p>
            <a:pPr algn="ctr" rtl="0">
              <a:defRPr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</a:defRPr>
            </a:pPr>
            <a:endParaRPr lang="en-US" sz="900" b="0" i="0" u="none" strike="noStrike" baseline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/>
            </a:endParaRPr>
          </a:p>
        </cx:txPr>
      </cx:axis>
    </cx:plotArea>
  </cx:chart>
  <cx:spPr>
    <a:ln>
      <a:gradFill>
        <a:gsLst>
          <a:gs pos="0">
            <a:schemeClr val="accent1">
              <a:lumMod val="5000"/>
              <a:lumOff val="95000"/>
              <a:alpha val="11000"/>
            </a:schemeClr>
          </a:gs>
          <a:gs pos="74000">
            <a:schemeClr val="accent1">
              <a:lumMod val="45000"/>
              <a:lumOff val="55000"/>
            </a:schemeClr>
          </a:gs>
          <a:gs pos="83000">
            <a:schemeClr val="accent1">
              <a:lumMod val="45000"/>
              <a:lumOff val="55000"/>
            </a:schemeClr>
          </a:gs>
          <a:gs pos="100000">
            <a:schemeClr val="accent1">
              <a:lumMod val="30000"/>
              <a:lumOff val="70000"/>
            </a:schemeClr>
          </a:gs>
        </a:gsLst>
        <a:lin ang="5400000" scaled="1"/>
      </a:gradFill>
    </a:ln>
    <a:effectLst>
      <a:glow rad="139700">
        <a:schemeClr val="accent3">
          <a:satMod val="175000"/>
          <a:alpha val="40000"/>
        </a:schemeClr>
      </a:glow>
      <a:outerShdw blurRad="50800" dist="38100" sx="93000" sy="93000" algn="bl" rotWithShape="0">
        <a:prstClr val="black">
          <a:alpha val="0"/>
        </a:prstClr>
      </a:outerShdw>
    </a:effectLst>
  </cx:spPr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424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/>
  </cs:chartArea>
  <cs:dataLabel>
    <cs:lnRef idx="0"/>
    <cs:fillRef idx="0"/>
    <cs:effectRef idx="0"/>
    <cs:fontRef idx="minor">
      <a:schemeClr val="dk1"/>
    </cs:fontRef>
    <cs:defRPr sz="90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75000"/>
            <a:lumOff val="2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  <a:lumOff val="10000"/>
              </a:schemeClr>
            </a:gs>
            <a:gs pos="0">
              <a:schemeClr val="lt1">
                <a:lumMod val="75000"/>
                <a:alpha val="36000"/>
                <a:lumOff val="10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dk1"/>
    </cs:fontRef>
    <cs:spPr>
      <a:ln w="9525" cap="flat">
        <a:solidFill>
          <a:schemeClr val="bg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/>
  </cs:title>
  <cs:trendline>
    <cs:lnRef idx="0"/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defRPr sz="9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9EC8B-B69B-41D2-9E6D-9C86334D97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DE489A-AFDE-49DD-BC2F-6C98986E2E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A9EC9F-51DC-43C6-8770-1800480B5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88389-5369-412C-9D7E-01629113A655}" type="datetimeFigureOut">
              <a:rPr lang="en-IN" smtClean="0"/>
              <a:t>03-12-2023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2EB8BB-EF6E-4AC1-AB73-DD01E1D4C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2EAE09-263F-43BA-A699-C9F4F10B9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DA8BA-7274-482D-8217-BBEB62F124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6659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3FA98-6AFA-41B1-B4CC-3369F330B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2B963A-A2C1-4377-A2CA-00067DE723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EC219E-89E8-41BE-8A50-2CE50F7C1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88389-5369-412C-9D7E-01629113A655}" type="datetimeFigureOut">
              <a:rPr lang="en-IN" smtClean="0"/>
              <a:t>03-12-2023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DBF21C-0F0D-4B5E-B3B4-2DE0B9F5B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5EB015-F240-4D3C-80D6-C6FC3F295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DA8BA-7274-482D-8217-BBEB62F124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0044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21CC8B-374F-43AA-A778-88F6B94BB8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42BF66-D5E8-44AB-AF04-B97A141C95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63C436-63B4-4150-A76D-74C9AAE2F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88389-5369-412C-9D7E-01629113A655}" type="datetimeFigureOut">
              <a:rPr lang="en-IN" smtClean="0"/>
              <a:t>03-12-2023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82DAB2-B7FD-4D12-A25E-D2B0DD365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42BAB4-0BC8-4975-8AAD-68C84C4B3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DA8BA-7274-482D-8217-BBEB62F124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8390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ED324-B002-44C1-9FFE-07457E88D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79C1C1-5BE0-4ED6-836E-068025FFB4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2026B2-C02C-4C32-AB5F-80762CBA7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88389-5369-412C-9D7E-01629113A655}" type="datetimeFigureOut">
              <a:rPr lang="en-IN" smtClean="0"/>
              <a:t>03-12-2023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90677-209D-4AD4-B6C6-9476683D6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82484B-24C0-4591-A023-CECF503E6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DA8BA-7274-482D-8217-BBEB62F124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058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36223-6426-4296-B992-06F93AB4A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8AC4C1-5D11-43D8-A282-DFF2589F64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0B9EC8-CC4F-458F-BC1A-5DCCE30B7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88389-5369-412C-9D7E-01629113A655}" type="datetimeFigureOut">
              <a:rPr lang="en-IN" smtClean="0"/>
              <a:t>03-12-2023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54DEBC-848D-469B-921B-BC94AB989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3850DB-ED66-44B4-B429-02D970C7F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DA8BA-7274-482D-8217-BBEB62F124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0704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C53C4-088D-4D6A-8216-FF9AE2D7D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AD180-9AC5-49B9-9FE0-5499BD4E34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2878F6-2ED6-41A0-9BDE-0EDE0459A9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1C4176-197A-4764-A971-B55DC3714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88389-5369-412C-9D7E-01629113A655}" type="datetimeFigureOut">
              <a:rPr lang="en-IN" smtClean="0"/>
              <a:t>03-12-2023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33F23B-017F-4998-8820-07854734D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45EAAD-2C29-4111-BA94-0FB97BFF6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DA8BA-7274-482D-8217-BBEB62F124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7728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49FE8-F852-40C5-8760-1503DC84D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3BA0BE-E377-4C62-96D4-6E47DA7D4D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714A31-DB0D-431F-85F9-6B8EAF5D0E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51FBE2-10AF-4DBE-AA03-EE35F5575E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EEC0F9-97A2-4917-BE87-51EC557E2E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DCE431-26F2-4CA1-8746-24C81C311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88389-5369-412C-9D7E-01629113A655}" type="datetimeFigureOut">
              <a:rPr lang="en-IN" smtClean="0"/>
              <a:t>03-12-2023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E23F30-BF9F-44C4-BF1F-FA49EDC0C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0A340C-E9ED-44BF-8D7E-35334E564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DA8BA-7274-482D-8217-BBEB62F124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2618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04BF9-EA50-45F9-B734-CAE249427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4F4553-9DD1-45D4-93AC-5849A2185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88389-5369-412C-9D7E-01629113A655}" type="datetimeFigureOut">
              <a:rPr lang="en-IN" smtClean="0"/>
              <a:t>03-12-2023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85360A-8B66-436C-93CA-D69D8CBE5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A21F79-AA39-481B-B614-4DC310E48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DA8BA-7274-482D-8217-BBEB62F124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7676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0AD0FB-50B6-4A65-AFAF-30BBD8599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88389-5369-412C-9D7E-01629113A655}" type="datetimeFigureOut">
              <a:rPr lang="en-IN" smtClean="0"/>
              <a:t>03-12-2023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817086-AAFE-4237-8740-5C29C3DC9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085B4B-F8E7-42F2-87A8-8EACAC962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DA8BA-7274-482D-8217-BBEB62F124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3608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6A9C3-B2CC-4BE4-8ED8-9705943D8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E38B1-AA53-4CD5-AB7E-C669C40433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C5E5A9-EBFA-44C2-A8F8-DFEFE032DA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40BDD6-D7A6-4DDC-9CD4-AAAAFB6CE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88389-5369-412C-9D7E-01629113A655}" type="datetimeFigureOut">
              <a:rPr lang="en-IN" smtClean="0"/>
              <a:t>03-12-2023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A35C24-61E1-4D0D-9080-002862E80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6C3BBD-7E50-48BF-8CCB-047AB3B04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DA8BA-7274-482D-8217-BBEB62F124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0770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7F120-515D-4907-A20E-B47E334D4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CC8CDD-C26E-4D12-834E-8479FFCDBC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2AF13E-D29C-4F6B-9B6A-06E482B904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2F311E-F9DF-43C2-B371-355B8E574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88389-5369-412C-9D7E-01629113A655}" type="datetimeFigureOut">
              <a:rPr lang="en-IN" smtClean="0"/>
              <a:t>03-12-2023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59CDB-2493-494D-965F-A7159EE8C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7ABDE2-191C-4B0F-A179-CDE47D87E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DA8BA-7274-482D-8217-BBEB62F124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1442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658733-283B-4F15-96D0-410043CB0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C0EF59-8F4E-4CD3-BE4D-B889F6E89B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154469-A674-4BEC-A606-FF353A04B7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788389-5369-412C-9D7E-01629113A655}" type="datetimeFigureOut">
              <a:rPr lang="en-IN" smtClean="0"/>
              <a:t>03-12-2023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92F269-9226-4CC4-84C1-B4D811C088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EC89D2-F2D5-4EE1-A234-7A1DC9D6FE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3DA8BA-7274-482D-8217-BBEB62F124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3204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13" Type="http://schemas.openxmlformats.org/officeDocument/2006/relationships/image" Target="../media/image6.png"/><Relationship Id="rId18" Type="http://schemas.openxmlformats.org/officeDocument/2006/relationships/image" Target="../media/image8.png"/><Relationship Id="rId26" Type="http://schemas.openxmlformats.org/officeDocument/2006/relationships/hyperlink" Target="https://codebasics.io/portfolio/Akshaya-Naik" TargetMode="External"/><Relationship Id="rId3" Type="http://schemas.openxmlformats.org/officeDocument/2006/relationships/hyperlink" Target="https://www.pngall.com/google-png/download/42378" TargetMode="External"/><Relationship Id="rId21" Type="http://schemas.openxmlformats.org/officeDocument/2006/relationships/chart" Target="../charts/chart1.xml"/><Relationship Id="rId7" Type="http://schemas.openxmlformats.org/officeDocument/2006/relationships/image" Target="../media/image4.png"/><Relationship Id="rId12" Type="http://schemas.openxmlformats.org/officeDocument/2006/relationships/hyperlink" Target="https://www.youtube.com/channel/UCORpXCKqjaBOPz5OiyRF7LQ" TargetMode="External"/><Relationship Id="rId17" Type="http://schemas.openxmlformats.org/officeDocument/2006/relationships/hyperlink" Target="http://akshayanaikwork@gmail.com" TargetMode="External"/><Relationship Id="rId25" Type="http://schemas.openxmlformats.org/officeDocument/2006/relationships/hyperlink" Target="https://openclipart.org/detail/26307/fwd__bubble_hand_drawn-by-rejon-177666" TargetMode="External"/><Relationship Id="rId2" Type="http://schemas.openxmlformats.org/officeDocument/2006/relationships/image" Target="../media/image1.png"/><Relationship Id="rId16" Type="http://schemas.openxmlformats.org/officeDocument/2006/relationships/image" Target="../media/image7.png"/><Relationship Id="rId20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11" Type="http://schemas.openxmlformats.org/officeDocument/2006/relationships/hyperlink" Target="https://www.pngall.com/linkedin-png/download/13615" TargetMode="External"/><Relationship Id="rId24" Type="http://schemas.openxmlformats.org/officeDocument/2006/relationships/image" Target="../media/image11.png"/><Relationship Id="rId5" Type="http://schemas.openxmlformats.org/officeDocument/2006/relationships/image" Target="../media/image2.png"/><Relationship Id="rId15" Type="http://schemas.openxmlformats.org/officeDocument/2006/relationships/hyperlink" Target="https://github.com/projectsakshaya" TargetMode="External"/><Relationship Id="rId23" Type="http://schemas.openxmlformats.org/officeDocument/2006/relationships/hyperlink" Target="https://www.pngall.com/school-png/" TargetMode="External"/><Relationship Id="rId10" Type="http://schemas.openxmlformats.org/officeDocument/2006/relationships/image" Target="../media/image5.png"/><Relationship Id="rId19" Type="http://schemas.microsoft.com/office/2014/relationships/chartEx" Target="../charts/chartEx1.xml"/><Relationship Id="rId4" Type="http://schemas.openxmlformats.org/officeDocument/2006/relationships/hyperlink" Target="https://creativecommons.org/licenses/by-nc/3.0/" TargetMode="External"/><Relationship Id="rId9" Type="http://schemas.openxmlformats.org/officeDocument/2006/relationships/hyperlink" Target="https://www.linkedin.com/in/akshayanaikanalyst/" TargetMode="External"/><Relationship Id="rId14" Type="http://schemas.openxmlformats.org/officeDocument/2006/relationships/hyperlink" Target="https://freepngimg.com/png/77758-logo-live-computer-youtube-icons-png-download-free" TargetMode="External"/><Relationship Id="rId22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7FBD3C52-C1C1-41CB-8A9A-31AE7FAA9B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-184205" y="81733"/>
            <a:ext cx="2067877" cy="99258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E03DA06-E6A5-4FF7-92B0-C88F3EB8609C}"/>
              </a:ext>
            </a:extLst>
          </p:cNvPr>
          <p:cNvSpPr txBox="1"/>
          <p:nvPr/>
        </p:nvSpPr>
        <p:spPr>
          <a:xfrm>
            <a:off x="-2047460" y="8618897"/>
            <a:ext cx="12192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>
                <a:hlinkClick r:id="rId3" tooltip="https://www.pngall.com/google-png/download/42378"/>
              </a:rPr>
              <a:t>This Photo</a:t>
            </a:r>
            <a:r>
              <a:rPr lang="en-IN" sz="900"/>
              <a:t> by Unknown Author is licensed under </a:t>
            </a:r>
            <a:r>
              <a:rPr lang="en-IN" sz="900">
                <a:hlinkClick r:id="rId4" tooltip="https://creativecommons.org/licenses/by-nc/3.0/"/>
              </a:rPr>
              <a:t>CC BY-NC</a:t>
            </a:r>
            <a:endParaRPr lang="en-IN" sz="90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F2A7D10-E77B-4F2F-B069-FEC38D894BA9}"/>
              </a:ext>
            </a:extLst>
          </p:cNvPr>
          <p:cNvSpPr/>
          <p:nvPr/>
        </p:nvSpPr>
        <p:spPr>
          <a:xfrm>
            <a:off x="1656919" y="328546"/>
            <a:ext cx="6766646" cy="538382"/>
          </a:xfrm>
          <a:prstGeom prst="roundRect">
            <a:avLst>
              <a:gd name="adj" fmla="val 14652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glow rad="76200">
              <a:schemeClr val="accent3">
                <a:satMod val="175000"/>
                <a:alpha val="40000"/>
              </a:schemeClr>
            </a:glow>
            <a:outerShdw dir="1620000" sx="96000" sy="96000" algn="tl" rotWithShape="0">
              <a:prstClr val="black">
                <a:alpha val="84000"/>
              </a:prstClr>
            </a:outerShdw>
            <a:reflection endPos="6000" dist="50800" dir="5400000" sy="-100000" algn="bl" rotWithShape="0"/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8" name="Graphic 17" descr="Magnifying glass with solid fill">
            <a:extLst>
              <a:ext uri="{FF2B5EF4-FFF2-40B4-BE49-F238E27FC236}">
                <a16:creationId xmlns:a16="http://schemas.microsoft.com/office/drawing/2014/main" id="{AFC5B88B-ACA3-4C95-84A4-5322D3D1543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690819" y="354445"/>
            <a:ext cx="495674" cy="495674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3C9FA3F5-1FF3-43D4-B3FA-646AED8579EB}"/>
              </a:ext>
            </a:extLst>
          </p:cNvPr>
          <p:cNvSpPr txBox="1"/>
          <p:nvPr/>
        </p:nvSpPr>
        <p:spPr>
          <a:xfrm>
            <a:off x="2336105" y="311737"/>
            <a:ext cx="40125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/>
              <a:t>AKSHAYA NAIK 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60279695-3ADE-44D6-9450-4B7835BA23A1}"/>
              </a:ext>
            </a:extLst>
          </p:cNvPr>
          <p:cNvSpPr/>
          <p:nvPr/>
        </p:nvSpPr>
        <p:spPr>
          <a:xfrm>
            <a:off x="10501181" y="50165"/>
            <a:ext cx="1556053" cy="1599908"/>
          </a:xfrm>
          <a:prstGeom prst="ellipse">
            <a:avLst/>
          </a:prstGeom>
          <a:blipFill dpi="0" rotWithShape="1">
            <a:blip r:embed="rId7">
              <a:alphaModFix/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sharpenSoften amount="-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bg1"/>
            </a:solidFill>
          </a:ln>
          <a:effectLst>
            <a:glow rad="533400">
              <a:schemeClr val="accent3">
                <a:satMod val="175000"/>
                <a:alpha val="15000"/>
              </a:schemeClr>
            </a:glo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29" name="Picture 28">
            <a:hlinkClick r:id="rId9" highlightClick="1"/>
            <a:extLst>
              <a:ext uri="{FF2B5EF4-FFF2-40B4-BE49-F238E27FC236}">
                <a16:creationId xmlns:a16="http://schemas.microsoft.com/office/drawing/2014/main" id="{0F159D54-BEA8-4455-A32C-11F62C117CA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8858832" y="225411"/>
            <a:ext cx="539406" cy="539406"/>
          </a:xfrm>
          <a:prstGeom prst="rect">
            <a:avLst/>
          </a:prstGeom>
        </p:spPr>
      </p:pic>
      <p:pic>
        <p:nvPicPr>
          <p:cNvPr id="32" name="Picture 31">
            <a:hlinkClick r:id="rId12" highlightClick="1"/>
            <a:extLst>
              <a:ext uri="{FF2B5EF4-FFF2-40B4-BE49-F238E27FC236}">
                <a16:creationId xmlns:a16="http://schemas.microsoft.com/office/drawing/2014/main" id="{ABEE1D9B-A179-466A-9B31-B659421E90B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4"/>
              </a:ext>
            </a:extLst>
          </a:blip>
          <a:stretch>
            <a:fillRect/>
          </a:stretch>
        </p:blipFill>
        <p:spPr>
          <a:xfrm>
            <a:off x="9545579" y="155251"/>
            <a:ext cx="620631" cy="620631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43137"/>
              </a:srgbClr>
            </a:outerShdw>
          </a:effectLst>
        </p:spPr>
      </p:pic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B455DE43-8040-4BAC-B38E-99FA98E522E6}"/>
              </a:ext>
            </a:extLst>
          </p:cNvPr>
          <p:cNvSpPr/>
          <p:nvPr/>
        </p:nvSpPr>
        <p:spPr>
          <a:xfrm>
            <a:off x="8651130" y="155251"/>
            <a:ext cx="1699764" cy="1439621"/>
          </a:xfrm>
          <a:prstGeom prst="roundRect">
            <a:avLst/>
          </a:prstGeom>
          <a:noFill/>
          <a:ln cmpd="dbl">
            <a:solidFill>
              <a:schemeClr val="bg2"/>
            </a:solidFill>
            <a:prstDash val="sysDash"/>
          </a:ln>
          <a:effectLst>
            <a:glow rad="63500">
              <a:schemeClr val="accent3">
                <a:satMod val="175000"/>
                <a:alpha val="40000"/>
              </a:schemeClr>
            </a:glow>
            <a:innerShdw blurRad="749300" dist="444500" dir="642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prst="convex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9" name="Picture 38">
            <a:hlinkClick r:id="rId15" highlightClick="1"/>
            <a:extLst>
              <a:ext uri="{FF2B5EF4-FFF2-40B4-BE49-F238E27FC236}">
                <a16:creationId xmlns:a16="http://schemas.microsoft.com/office/drawing/2014/main" id="{B3996EDA-284C-4982-9F32-28D993720C4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1414" y="898198"/>
            <a:ext cx="486282" cy="457677"/>
          </a:xfrm>
          <a:prstGeom prst="rect">
            <a:avLst/>
          </a:prstGeom>
          <a:effectLst>
            <a:outerShdw blurRad="50800" dist="50800" dir="4980000" algn="ctr" rotWithShape="0">
              <a:srgbClr val="000000">
                <a:alpha val="43137"/>
              </a:srgbClr>
            </a:outerShdw>
          </a:effectLst>
        </p:spPr>
      </p:pic>
      <p:pic>
        <p:nvPicPr>
          <p:cNvPr id="41" name="Picture 40">
            <a:hlinkClick r:id="rId17" highlightClick="1"/>
            <a:extLst>
              <a:ext uri="{FF2B5EF4-FFF2-40B4-BE49-F238E27FC236}">
                <a16:creationId xmlns:a16="http://schemas.microsoft.com/office/drawing/2014/main" id="{CDEF2D9E-298C-4D03-8901-104BB4B02189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4660" y="843213"/>
            <a:ext cx="508669" cy="478747"/>
          </a:xfrm>
          <a:prstGeom prst="rect">
            <a:avLst/>
          </a:prstGeom>
          <a:effectLst>
            <a:outerShdw blurRad="50800" dist="88900" dir="4920000" algn="ctr" rotWithShape="0">
              <a:srgbClr val="000000">
                <a:alpha val="43137"/>
              </a:srgbClr>
            </a:outerShdw>
          </a:effectLst>
        </p:spPr>
      </p:pic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D91E660F-37F7-47A6-85A4-8FC9632F9574}"/>
              </a:ext>
            </a:extLst>
          </p:cNvPr>
          <p:cNvSpPr/>
          <p:nvPr/>
        </p:nvSpPr>
        <p:spPr>
          <a:xfrm>
            <a:off x="134766" y="1199565"/>
            <a:ext cx="7384918" cy="5576702"/>
          </a:xfrm>
          <a:prstGeom prst="roundRect">
            <a:avLst>
              <a:gd name="adj" fmla="val 18188"/>
            </a:avLst>
          </a:prstGeom>
          <a:gradFill>
            <a:gsLst>
              <a:gs pos="82000">
                <a:schemeClr val="bg1">
                  <a:lumMod val="94000"/>
                </a:schemeClr>
              </a:gs>
              <a:gs pos="100000">
                <a:schemeClr val="accent3">
                  <a:lumMod val="0"/>
                  <a:lumOff val="100000"/>
                  <a:alpha val="24000"/>
                </a:schemeClr>
              </a:gs>
            </a:gsLst>
            <a:lin ang="5400000" scaled="1"/>
          </a:gradFill>
          <a:effectLst>
            <a:reflection endPos="65000" dist="50800" dir="5400000" sy="-100000" algn="bl" rotWithShape="0"/>
            <a:softEdge rad="101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cx2="http://schemas.microsoft.com/office/drawing/2015/10/21/chartex">
        <mc:Choice Requires="cx2">
          <p:graphicFrame>
            <p:nvGraphicFramePr>
              <p:cNvPr id="49" name="Chart 48">
                <a:extLst>
                  <a:ext uri="{FF2B5EF4-FFF2-40B4-BE49-F238E27FC236}">
                    <a16:creationId xmlns:a16="http://schemas.microsoft.com/office/drawing/2014/main" id="{FEE7D690-D475-4107-BAB7-11E96EDE33AA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70788453"/>
                  </p:ext>
                </p:extLst>
              </p:nvPr>
            </p:nvGraphicFramePr>
            <p:xfrm>
              <a:off x="355272" y="1579237"/>
              <a:ext cx="3518128" cy="2928974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19"/>
              </a:graphicData>
            </a:graphic>
          </p:graphicFrame>
        </mc:Choice>
        <mc:Fallback xmlns="">
          <p:pic>
            <p:nvPicPr>
              <p:cNvPr id="49" name="Chart 48">
                <a:extLst>
                  <a:ext uri="{FF2B5EF4-FFF2-40B4-BE49-F238E27FC236}">
                    <a16:creationId xmlns:a16="http://schemas.microsoft.com/office/drawing/2014/main" id="{FEE7D690-D475-4107-BAB7-11E96EDE33A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355272" y="1579237"/>
                <a:ext cx="3518128" cy="2928974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50" name="Chart 49">
            <a:extLst>
              <a:ext uri="{FF2B5EF4-FFF2-40B4-BE49-F238E27FC236}">
                <a16:creationId xmlns:a16="http://schemas.microsoft.com/office/drawing/2014/main" id="{4BFFCC3F-F211-4DB2-B5D5-B7600E1903C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14505933"/>
              </p:ext>
            </p:extLst>
          </p:nvPr>
        </p:nvGraphicFramePr>
        <p:xfrm>
          <a:off x="3802343" y="2478421"/>
          <a:ext cx="3371628" cy="28469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1"/>
          </a:graphicData>
        </a:graphic>
      </p:graphicFrame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7B0600BE-381E-4F55-94D9-21824DA6427D}"/>
              </a:ext>
            </a:extLst>
          </p:cNvPr>
          <p:cNvSpPr/>
          <p:nvPr/>
        </p:nvSpPr>
        <p:spPr>
          <a:xfrm>
            <a:off x="7568705" y="1841685"/>
            <a:ext cx="4192151" cy="3139234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3500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scene3d>
            <a:camera prst="orthographicFront"/>
            <a:lightRig rig="threePt" dir="t"/>
          </a:scene3d>
          <a:sp3d extrusionH="76200" contourW="12700" prstMaterial="plastic">
            <a:bevelT w="165100" prst="coolSlant"/>
            <a:bevelB w="101600" prst="riblet"/>
            <a:extrusionClr>
              <a:schemeClr val="bg2">
                <a:lumMod val="90000"/>
              </a:schemeClr>
            </a:extrusionClr>
            <a:contourClr>
              <a:schemeClr val="bg1">
                <a:lumMod val="8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655E8E60-A92F-4AAC-AA0B-37D06A96FDDF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3"/>
              </a:ext>
            </a:extLst>
          </a:blip>
          <a:stretch>
            <a:fillRect/>
          </a:stretch>
        </p:blipFill>
        <p:spPr>
          <a:xfrm>
            <a:off x="7977585" y="2486407"/>
            <a:ext cx="773734" cy="623843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C9AF54DB-BC5D-41B5-87E7-0367FB7E47E3}"/>
              </a:ext>
            </a:extLst>
          </p:cNvPr>
          <p:cNvSpPr txBox="1"/>
          <p:nvPr/>
        </p:nvSpPr>
        <p:spPr>
          <a:xfrm>
            <a:off x="8929147" y="2516187"/>
            <a:ext cx="24987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4">
                    <a:lumMod val="50000"/>
                  </a:schemeClr>
                </a:solidFill>
                <a:latin typeface="Comic Sans MS" panose="030F0702030302020204" pitchFamily="66" charset="0"/>
              </a:rPr>
              <a:t>(2021) Electronics Engineer </a:t>
            </a:r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19A0C09C-8905-4D35-B109-87317A619D99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5"/>
              </a:ext>
            </a:extLst>
          </a:blip>
          <a:stretch>
            <a:fillRect/>
          </a:stretch>
        </p:blipFill>
        <p:spPr>
          <a:xfrm>
            <a:off x="7964872" y="3571307"/>
            <a:ext cx="673655" cy="605683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CAFBB05D-D5E7-45FD-9A24-2F7F15E0AF78}"/>
              </a:ext>
            </a:extLst>
          </p:cNvPr>
          <p:cNvSpPr txBox="1"/>
          <p:nvPr/>
        </p:nvSpPr>
        <p:spPr>
          <a:xfrm>
            <a:off x="8929147" y="3551436"/>
            <a:ext cx="2782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4">
                    <a:lumMod val="50000"/>
                  </a:schemeClr>
                </a:solidFill>
                <a:latin typeface="Comic Sans MS" panose="030F0702030302020204" pitchFamily="66" charset="0"/>
              </a:rPr>
              <a:t>CODEBASICS Virtual Internship </a:t>
            </a:r>
          </a:p>
        </p:txBody>
      </p:sp>
      <p:sp>
        <p:nvSpPr>
          <p:cNvPr id="61" name="Rectangle: Rounded Corners 60">
            <a:hlinkClick r:id="rId26"/>
            <a:extLst>
              <a:ext uri="{FF2B5EF4-FFF2-40B4-BE49-F238E27FC236}">
                <a16:creationId xmlns:a16="http://schemas.microsoft.com/office/drawing/2014/main" id="{9367929A-A7FD-4250-8522-9778CB00B962}"/>
              </a:ext>
            </a:extLst>
          </p:cNvPr>
          <p:cNvSpPr/>
          <p:nvPr/>
        </p:nvSpPr>
        <p:spPr>
          <a:xfrm>
            <a:off x="994704" y="5566858"/>
            <a:ext cx="5615277" cy="767034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effectLst>
            <a:glow rad="228600">
              <a:schemeClr val="accent3">
                <a:satMod val="175000"/>
                <a:alpha val="47000"/>
              </a:schemeClr>
            </a:glow>
            <a:softEdge rad="0"/>
          </a:effectLst>
          <a:scene3d>
            <a:camera prst="orthographicFront"/>
            <a:lightRig rig="threePt" dir="t"/>
          </a:scene3d>
          <a:sp3d>
            <a:bevelT w="101600" prst="ribl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400" dirty="0">
                <a:solidFill>
                  <a:schemeClr val="tx1"/>
                </a:solidFill>
                <a:latin typeface="Comic Sans MS" panose="030F0702030302020204" pitchFamily="66" charset="0"/>
              </a:rPr>
              <a:t>PORTFOLIO</a:t>
            </a:r>
            <a:r>
              <a:rPr lang="en-IN" sz="2400" dirty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0C9D443-A6B7-45B7-979A-E46A0BA33B85}"/>
              </a:ext>
            </a:extLst>
          </p:cNvPr>
          <p:cNvSpPr txBox="1"/>
          <p:nvPr/>
        </p:nvSpPr>
        <p:spPr>
          <a:xfrm>
            <a:off x="8745035" y="1865739"/>
            <a:ext cx="17392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latin typeface="Bahnschrift Condensed" panose="020B0502040204020203" pitchFamily="34" charset="0"/>
              </a:rPr>
              <a:t>EDUCATION</a:t>
            </a:r>
            <a:r>
              <a:rPr lang="en-IN" dirty="0">
                <a:latin typeface="Bahnschrift Condensed" panose="020B0502040204020203" pitchFamily="34" charset="0"/>
              </a:rPr>
              <a:t> </a:t>
            </a: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BF537082-7267-4B22-8F22-6CBA009B2425}"/>
              </a:ext>
            </a:extLst>
          </p:cNvPr>
          <p:cNvSpPr/>
          <p:nvPr/>
        </p:nvSpPr>
        <p:spPr>
          <a:xfrm>
            <a:off x="7568705" y="5133895"/>
            <a:ext cx="4143130" cy="1596332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3500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>
            <a:glow rad="63500">
              <a:schemeClr val="accent3">
                <a:satMod val="175000"/>
                <a:alpha val="40000"/>
              </a:schemeClr>
            </a:glow>
            <a:outerShdw blurRad="127000" dist="63500" dir="3480000" algn="ctr" rotWithShape="0">
              <a:schemeClr val="tx1"/>
            </a:outerShdw>
            <a:reflection endPos="0" dir="5400000" sy="-100000" algn="bl" rotWithShape="0"/>
            <a:softEdge rad="12700"/>
          </a:effectLst>
          <a:scene3d>
            <a:camera prst="orthographicFront"/>
            <a:lightRig rig="threePt" dir="t"/>
          </a:scene3d>
          <a:sp3d>
            <a:bevelB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AA34A91-AAC3-4F0F-8062-793592B22A69}"/>
              </a:ext>
            </a:extLst>
          </p:cNvPr>
          <p:cNvSpPr txBox="1"/>
          <p:nvPr/>
        </p:nvSpPr>
        <p:spPr>
          <a:xfrm>
            <a:off x="7885004" y="5525443"/>
            <a:ext cx="38268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latin typeface="Lucida Calligraphy" panose="03010101010101010101" pitchFamily="66" charset="0"/>
              </a:rPr>
              <a:t>Use Data to  showcase Real Picture in creative way  </a:t>
            </a:r>
          </a:p>
        </p:txBody>
      </p:sp>
    </p:spTree>
    <p:extLst>
      <p:ext uri="{BB962C8B-B14F-4D97-AF65-F5344CB8AC3E}">
        <p14:creationId xmlns:p14="http://schemas.microsoft.com/office/powerpoint/2010/main" val="4302428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497</TotalTime>
  <Words>33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Bahnschrift Condensed</vt:lpstr>
      <vt:lpstr>Calibri</vt:lpstr>
      <vt:lpstr>Calibri Light</vt:lpstr>
      <vt:lpstr>Comic Sans MS</vt:lpstr>
      <vt:lpstr>Lucida Calligraphy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Akshaya</dc:creator>
  <cp:lastModifiedBy>Akshaya</cp:lastModifiedBy>
  <cp:revision>6</cp:revision>
  <dcterms:created xsi:type="dcterms:W3CDTF">2023-12-02T06:17:05Z</dcterms:created>
  <dcterms:modified xsi:type="dcterms:W3CDTF">2023-12-03T15:00:39Z</dcterms:modified>
</cp:coreProperties>
</file>