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57" r:id="rId3"/>
    <p:sldId id="298" r:id="rId4"/>
    <p:sldId id="258" r:id="rId5"/>
    <p:sldId id="259" r:id="rId6"/>
    <p:sldId id="303" r:id="rId7"/>
    <p:sldId id="302" r:id="rId8"/>
    <p:sldId id="301" r:id="rId9"/>
    <p:sldId id="311" r:id="rId10"/>
    <p:sldId id="300" r:id="rId11"/>
    <p:sldId id="299" r:id="rId12"/>
    <p:sldId id="261" r:id="rId13"/>
    <p:sldId id="304" r:id="rId14"/>
    <p:sldId id="305" r:id="rId15"/>
    <p:sldId id="306" r:id="rId16"/>
    <p:sldId id="313" r:id="rId17"/>
    <p:sldId id="310" r:id="rId18"/>
    <p:sldId id="308" r:id="rId19"/>
    <p:sldId id="309" r:id="rId20"/>
    <p:sldId id="262" r:id="rId21"/>
    <p:sldId id="312" r:id="rId22"/>
    <p:sldId id="278" r:id="rId23"/>
  </p:sldIdLst>
  <p:sldSz cx="9144000" cy="5143500" type="screen16x9"/>
  <p:notesSz cx="6858000" cy="9144000"/>
  <p:embeddedFontLst>
    <p:embeddedFont>
      <p:font typeface="Barlow" panose="00000500000000000000" pitchFamily="2" charset="0"/>
      <p:regular r:id="rId25"/>
      <p:bold r:id="rId26"/>
      <p:italic r:id="rId27"/>
      <p:boldItalic r:id="rId28"/>
    </p:embeddedFont>
    <p:embeddedFont>
      <p:font typeface="Barlow Light" panose="00000400000000000000" pitchFamily="2"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Raleway Thin"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userId="cf534e2402f5441c" providerId="LiveId" clId="{0F39D69F-8F79-4099-AFE0-9E2B8E367DD0}"/>
    <pc:docChg chg="modSld">
      <pc:chgData name="Ben" userId="cf534e2402f5441c" providerId="LiveId" clId="{0F39D69F-8F79-4099-AFE0-9E2B8E367DD0}" dt="2023-03-26T20:59:32.416" v="2" actId="1076"/>
      <pc:docMkLst>
        <pc:docMk/>
      </pc:docMkLst>
      <pc:sldChg chg="modSp mod">
        <pc:chgData name="Ben" userId="cf534e2402f5441c" providerId="LiveId" clId="{0F39D69F-8F79-4099-AFE0-9E2B8E367DD0}" dt="2023-03-26T20:59:13.396" v="0" actId="1076"/>
        <pc:sldMkLst>
          <pc:docMk/>
          <pc:sldMk cId="0" sldId="256"/>
        </pc:sldMkLst>
        <pc:spChg chg="mod">
          <ac:chgData name="Ben" userId="cf534e2402f5441c" providerId="LiveId" clId="{0F39D69F-8F79-4099-AFE0-9E2B8E367DD0}" dt="2023-03-26T20:59:13.396" v="0" actId="1076"/>
          <ac:spMkLst>
            <pc:docMk/>
            <pc:sldMk cId="0" sldId="256"/>
            <ac:spMk id="338" creationId="{00000000-0000-0000-0000-000000000000}"/>
          </ac:spMkLst>
        </pc:spChg>
      </pc:sldChg>
      <pc:sldChg chg="modSp mod">
        <pc:chgData name="Ben" userId="cf534e2402f5441c" providerId="LiveId" clId="{0F39D69F-8F79-4099-AFE0-9E2B8E367DD0}" dt="2023-03-26T20:59:32.416" v="2" actId="1076"/>
        <pc:sldMkLst>
          <pc:docMk/>
          <pc:sldMk cId="0" sldId="257"/>
        </pc:sldMkLst>
        <pc:spChg chg="mod">
          <ac:chgData name="Ben" userId="cf534e2402f5441c" providerId="LiveId" clId="{0F39D69F-8F79-4099-AFE0-9E2B8E367DD0}" dt="2023-03-26T20:59:28.612" v="1" actId="1076"/>
          <ac:spMkLst>
            <pc:docMk/>
            <pc:sldMk cId="0" sldId="257"/>
            <ac:spMk id="343" creationId="{00000000-0000-0000-0000-000000000000}"/>
          </ac:spMkLst>
        </pc:spChg>
        <pc:spChg chg="mod">
          <ac:chgData name="Ben" userId="cf534e2402f5441c" providerId="LiveId" clId="{0F39D69F-8F79-4099-AFE0-9E2B8E367DD0}" dt="2023-03-26T20:59:32.416" v="2" actId="1076"/>
          <ac:spMkLst>
            <pc:docMk/>
            <pc:sldMk cId="0" sldId="257"/>
            <ac:spMk id="34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808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8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648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019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839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64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153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371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62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398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1270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5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458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31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425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741539" y="1047699"/>
            <a:ext cx="4962600" cy="2980686"/>
          </a:xfrm>
          <a:prstGeom prst="rect">
            <a:avLst/>
          </a:prstGeom>
        </p:spPr>
        <p:txBody>
          <a:bodyPr spcFirstLastPara="1" wrap="square" lIns="0" tIns="0" rIns="0" bIns="0" anchor="ctr" anchorCtr="0">
            <a:noAutofit/>
          </a:bodyPr>
          <a:lstStyle/>
          <a:p>
            <a:r>
              <a:rPr lang="en-US" b="1" dirty="0">
                <a:solidFill>
                  <a:schemeClr val="tx1"/>
                </a:solidFill>
                <a:effectLst>
                  <a:outerShdw blurRad="38100" dist="38100" dir="2700000" algn="tl">
                    <a:srgbClr val="000000">
                      <a:alpha val="43137"/>
                    </a:srgbClr>
                  </a:outerShdw>
                </a:effectLst>
              </a:rPr>
              <a:t>Vehicle Insurance Claim Fraud Detection</a:t>
            </a:r>
            <a:br>
              <a:rPr lang="en-US" b="1" i="0" dirty="0">
                <a:solidFill>
                  <a:srgbClr val="202124"/>
                </a:solidFill>
                <a:effectLst/>
                <a:latin typeface="zeitung"/>
              </a:rPr>
            </a:br>
            <a:br>
              <a:rPr lang="en-US" b="1" i="0" dirty="0">
                <a:solidFill>
                  <a:srgbClr val="202124"/>
                </a:solidFill>
                <a:effectLst/>
                <a:latin typeface="zeitung"/>
              </a:rPr>
            </a:br>
            <a:r>
              <a:rPr lang="en-US" sz="1600" dirty="0">
                <a:solidFill>
                  <a:schemeClr val="dk1"/>
                </a:solidFill>
                <a:latin typeface="Barlow Light"/>
                <a:sym typeface="Barlow Light"/>
              </a:rPr>
              <a:t>Presented by</a:t>
            </a:r>
            <a:br>
              <a:rPr lang="en-US" sz="1600" dirty="0">
                <a:solidFill>
                  <a:schemeClr val="dk1"/>
                </a:solidFill>
                <a:latin typeface="Barlow Light"/>
                <a:sym typeface="Barlow Light"/>
              </a:rPr>
            </a:br>
            <a:br>
              <a:rPr lang="en-US" sz="1600" dirty="0">
                <a:solidFill>
                  <a:schemeClr val="dk1"/>
                </a:solidFill>
                <a:latin typeface="Barlow Light"/>
                <a:sym typeface="Barlow Light"/>
              </a:rPr>
            </a:br>
            <a:r>
              <a:rPr lang="en-US" sz="1600" dirty="0">
                <a:solidFill>
                  <a:schemeClr val="dk1"/>
                </a:solidFill>
                <a:latin typeface="Barlow Light"/>
                <a:sym typeface="Barlow Light"/>
              </a:rPr>
              <a:t>Ben George – K00278093</a:t>
            </a:r>
            <a:br>
              <a:rPr lang="en-US" sz="1600" dirty="0">
                <a:solidFill>
                  <a:schemeClr val="dk1"/>
                </a:solidFill>
                <a:latin typeface="Barlow Light"/>
                <a:sym typeface="Barlow Light"/>
              </a:rPr>
            </a:br>
            <a:r>
              <a:rPr lang="en-US" sz="1600" dirty="0">
                <a:solidFill>
                  <a:schemeClr val="dk1"/>
                </a:solidFill>
                <a:latin typeface="Barlow Light"/>
                <a:sym typeface="Barlow Light"/>
              </a:rPr>
              <a:t>Della Davis Cheruvathoor-  K00278225</a:t>
            </a:r>
            <a:br>
              <a:rPr lang="en-US" sz="1600" dirty="0">
                <a:solidFill>
                  <a:schemeClr val="dk1"/>
                </a:solidFill>
                <a:latin typeface="Barlow Light"/>
                <a:sym typeface="Barlow Light"/>
              </a:rPr>
            </a:br>
            <a:r>
              <a:rPr lang="en-IN" sz="1600" dirty="0">
                <a:solidFill>
                  <a:schemeClr val="dk1"/>
                </a:solidFill>
                <a:latin typeface="Barlow Light"/>
                <a:sym typeface="Barlow Light"/>
              </a:rPr>
              <a:t>Jismin Kalarickal Antony -  K00278293</a:t>
            </a:r>
            <a:br>
              <a:rPr lang="en-IN" sz="1600" dirty="0">
                <a:solidFill>
                  <a:schemeClr val="dk1"/>
                </a:solidFill>
                <a:latin typeface="Barlow Light"/>
                <a:sym typeface="Barlow Light"/>
              </a:rPr>
            </a:br>
            <a:endParaRPr sz="1600" dirty="0">
              <a:solidFill>
                <a:schemeClr val="dk1"/>
              </a:solidFill>
              <a:latin typeface="Barlow Light"/>
              <a:sym typeface="Barlow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62742" y="262007"/>
            <a:ext cx="6741622"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b="1" dirty="0">
                <a:effectLst>
                  <a:outerShdw blurRad="38100" dist="38100" dir="2700000" algn="tl">
                    <a:srgbClr val="000000">
                      <a:alpha val="43137"/>
                    </a:srgbClr>
                  </a:outerShdw>
                </a:effectLst>
              </a:rPr>
              <a:t>Base Policy VS Fraud Found</a:t>
            </a:r>
            <a:endParaRPr sz="3600" b="1" dirty="0">
              <a:effectLst>
                <a:outerShdw blurRad="38100" dist="38100" dir="2700000" algn="tl">
                  <a:srgbClr val="000000">
                    <a:alpha val="43137"/>
                  </a:srgbClr>
                </a:outerShdw>
              </a:effectLst>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pic>
        <p:nvPicPr>
          <p:cNvPr id="5" name="Picture 4" descr="A picture containing text, display, screenshot&#10;&#10;Description automatically generated">
            <a:extLst>
              <a:ext uri="{FF2B5EF4-FFF2-40B4-BE49-F238E27FC236}">
                <a16:creationId xmlns:a16="http://schemas.microsoft.com/office/drawing/2014/main" id="{D71C4069-E7BF-3B78-6530-3D762E5C99A8}"/>
              </a:ext>
            </a:extLst>
          </p:cNvPr>
          <p:cNvPicPr>
            <a:picLocks noChangeAspect="1"/>
          </p:cNvPicPr>
          <p:nvPr/>
        </p:nvPicPr>
        <p:blipFill>
          <a:blip r:embed="rId3"/>
          <a:stretch>
            <a:fillRect/>
          </a:stretch>
        </p:blipFill>
        <p:spPr>
          <a:xfrm>
            <a:off x="914400" y="792956"/>
            <a:ext cx="6844145" cy="4088537"/>
          </a:xfrm>
          <a:prstGeom prst="rect">
            <a:avLst/>
          </a:prstGeom>
        </p:spPr>
      </p:pic>
    </p:spTree>
    <p:extLst>
      <p:ext uri="{BB962C8B-B14F-4D97-AF65-F5344CB8AC3E}">
        <p14:creationId xmlns:p14="http://schemas.microsoft.com/office/powerpoint/2010/main" val="36363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62741" y="262007"/>
            <a:ext cx="7018713"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b="1" dirty="0">
                <a:effectLst>
                  <a:outerShdw blurRad="38100" dist="38100" dir="2700000" algn="tl">
                    <a:srgbClr val="000000">
                      <a:alpha val="43137"/>
                    </a:srgbClr>
                  </a:outerShdw>
                </a:effectLst>
              </a:rPr>
              <a:t>Policy type VS Fraud Found</a:t>
            </a:r>
            <a:endParaRPr sz="3600" b="1" dirty="0">
              <a:effectLst>
                <a:outerShdw blurRad="38100" dist="38100" dir="2700000" algn="tl">
                  <a:srgbClr val="000000">
                    <a:alpha val="43137"/>
                  </a:srgbClr>
                </a:outerShdw>
              </a:effectLst>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pic>
        <p:nvPicPr>
          <p:cNvPr id="13" name="Picture 12" descr="A screenshot of a computer&#10;&#10;Description automatically generated with medium confidence">
            <a:extLst>
              <a:ext uri="{FF2B5EF4-FFF2-40B4-BE49-F238E27FC236}">
                <a16:creationId xmlns:a16="http://schemas.microsoft.com/office/drawing/2014/main" id="{C76E77B2-3C12-5E16-6A94-17A838F6E58C}"/>
              </a:ext>
            </a:extLst>
          </p:cNvPr>
          <p:cNvPicPr>
            <a:picLocks noChangeAspect="1"/>
          </p:cNvPicPr>
          <p:nvPr/>
        </p:nvPicPr>
        <p:blipFill>
          <a:blip r:embed="rId3"/>
          <a:stretch>
            <a:fillRect/>
          </a:stretch>
        </p:blipFill>
        <p:spPr>
          <a:xfrm>
            <a:off x="559575" y="803357"/>
            <a:ext cx="7271126" cy="4252330"/>
          </a:xfrm>
          <a:prstGeom prst="rect">
            <a:avLst/>
          </a:prstGeom>
        </p:spPr>
      </p:pic>
    </p:spTree>
    <p:extLst>
      <p:ext uri="{BB962C8B-B14F-4D97-AF65-F5344CB8AC3E}">
        <p14:creationId xmlns:p14="http://schemas.microsoft.com/office/powerpoint/2010/main" val="278876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865590" y="1052379"/>
            <a:ext cx="5640900" cy="2403764"/>
          </a:xfrm>
          <a:prstGeom prst="rect">
            <a:avLst/>
          </a:prstGeom>
        </p:spPr>
        <p:txBody>
          <a:bodyPr spcFirstLastPara="1" wrap="square" lIns="0" tIns="0" rIns="0" bIns="0" anchor="t" anchorCtr="0">
            <a:noAutofit/>
          </a:bodyPr>
          <a:lstStyle/>
          <a:p>
            <a:pPr marL="0" lvl="0" indent="0" algn="just" rtl="0">
              <a:spcBef>
                <a:spcPts val="0"/>
              </a:spcBef>
              <a:spcAft>
                <a:spcPts val="0"/>
              </a:spcAft>
              <a:buNone/>
            </a:pPr>
            <a:br>
              <a:rPr lang="en-US" sz="3600" b="1" dirty="0">
                <a:effectLst>
                  <a:outerShdw blurRad="38100" dist="38100" dir="2700000" algn="tl">
                    <a:srgbClr val="000000">
                      <a:alpha val="43137"/>
                    </a:srgbClr>
                  </a:outerShdw>
                </a:effectLst>
              </a:rPr>
            </a:br>
            <a:br>
              <a:rPr lang="en-US" sz="3600"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DATA MODELLING</a:t>
            </a:r>
            <a:endParaRPr sz="3600" b="1" dirty="0">
              <a:effectLst>
                <a:outerShdw blurRad="38100" dist="38100" dir="2700000" algn="tl">
                  <a:srgbClr val="000000">
                    <a:alpha val="43137"/>
                  </a:srgbClr>
                </a:outerShdw>
              </a:effectLst>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699100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b="1" dirty="0">
                <a:effectLst>
                  <a:outerShdw blurRad="38100" dist="38100" dir="2700000" algn="tl">
                    <a:srgbClr val="000000">
                      <a:alpha val="43137"/>
                    </a:srgbClr>
                  </a:outerShdw>
                </a:effectLst>
              </a:rPr>
              <a:t>R</a:t>
            </a:r>
            <a:r>
              <a:rPr lang="en-IN" sz="3600" b="1" dirty="0">
                <a:effectLst>
                  <a:outerShdw blurRad="38100" dist="38100" dir="2700000" algn="tl">
                    <a:srgbClr val="000000">
                      <a:alpha val="43137"/>
                    </a:srgbClr>
                  </a:outerShdw>
                </a:effectLst>
              </a:rPr>
              <a:t>ECOMMENDED MODELS</a:t>
            </a:r>
            <a:endParaRPr sz="3600" b="1" dirty="0">
              <a:effectLst>
                <a:outerShdw blurRad="38100" dist="38100" dir="2700000" algn="tl">
                  <a:srgbClr val="000000">
                    <a:alpha val="43137"/>
                  </a:srgbClr>
                </a:outerShdw>
              </a:effectLst>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Text Placeholder 2">
            <a:extLst>
              <a:ext uri="{FF2B5EF4-FFF2-40B4-BE49-F238E27FC236}">
                <a16:creationId xmlns:a16="http://schemas.microsoft.com/office/drawing/2014/main" id="{37ABD4B2-516C-07ED-0739-ECBA901EFFC0}"/>
              </a:ext>
            </a:extLst>
          </p:cNvPr>
          <p:cNvSpPr>
            <a:spLocks noGrp="1"/>
          </p:cNvSpPr>
          <p:nvPr>
            <p:ph type="body" idx="1"/>
          </p:nvPr>
        </p:nvSpPr>
        <p:spPr>
          <a:xfrm>
            <a:off x="457200" y="1185949"/>
            <a:ext cx="8058104" cy="3488801"/>
          </a:xfrm>
        </p:spPr>
        <p:txBody>
          <a:bodyPr/>
          <a:lstStyle/>
          <a:p>
            <a:pPr>
              <a:buFont typeface="Wingdings" panose="05000000000000000000" pitchFamily="2" charset="2"/>
              <a:buChar char="ü"/>
            </a:pPr>
            <a:r>
              <a:rPr lang="en-US" dirty="0"/>
              <a:t>Data Robot generated 9 models by default for the vehicle insurance claim Fraud detection dataset we provided.</a:t>
            </a:r>
          </a:p>
          <a:p>
            <a:pPr>
              <a:buFont typeface="Wingdings" panose="05000000000000000000" pitchFamily="2" charset="2"/>
              <a:buChar char="ü"/>
            </a:pPr>
            <a:r>
              <a:rPr lang="en-US" dirty="0"/>
              <a:t>The "Log Loss" value will be used to compare models.</a:t>
            </a:r>
          </a:p>
          <a:p>
            <a:pPr>
              <a:buFont typeface="Wingdings" panose="05000000000000000000" pitchFamily="2" charset="2"/>
              <a:buChar char="ü"/>
            </a:pPr>
            <a:r>
              <a:rPr lang="en-IN" dirty="0"/>
              <a:t>Lower the “Log Loss” more accurate the model.</a:t>
            </a:r>
          </a:p>
          <a:p>
            <a:pPr>
              <a:buFont typeface="Wingdings" panose="05000000000000000000" pitchFamily="2" charset="2"/>
              <a:buChar char="ü"/>
            </a:pPr>
            <a:r>
              <a:rPr lang="en-US" dirty="0"/>
              <a:t>The following high-performing classification models were generated:</a:t>
            </a:r>
          </a:p>
          <a:p>
            <a:pPr lvl="1">
              <a:buFont typeface="Courier New" panose="02070309020205020404" pitchFamily="49" charset="0"/>
              <a:buChar char="o"/>
            </a:pPr>
            <a:r>
              <a:rPr lang="en-US" dirty="0" err="1"/>
              <a:t>eXtreme</a:t>
            </a:r>
            <a:r>
              <a:rPr lang="en-US" dirty="0"/>
              <a:t> Gradient Boosted Trees Classifier with Early Stopping</a:t>
            </a:r>
          </a:p>
          <a:p>
            <a:pPr lvl="1">
              <a:buFont typeface="Courier New" panose="02070309020205020404" pitchFamily="49" charset="0"/>
              <a:buChar char="o"/>
            </a:pPr>
            <a:r>
              <a:rPr lang="en-US" dirty="0"/>
              <a:t>Generalized Additive2 Model</a:t>
            </a:r>
            <a:endParaRPr lang="en-IN" dirty="0"/>
          </a:p>
          <a:p>
            <a:pPr lvl="1">
              <a:buFont typeface="Courier New" panose="02070309020205020404" pitchFamily="49" charset="0"/>
              <a:buChar char="o"/>
            </a:pPr>
            <a:r>
              <a:rPr lang="en-US" dirty="0"/>
              <a:t>Light Gradient Boosted Trees Classifier with Early Stopping</a:t>
            </a:r>
            <a:endParaRPr lang="en-IN" dirty="0"/>
          </a:p>
        </p:txBody>
      </p:sp>
    </p:spTree>
    <p:extLst>
      <p:ext uri="{BB962C8B-B14F-4D97-AF65-F5344CB8AC3E}">
        <p14:creationId xmlns:p14="http://schemas.microsoft.com/office/powerpoint/2010/main" val="218927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79366" y="284174"/>
            <a:ext cx="8470670" cy="1561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b="1" dirty="0">
                <a:effectLst>
                  <a:outerShdw blurRad="38100" dist="38100" dir="2700000" algn="tl">
                    <a:srgbClr val="000000">
                      <a:alpha val="43137"/>
                    </a:srgbClr>
                  </a:outerShdw>
                </a:effectLst>
              </a:rPr>
              <a:t>Model Identification by learning curve</a:t>
            </a:r>
            <a:endParaRPr sz="3600" b="1" dirty="0">
              <a:effectLst>
                <a:outerShdw blurRad="38100" dist="38100" dir="2700000" algn="tl">
                  <a:srgbClr val="000000">
                    <a:alpha val="43137"/>
                  </a:srgbClr>
                </a:outerShdw>
              </a:effectLst>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pic>
        <p:nvPicPr>
          <p:cNvPr id="10" name="Picture 9" descr="Diagram&#10;&#10;Description automatically generated with low confidence">
            <a:extLst>
              <a:ext uri="{FF2B5EF4-FFF2-40B4-BE49-F238E27FC236}">
                <a16:creationId xmlns:a16="http://schemas.microsoft.com/office/drawing/2014/main" id="{F7167BB8-075E-438C-7526-1D9B6155E0D1}"/>
              </a:ext>
            </a:extLst>
          </p:cNvPr>
          <p:cNvPicPr>
            <a:picLocks noChangeAspect="1"/>
          </p:cNvPicPr>
          <p:nvPr/>
        </p:nvPicPr>
        <p:blipFill>
          <a:blip r:embed="rId3"/>
          <a:stretch>
            <a:fillRect/>
          </a:stretch>
        </p:blipFill>
        <p:spPr>
          <a:xfrm>
            <a:off x="1" y="831597"/>
            <a:ext cx="9105924" cy="4212946"/>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69DE4C1F-4FB5-6375-D98D-9D48ED52BADF}"/>
              </a:ext>
            </a:extLst>
          </p:cNvPr>
          <p:cNvPicPr>
            <a:picLocks noChangeAspect="1"/>
          </p:cNvPicPr>
          <p:nvPr/>
        </p:nvPicPr>
        <p:blipFill>
          <a:blip r:embed="rId4"/>
          <a:stretch>
            <a:fillRect/>
          </a:stretch>
        </p:blipFill>
        <p:spPr>
          <a:xfrm>
            <a:off x="2461817" y="831597"/>
            <a:ext cx="2502029" cy="1320868"/>
          </a:xfrm>
          <a:prstGeom prst="rect">
            <a:avLst/>
          </a:prstGeom>
        </p:spPr>
      </p:pic>
    </p:spTree>
    <p:extLst>
      <p:ext uri="{BB962C8B-B14F-4D97-AF65-F5344CB8AC3E}">
        <p14:creationId xmlns:p14="http://schemas.microsoft.com/office/powerpoint/2010/main" val="2833866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79366" y="284174"/>
            <a:ext cx="8470670" cy="1561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b="1" dirty="0">
                <a:effectLst>
                  <a:outerShdw blurRad="38100" dist="38100" dir="2700000" algn="tl">
                    <a:srgbClr val="000000">
                      <a:alpha val="43137"/>
                    </a:srgbClr>
                  </a:outerShdw>
                </a:effectLst>
              </a:rPr>
              <a:t>Model Identification by Dual – Lift Curve</a:t>
            </a:r>
            <a:endParaRPr sz="3600" b="1" dirty="0">
              <a:effectLst>
                <a:outerShdw blurRad="38100" dist="38100" dir="2700000" algn="tl">
                  <a:srgbClr val="000000">
                    <a:alpha val="43137"/>
                  </a:srgbClr>
                </a:outerShdw>
              </a:effectLst>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Picture 2" descr="Chart, histogram&#10;&#10;Description automatically generated">
            <a:extLst>
              <a:ext uri="{FF2B5EF4-FFF2-40B4-BE49-F238E27FC236}">
                <a16:creationId xmlns:a16="http://schemas.microsoft.com/office/drawing/2014/main" id="{E27BA6EA-A2FB-3EBF-501E-CC6EA5C1BCDD}"/>
              </a:ext>
            </a:extLst>
          </p:cNvPr>
          <p:cNvPicPr>
            <a:picLocks noChangeAspect="1"/>
          </p:cNvPicPr>
          <p:nvPr/>
        </p:nvPicPr>
        <p:blipFill>
          <a:blip r:embed="rId3"/>
          <a:stretch>
            <a:fillRect/>
          </a:stretch>
        </p:blipFill>
        <p:spPr>
          <a:xfrm>
            <a:off x="193964" y="1160605"/>
            <a:ext cx="8594095" cy="3747703"/>
          </a:xfrm>
          <a:prstGeom prst="rect">
            <a:avLst/>
          </a:prstGeom>
        </p:spPr>
      </p:pic>
    </p:spTree>
    <p:extLst>
      <p:ext uri="{BB962C8B-B14F-4D97-AF65-F5344CB8AC3E}">
        <p14:creationId xmlns:p14="http://schemas.microsoft.com/office/powerpoint/2010/main" val="2218002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79366" y="284174"/>
            <a:ext cx="8470670" cy="1561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b="1" dirty="0">
                <a:effectLst>
                  <a:outerShdw blurRad="38100" dist="38100" dir="2700000" algn="tl">
                    <a:srgbClr val="000000">
                      <a:alpha val="43137"/>
                    </a:srgbClr>
                  </a:outerShdw>
                </a:effectLst>
              </a:rPr>
              <a:t>Feature Impact</a:t>
            </a:r>
            <a:endParaRPr sz="3600" b="1" dirty="0">
              <a:effectLst>
                <a:outerShdw blurRad="38100" dist="38100" dir="2700000" algn="tl">
                  <a:srgbClr val="000000">
                    <a:alpha val="43137"/>
                  </a:srgbClr>
                </a:outerShdw>
              </a:effectLst>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pic>
        <p:nvPicPr>
          <p:cNvPr id="4" name="Picture 3" descr="Chart, histogram&#10;&#10;Description automatically generated">
            <a:extLst>
              <a:ext uri="{FF2B5EF4-FFF2-40B4-BE49-F238E27FC236}">
                <a16:creationId xmlns:a16="http://schemas.microsoft.com/office/drawing/2014/main" id="{18C4A1C4-0045-2586-1446-83C59CD9836F}"/>
              </a:ext>
            </a:extLst>
          </p:cNvPr>
          <p:cNvPicPr>
            <a:picLocks noChangeAspect="1"/>
          </p:cNvPicPr>
          <p:nvPr/>
        </p:nvPicPr>
        <p:blipFill>
          <a:blip r:embed="rId3"/>
          <a:stretch>
            <a:fillRect/>
          </a:stretch>
        </p:blipFill>
        <p:spPr>
          <a:xfrm>
            <a:off x="288174" y="770313"/>
            <a:ext cx="8257309" cy="4245033"/>
          </a:xfrm>
          <a:prstGeom prst="rect">
            <a:avLst/>
          </a:prstGeom>
        </p:spPr>
      </p:pic>
    </p:spTree>
    <p:extLst>
      <p:ext uri="{BB962C8B-B14F-4D97-AF65-F5344CB8AC3E}">
        <p14:creationId xmlns:p14="http://schemas.microsoft.com/office/powerpoint/2010/main" val="3259467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79366" y="284174"/>
            <a:ext cx="8470670" cy="1561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b="1" dirty="0">
                <a:effectLst>
                  <a:outerShdw blurRad="38100" dist="38100" dir="2700000" algn="tl">
                    <a:srgbClr val="000000">
                      <a:alpha val="43137"/>
                    </a:srgbClr>
                  </a:outerShdw>
                </a:effectLst>
              </a:rPr>
              <a:t>Speed versus accuracy</a:t>
            </a:r>
            <a:endParaRPr sz="3600" b="1" dirty="0">
              <a:effectLst>
                <a:outerShdw blurRad="38100" dist="38100" dir="2700000" algn="tl">
                  <a:srgbClr val="000000">
                    <a:alpha val="43137"/>
                  </a:srgbClr>
                </a:outerShdw>
              </a:effectLst>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pic>
        <p:nvPicPr>
          <p:cNvPr id="3" name="Picture 2" descr="Graphical user interface, text&#10;&#10;Description automatically generated">
            <a:extLst>
              <a:ext uri="{FF2B5EF4-FFF2-40B4-BE49-F238E27FC236}">
                <a16:creationId xmlns:a16="http://schemas.microsoft.com/office/drawing/2014/main" id="{F1F66CAE-5ECE-B388-09C3-A755A286B17D}"/>
              </a:ext>
            </a:extLst>
          </p:cNvPr>
          <p:cNvPicPr>
            <a:picLocks noChangeAspect="1"/>
          </p:cNvPicPr>
          <p:nvPr/>
        </p:nvPicPr>
        <p:blipFill>
          <a:blip r:embed="rId3"/>
          <a:stretch>
            <a:fillRect/>
          </a:stretch>
        </p:blipFill>
        <p:spPr>
          <a:xfrm>
            <a:off x="820190" y="1064799"/>
            <a:ext cx="6555970" cy="3856336"/>
          </a:xfrm>
          <a:prstGeom prst="rect">
            <a:avLst/>
          </a:prstGeom>
        </p:spPr>
      </p:pic>
    </p:spTree>
    <p:extLst>
      <p:ext uri="{BB962C8B-B14F-4D97-AF65-F5344CB8AC3E}">
        <p14:creationId xmlns:p14="http://schemas.microsoft.com/office/powerpoint/2010/main" val="142587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79366" y="284174"/>
            <a:ext cx="8470670" cy="1561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b="1" dirty="0">
                <a:effectLst>
                  <a:outerShdw blurRad="38100" dist="38100" dir="2700000" algn="tl">
                    <a:srgbClr val="000000">
                      <a:alpha val="43137"/>
                    </a:srgbClr>
                  </a:outerShdw>
                </a:effectLst>
              </a:rPr>
              <a:t>Blueprint of the Model</a:t>
            </a:r>
            <a:endParaRPr sz="3600" b="1" dirty="0">
              <a:effectLst>
                <a:outerShdw blurRad="38100" dist="38100" dir="2700000" algn="tl">
                  <a:srgbClr val="000000">
                    <a:alpha val="43137"/>
                  </a:srgbClr>
                </a:outerShdw>
              </a:effectLst>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pic>
        <p:nvPicPr>
          <p:cNvPr id="3" name="Picture 2" descr="Diagram&#10;&#10;Description automatically generated">
            <a:extLst>
              <a:ext uri="{FF2B5EF4-FFF2-40B4-BE49-F238E27FC236}">
                <a16:creationId xmlns:a16="http://schemas.microsoft.com/office/drawing/2014/main" id="{B7307B4D-0B6E-34C3-BC95-B13449B8EFA2}"/>
              </a:ext>
            </a:extLst>
          </p:cNvPr>
          <p:cNvPicPr>
            <a:picLocks noChangeAspect="1"/>
          </p:cNvPicPr>
          <p:nvPr/>
        </p:nvPicPr>
        <p:blipFill>
          <a:blip r:embed="rId3"/>
          <a:stretch>
            <a:fillRect/>
          </a:stretch>
        </p:blipFill>
        <p:spPr>
          <a:xfrm>
            <a:off x="682425" y="865306"/>
            <a:ext cx="7921527" cy="4173100"/>
          </a:xfrm>
          <a:prstGeom prst="rect">
            <a:avLst/>
          </a:prstGeom>
        </p:spPr>
      </p:pic>
    </p:spTree>
    <p:extLst>
      <p:ext uri="{BB962C8B-B14F-4D97-AF65-F5344CB8AC3E}">
        <p14:creationId xmlns:p14="http://schemas.microsoft.com/office/powerpoint/2010/main" val="267969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79365" y="284174"/>
            <a:ext cx="8498379" cy="1561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b="1" dirty="0">
                <a:effectLst>
                  <a:outerShdw blurRad="38100" dist="38100" dir="2700000" algn="tl">
                    <a:srgbClr val="000000">
                      <a:alpha val="43137"/>
                    </a:srgbClr>
                  </a:outerShdw>
                </a:effectLst>
              </a:rPr>
              <a:t>ROC CURVE &amp; CUNFUSION MATRIX ON HOLDOUT DATA</a:t>
            </a:r>
            <a:endParaRPr sz="3600" b="1" dirty="0">
              <a:effectLst>
                <a:outerShdw blurRad="38100" dist="38100" dir="2700000" algn="tl">
                  <a:srgbClr val="000000">
                    <a:alpha val="43137"/>
                  </a:srgbClr>
                </a:outerShdw>
              </a:effectLst>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Picture 2" descr="A screenshot of a video game&#10;&#10;Description automatically generated">
            <a:extLst>
              <a:ext uri="{FF2B5EF4-FFF2-40B4-BE49-F238E27FC236}">
                <a16:creationId xmlns:a16="http://schemas.microsoft.com/office/drawing/2014/main" id="{B44FB6CF-EBF3-D31D-5534-256F317EE89D}"/>
              </a:ext>
            </a:extLst>
          </p:cNvPr>
          <p:cNvPicPr>
            <a:picLocks noChangeAspect="1"/>
          </p:cNvPicPr>
          <p:nvPr/>
        </p:nvPicPr>
        <p:blipFill>
          <a:blip r:embed="rId3"/>
          <a:stretch>
            <a:fillRect/>
          </a:stretch>
        </p:blipFill>
        <p:spPr>
          <a:xfrm>
            <a:off x="706582" y="1188133"/>
            <a:ext cx="7257012" cy="3917217"/>
          </a:xfrm>
          <a:prstGeom prst="rect">
            <a:avLst/>
          </a:prstGeom>
        </p:spPr>
      </p:pic>
    </p:spTree>
    <p:extLst>
      <p:ext uri="{BB962C8B-B14F-4D97-AF65-F5344CB8AC3E}">
        <p14:creationId xmlns:p14="http://schemas.microsoft.com/office/powerpoint/2010/main" val="74703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63067" y="312121"/>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b="1" dirty="0">
                <a:effectLst>
                  <a:outerShdw blurRad="38100" dist="38100" dir="2700000" algn="tl">
                    <a:srgbClr val="000000">
                      <a:alpha val="43137"/>
                    </a:srgbClr>
                  </a:outerShdw>
                </a:effectLst>
              </a:rPr>
              <a:t>Problem Identification</a:t>
            </a:r>
            <a:endParaRPr b="1" dirty="0"/>
          </a:p>
        </p:txBody>
      </p:sp>
      <p:sp>
        <p:nvSpPr>
          <p:cNvPr id="345" name="Google Shape;345;p13"/>
          <p:cNvSpPr txBox="1">
            <a:spLocks noGrp="1"/>
          </p:cNvSpPr>
          <p:nvPr>
            <p:ph type="body" idx="1"/>
          </p:nvPr>
        </p:nvSpPr>
        <p:spPr>
          <a:xfrm>
            <a:off x="363640" y="1855920"/>
            <a:ext cx="7700356" cy="3185800"/>
          </a:xfrm>
          <a:prstGeom prst="rect">
            <a:avLst/>
          </a:prstGeom>
        </p:spPr>
        <p:txBody>
          <a:bodyPr spcFirstLastPara="1" wrap="square" lIns="0" tIns="0" rIns="0" bIns="0" anchor="t" anchorCtr="0">
            <a:noAutofit/>
          </a:bodyPr>
          <a:lstStyle/>
          <a:p>
            <a:r>
              <a:rPr lang="en-US" sz="1600" dirty="0"/>
              <a:t>Vehicle insurance fraud is the conspiracy to make false or exaggerated claims for property damage or personal injuries as a result of an accident. The project's goal is to forecast potential future claim fraudulent or not based on existing data.</a:t>
            </a:r>
          </a:p>
          <a:p>
            <a:r>
              <a:rPr lang="en-US" sz="1600" dirty="0"/>
              <a:t>The likelihood of fraud is predicted by comparing various parameters such as base policy, policy type, vehicle category, and fault.</a:t>
            </a:r>
          </a:p>
          <a:p>
            <a:r>
              <a:rPr lang="en-US" sz="1600" dirty="0"/>
              <a:t>We provide various machine learning models through Data Robot to regulate better decision making in financial operations such as insurance claim acceptance.</a:t>
            </a:r>
          </a:p>
          <a:p>
            <a:r>
              <a:rPr lang="en-US" sz="1600" dirty="0"/>
              <a:t>We considered the features or parameters and their influence on fault prediction by correlation. On the basis of which different models are deployed to compare the accuracy of claim acceptance and rejection.</a:t>
            </a:r>
            <a:endParaRPr lang="en-IN" sz="1600" dirty="0"/>
          </a:p>
          <a:p>
            <a:pPr marL="0" lvl="0" indent="0" algn="l" rtl="0">
              <a:spcBef>
                <a:spcPts val="600"/>
              </a:spcBef>
              <a:spcAft>
                <a:spcPts val="0"/>
              </a:spcAft>
              <a:buClr>
                <a:schemeClr val="dk1"/>
              </a:buClr>
              <a:buSzPts val="1100"/>
              <a:buFont typeface="Arial"/>
              <a:buNone/>
            </a:pPr>
            <a:r>
              <a:rPr lang="en-US" sz="1600" dirty="0"/>
              <a:t>.</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1182195" y="-327934"/>
            <a:ext cx="5291748"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sz="3600" b="1" dirty="0">
                <a:effectLst>
                  <a:outerShdw blurRad="38100" dist="38100" dir="2700000" algn="tl">
                    <a:srgbClr val="000000">
                      <a:alpha val="43137"/>
                    </a:srgbClr>
                  </a:outerShdw>
                </a:effectLst>
              </a:rPr>
              <a:t>Key Insights</a:t>
            </a:r>
            <a:endParaRPr sz="3600" b="1" dirty="0">
              <a:effectLst>
                <a:outerShdw blurRad="38100" dist="38100" dir="2700000" algn="tl">
                  <a:srgbClr val="000000">
                    <a:alpha val="43137"/>
                  </a:srgbClr>
                </a:outerShdw>
              </a:effectLst>
            </a:endParaRPr>
          </a:p>
        </p:txBody>
      </p:sp>
      <p:sp>
        <p:nvSpPr>
          <p:cNvPr id="742" name="Google Shape;742;p18"/>
          <p:cNvSpPr txBox="1">
            <a:spLocks noGrp="1"/>
          </p:cNvSpPr>
          <p:nvPr>
            <p:ph type="subTitle" idx="4294967295"/>
          </p:nvPr>
        </p:nvSpPr>
        <p:spPr>
          <a:xfrm>
            <a:off x="128829" y="1158030"/>
            <a:ext cx="6945647" cy="3854059"/>
          </a:xfrm>
          <a:prstGeom prst="rect">
            <a:avLst/>
          </a:prstGeom>
        </p:spPr>
        <p:txBody>
          <a:bodyPr spcFirstLastPara="1" wrap="square" lIns="0" tIns="0" rIns="0" bIns="0" anchor="t" anchorCtr="0">
            <a:noAutofit/>
          </a:bodyPr>
          <a:lstStyle/>
          <a:p>
            <a:pPr>
              <a:buFont typeface="Wingdings" panose="05000000000000000000" pitchFamily="2" charset="2"/>
              <a:buChar char="ü"/>
            </a:pPr>
            <a:r>
              <a:rPr lang="en-US" dirty="0"/>
              <a:t>From the 33 attributes in the dataset 5 attributes have the direct impact on predicting target.</a:t>
            </a:r>
          </a:p>
          <a:p>
            <a:pPr>
              <a:buFont typeface="Wingdings" panose="05000000000000000000" pitchFamily="2" charset="2"/>
              <a:buChar char="ü"/>
            </a:pPr>
            <a:r>
              <a:rPr lang="en-US" dirty="0"/>
              <a:t>If the policyholder is the one who caused the accident, the risk of fraud is high.</a:t>
            </a:r>
          </a:p>
          <a:p>
            <a:pPr>
              <a:buFont typeface="Wingdings" panose="05000000000000000000" pitchFamily="2" charset="2"/>
              <a:buChar char="ü"/>
            </a:pPr>
            <a:r>
              <a:rPr lang="en-US" dirty="0"/>
              <a:t>Middle-aged people are more likely to commit fraud.</a:t>
            </a:r>
          </a:p>
          <a:p>
            <a:pPr>
              <a:buFont typeface="Wingdings" panose="05000000000000000000" pitchFamily="2" charset="2"/>
              <a:buChar char="ü"/>
            </a:pPr>
            <a:r>
              <a:rPr lang="en-US" dirty="0"/>
              <a:t>The majority of insurance claim frauds are reported under collision base policy, and they are using Pontiac and toyato sedan.</a:t>
            </a:r>
            <a:endParaRPr dirty="0"/>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744" name="Google Shape;744;p18"/>
          <p:cNvGrpSpPr/>
          <p:nvPr/>
        </p:nvGrpSpPr>
        <p:grpSpPr>
          <a:xfrm>
            <a:off x="7074476" y="38151"/>
            <a:ext cx="1987106" cy="1790650"/>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3471264" y="-518893"/>
            <a:ext cx="11195712"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sz="3600" b="1" dirty="0">
                <a:effectLst>
                  <a:outerShdw blurRad="38100" dist="38100" dir="2700000" algn="tl">
                    <a:srgbClr val="000000">
                      <a:alpha val="43137"/>
                    </a:srgbClr>
                  </a:outerShdw>
                </a:effectLst>
              </a:rPr>
              <a:t>Recommendation</a:t>
            </a:r>
            <a:endParaRPr sz="3600" b="1" dirty="0">
              <a:effectLst>
                <a:outerShdw blurRad="38100" dist="38100" dir="2700000" algn="tl">
                  <a:srgbClr val="000000">
                    <a:alpha val="43137"/>
                  </a:srgbClr>
                </a:outerShdw>
              </a:effectLst>
            </a:endParaRPr>
          </a:p>
        </p:txBody>
      </p:sp>
      <p:sp>
        <p:nvSpPr>
          <p:cNvPr id="742" name="Google Shape;742;p18"/>
          <p:cNvSpPr txBox="1">
            <a:spLocks noGrp="1"/>
          </p:cNvSpPr>
          <p:nvPr>
            <p:ph type="subTitle" idx="4294967295"/>
          </p:nvPr>
        </p:nvSpPr>
        <p:spPr>
          <a:xfrm>
            <a:off x="128829" y="1343175"/>
            <a:ext cx="8736519" cy="3668914"/>
          </a:xfrm>
          <a:prstGeom prst="rect">
            <a:avLst/>
          </a:prstGeom>
        </p:spPr>
        <p:txBody>
          <a:bodyPr spcFirstLastPara="1" wrap="square" lIns="0" tIns="0" rIns="0" bIns="0" anchor="t" anchorCtr="0">
            <a:noAutofit/>
          </a:bodyPr>
          <a:lstStyle/>
          <a:p>
            <a:pPr>
              <a:lnSpc>
                <a:spcPct val="90000"/>
              </a:lnSpc>
              <a:buFont typeface="Wingdings" panose="05000000000000000000" pitchFamily="2" charset="2"/>
              <a:buChar char="ü"/>
            </a:pPr>
            <a:r>
              <a:rPr lang="en-US" sz="2000" dirty="0"/>
              <a:t>Based on the information we provided, we strongly advise the business team to implement a system to flag future fraud claims.</a:t>
            </a:r>
          </a:p>
          <a:p>
            <a:pPr>
              <a:lnSpc>
                <a:spcPct val="90000"/>
              </a:lnSpc>
              <a:buFont typeface="Wingdings" panose="05000000000000000000" pitchFamily="2" charset="2"/>
              <a:buChar char="ü"/>
            </a:pPr>
            <a:endParaRPr lang="en-US" sz="2000" dirty="0"/>
          </a:p>
          <a:p>
            <a:pPr>
              <a:lnSpc>
                <a:spcPct val="90000"/>
              </a:lnSpc>
              <a:buFont typeface="Wingdings" panose="05000000000000000000" pitchFamily="2" charset="2"/>
              <a:buChar char="ü"/>
            </a:pPr>
            <a:r>
              <a:rPr lang="en-IN" sz="2000" dirty="0"/>
              <a:t>we can predict the Fraud claims with minimum personal information from the customer with high accuracy.</a:t>
            </a:r>
          </a:p>
          <a:p>
            <a:pPr>
              <a:lnSpc>
                <a:spcPct val="90000"/>
              </a:lnSpc>
              <a:buFont typeface="Wingdings" panose="05000000000000000000" pitchFamily="2" charset="2"/>
              <a:buChar char="ü"/>
            </a:pPr>
            <a:endParaRPr lang="en-IN" sz="2000" dirty="0"/>
          </a:p>
          <a:p>
            <a:pPr>
              <a:lnSpc>
                <a:spcPct val="90000"/>
              </a:lnSpc>
              <a:buFont typeface="Wingdings" panose="05000000000000000000" pitchFamily="2" charset="2"/>
              <a:buChar char="ü"/>
            </a:pPr>
            <a:r>
              <a:rPr lang="en-IN" dirty="0"/>
              <a:t>By increasing the  sample size, the accuracy of the model can be Improved.</a:t>
            </a:r>
            <a:endParaRPr lang="en-IN" sz="2000" dirty="0"/>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744" name="Google Shape;744;p18"/>
          <p:cNvGrpSpPr/>
          <p:nvPr/>
        </p:nvGrpSpPr>
        <p:grpSpPr>
          <a:xfrm>
            <a:off x="7074476" y="38151"/>
            <a:ext cx="1987106" cy="1790650"/>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44591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24" name="Google Shape;2224;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endParaRPr sz="3600" b="1" dirty="0">
              <a:solidFill>
                <a:schemeClr val="accent1"/>
              </a:solidFill>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67410" y="377801"/>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b="1" dirty="0">
                <a:effectLst>
                  <a:outerShdw blurRad="38100" dist="38100" dir="2700000" algn="tl">
                    <a:srgbClr val="000000">
                      <a:alpha val="43137"/>
                    </a:srgbClr>
                  </a:outerShdw>
                </a:effectLst>
              </a:rPr>
              <a:t>Dataset &amp; Summary statistics</a:t>
            </a:r>
            <a:br>
              <a:rPr lang="en-IN" sz="3600" b="1" dirty="0">
                <a:effectLst>
                  <a:outerShdw blurRad="38100" dist="38100" dir="2700000" algn="tl">
                    <a:srgbClr val="000000">
                      <a:alpha val="43137"/>
                    </a:srgbClr>
                  </a:outerShdw>
                </a:effectLst>
              </a:rPr>
            </a:br>
            <a:br>
              <a:rPr lang="en-IN" sz="3600" b="1" dirty="0">
                <a:effectLst>
                  <a:outerShdw blurRad="38100" dist="38100" dir="2700000" algn="tl">
                    <a:srgbClr val="000000">
                      <a:alpha val="43137"/>
                    </a:srgbClr>
                  </a:outerShdw>
                </a:effectLst>
              </a:rPr>
            </a:br>
            <a:endParaRPr sz="3600" b="1" dirty="0"/>
          </a:p>
        </p:txBody>
      </p:sp>
      <p:sp>
        <p:nvSpPr>
          <p:cNvPr id="7" name="Text Placeholder 6">
            <a:extLst>
              <a:ext uri="{FF2B5EF4-FFF2-40B4-BE49-F238E27FC236}">
                <a16:creationId xmlns:a16="http://schemas.microsoft.com/office/drawing/2014/main" id="{FDCF128C-4938-02AC-555B-9C806E13EAB2}"/>
              </a:ext>
            </a:extLst>
          </p:cNvPr>
          <p:cNvSpPr>
            <a:spLocks noGrp="1"/>
          </p:cNvSpPr>
          <p:nvPr>
            <p:ph type="body" idx="1"/>
          </p:nvPr>
        </p:nvSpPr>
        <p:spPr>
          <a:xfrm>
            <a:off x="136599" y="1627699"/>
            <a:ext cx="5636029" cy="3274915"/>
          </a:xfrm>
        </p:spPr>
        <p:txBody>
          <a:bodyPr/>
          <a:lstStyle/>
          <a:p>
            <a:pPr>
              <a:buFont typeface="Wingdings" panose="05000000000000000000" pitchFamily="2" charset="2"/>
              <a:buChar char="ü"/>
            </a:pPr>
            <a:r>
              <a:rPr lang="en-US" sz="1400" dirty="0"/>
              <a:t>Vehicle insurance claim fraud detection dataset from Kaggle contains information's such as attribute, model, accident details, and so on, as well as policy information such as policy type, tenure. It has 33 variables, 25 of which are categorical and 8 of which are numerical.</a:t>
            </a:r>
          </a:p>
          <a:p>
            <a:pPr>
              <a:buFont typeface="Wingdings" panose="05000000000000000000" pitchFamily="2" charset="2"/>
              <a:buChar char="ü"/>
            </a:pPr>
            <a:r>
              <a:rPr lang="en-US" sz="1400" dirty="0"/>
              <a:t>The dataset is divided into 33 attributes spread across 15,421 rows.</a:t>
            </a:r>
          </a:p>
          <a:p>
            <a:pPr>
              <a:lnSpc>
                <a:spcPct val="90000"/>
              </a:lnSpc>
              <a:buFont typeface="Wingdings" panose="05000000000000000000" pitchFamily="2" charset="2"/>
              <a:buChar char="ü"/>
            </a:pPr>
            <a:r>
              <a:rPr lang="en-US" sz="1400" dirty="0"/>
              <a:t>Target Variable: Fraud found (Binary value indicating fraudulent claim or not)</a:t>
            </a:r>
          </a:p>
          <a:p>
            <a:pPr>
              <a:lnSpc>
                <a:spcPct val="90000"/>
              </a:lnSpc>
              <a:buFont typeface="Wingdings" panose="05000000000000000000" pitchFamily="2" charset="2"/>
              <a:buChar char="ü"/>
            </a:pPr>
            <a:r>
              <a:rPr lang="en-US" sz="1400" dirty="0"/>
              <a:t>The following are the key factors that influence prediction:</a:t>
            </a:r>
          </a:p>
          <a:p>
            <a:pPr lvl="1">
              <a:lnSpc>
                <a:spcPct val="90000"/>
              </a:lnSpc>
              <a:buFont typeface="Courier New" panose="02070309020205020404" pitchFamily="49" charset="0"/>
              <a:buChar char="o"/>
            </a:pPr>
            <a:r>
              <a:rPr lang="en-US" sz="1400" dirty="0"/>
              <a:t>Base policy</a:t>
            </a:r>
          </a:p>
          <a:p>
            <a:pPr lvl="1">
              <a:lnSpc>
                <a:spcPct val="90000"/>
              </a:lnSpc>
              <a:buFont typeface="Courier New" panose="02070309020205020404" pitchFamily="49" charset="0"/>
              <a:buChar char="o"/>
            </a:pPr>
            <a:r>
              <a:rPr lang="en-US" sz="1400" dirty="0"/>
              <a:t>Policy Type</a:t>
            </a:r>
          </a:p>
          <a:p>
            <a:pPr lvl="1">
              <a:lnSpc>
                <a:spcPct val="90000"/>
              </a:lnSpc>
              <a:buFont typeface="Courier New" panose="02070309020205020404" pitchFamily="49" charset="0"/>
              <a:buChar char="o"/>
            </a:pPr>
            <a:r>
              <a:rPr lang="en-US" sz="1400" dirty="0"/>
              <a:t>Fault</a:t>
            </a:r>
          </a:p>
          <a:p>
            <a:pPr lvl="1">
              <a:lnSpc>
                <a:spcPct val="90000"/>
              </a:lnSpc>
              <a:buFont typeface="Courier New" panose="02070309020205020404" pitchFamily="49" charset="0"/>
              <a:buChar char="o"/>
            </a:pPr>
            <a:r>
              <a:rPr lang="en-US" sz="1400" dirty="0"/>
              <a:t>Vehicle category</a:t>
            </a:r>
          </a:p>
          <a:p>
            <a:pPr marL="571500" lvl="1" indent="0">
              <a:lnSpc>
                <a:spcPct val="90000"/>
              </a:lnSpc>
              <a:buNone/>
            </a:pPr>
            <a:endParaRPr lang="en-IN" dirty="0"/>
          </a:p>
          <a:p>
            <a:pPr>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p:txBody>
      </p:sp>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047" name="Google Shape;1047;p24"/>
          <p:cNvGrpSpPr/>
          <p:nvPr/>
        </p:nvGrpSpPr>
        <p:grpSpPr>
          <a:xfrm>
            <a:off x="4727170" y="-131568"/>
            <a:ext cx="1845427" cy="1720286"/>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descr="Graphical user interface, website, timeline&#10;&#10;Description automatically generated with medium confidence">
            <a:extLst>
              <a:ext uri="{FF2B5EF4-FFF2-40B4-BE49-F238E27FC236}">
                <a16:creationId xmlns:a16="http://schemas.microsoft.com/office/drawing/2014/main" id="{CDC9540B-1CFE-AA98-EAB8-3A70637F5D1B}"/>
              </a:ext>
            </a:extLst>
          </p:cNvPr>
          <p:cNvPicPr>
            <a:picLocks noChangeAspect="1"/>
          </p:cNvPicPr>
          <p:nvPr/>
        </p:nvPicPr>
        <p:blipFill>
          <a:blip r:embed="rId3"/>
          <a:stretch>
            <a:fillRect/>
          </a:stretch>
        </p:blipFill>
        <p:spPr>
          <a:xfrm>
            <a:off x="5846619" y="3208430"/>
            <a:ext cx="3136162" cy="1808306"/>
          </a:xfrm>
          <a:prstGeom prst="rect">
            <a:avLst/>
          </a:prstGeom>
        </p:spPr>
      </p:pic>
      <p:pic>
        <p:nvPicPr>
          <p:cNvPr id="5" name="Picture 4" descr="Chart&#10;&#10;Description automatically generated">
            <a:extLst>
              <a:ext uri="{FF2B5EF4-FFF2-40B4-BE49-F238E27FC236}">
                <a16:creationId xmlns:a16="http://schemas.microsoft.com/office/drawing/2014/main" id="{C7950D1D-1F87-988C-E48E-02C984EFE15A}"/>
              </a:ext>
            </a:extLst>
          </p:cNvPr>
          <p:cNvPicPr>
            <a:picLocks noChangeAspect="1"/>
          </p:cNvPicPr>
          <p:nvPr/>
        </p:nvPicPr>
        <p:blipFill>
          <a:blip r:embed="rId4"/>
          <a:stretch>
            <a:fillRect/>
          </a:stretch>
        </p:blipFill>
        <p:spPr>
          <a:xfrm>
            <a:off x="5871239" y="1322161"/>
            <a:ext cx="3136162" cy="1808306"/>
          </a:xfrm>
          <a:prstGeom prst="rect">
            <a:avLst/>
          </a:prstGeom>
        </p:spPr>
      </p:pic>
    </p:spTree>
    <p:extLst>
      <p:ext uri="{BB962C8B-B14F-4D97-AF65-F5344CB8AC3E}">
        <p14:creationId xmlns:p14="http://schemas.microsoft.com/office/powerpoint/2010/main" val="69136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47007" y="310205"/>
            <a:ext cx="5160818"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b="1" dirty="0">
                <a:effectLst>
                  <a:outerShdw blurRad="38100" dist="38100" dir="2700000" algn="tl">
                    <a:srgbClr val="000000">
                      <a:alpha val="43137"/>
                    </a:srgbClr>
                  </a:outerShdw>
                </a:effectLst>
              </a:rPr>
              <a:t>Feature Association</a:t>
            </a:r>
            <a:endParaRPr sz="3600" b="1" dirty="0">
              <a:effectLst>
                <a:outerShdw blurRad="38100" dist="38100" dir="2700000" algn="tl">
                  <a:srgbClr val="000000">
                    <a:alpha val="43137"/>
                  </a:srgbClr>
                </a:outerShdw>
              </a:effectLst>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383" name="Google Shape;383;p14"/>
          <p:cNvGrpSpPr/>
          <p:nvPr/>
        </p:nvGrpSpPr>
        <p:grpSpPr>
          <a:xfrm>
            <a:off x="8364340" y="2654530"/>
            <a:ext cx="885996" cy="2604656"/>
            <a:chOff x="5678143" y="1151382"/>
            <a:chExt cx="345795" cy="1043508"/>
          </a:xfrm>
        </p:grpSpPr>
        <p:sp>
          <p:nvSpPr>
            <p:cNvPr id="384" name="Google Shape;384;p14"/>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4"/>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4"/>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4"/>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4"/>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4"/>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4"/>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4"/>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4"/>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4"/>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4"/>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4"/>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4"/>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14"/>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14"/>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a:gsLst>
                <a:gs pos="0">
                  <a:schemeClr val="accent1"/>
                </a:gs>
                <a:gs pos="50000">
                  <a:schemeClr val="accent1"/>
                </a:gs>
                <a:gs pos="100000">
                  <a:schemeClr val="accen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4"/>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4"/>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descr="Chart&#10;&#10;Description automatically generated">
            <a:extLst>
              <a:ext uri="{FF2B5EF4-FFF2-40B4-BE49-F238E27FC236}">
                <a16:creationId xmlns:a16="http://schemas.microsoft.com/office/drawing/2014/main" id="{DB14C153-3525-2718-867B-CCC46949137D}"/>
              </a:ext>
            </a:extLst>
          </p:cNvPr>
          <p:cNvPicPr>
            <a:picLocks noChangeAspect="1"/>
          </p:cNvPicPr>
          <p:nvPr/>
        </p:nvPicPr>
        <p:blipFill>
          <a:blip r:embed="rId3"/>
          <a:stretch>
            <a:fillRect/>
          </a:stretch>
        </p:blipFill>
        <p:spPr>
          <a:xfrm>
            <a:off x="462225" y="996429"/>
            <a:ext cx="4920142" cy="4147071"/>
          </a:xfrm>
          <a:prstGeom prst="rect">
            <a:avLst/>
          </a:prstGeom>
        </p:spPr>
      </p:pic>
      <p:pic>
        <p:nvPicPr>
          <p:cNvPr id="5" name="Picture 4" descr="Text&#10;&#10;Description automatically generated">
            <a:extLst>
              <a:ext uri="{FF2B5EF4-FFF2-40B4-BE49-F238E27FC236}">
                <a16:creationId xmlns:a16="http://schemas.microsoft.com/office/drawing/2014/main" id="{23CC3A47-BEF0-143D-4530-034EE0C9331D}"/>
              </a:ext>
            </a:extLst>
          </p:cNvPr>
          <p:cNvPicPr>
            <a:picLocks noChangeAspect="1"/>
          </p:cNvPicPr>
          <p:nvPr/>
        </p:nvPicPr>
        <p:blipFill>
          <a:blip r:embed="rId4"/>
          <a:stretch>
            <a:fillRect/>
          </a:stretch>
        </p:blipFill>
        <p:spPr>
          <a:xfrm>
            <a:off x="5628901" y="996428"/>
            <a:ext cx="2735439" cy="41470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75513" y="-186332"/>
            <a:ext cx="4676700" cy="268504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b="1" dirty="0">
                <a:effectLst>
                  <a:outerShdw blurRad="38100" dist="38100" dir="2700000" algn="tl">
                    <a:srgbClr val="000000">
                      <a:alpha val="43137"/>
                    </a:srgbClr>
                  </a:outerShdw>
                </a:effectLst>
              </a:rPr>
              <a:t>EXPLORATORY DATA ANALYSIS</a:t>
            </a:r>
            <a:endParaRPr sz="3600" b="1" dirty="0">
              <a:effectLst>
                <a:outerShdw blurRad="38100" dist="38100" dir="2700000" algn="tl">
                  <a:srgbClr val="000000">
                    <a:alpha val="43137"/>
                  </a:srgbClr>
                </a:outerShdw>
              </a:effectLst>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29537" y="912417"/>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62741" y="262007"/>
            <a:ext cx="7074131"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b="1" dirty="0">
                <a:effectLst>
                  <a:outerShdw blurRad="38100" dist="38100" dir="2700000" algn="tl">
                    <a:srgbClr val="000000">
                      <a:alpha val="43137"/>
                    </a:srgbClr>
                  </a:outerShdw>
                </a:effectLst>
              </a:rPr>
              <a:t>Fault VS Fraud Found</a:t>
            </a:r>
            <a:endParaRPr sz="3600" b="1" dirty="0">
              <a:effectLst>
                <a:outerShdw blurRad="38100" dist="38100" dir="2700000" algn="tl">
                  <a:srgbClr val="000000">
                    <a:alpha val="43137"/>
                  </a:srgbClr>
                </a:outerShdw>
              </a:effectLst>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6" name="Picture 5" descr="A picture containing text, electronics, screenshot, display&#10;&#10;Description automatically generated">
            <a:extLst>
              <a:ext uri="{FF2B5EF4-FFF2-40B4-BE49-F238E27FC236}">
                <a16:creationId xmlns:a16="http://schemas.microsoft.com/office/drawing/2014/main" id="{FDB8AC81-E9B7-6CF4-E494-041F14B4C940}"/>
              </a:ext>
            </a:extLst>
          </p:cNvPr>
          <p:cNvPicPr>
            <a:picLocks noChangeAspect="1"/>
          </p:cNvPicPr>
          <p:nvPr/>
        </p:nvPicPr>
        <p:blipFill>
          <a:blip r:embed="rId3"/>
          <a:stretch>
            <a:fillRect/>
          </a:stretch>
        </p:blipFill>
        <p:spPr>
          <a:xfrm>
            <a:off x="1246909" y="731520"/>
            <a:ext cx="5602778" cy="4411980"/>
          </a:xfrm>
          <a:prstGeom prst="rect">
            <a:avLst/>
          </a:prstGeom>
        </p:spPr>
      </p:pic>
    </p:spTree>
    <p:extLst>
      <p:ext uri="{BB962C8B-B14F-4D97-AF65-F5344CB8AC3E}">
        <p14:creationId xmlns:p14="http://schemas.microsoft.com/office/powerpoint/2010/main" val="1585749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62741" y="262007"/>
            <a:ext cx="7074131"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b="1" dirty="0">
                <a:effectLst>
                  <a:outerShdw blurRad="38100" dist="38100" dir="2700000" algn="tl">
                    <a:srgbClr val="000000">
                      <a:alpha val="43137"/>
                    </a:srgbClr>
                  </a:outerShdw>
                </a:effectLst>
              </a:rPr>
              <a:t>Age VS Fraud Found</a:t>
            </a:r>
            <a:endParaRPr sz="3600" b="1" dirty="0">
              <a:effectLst>
                <a:outerShdw blurRad="38100" dist="38100" dir="2700000" algn="tl">
                  <a:srgbClr val="000000">
                    <a:alpha val="43137"/>
                  </a:srgbClr>
                </a:outerShdw>
              </a:effectLst>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descr="Chart, histogram&#10;&#10;Description automatically generated">
            <a:extLst>
              <a:ext uri="{FF2B5EF4-FFF2-40B4-BE49-F238E27FC236}">
                <a16:creationId xmlns:a16="http://schemas.microsoft.com/office/drawing/2014/main" id="{2562F1A2-05D5-8429-6B64-6E7250790616}"/>
              </a:ext>
            </a:extLst>
          </p:cNvPr>
          <p:cNvPicPr>
            <a:picLocks noChangeAspect="1"/>
          </p:cNvPicPr>
          <p:nvPr/>
        </p:nvPicPr>
        <p:blipFill>
          <a:blip r:embed="rId3"/>
          <a:stretch>
            <a:fillRect/>
          </a:stretch>
        </p:blipFill>
        <p:spPr>
          <a:xfrm>
            <a:off x="581889" y="732212"/>
            <a:ext cx="7412183" cy="4411288"/>
          </a:xfrm>
          <a:prstGeom prst="rect">
            <a:avLst/>
          </a:prstGeom>
        </p:spPr>
      </p:pic>
    </p:spTree>
    <p:extLst>
      <p:ext uri="{BB962C8B-B14F-4D97-AF65-F5344CB8AC3E}">
        <p14:creationId xmlns:p14="http://schemas.microsoft.com/office/powerpoint/2010/main" val="287836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62741" y="262007"/>
            <a:ext cx="7074131"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b="1" dirty="0">
                <a:effectLst>
                  <a:outerShdw blurRad="38100" dist="38100" dir="2700000" algn="tl">
                    <a:srgbClr val="000000">
                      <a:alpha val="43137"/>
                    </a:srgbClr>
                  </a:outerShdw>
                </a:effectLst>
              </a:rPr>
              <a:t>Vehicle Category VS Fraud Found</a:t>
            </a:r>
            <a:endParaRPr sz="3600" b="1" dirty="0">
              <a:effectLst>
                <a:outerShdw blurRad="38100" dist="38100" dir="2700000" algn="tl">
                  <a:srgbClr val="000000">
                    <a:alpha val="43137"/>
                  </a:srgbClr>
                </a:outerShdw>
              </a:effectLst>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6" name="Picture 5" descr="A screenshot of a computer&#10;&#10;Description automatically generated with medium confidence">
            <a:extLst>
              <a:ext uri="{FF2B5EF4-FFF2-40B4-BE49-F238E27FC236}">
                <a16:creationId xmlns:a16="http://schemas.microsoft.com/office/drawing/2014/main" id="{16523C7D-E8A1-D099-2FFE-2F0FAD045E56}"/>
              </a:ext>
            </a:extLst>
          </p:cNvPr>
          <p:cNvPicPr>
            <a:picLocks noChangeAspect="1"/>
          </p:cNvPicPr>
          <p:nvPr/>
        </p:nvPicPr>
        <p:blipFill>
          <a:blip r:embed="rId3"/>
          <a:stretch>
            <a:fillRect/>
          </a:stretch>
        </p:blipFill>
        <p:spPr>
          <a:xfrm>
            <a:off x="897775" y="842356"/>
            <a:ext cx="6910647" cy="3956859"/>
          </a:xfrm>
          <a:prstGeom prst="rect">
            <a:avLst/>
          </a:prstGeom>
        </p:spPr>
      </p:pic>
    </p:spTree>
    <p:extLst>
      <p:ext uri="{BB962C8B-B14F-4D97-AF65-F5344CB8AC3E}">
        <p14:creationId xmlns:p14="http://schemas.microsoft.com/office/powerpoint/2010/main" val="305163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62741" y="262007"/>
            <a:ext cx="7074131"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b="1" dirty="0">
                <a:effectLst>
                  <a:outerShdw blurRad="38100" dist="38100" dir="2700000" algn="tl">
                    <a:srgbClr val="000000">
                      <a:alpha val="43137"/>
                    </a:srgbClr>
                  </a:outerShdw>
                </a:effectLst>
              </a:rPr>
              <a:t>Vehicle Make VS Fraud Found</a:t>
            </a:r>
            <a:endParaRPr sz="3600" b="1" dirty="0">
              <a:effectLst>
                <a:outerShdw blurRad="38100" dist="38100" dir="2700000" algn="tl">
                  <a:srgbClr val="000000">
                    <a:alpha val="43137"/>
                  </a:srgbClr>
                </a:outerShdw>
              </a:effectLst>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descr="Chart, histogram&#10;&#10;Description automatically generated">
            <a:extLst>
              <a:ext uri="{FF2B5EF4-FFF2-40B4-BE49-F238E27FC236}">
                <a16:creationId xmlns:a16="http://schemas.microsoft.com/office/drawing/2014/main" id="{240ECAAB-3E38-87FF-4085-A1385B9835FF}"/>
              </a:ext>
            </a:extLst>
          </p:cNvPr>
          <p:cNvPicPr>
            <a:picLocks noChangeAspect="1"/>
          </p:cNvPicPr>
          <p:nvPr/>
        </p:nvPicPr>
        <p:blipFill>
          <a:blip r:embed="rId3"/>
          <a:stretch>
            <a:fillRect/>
          </a:stretch>
        </p:blipFill>
        <p:spPr>
          <a:xfrm>
            <a:off x="242408" y="716689"/>
            <a:ext cx="8011740" cy="4321154"/>
          </a:xfrm>
          <a:prstGeom prst="rect">
            <a:avLst/>
          </a:prstGeom>
        </p:spPr>
      </p:pic>
    </p:spTree>
    <p:extLst>
      <p:ext uri="{BB962C8B-B14F-4D97-AF65-F5344CB8AC3E}">
        <p14:creationId xmlns:p14="http://schemas.microsoft.com/office/powerpoint/2010/main" val="2718141497"/>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542</Words>
  <Application>Microsoft Office PowerPoint</Application>
  <PresentationFormat>On-screen Show (16:9)</PresentationFormat>
  <Paragraphs>73</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Barlow</vt:lpstr>
      <vt:lpstr>Raleway Thin</vt:lpstr>
      <vt:lpstr>Arial</vt:lpstr>
      <vt:lpstr>Courier New</vt:lpstr>
      <vt:lpstr>Barlow Light</vt:lpstr>
      <vt:lpstr>Calibri</vt:lpstr>
      <vt:lpstr>Times New Roman</vt:lpstr>
      <vt:lpstr>Wingdings</vt:lpstr>
      <vt:lpstr>zeitung</vt:lpstr>
      <vt:lpstr>Gaoler template</vt:lpstr>
      <vt:lpstr>Vehicle Insurance Claim Fraud Detection  Presented by  Ben George – K00278093 Della Davis Cheruvathoor-  K00278225 Jismin Kalarickal Antony -  K00278293 </vt:lpstr>
      <vt:lpstr>Problem Identification</vt:lpstr>
      <vt:lpstr>Dataset &amp; Summary statistics  </vt:lpstr>
      <vt:lpstr>Feature Association</vt:lpstr>
      <vt:lpstr>EXPLORATORY DATA ANALYSIS</vt:lpstr>
      <vt:lpstr>Fault VS Fraud Found</vt:lpstr>
      <vt:lpstr>Age VS Fraud Found</vt:lpstr>
      <vt:lpstr>Vehicle Category VS Fraud Found</vt:lpstr>
      <vt:lpstr>Vehicle Make VS Fraud Found</vt:lpstr>
      <vt:lpstr>Base Policy VS Fraud Found</vt:lpstr>
      <vt:lpstr>Policy type VS Fraud Found</vt:lpstr>
      <vt:lpstr>  DATA MODELLING</vt:lpstr>
      <vt:lpstr>RECOMMENDED MODELS</vt:lpstr>
      <vt:lpstr>Model Identification by learning curve</vt:lpstr>
      <vt:lpstr>Model Identification by Dual – Lift Curve</vt:lpstr>
      <vt:lpstr>Feature Impact</vt:lpstr>
      <vt:lpstr>Speed versus accuracy</vt:lpstr>
      <vt:lpstr>Blueprint of the Model</vt:lpstr>
      <vt:lpstr>ROC CURVE &amp; CUNFUSION MATRIX ON HOLDOUT DATA</vt:lpstr>
      <vt:lpstr>Key Insights</vt:lpstr>
      <vt:lpstr>Recommendation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Insurance Claim Fraud Detection  Presented by  Ben George – K00278093 Della Davis Cheruvathoor-  K00278225 Jismin Kalarickal Anthony -  K00</dc:title>
  <dc:creator>Della Davis.c</dc:creator>
  <cp:lastModifiedBy>Ben</cp:lastModifiedBy>
  <cp:revision>6</cp:revision>
  <dcterms:modified xsi:type="dcterms:W3CDTF">2023-03-26T20:59:35Z</dcterms:modified>
</cp:coreProperties>
</file>