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2" autoAdjust="0"/>
    <p:restoredTop sz="94660"/>
  </p:normalViewPr>
  <p:slideViewPr>
    <p:cSldViewPr snapToGrid="0">
      <p:cViewPr varScale="1">
        <p:scale>
          <a:sx n="63" d="100"/>
          <a:sy n="63" d="100"/>
        </p:scale>
        <p:origin x="1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2C7B32-FB4B-40DD-9609-09913F7C4F6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15194661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C7B32-FB4B-40DD-9609-09913F7C4F6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78423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C7B32-FB4B-40DD-9609-09913F7C4F6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354622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C7B32-FB4B-40DD-9609-09913F7C4F6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238814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C7B32-FB4B-40DD-9609-09913F7C4F6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42271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C7B32-FB4B-40DD-9609-09913F7C4F6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320985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2C7B32-FB4B-40DD-9609-09913F7C4F64}"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51334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2C7B32-FB4B-40DD-9609-09913F7C4F64}"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307102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C7B32-FB4B-40DD-9609-09913F7C4F64}"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172737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C7B32-FB4B-40DD-9609-09913F7C4F6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89338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C7B32-FB4B-40DD-9609-09913F7C4F6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CCBBF-3FAE-41D2-B913-13FD20AF0A1D}" type="slidenum">
              <a:rPr lang="en-US" smtClean="0"/>
              <a:t>‹#›</a:t>
            </a:fld>
            <a:endParaRPr lang="en-US"/>
          </a:p>
        </p:txBody>
      </p:sp>
    </p:spTree>
    <p:extLst>
      <p:ext uri="{BB962C8B-B14F-4D97-AF65-F5344CB8AC3E}">
        <p14:creationId xmlns:p14="http://schemas.microsoft.com/office/powerpoint/2010/main" val="272871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C7B32-FB4B-40DD-9609-09913F7C4F64}"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CCBBF-3FAE-41D2-B913-13FD20AF0A1D}" type="slidenum">
              <a:rPr lang="en-US" smtClean="0"/>
              <a:t>‹#›</a:t>
            </a:fld>
            <a:endParaRPr lang="en-US"/>
          </a:p>
        </p:txBody>
      </p:sp>
    </p:spTree>
    <p:extLst>
      <p:ext uri="{BB962C8B-B14F-4D97-AF65-F5344CB8AC3E}">
        <p14:creationId xmlns:p14="http://schemas.microsoft.com/office/powerpoint/2010/main" val="4203508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thesisSB.pptx#5. PowerPoint Presentation" TargetMode="External"/><Relationship Id="rId3" Type="http://schemas.openxmlformats.org/officeDocument/2006/relationships/image" Target="../media/image2.png"/><Relationship Id="rId7" Type="http://schemas.openxmlformats.org/officeDocument/2006/relationships/hyperlink" Target="thesisSB.pptx#-1,2,PowerPoint Present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thesisSB.pptx#4. PowerPoint Presentation"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hyperlink" Target="thesisSB.pptx#1. PowerPoint Presentation"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hyperlink" Target="thesisSB.pptx#3. PowerPoint Presentation"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thesisSB.pptx#1. PowerPoint Presentation" TargetMode="Externa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thesisSB.pptx#1. PowerPoint Presentation" TargetMode="External"/><Relationship Id="rId5" Type="http://schemas.openxmlformats.org/officeDocument/2006/relationships/hyperlink" Target="thesisSB.pptx#3. PowerPoint Presentation"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hyperlink" Target="thesisSB.pptx#6. PowerPoint Presentation" TargetMode="External"/><Relationship Id="rId3" Type="http://schemas.openxmlformats.org/officeDocument/2006/relationships/image" Target="../media/image3.jpeg"/><Relationship Id="rId7" Type="http://schemas.openxmlformats.org/officeDocument/2006/relationships/hyperlink" Target="thesisSB.pptx#5. PowerPoint Presentation"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thesisSB.pptx#-1,2,PowerPoint Presentation" TargetMode="External"/><Relationship Id="rId5" Type="http://schemas.openxmlformats.org/officeDocument/2006/relationships/hyperlink" Target="thesisSB.pptx#4. PowerPoint Presentation"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thesisSB.pptx#1. PowerPoint Pres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thesisSB.pptx#4. PowerPoint Presentation" TargetMode="External"/><Relationship Id="rId5" Type="http://schemas.openxmlformats.org/officeDocument/2006/relationships/image" Target="../media/image7.png"/><Relationship Id="rId4" Type="http://schemas.openxmlformats.org/officeDocument/2006/relationships/hyperlink" Target="thesisSB.pptx#1. PowerPoint Pres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8" y="22160"/>
            <a:ext cx="12181115" cy="6908898"/>
          </a:xfrm>
          <a:prstGeom prst="rect">
            <a:avLst/>
          </a:prstGeom>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8" name="TextBox 7"/>
          <p:cNvSpPr txBox="1"/>
          <p:nvPr/>
        </p:nvSpPr>
        <p:spPr>
          <a:xfrm>
            <a:off x="490489" y="2154106"/>
            <a:ext cx="1201343" cy="923330"/>
          </a:xfrm>
          <a:prstGeom prst="rect">
            <a:avLst/>
          </a:prstGeom>
          <a:noFill/>
        </p:spPr>
        <p:txBody>
          <a:bodyPr wrap="square" rtlCol="0">
            <a:spAutoFit/>
          </a:bodyPr>
          <a:lstStyle/>
          <a:p>
            <a:pPr algn="ctr"/>
            <a:r>
              <a:rPr lang="en-US" b="1" cap="all" dirty="0" smtClean="0">
                <a:cs typeface="Adobe Arabic" panose="02040503050201020203" pitchFamily="18" charset="-78"/>
              </a:rPr>
              <a:t>VISION</a:t>
            </a:r>
            <a:endParaRPr lang="en-US" b="1" cap="all" dirty="0">
              <a:cs typeface="Adobe Arabic" panose="02040503050201020203" pitchFamily="18" charset="-78"/>
            </a:endParaRPr>
          </a:p>
          <a:p>
            <a:endParaRPr lang="en-US" b="1" dirty="0">
              <a:cs typeface="Adobe Arabic" panose="02040503050201020203" pitchFamily="18" charset="-78"/>
            </a:endParaRPr>
          </a:p>
          <a:p>
            <a:endParaRPr lang="en-US" b="1" dirty="0">
              <a:cs typeface="Adobe Arabic" panose="02040503050201020203" pitchFamily="18" charset="-78"/>
            </a:endParaRPr>
          </a:p>
        </p:txBody>
      </p:sp>
      <p:sp>
        <p:nvSpPr>
          <p:cNvPr id="9" name="Rectangle 8"/>
          <p:cNvSpPr/>
          <p:nvPr/>
        </p:nvSpPr>
        <p:spPr>
          <a:xfrm>
            <a:off x="141232" y="2615770"/>
            <a:ext cx="2054766" cy="830997"/>
          </a:xfrm>
          <a:prstGeom prst="rect">
            <a:avLst/>
          </a:prstGeom>
        </p:spPr>
        <p:txBody>
          <a:bodyPr wrap="square">
            <a:spAutoFit/>
          </a:bodyPr>
          <a:lstStyle/>
          <a:p>
            <a:pPr algn="just"/>
            <a:r>
              <a:rPr lang="en-US" sz="1200" dirty="0" smtClean="0"/>
              <a:t>Center of Academic Excellence Delivering Quality Service to all.</a:t>
            </a:r>
          </a:p>
          <a:p>
            <a:pPr algn="just"/>
            <a:endParaRPr lang="en-US" sz="1200" dirty="0"/>
          </a:p>
        </p:txBody>
      </p:sp>
      <p:sp>
        <p:nvSpPr>
          <p:cNvPr id="10" name="TextBox 9"/>
          <p:cNvSpPr txBox="1"/>
          <p:nvPr/>
        </p:nvSpPr>
        <p:spPr>
          <a:xfrm>
            <a:off x="3092367" y="2193495"/>
            <a:ext cx="1034257" cy="923330"/>
          </a:xfrm>
          <a:prstGeom prst="rect">
            <a:avLst/>
          </a:prstGeom>
          <a:noFill/>
        </p:spPr>
        <p:txBody>
          <a:bodyPr wrap="none" rtlCol="0">
            <a:spAutoFit/>
          </a:bodyPr>
          <a:lstStyle/>
          <a:p>
            <a:r>
              <a:rPr lang="en-US" b="1" cap="all" dirty="0"/>
              <a:t>MISSION</a:t>
            </a:r>
          </a:p>
          <a:p>
            <a:endParaRPr lang="en-US" dirty="0"/>
          </a:p>
          <a:p>
            <a:endParaRPr lang="en-US" dirty="0"/>
          </a:p>
        </p:txBody>
      </p:sp>
      <p:sp>
        <p:nvSpPr>
          <p:cNvPr id="11" name="TextBox 10"/>
          <p:cNvSpPr txBox="1"/>
          <p:nvPr/>
        </p:nvSpPr>
        <p:spPr>
          <a:xfrm>
            <a:off x="2351716" y="2608818"/>
            <a:ext cx="2632598" cy="2308324"/>
          </a:xfrm>
          <a:prstGeom prst="rect">
            <a:avLst/>
          </a:prstGeom>
          <a:noFill/>
        </p:spPr>
        <p:txBody>
          <a:bodyPr wrap="square" rtlCol="0">
            <a:spAutoFit/>
          </a:bodyPr>
          <a:lstStyle/>
          <a:p>
            <a:pPr algn="just"/>
            <a:r>
              <a:rPr lang="en-US" sz="1200" dirty="0" err="1"/>
              <a:t>Capiz</a:t>
            </a:r>
            <a:r>
              <a:rPr lang="en-US" sz="1200" dirty="0"/>
              <a:t> State </a:t>
            </a:r>
            <a:r>
              <a:rPr lang="en-US" sz="1200" dirty="0" smtClean="0"/>
              <a:t>University</a:t>
            </a:r>
          </a:p>
          <a:p>
            <a:pPr algn="just"/>
            <a:r>
              <a:rPr lang="en-US" sz="1200" dirty="0" smtClean="0"/>
              <a:t> </a:t>
            </a:r>
            <a:r>
              <a:rPr lang="en-US" sz="1200" dirty="0"/>
              <a:t>is committed to provide advance </a:t>
            </a:r>
            <a:r>
              <a:rPr lang="en-US" sz="1200" dirty="0" smtClean="0"/>
              <a:t>knowledge</a:t>
            </a:r>
          </a:p>
          <a:p>
            <a:pPr algn="just"/>
            <a:r>
              <a:rPr lang="en-US" sz="1200" dirty="0" smtClean="0"/>
              <a:t> </a:t>
            </a:r>
            <a:r>
              <a:rPr lang="en-US" sz="1200" dirty="0"/>
              <a:t>and innovation; develop skills, talents and values; </a:t>
            </a:r>
            <a:r>
              <a:rPr lang="en-US" sz="1200" dirty="0" err="1" smtClean="0"/>
              <a:t>undertak</a:t>
            </a:r>
            <a:endParaRPr lang="en-US" sz="1200" dirty="0" smtClean="0"/>
          </a:p>
          <a:p>
            <a:pPr algn="just"/>
            <a:r>
              <a:rPr lang="en-US" sz="1200" dirty="0" smtClean="0"/>
              <a:t>e </a:t>
            </a:r>
            <a:r>
              <a:rPr lang="en-US" sz="1200" dirty="0"/>
              <a:t>relevant research, development and extension services; promote entrepreneurship and environmental consciousness; </a:t>
            </a:r>
            <a:endParaRPr lang="en-US" sz="1200" dirty="0" smtClean="0"/>
          </a:p>
          <a:p>
            <a:pPr algn="just"/>
            <a:r>
              <a:rPr lang="en-US" sz="1200" dirty="0" smtClean="0"/>
              <a:t>and </a:t>
            </a:r>
            <a:r>
              <a:rPr lang="en-US" sz="1200" dirty="0"/>
              <a:t>enhance industry collaboration and </a:t>
            </a:r>
            <a:r>
              <a:rPr lang="en-US" sz="1200" dirty="0" smtClean="0"/>
              <a:t>linkages</a:t>
            </a:r>
          </a:p>
          <a:p>
            <a:pPr algn="just"/>
            <a:r>
              <a:rPr lang="en-US" sz="1200" dirty="0" smtClean="0"/>
              <a:t> </a:t>
            </a:r>
            <a:r>
              <a:rPr lang="en-US" sz="1200" dirty="0"/>
              <a:t>with partner agencies.</a:t>
            </a:r>
          </a:p>
        </p:txBody>
      </p:sp>
      <p:sp>
        <p:nvSpPr>
          <p:cNvPr id="12" name="TextBox 11"/>
          <p:cNvSpPr txBox="1"/>
          <p:nvPr/>
        </p:nvSpPr>
        <p:spPr>
          <a:xfrm>
            <a:off x="6411649" y="2246438"/>
            <a:ext cx="830740" cy="369332"/>
          </a:xfrm>
          <a:prstGeom prst="rect">
            <a:avLst/>
          </a:prstGeom>
          <a:noFill/>
        </p:spPr>
        <p:txBody>
          <a:bodyPr wrap="none" rtlCol="0">
            <a:spAutoFit/>
          </a:bodyPr>
          <a:lstStyle/>
          <a:p>
            <a:r>
              <a:rPr lang="en-US" b="1" cap="all" dirty="0" smtClean="0"/>
              <a:t>Goals</a:t>
            </a:r>
            <a:endParaRPr lang="en-US" dirty="0"/>
          </a:p>
        </p:txBody>
      </p:sp>
      <p:sp>
        <p:nvSpPr>
          <p:cNvPr id="13" name="TextBox 12"/>
          <p:cNvSpPr txBox="1"/>
          <p:nvPr/>
        </p:nvSpPr>
        <p:spPr>
          <a:xfrm>
            <a:off x="5473590" y="2655160"/>
            <a:ext cx="2609587" cy="1569660"/>
          </a:xfrm>
          <a:prstGeom prst="rect">
            <a:avLst/>
          </a:prstGeom>
          <a:noFill/>
        </p:spPr>
        <p:txBody>
          <a:bodyPr wrap="square" rtlCol="0">
            <a:spAutoFit/>
          </a:bodyPr>
          <a:lstStyle/>
          <a:p>
            <a:pPr algn="just"/>
            <a:r>
              <a:rPr lang="en-US" sz="1200" dirty="0" smtClean="0"/>
              <a:t>- Globally competitive graduates.</a:t>
            </a:r>
            <a:br>
              <a:rPr lang="en-US" sz="1200" dirty="0" smtClean="0"/>
            </a:br>
            <a:r>
              <a:rPr lang="en-US" sz="1200" dirty="0" smtClean="0"/>
              <a:t>- Institutionalized research culture.</a:t>
            </a:r>
            <a:br>
              <a:rPr lang="en-US" sz="1200" dirty="0" smtClean="0"/>
            </a:br>
            <a:r>
              <a:rPr lang="en-US" sz="1200" dirty="0" smtClean="0"/>
              <a:t>- Responsive and sustainable extension services.</a:t>
            </a:r>
            <a:br>
              <a:rPr lang="en-US" sz="1200" dirty="0" smtClean="0"/>
            </a:br>
            <a:r>
              <a:rPr lang="en-US" sz="1200" dirty="0" smtClean="0"/>
              <a:t>- Maximized profit of viable agro-industrial business Ventures.</a:t>
            </a:r>
            <a:br>
              <a:rPr lang="en-US" sz="1200" dirty="0" smtClean="0"/>
            </a:br>
            <a:r>
              <a:rPr lang="en-US" sz="1200" dirty="0" smtClean="0"/>
              <a:t>- Effective and </a:t>
            </a:r>
            <a:r>
              <a:rPr lang="en-US" sz="1200" dirty="0" err="1" smtClean="0"/>
              <a:t>ifficient</a:t>
            </a:r>
            <a:r>
              <a:rPr lang="en-US" sz="1200" dirty="0" smtClean="0"/>
              <a:t> administration.</a:t>
            </a:r>
            <a:br>
              <a:rPr lang="en-US" sz="1200" dirty="0" smtClean="0"/>
            </a:br>
            <a:endParaRPr lang="en-US" sz="1200" dirty="0"/>
          </a:p>
        </p:txBody>
      </p:sp>
      <p:sp>
        <p:nvSpPr>
          <p:cNvPr id="17" name="TextBox 16"/>
          <p:cNvSpPr txBox="1"/>
          <p:nvPr/>
        </p:nvSpPr>
        <p:spPr>
          <a:xfrm>
            <a:off x="9380584" y="2285828"/>
            <a:ext cx="1308692" cy="369332"/>
          </a:xfrm>
          <a:prstGeom prst="rect">
            <a:avLst/>
          </a:prstGeom>
          <a:noFill/>
        </p:spPr>
        <p:txBody>
          <a:bodyPr wrap="none" rtlCol="0">
            <a:spAutoFit/>
          </a:bodyPr>
          <a:lstStyle/>
          <a:p>
            <a:r>
              <a:rPr lang="en-US" b="1" cap="all" dirty="0" smtClean="0"/>
              <a:t>OBJECTIVES</a:t>
            </a:r>
            <a:endParaRPr lang="en-US" dirty="0"/>
          </a:p>
        </p:txBody>
      </p:sp>
      <p:sp>
        <p:nvSpPr>
          <p:cNvPr id="19" name="Rectangle 18"/>
          <p:cNvSpPr/>
          <p:nvPr/>
        </p:nvSpPr>
        <p:spPr>
          <a:xfrm>
            <a:off x="8714535" y="2638650"/>
            <a:ext cx="2640790" cy="2308324"/>
          </a:xfrm>
          <a:prstGeom prst="rect">
            <a:avLst/>
          </a:prstGeom>
        </p:spPr>
        <p:txBody>
          <a:bodyPr wrap="square">
            <a:spAutoFit/>
          </a:bodyPr>
          <a:lstStyle/>
          <a:p>
            <a:pPr algn="just"/>
            <a:r>
              <a:rPr lang="en-US" sz="1200" dirty="0" smtClean="0"/>
              <a:t>- Create an environment of shared </a:t>
            </a:r>
          </a:p>
          <a:p>
            <a:pPr algn="just"/>
            <a:r>
              <a:rPr lang="en-US" sz="1200" dirty="0" smtClean="0"/>
              <a:t>leadership with competent administrator.</a:t>
            </a:r>
          </a:p>
          <a:p>
            <a:pPr marL="285750" indent="-285750" algn="just">
              <a:buFontTx/>
              <a:buChar char="-"/>
            </a:pPr>
            <a:r>
              <a:rPr lang="en-US" sz="1200" dirty="0" smtClean="0"/>
              <a:t>Provide relevant trainings and seminars</a:t>
            </a:r>
          </a:p>
          <a:p>
            <a:pPr algn="just"/>
            <a:r>
              <a:rPr lang="en-US" sz="1200" dirty="0" smtClean="0"/>
              <a:t> to faculty, staff and students.</a:t>
            </a:r>
          </a:p>
          <a:p>
            <a:pPr algn="just"/>
            <a:r>
              <a:rPr lang="en-US" sz="1200" dirty="0" smtClean="0"/>
              <a:t>- Produce highly competitive graduates.</a:t>
            </a:r>
            <a:br>
              <a:rPr lang="en-US" sz="1200" dirty="0" smtClean="0"/>
            </a:br>
            <a:r>
              <a:rPr lang="en-US" sz="1200" dirty="0" smtClean="0"/>
              <a:t>- Conduct relevant and updated researches.</a:t>
            </a:r>
            <a:br>
              <a:rPr lang="en-US" sz="1200" dirty="0" smtClean="0"/>
            </a:br>
            <a:r>
              <a:rPr lang="en-US" sz="1200" dirty="0" smtClean="0"/>
              <a:t>- Extend financial support and manpower for outreach activities.</a:t>
            </a:r>
            <a:br>
              <a:rPr lang="en-US" sz="1200" dirty="0" smtClean="0"/>
            </a:br>
            <a:endParaRPr lang="en-US" sz="1200" dirty="0"/>
          </a:p>
        </p:txBody>
      </p:sp>
      <p:sp>
        <p:nvSpPr>
          <p:cNvPr id="20" name="TextBox 19"/>
          <p:cNvSpPr txBox="1"/>
          <p:nvPr/>
        </p:nvSpPr>
        <p:spPr>
          <a:xfrm>
            <a:off x="1339771" y="4899739"/>
            <a:ext cx="1752596" cy="369332"/>
          </a:xfrm>
          <a:prstGeom prst="rect">
            <a:avLst/>
          </a:prstGeom>
          <a:noFill/>
        </p:spPr>
        <p:txBody>
          <a:bodyPr wrap="none" rtlCol="0">
            <a:spAutoFit/>
          </a:bodyPr>
          <a:lstStyle/>
          <a:p>
            <a:r>
              <a:rPr lang="en-US" b="1" cap="all" dirty="0" smtClean="0"/>
              <a:t>QUALITY POLICY</a:t>
            </a:r>
            <a:endParaRPr lang="en-US" dirty="0"/>
          </a:p>
        </p:txBody>
      </p:sp>
      <p:sp>
        <p:nvSpPr>
          <p:cNvPr id="21" name="Rectangle 20"/>
          <p:cNvSpPr/>
          <p:nvPr/>
        </p:nvSpPr>
        <p:spPr>
          <a:xfrm>
            <a:off x="132630" y="5306442"/>
            <a:ext cx="5809823" cy="1569660"/>
          </a:xfrm>
          <a:prstGeom prst="rect">
            <a:avLst/>
          </a:prstGeom>
        </p:spPr>
        <p:txBody>
          <a:bodyPr wrap="square">
            <a:spAutoFit/>
          </a:bodyPr>
          <a:lstStyle/>
          <a:p>
            <a:pPr marL="171450" indent="-171450" algn="just">
              <a:buFontTx/>
              <a:buChar char="-"/>
            </a:pPr>
            <a:r>
              <a:rPr lang="en-US" sz="1200" dirty="0" smtClean="0"/>
              <a:t>Continuing innovations and quality </a:t>
            </a:r>
            <a:r>
              <a:rPr lang="en-US" sz="1200" dirty="0" smtClean="0"/>
              <a:t>improvements cultivating</a:t>
            </a:r>
            <a:r>
              <a:rPr lang="en-US" sz="1200" dirty="0" smtClean="0"/>
              <a:t>.</a:t>
            </a:r>
          </a:p>
          <a:p>
            <a:pPr algn="just"/>
            <a:r>
              <a:rPr lang="en-US" sz="1200" dirty="0"/>
              <a:t> </a:t>
            </a:r>
            <a:r>
              <a:rPr lang="en-US" sz="1200" dirty="0" smtClean="0"/>
              <a:t>      an efficient and effective for maximum clientele satisfaction.</a:t>
            </a:r>
          </a:p>
          <a:p>
            <a:pPr marL="171450" indent="-171450" algn="just">
              <a:buFontTx/>
              <a:buChar char="-"/>
            </a:pPr>
            <a:r>
              <a:rPr lang="en-US" sz="1200" dirty="0" smtClean="0"/>
              <a:t>Adhering to laws and regulations, global standards and environmental change requirements;</a:t>
            </a:r>
            <a:br>
              <a:rPr lang="en-US" sz="1200" dirty="0" smtClean="0"/>
            </a:br>
            <a:r>
              <a:rPr lang="en-US" sz="1200" dirty="0" smtClean="0"/>
              <a:t>- Participating in sustainable development project for inclusive economic growth;</a:t>
            </a:r>
          </a:p>
          <a:p>
            <a:pPr marL="171450" indent="-171450" algn="just">
              <a:buFontTx/>
              <a:buChar char="-"/>
            </a:pPr>
            <a:r>
              <a:rPr lang="en-US" sz="1200" dirty="0" smtClean="0"/>
              <a:t> Showcasing quality outputs; and,</a:t>
            </a:r>
            <a:br>
              <a:rPr lang="en-US" sz="1200" dirty="0" smtClean="0"/>
            </a:br>
            <a:r>
              <a:rPr lang="en-US" sz="1200" dirty="0" smtClean="0"/>
              <a:t>- Upholding values and integrity and nurturing talents and skills for global </a:t>
            </a:r>
            <a:r>
              <a:rPr lang="en-US" sz="1200" dirty="0" err="1" smtClean="0"/>
              <a:t>competitivesness</a:t>
            </a:r>
            <a:r>
              <a:rPr lang="en-US" sz="1200" dirty="0" smtClean="0"/>
              <a:t>.</a:t>
            </a:r>
            <a:endParaRPr lang="en-US" sz="1200" dirty="0"/>
          </a:p>
        </p:txBody>
      </p:sp>
      <p:sp>
        <p:nvSpPr>
          <p:cNvPr id="22" name="Rounded Rectangle 21">
            <a:hlinkClick r:id="rId6" action="ppaction://hlinkpres?slideindex=4&amp;slidetitle=PowerPoint Presentation"/>
          </p:cNvPr>
          <p:cNvSpPr/>
          <p:nvPr/>
        </p:nvSpPr>
        <p:spPr>
          <a:xfrm>
            <a:off x="9217204" y="1607825"/>
            <a:ext cx="914400" cy="33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 in</a:t>
            </a:r>
            <a:endParaRPr lang="en-US" dirty="0"/>
          </a:p>
        </p:txBody>
      </p:sp>
      <p:sp>
        <p:nvSpPr>
          <p:cNvPr id="24" name="Rounded Rectangle 23">
            <a:hlinkClick r:id="rId7" action="ppaction://hlinkpres?slideindex=2&amp;slidetitle=PowerPoint Presentation"/>
          </p:cNvPr>
          <p:cNvSpPr/>
          <p:nvPr/>
        </p:nvSpPr>
        <p:spPr>
          <a:xfrm>
            <a:off x="10363347" y="1606478"/>
            <a:ext cx="914400" cy="33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 up</a:t>
            </a:r>
            <a:endParaRPr lang="en-US" dirty="0"/>
          </a:p>
        </p:txBody>
      </p:sp>
      <p:sp>
        <p:nvSpPr>
          <p:cNvPr id="18" name="Rounded Rectangle 17">
            <a:hlinkClick r:id="rId8" action="ppaction://hlinkpres?slideindex=5&amp;slidetitle=PowerPoint Presentation"/>
          </p:cNvPr>
          <p:cNvSpPr/>
          <p:nvPr/>
        </p:nvSpPr>
        <p:spPr>
          <a:xfrm>
            <a:off x="7240331" y="1625060"/>
            <a:ext cx="1745130" cy="29874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Lesson</a:t>
            </a:r>
            <a:endParaRPr lang="en-US" dirty="0"/>
          </a:p>
        </p:txBody>
      </p:sp>
      <p:sp>
        <p:nvSpPr>
          <p:cNvPr id="23" name="TextBox 22"/>
          <p:cNvSpPr txBox="1"/>
          <p:nvPr/>
        </p:nvSpPr>
        <p:spPr>
          <a:xfrm>
            <a:off x="7118068" y="4899739"/>
            <a:ext cx="1219245" cy="369332"/>
          </a:xfrm>
          <a:prstGeom prst="rect">
            <a:avLst/>
          </a:prstGeom>
          <a:noFill/>
        </p:spPr>
        <p:txBody>
          <a:bodyPr wrap="none" rtlCol="0">
            <a:spAutoFit/>
          </a:bodyPr>
          <a:lstStyle/>
          <a:p>
            <a:r>
              <a:rPr lang="en-US" b="1" cap="all" dirty="0" smtClean="0"/>
              <a:t> </a:t>
            </a:r>
            <a:r>
              <a:rPr lang="en-US" b="1" cap="all" dirty="0" smtClean="0"/>
              <a:t>MANDATE</a:t>
            </a:r>
            <a:endParaRPr lang="en-US" b="1" cap="all" dirty="0"/>
          </a:p>
        </p:txBody>
      </p:sp>
      <p:sp>
        <p:nvSpPr>
          <p:cNvPr id="26" name="TextBox 25"/>
          <p:cNvSpPr txBox="1"/>
          <p:nvPr/>
        </p:nvSpPr>
        <p:spPr>
          <a:xfrm>
            <a:off x="6085114" y="5387684"/>
            <a:ext cx="3421493" cy="1569660"/>
          </a:xfrm>
          <a:prstGeom prst="rect">
            <a:avLst/>
          </a:prstGeom>
          <a:noFill/>
        </p:spPr>
        <p:txBody>
          <a:bodyPr wrap="square" rtlCol="0">
            <a:spAutoFit/>
          </a:bodyPr>
          <a:lstStyle/>
          <a:p>
            <a:pPr algn="just"/>
            <a:r>
              <a:rPr lang="en-US" sz="1200" dirty="0"/>
              <a:t>The </a:t>
            </a:r>
            <a:r>
              <a:rPr lang="en-US" sz="1200" dirty="0" err="1"/>
              <a:t>Capiz</a:t>
            </a:r>
            <a:r>
              <a:rPr lang="en-US" sz="1200" dirty="0"/>
              <a:t> State University (CAPSU) primarily provides advance instruction and professional training in agriculture, fishery and forestry, science and technology, arts and humanities, education and other related fields. It shall also undertake research, extension services and production activities and provide progressive leadership in its areas of specialization.</a:t>
            </a:r>
            <a:endParaRPr lang="en-US" sz="1200" dirty="0"/>
          </a:p>
        </p:txBody>
      </p:sp>
      <p:sp>
        <p:nvSpPr>
          <p:cNvPr id="28" name="TextBox 27"/>
          <p:cNvSpPr txBox="1"/>
          <p:nvPr/>
        </p:nvSpPr>
        <p:spPr>
          <a:xfrm>
            <a:off x="10210924" y="4956581"/>
            <a:ext cx="1480470" cy="369332"/>
          </a:xfrm>
          <a:prstGeom prst="rect">
            <a:avLst/>
          </a:prstGeom>
          <a:noFill/>
        </p:spPr>
        <p:txBody>
          <a:bodyPr wrap="none" rtlCol="0">
            <a:spAutoFit/>
          </a:bodyPr>
          <a:lstStyle/>
          <a:p>
            <a:r>
              <a:rPr lang="en-US" b="1" cap="all" dirty="0"/>
              <a:t>CORE VALUES</a:t>
            </a:r>
          </a:p>
        </p:txBody>
      </p:sp>
      <p:sp>
        <p:nvSpPr>
          <p:cNvPr id="29" name="Rectangle 28"/>
          <p:cNvSpPr/>
          <p:nvPr/>
        </p:nvSpPr>
        <p:spPr>
          <a:xfrm>
            <a:off x="9793164" y="5387684"/>
            <a:ext cx="2054766" cy="1200329"/>
          </a:xfrm>
          <a:prstGeom prst="rect">
            <a:avLst/>
          </a:prstGeom>
        </p:spPr>
        <p:txBody>
          <a:bodyPr wrap="square">
            <a:spAutoFit/>
          </a:bodyPr>
          <a:lstStyle/>
          <a:p>
            <a:r>
              <a:rPr lang="en-US" sz="1200" dirty="0" smtClean="0"/>
              <a:t>- God-Centered</a:t>
            </a:r>
            <a:endParaRPr lang="en-US" sz="1200" dirty="0"/>
          </a:p>
          <a:p>
            <a:r>
              <a:rPr lang="en-US" sz="1200" dirty="0" smtClean="0"/>
              <a:t>- Excellence</a:t>
            </a:r>
            <a:endParaRPr lang="en-US" sz="1200" dirty="0"/>
          </a:p>
          <a:p>
            <a:r>
              <a:rPr lang="en-US" sz="1200" dirty="0" smtClean="0"/>
              <a:t>- Integrity</a:t>
            </a:r>
            <a:endParaRPr lang="en-US" sz="1200" dirty="0"/>
          </a:p>
          <a:p>
            <a:r>
              <a:rPr lang="en-US" sz="1200" dirty="0" smtClean="0"/>
              <a:t>- Transparency </a:t>
            </a:r>
            <a:r>
              <a:rPr lang="en-US" sz="1200" dirty="0"/>
              <a:t>and </a:t>
            </a:r>
            <a:r>
              <a:rPr lang="en-US" sz="1200" dirty="0" smtClean="0"/>
              <a:t>Accountability</a:t>
            </a:r>
            <a:endParaRPr lang="en-US" sz="1200" dirty="0"/>
          </a:p>
          <a:p>
            <a:r>
              <a:rPr lang="en-US" sz="1200" dirty="0" smtClean="0"/>
              <a:t>- Dedication </a:t>
            </a:r>
            <a:r>
              <a:rPr lang="en-US" sz="1200" dirty="0"/>
              <a:t>to Quality Service</a:t>
            </a:r>
          </a:p>
        </p:txBody>
      </p:sp>
    </p:spTree>
    <p:extLst>
      <p:ext uri="{BB962C8B-B14F-4D97-AF65-F5344CB8AC3E}">
        <p14:creationId xmlns:p14="http://schemas.microsoft.com/office/powerpoint/2010/main" val="3520310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18" name="TextBox 17"/>
          <p:cNvSpPr txBox="1"/>
          <p:nvPr/>
        </p:nvSpPr>
        <p:spPr>
          <a:xfrm>
            <a:off x="802476" y="2194452"/>
            <a:ext cx="2279663" cy="3970318"/>
          </a:xfrm>
          <a:prstGeom prst="rect">
            <a:avLst/>
          </a:prstGeom>
          <a:noFill/>
        </p:spPr>
        <p:txBody>
          <a:bodyPr wrap="none" rtlCol="0">
            <a:spAutoFit/>
          </a:bodyPr>
          <a:lstStyle/>
          <a:p>
            <a:pPr>
              <a:lnSpc>
                <a:spcPct val="150000"/>
              </a:lnSpc>
            </a:pPr>
            <a:r>
              <a:rPr lang="en-US" sz="2400" dirty="0" smtClean="0"/>
              <a:t> ID Number #:</a:t>
            </a:r>
          </a:p>
          <a:p>
            <a:pPr>
              <a:lnSpc>
                <a:spcPct val="150000"/>
              </a:lnSpc>
            </a:pPr>
            <a:r>
              <a:rPr lang="en-US" sz="2400" dirty="0" smtClean="0"/>
              <a:t> </a:t>
            </a:r>
            <a:r>
              <a:rPr lang="en-US" sz="2400" dirty="0" smtClean="0"/>
              <a:t>Course </a:t>
            </a:r>
            <a:r>
              <a:rPr lang="en-US" sz="2400" dirty="0" err="1" smtClean="0"/>
              <a:t>Yr</a:t>
            </a:r>
            <a:r>
              <a:rPr lang="en-US" sz="2400" dirty="0" smtClean="0"/>
              <a:t> &amp; Sec.</a:t>
            </a:r>
          </a:p>
          <a:p>
            <a:pPr>
              <a:lnSpc>
                <a:spcPct val="150000"/>
              </a:lnSpc>
            </a:pPr>
            <a:r>
              <a:rPr lang="en-US" sz="2400" dirty="0" smtClean="0"/>
              <a:t>Last </a:t>
            </a:r>
            <a:r>
              <a:rPr lang="en-US" sz="2400" dirty="0" smtClean="0"/>
              <a:t>Name:</a:t>
            </a:r>
          </a:p>
          <a:p>
            <a:pPr>
              <a:lnSpc>
                <a:spcPct val="150000"/>
              </a:lnSpc>
            </a:pPr>
            <a:r>
              <a:rPr lang="en-US" sz="2400" dirty="0" smtClean="0"/>
              <a:t> Middle Name:</a:t>
            </a:r>
          </a:p>
          <a:p>
            <a:pPr>
              <a:lnSpc>
                <a:spcPct val="150000"/>
              </a:lnSpc>
            </a:pPr>
            <a:r>
              <a:rPr lang="en-US" sz="2400" dirty="0" smtClean="0"/>
              <a:t> First Name:</a:t>
            </a:r>
          </a:p>
          <a:p>
            <a:pPr>
              <a:lnSpc>
                <a:spcPct val="150000"/>
              </a:lnSpc>
            </a:pPr>
            <a:r>
              <a:rPr lang="en-US" sz="2400" dirty="0" smtClean="0"/>
              <a:t> Password:</a:t>
            </a:r>
          </a:p>
          <a:p>
            <a:pPr>
              <a:lnSpc>
                <a:spcPct val="150000"/>
              </a:lnSpc>
            </a:pPr>
            <a:endParaRPr lang="en-US" sz="2400" dirty="0"/>
          </a:p>
        </p:txBody>
      </p:sp>
      <p:sp>
        <p:nvSpPr>
          <p:cNvPr id="23" name="Rectangle 22"/>
          <p:cNvSpPr/>
          <p:nvPr/>
        </p:nvSpPr>
        <p:spPr>
          <a:xfrm>
            <a:off x="3105413" y="2454393"/>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2015-131240</a:t>
            </a:r>
            <a:endParaRPr lang="en-US" dirty="0"/>
          </a:p>
        </p:txBody>
      </p:sp>
      <p:sp>
        <p:nvSpPr>
          <p:cNvPr id="25" name="Rectangle 24"/>
          <p:cNvSpPr/>
          <p:nvPr/>
        </p:nvSpPr>
        <p:spPr>
          <a:xfrm>
            <a:off x="3105410" y="3487080"/>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BELLA </a:t>
            </a:r>
            <a:endParaRPr lang="en-US" dirty="0"/>
          </a:p>
        </p:txBody>
      </p:sp>
      <p:sp>
        <p:nvSpPr>
          <p:cNvPr id="26" name="Rectangle 25"/>
          <p:cNvSpPr/>
          <p:nvPr/>
        </p:nvSpPr>
        <p:spPr>
          <a:xfrm>
            <a:off x="3105411" y="4033463"/>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LAGULAYA</a:t>
            </a:r>
            <a:endParaRPr lang="en-US" dirty="0"/>
          </a:p>
        </p:txBody>
      </p:sp>
      <p:sp>
        <p:nvSpPr>
          <p:cNvPr id="27" name="Rectangle 26"/>
          <p:cNvSpPr/>
          <p:nvPr/>
        </p:nvSpPr>
        <p:spPr>
          <a:xfrm>
            <a:off x="3105411" y="4631228"/>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LOPEZA</a:t>
            </a:r>
            <a:endParaRPr lang="en-US" dirty="0"/>
          </a:p>
        </p:txBody>
      </p:sp>
      <mc:AlternateContent xmlns:mc="http://schemas.openxmlformats.org/markup-compatibility/2006">
        <mc:Choice xmlns:a14="http://schemas.microsoft.com/office/drawing/2010/main" Requires="a14">
          <p:sp>
            <p:nvSpPr>
              <p:cNvPr id="28" name="Rectangle 27"/>
              <p:cNvSpPr/>
              <p:nvPr/>
            </p:nvSpPr>
            <p:spPr>
              <a:xfrm>
                <a:off x="3105411" y="5161770"/>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3105411" y="5161770"/>
                <a:ext cx="3784249" cy="292295"/>
              </a:xfrm>
              <a:prstGeom prst="rect">
                <a:avLst/>
              </a:prstGeom>
              <a:blipFill rotWithShape="0">
                <a:blip r:embed="rId4"/>
                <a:stretch>
                  <a:fillRect/>
                </a:stretch>
              </a:blipFill>
            </p:spPr>
            <p:txBody>
              <a:bodyPr/>
              <a:lstStyle/>
              <a:p>
                <a:r>
                  <a:rPr lang="en-US">
                    <a:noFill/>
                  </a:rPr>
                  <a:t> </a:t>
                </a:r>
              </a:p>
            </p:txBody>
          </p:sp>
        </mc:Fallback>
      </mc:AlternateContent>
      <p:sp>
        <p:nvSpPr>
          <p:cNvPr id="2" name="TextBox 1"/>
          <p:cNvSpPr txBox="1"/>
          <p:nvPr/>
        </p:nvSpPr>
        <p:spPr>
          <a:xfrm>
            <a:off x="1158240" y="1644927"/>
            <a:ext cx="3201454" cy="523220"/>
          </a:xfrm>
          <a:prstGeom prst="rect">
            <a:avLst/>
          </a:prstGeom>
          <a:noFill/>
        </p:spPr>
        <p:txBody>
          <a:bodyPr wrap="none" rtlCol="0">
            <a:spAutoFit/>
          </a:bodyPr>
          <a:lstStyle/>
          <a:p>
            <a:r>
              <a:rPr lang="en-US" sz="2800" dirty="0" smtClean="0"/>
              <a:t>Account </a:t>
            </a:r>
            <a:r>
              <a:rPr lang="en-US" sz="2800" dirty="0" smtClean="0"/>
              <a:t>Registration</a:t>
            </a:r>
            <a:endParaRPr lang="en-US" sz="2800" dirty="0"/>
          </a:p>
        </p:txBody>
      </p:sp>
      <p:sp>
        <p:nvSpPr>
          <p:cNvPr id="29" name="Rounded Rectangle 28">
            <a:hlinkClick r:id="rId5" action="ppaction://hlinkpres?slideindex=3&amp;slidetitle=PowerPoint Presentation"/>
          </p:cNvPr>
          <p:cNvSpPr/>
          <p:nvPr/>
        </p:nvSpPr>
        <p:spPr>
          <a:xfrm>
            <a:off x="965701" y="5643704"/>
            <a:ext cx="1955489" cy="491700"/>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bg1"/>
                  </a:solidFill>
                </a:ln>
                <a:solidFill>
                  <a:schemeClr val="tx1"/>
                </a:solidFill>
                <a:effectLst>
                  <a:outerShdw blurRad="38100" dist="19050" dir="2700000" algn="tl" rotWithShape="0">
                    <a:schemeClr val="dk1">
                      <a:alpha val="40000"/>
                    </a:schemeClr>
                  </a:outerShdw>
                </a:effectLst>
              </a:rPr>
              <a:t>Register account</a:t>
            </a:r>
            <a:endParaRPr lang="en-US" dirty="0">
              <a:ln w="0">
                <a:solidFill>
                  <a:schemeClr val="bg1"/>
                </a:solidFill>
              </a:ln>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8605" y="1945140"/>
            <a:ext cx="3206115" cy="3376176"/>
          </a:xfrm>
          <a:prstGeom prst="rect">
            <a:avLst/>
          </a:prstGeom>
        </p:spPr>
      </p:pic>
      <p:sp>
        <p:nvSpPr>
          <p:cNvPr id="16" name="Rectangle 15"/>
          <p:cNvSpPr/>
          <p:nvPr/>
        </p:nvSpPr>
        <p:spPr>
          <a:xfrm>
            <a:off x="3105410" y="2912027"/>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BSCS 4B</a:t>
            </a:r>
            <a:endParaRPr lang="en-US" dirty="0"/>
          </a:p>
        </p:txBody>
      </p:sp>
      <p:pic>
        <p:nvPicPr>
          <p:cNvPr id="17" name="Picture 16">
            <a:hlinkClick r:id="rId7" action="ppaction://hlinkpres?slideindex=1&amp;slidetitle=PowerPoint Presentation"/>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79" y="1133714"/>
            <a:ext cx="514292" cy="514292"/>
          </a:xfrm>
          <a:prstGeom prst="rect">
            <a:avLst/>
          </a:prstGeom>
        </p:spPr>
      </p:pic>
    </p:spTree>
    <p:extLst>
      <p:ext uri="{BB962C8B-B14F-4D97-AF65-F5344CB8AC3E}">
        <p14:creationId xmlns:p14="http://schemas.microsoft.com/office/powerpoint/2010/main" val="316952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18" name="TextBox 17"/>
          <p:cNvSpPr txBox="1"/>
          <p:nvPr/>
        </p:nvSpPr>
        <p:spPr>
          <a:xfrm>
            <a:off x="802476" y="2194452"/>
            <a:ext cx="2279663" cy="3970318"/>
          </a:xfrm>
          <a:prstGeom prst="rect">
            <a:avLst/>
          </a:prstGeom>
          <a:noFill/>
        </p:spPr>
        <p:txBody>
          <a:bodyPr wrap="none" rtlCol="0">
            <a:spAutoFit/>
          </a:bodyPr>
          <a:lstStyle/>
          <a:p>
            <a:pPr>
              <a:lnSpc>
                <a:spcPct val="150000"/>
              </a:lnSpc>
            </a:pPr>
            <a:r>
              <a:rPr lang="en-US" sz="2400" dirty="0" smtClean="0"/>
              <a:t> ID Number #:</a:t>
            </a:r>
          </a:p>
          <a:p>
            <a:pPr>
              <a:lnSpc>
                <a:spcPct val="150000"/>
              </a:lnSpc>
            </a:pPr>
            <a:r>
              <a:rPr lang="en-US" sz="2400" dirty="0" smtClean="0"/>
              <a:t> </a:t>
            </a:r>
            <a:r>
              <a:rPr lang="en-US" sz="2400" dirty="0" smtClean="0"/>
              <a:t>Course </a:t>
            </a:r>
            <a:r>
              <a:rPr lang="en-US" sz="2400" dirty="0" err="1" smtClean="0"/>
              <a:t>Yr</a:t>
            </a:r>
            <a:r>
              <a:rPr lang="en-US" sz="2400" dirty="0" smtClean="0"/>
              <a:t> &amp; Sec.</a:t>
            </a:r>
          </a:p>
          <a:p>
            <a:pPr>
              <a:lnSpc>
                <a:spcPct val="150000"/>
              </a:lnSpc>
            </a:pPr>
            <a:r>
              <a:rPr lang="en-US" sz="2400" dirty="0" smtClean="0"/>
              <a:t>Last </a:t>
            </a:r>
            <a:r>
              <a:rPr lang="en-US" sz="2400" dirty="0" smtClean="0"/>
              <a:t>Name:</a:t>
            </a:r>
          </a:p>
          <a:p>
            <a:pPr>
              <a:lnSpc>
                <a:spcPct val="150000"/>
              </a:lnSpc>
            </a:pPr>
            <a:r>
              <a:rPr lang="en-US" sz="2400" dirty="0" smtClean="0"/>
              <a:t> Middle Name:</a:t>
            </a:r>
          </a:p>
          <a:p>
            <a:pPr>
              <a:lnSpc>
                <a:spcPct val="150000"/>
              </a:lnSpc>
            </a:pPr>
            <a:r>
              <a:rPr lang="en-US" sz="2400" dirty="0" smtClean="0"/>
              <a:t> First Name:</a:t>
            </a:r>
          </a:p>
          <a:p>
            <a:pPr>
              <a:lnSpc>
                <a:spcPct val="150000"/>
              </a:lnSpc>
            </a:pPr>
            <a:r>
              <a:rPr lang="en-US" sz="2400" dirty="0" smtClean="0"/>
              <a:t> Password:</a:t>
            </a:r>
          </a:p>
          <a:p>
            <a:pPr>
              <a:lnSpc>
                <a:spcPct val="150000"/>
              </a:lnSpc>
            </a:pPr>
            <a:endParaRPr lang="en-US" sz="2400" dirty="0"/>
          </a:p>
        </p:txBody>
      </p:sp>
      <p:sp>
        <p:nvSpPr>
          <p:cNvPr id="23" name="Rectangle 22"/>
          <p:cNvSpPr/>
          <p:nvPr/>
        </p:nvSpPr>
        <p:spPr>
          <a:xfrm>
            <a:off x="3105413" y="2454393"/>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2015-131240</a:t>
            </a:r>
            <a:endParaRPr lang="en-US" dirty="0"/>
          </a:p>
        </p:txBody>
      </p:sp>
      <p:sp>
        <p:nvSpPr>
          <p:cNvPr id="25" name="Rectangle 24"/>
          <p:cNvSpPr/>
          <p:nvPr/>
        </p:nvSpPr>
        <p:spPr>
          <a:xfrm>
            <a:off x="3105410" y="3487080"/>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BELLA </a:t>
            </a:r>
            <a:endParaRPr lang="en-US" dirty="0"/>
          </a:p>
        </p:txBody>
      </p:sp>
      <p:sp>
        <p:nvSpPr>
          <p:cNvPr id="26" name="Rectangle 25"/>
          <p:cNvSpPr/>
          <p:nvPr/>
        </p:nvSpPr>
        <p:spPr>
          <a:xfrm>
            <a:off x="3105411" y="4033463"/>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LAGULAYA</a:t>
            </a:r>
            <a:endParaRPr lang="en-US" dirty="0"/>
          </a:p>
        </p:txBody>
      </p:sp>
      <p:sp>
        <p:nvSpPr>
          <p:cNvPr id="27" name="Rectangle 26"/>
          <p:cNvSpPr/>
          <p:nvPr/>
        </p:nvSpPr>
        <p:spPr>
          <a:xfrm>
            <a:off x="3105411" y="4631228"/>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LOPEZA</a:t>
            </a:r>
            <a:endParaRPr lang="en-US" dirty="0"/>
          </a:p>
        </p:txBody>
      </p:sp>
      <mc:AlternateContent xmlns:mc="http://schemas.openxmlformats.org/markup-compatibility/2006">
        <mc:Choice xmlns:a14="http://schemas.microsoft.com/office/drawing/2010/main" Requires="a14">
          <p:sp>
            <p:nvSpPr>
              <p:cNvPr id="28" name="Rectangle 27"/>
              <p:cNvSpPr/>
              <p:nvPr/>
            </p:nvSpPr>
            <p:spPr>
              <a:xfrm>
                <a:off x="3105411" y="5161770"/>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3105411" y="5161770"/>
                <a:ext cx="3784249" cy="292295"/>
              </a:xfrm>
              <a:prstGeom prst="rect">
                <a:avLst/>
              </a:prstGeom>
              <a:blipFill rotWithShape="0">
                <a:blip r:embed="rId4"/>
                <a:stretch>
                  <a:fillRect/>
                </a:stretch>
              </a:blipFill>
            </p:spPr>
            <p:txBody>
              <a:bodyPr/>
              <a:lstStyle/>
              <a:p>
                <a:r>
                  <a:rPr lang="en-US">
                    <a:noFill/>
                  </a:rPr>
                  <a:t> </a:t>
                </a:r>
              </a:p>
            </p:txBody>
          </p:sp>
        </mc:Fallback>
      </mc:AlternateContent>
      <p:sp>
        <p:nvSpPr>
          <p:cNvPr id="2" name="TextBox 1"/>
          <p:cNvSpPr txBox="1"/>
          <p:nvPr/>
        </p:nvSpPr>
        <p:spPr>
          <a:xfrm>
            <a:off x="1158240" y="1644927"/>
            <a:ext cx="3079433" cy="523220"/>
          </a:xfrm>
          <a:prstGeom prst="rect">
            <a:avLst/>
          </a:prstGeom>
          <a:noFill/>
        </p:spPr>
        <p:txBody>
          <a:bodyPr wrap="none" rtlCol="0">
            <a:spAutoFit/>
          </a:bodyPr>
          <a:lstStyle/>
          <a:p>
            <a:r>
              <a:rPr lang="en-US" sz="2800" dirty="0" smtClean="0"/>
              <a:t>Account </a:t>
            </a:r>
            <a:r>
              <a:rPr lang="en-US" sz="2800" dirty="0" err="1" smtClean="0"/>
              <a:t>Registation</a:t>
            </a:r>
            <a:endParaRPr lang="en-US" sz="2800" dirty="0"/>
          </a:p>
        </p:txBody>
      </p:sp>
      <p:sp>
        <p:nvSpPr>
          <p:cNvPr id="29" name="Rounded Rectangle 28"/>
          <p:cNvSpPr/>
          <p:nvPr/>
        </p:nvSpPr>
        <p:spPr>
          <a:xfrm>
            <a:off x="965701" y="5643704"/>
            <a:ext cx="1955489" cy="491700"/>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bg1"/>
                  </a:solidFill>
                </a:ln>
                <a:solidFill>
                  <a:schemeClr val="tx1"/>
                </a:solidFill>
                <a:effectLst>
                  <a:outerShdw blurRad="38100" dist="19050" dir="2700000" algn="tl" rotWithShape="0">
                    <a:schemeClr val="dk1">
                      <a:alpha val="40000"/>
                    </a:schemeClr>
                  </a:outerShdw>
                </a:effectLst>
              </a:rPr>
              <a:t>Register account</a:t>
            </a:r>
            <a:endParaRPr lang="en-US" dirty="0">
              <a:ln w="0">
                <a:solidFill>
                  <a:schemeClr val="bg1"/>
                </a:solidFill>
              </a:ln>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8605" y="1945140"/>
            <a:ext cx="3206115" cy="3376176"/>
          </a:xfrm>
          <a:prstGeom prst="rect">
            <a:avLst/>
          </a:prstGeom>
        </p:spPr>
      </p:pic>
      <p:sp>
        <p:nvSpPr>
          <p:cNvPr id="16" name="Rectangle 15"/>
          <p:cNvSpPr/>
          <p:nvPr/>
        </p:nvSpPr>
        <p:spPr>
          <a:xfrm>
            <a:off x="3105410" y="2912027"/>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BSCS 4B</a:t>
            </a:r>
            <a:endParaRPr lang="en-US" dirty="0"/>
          </a:p>
        </p:txBody>
      </p:sp>
      <p:sp>
        <p:nvSpPr>
          <p:cNvPr id="17" name="Rectangle 16"/>
          <p:cNvSpPr/>
          <p:nvPr/>
        </p:nvSpPr>
        <p:spPr>
          <a:xfrm>
            <a:off x="3561121" y="2746689"/>
            <a:ext cx="4327482" cy="188454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Congratulation's!</a:t>
            </a:r>
          </a:p>
          <a:p>
            <a:pPr algn="ctr"/>
            <a:r>
              <a:rPr lang="en-US" dirty="0" smtClean="0"/>
              <a:t/>
            </a:r>
            <a:br>
              <a:rPr lang="en-US" dirty="0" smtClean="0"/>
            </a:br>
            <a:r>
              <a:rPr lang="en-US" dirty="0" smtClean="0"/>
              <a:t>Your request has been sent</a:t>
            </a:r>
            <a:br>
              <a:rPr lang="en-US" dirty="0" smtClean="0"/>
            </a:br>
            <a:r>
              <a:rPr lang="en-US" dirty="0" smtClean="0"/>
              <a:t>please wait for your confirmation </a:t>
            </a:r>
            <a:r>
              <a:rPr lang="en-US" dirty="0" smtClean="0">
                <a:sym typeface="Wingdings" panose="05000000000000000000" pitchFamily="2" charset="2"/>
              </a:rPr>
              <a:t></a:t>
            </a:r>
            <a:endParaRPr lang="en-US" dirty="0"/>
          </a:p>
        </p:txBody>
      </p:sp>
      <p:pic>
        <p:nvPicPr>
          <p:cNvPr id="19" name="Picture 18">
            <a:hlinkClick r:id="rId6" action="ppaction://hlinkpres?slideindex=1&amp;slidetitle=PowerPoint Present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779" y="1133714"/>
            <a:ext cx="514292" cy="514292"/>
          </a:xfrm>
          <a:prstGeom prst="rect">
            <a:avLst/>
          </a:prstGeom>
        </p:spPr>
      </p:pic>
    </p:spTree>
    <p:extLst>
      <p:ext uri="{BB962C8B-B14F-4D97-AF65-F5344CB8AC3E}">
        <p14:creationId xmlns:p14="http://schemas.microsoft.com/office/powerpoint/2010/main" val="1879450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18" name="TextBox 17"/>
          <p:cNvSpPr txBox="1"/>
          <p:nvPr/>
        </p:nvSpPr>
        <p:spPr>
          <a:xfrm>
            <a:off x="1158240" y="1644927"/>
            <a:ext cx="1045479" cy="523220"/>
          </a:xfrm>
          <a:prstGeom prst="rect">
            <a:avLst/>
          </a:prstGeom>
          <a:noFill/>
        </p:spPr>
        <p:txBody>
          <a:bodyPr wrap="none" rtlCol="0">
            <a:spAutoFit/>
          </a:bodyPr>
          <a:lstStyle/>
          <a:p>
            <a:r>
              <a:rPr lang="en-US" sz="2800" dirty="0" smtClean="0"/>
              <a:t>Log in</a:t>
            </a:r>
            <a:endParaRPr lang="en-US" sz="2800" dirty="0"/>
          </a:p>
        </p:txBody>
      </p:sp>
      <p:sp>
        <p:nvSpPr>
          <p:cNvPr id="25" name="Rectangle 24"/>
          <p:cNvSpPr/>
          <p:nvPr/>
        </p:nvSpPr>
        <p:spPr>
          <a:xfrm>
            <a:off x="2892052" y="2445405"/>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2015-131240</a:t>
            </a:r>
            <a:endParaRPr lang="en-US" dirty="0"/>
          </a:p>
        </p:txBody>
      </p:sp>
      <p:sp>
        <p:nvSpPr>
          <p:cNvPr id="26" name="Rectangle 25"/>
          <p:cNvSpPr/>
          <p:nvPr/>
        </p:nvSpPr>
        <p:spPr>
          <a:xfrm>
            <a:off x="2892051" y="2938047"/>
            <a:ext cx="3784249" cy="292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7" name="TextBox 26"/>
          <p:cNvSpPr txBox="1"/>
          <p:nvPr/>
        </p:nvSpPr>
        <p:spPr>
          <a:xfrm>
            <a:off x="802476" y="2194452"/>
            <a:ext cx="1922321" cy="1754326"/>
          </a:xfrm>
          <a:prstGeom prst="rect">
            <a:avLst/>
          </a:prstGeom>
          <a:noFill/>
        </p:spPr>
        <p:txBody>
          <a:bodyPr wrap="none" rtlCol="0">
            <a:spAutoFit/>
          </a:bodyPr>
          <a:lstStyle/>
          <a:p>
            <a:pPr>
              <a:lnSpc>
                <a:spcPct val="150000"/>
              </a:lnSpc>
            </a:pPr>
            <a:r>
              <a:rPr lang="en-US" sz="2400" dirty="0" smtClean="0"/>
              <a:t> ID Number </a:t>
            </a:r>
            <a:r>
              <a:rPr lang="en-US" sz="2400" dirty="0" smtClean="0"/>
              <a:t>#:</a:t>
            </a:r>
            <a:endParaRPr lang="en-US" sz="2400" dirty="0" smtClean="0"/>
          </a:p>
          <a:p>
            <a:pPr>
              <a:lnSpc>
                <a:spcPct val="150000"/>
              </a:lnSpc>
            </a:pPr>
            <a:r>
              <a:rPr lang="en-US" sz="2400" dirty="0" smtClean="0"/>
              <a:t> Password:</a:t>
            </a:r>
          </a:p>
          <a:p>
            <a:pPr>
              <a:lnSpc>
                <a:spcPct val="150000"/>
              </a:lnSpc>
            </a:pPr>
            <a:endParaRPr lang="en-US" sz="2400"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8605" y="1945140"/>
            <a:ext cx="3206115" cy="3376176"/>
          </a:xfrm>
          <a:prstGeom prst="rect">
            <a:avLst/>
          </a:prstGeom>
        </p:spPr>
      </p:pic>
      <p:sp>
        <p:nvSpPr>
          <p:cNvPr id="29" name="Rounded Rectangle 28">
            <a:hlinkClick r:id="rId5" action="ppaction://hlinkpres?slideindex=3&amp;slidetitle=PowerPoint Presentation"/>
          </p:cNvPr>
          <p:cNvSpPr/>
          <p:nvPr/>
        </p:nvSpPr>
        <p:spPr>
          <a:xfrm>
            <a:off x="935221" y="3896636"/>
            <a:ext cx="1955489" cy="491700"/>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bg1"/>
                  </a:solidFill>
                </a:ln>
                <a:solidFill>
                  <a:schemeClr val="tx1"/>
                </a:solidFill>
                <a:effectLst>
                  <a:outerShdw blurRad="38100" dist="19050" dir="2700000" algn="tl" rotWithShape="0">
                    <a:schemeClr val="dk1">
                      <a:alpha val="40000"/>
                    </a:schemeClr>
                  </a:outerShdw>
                </a:effectLst>
              </a:rPr>
              <a:t> Log in to account</a:t>
            </a:r>
            <a:endParaRPr lang="en-US" dirty="0">
              <a:ln w="0">
                <a:solidFill>
                  <a:schemeClr val="bg1"/>
                </a:solidFill>
              </a:ln>
              <a:solidFill>
                <a:schemeClr val="tx1"/>
              </a:solidFill>
              <a:effectLst>
                <a:outerShdw blurRad="38100" dist="19050" dir="2700000" algn="tl" rotWithShape="0">
                  <a:schemeClr val="dk1">
                    <a:alpha val="40000"/>
                  </a:schemeClr>
                </a:outerShdw>
              </a:effectLst>
            </a:endParaRPr>
          </a:p>
        </p:txBody>
      </p:sp>
      <p:pic>
        <p:nvPicPr>
          <p:cNvPr id="30" name="Picture 29">
            <a:hlinkClick r:id="rId6" action="ppaction://hlinkpres?slideindex=1&amp;slidetitle=PowerPoint Present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779" y="1133714"/>
            <a:ext cx="514292" cy="514292"/>
          </a:xfrm>
          <a:prstGeom prst="rect">
            <a:avLst/>
          </a:prstGeom>
        </p:spPr>
      </p:pic>
    </p:spTree>
    <p:extLst>
      <p:ext uri="{BB962C8B-B14F-4D97-AF65-F5344CB8AC3E}">
        <p14:creationId xmlns:p14="http://schemas.microsoft.com/office/powerpoint/2010/main" val="791566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 y="22160"/>
            <a:ext cx="12181115" cy="6908898"/>
          </a:xfrm>
          <a:prstGeom prst="rect">
            <a:avLst/>
          </a:prstGeom>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8" name="TextBox 7"/>
          <p:cNvSpPr txBox="1"/>
          <p:nvPr/>
        </p:nvSpPr>
        <p:spPr>
          <a:xfrm>
            <a:off x="490489" y="2154106"/>
            <a:ext cx="1201343" cy="923330"/>
          </a:xfrm>
          <a:prstGeom prst="rect">
            <a:avLst/>
          </a:prstGeom>
          <a:noFill/>
        </p:spPr>
        <p:txBody>
          <a:bodyPr wrap="square" rtlCol="0">
            <a:spAutoFit/>
          </a:bodyPr>
          <a:lstStyle/>
          <a:p>
            <a:pPr algn="ctr"/>
            <a:r>
              <a:rPr lang="en-US" b="1" cap="all" dirty="0" smtClean="0">
                <a:cs typeface="Adobe Arabic" panose="02040503050201020203" pitchFamily="18" charset="-78"/>
              </a:rPr>
              <a:t>VISION</a:t>
            </a:r>
            <a:endParaRPr lang="en-US" b="1" cap="all" dirty="0">
              <a:cs typeface="Adobe Arabic" panose="02040503050201020203" pitchFamily="18" charset="-78"/>
            </a:endParaRPr>
          </a:p>
          <a:p>
            <a:endParaRPr lang="en-US" b="1" dirty="0">
              <a:cs typeface="Adobe Arabic" panose="02040503050201020203" pitchFamily="18" charset="-78"/>
            </a:endParaRPr>
          </a:p>
          <a:p>
            <a:endParaRPr lang="en-US" b="1" dirty="0">
              <a:cs typeface="Adobe Arabic" panose="02040503050201020203" pitchFamily="18" charset="-78"/>
            </a:endParaRPr>
          </a:p>
        </p:txBody>
      </p:sp>
      <p:sp>
        <p:nvSpPr>
          <p:cNvPr id="9" name="Rectangle 8"/>
          <p:cNvSpPr/>
          <p:nvPr/>
        </p:nvSpPr>
        <p:spPr>
          <a:xfrm>
            <a:off x="141232" y="2615770"/>
            <a:ext cx="2054766" cy="830997"/>
          </a:xfrm>
          <a:prstGeom prst="rect">
            <a:avLst/>
          </a:prstGeom>
        </p:spPr>
        <p:txBody>
          <a:bodyPr wrap="square">
            <a:spAutoFit/>
          </a:bodyPr>
          <a:lstStyle/>
          <a:p>
            <a:pPr algn="just"/>
            <a:r>
              <a:rPr lang="en-US" sz="1200" dirty="0" smtClean="0"/>
              <a:t>Center of Academic Excellence Delivering Quality Service to all.</a:t>
            </a:r>
          </a:p>
          <a:p>
            <a:pPr algn="just"/>
            <a:endParaRPr lang="en-US" sz="1200" dirty="0"/>
          </a:p>
        </p:txBody>
      </p:sp>
      <p:sp>
        <p:nvSpPr>
          <p:cNvPr id="10" name="TextBox 9"/>
          <p:cNvSpPr txBox="1"/>
          <p:nvPr/>
        </p:nvSpPr>
        <p:spPr>
          <a:xfrm>
            <a:off x="3092367" y="2193495"/>
            <a:ext cx="1034257" cy="923330"/>
          </a:xfrm>
          <a:prstGeom prst="rect">
            <a:avLst/>
          </a:prstGeom>
          <a:noFill/>
        </p:spPr>
        <p:txBody>
          <a:bodyPr wrap="none" rtlCol="0">
            <a:spAutoFit/>
          </a:bodyPr>
          <a:lstStyle/>
          <a:p>
            <a:r>
              <a:rPr lang="en-US" b="1" cap="all" dirty="0"/>
              <a:t>MISSION</a:t>
            </a:r>
          </a:p>
          <a:p>
            <a:endParaRPr lang="en-US" dirty="0"/>
          </a:p>
          <a:p>
            <a:endParaRPr lang="en-US" dirty="0"/>
          </a:p>
        </p:txBody>
      </p:sp>
      <p:sp>
        <p:nvSpPr>
          <p:cNvPr id="11" name="TextBox 10"/>
          <p:cNvSpPr txBox="1"/>
          <p:nvPr/>
        </p:nvSpPr>
        <p:spPr>
          <a:xfrm>
            <a:off x="2351716" y="2608818"/>
            <a:ext cx="2632598" cy="2308324"/>
          </a:xfrm>
          <a:prstGeom prst="rect">
            <a:avLst/>
          </a:prstGeom>
          <a:noFill/>
        </p:spPr>
        <p:txBody>
          <a:bodyPr wrap="square" rtlCol="0">
            <a:spAutoFit/>
          </a:bodyPr>
          <a:lstStyle/>
          <a:p>
            <a:pPr algn="just"/>
            <a:r>
              <a:rPr lang="en-US" sz="1200" dirty="0" err="1"/>
              <a:t>Capiz</a:t>
            </a:r>
            <a:r>
              <a:rPr lang="en-US" sz="1200" dirty="0"/>
              <a:t> State </a:t>
            </a:r>
            <a:r>
              <a:rPr lang="en-US" sz="1200" dirty="0" smtClean="0"/>
              <a:t>University</a:t>
            </a:r>
          </a:p>
          <a:p>
            <a:pPr algn="just"/>
            <a:r>
              <a:rPr lang="en-US" sz="1200" dirty="0" smtClean="0"/>
              <a:t> </a:t>
            </a:r>
            <a:r>
              <a:rPr lang="en-US" sz="1200" dirty="0"/>
              <a:t>is committed to provide advance </a:t>
            </a:r>
            <a:r>
              <a:rPr lang="en-US" sz="1200" dirty="0" smtClean="0"/>
              <a:t>knowledge</a:t>
            </a:r>
          </a:p>
          <a:p>
            <a:pPr algn="just"/>
            <a:r>
              <a:rPr lang="en-US" sz="1200" dirty="0" smtClean="0"/>
              <a:t> </a:t>
            </a:r>
            <a:r>
              <a:rPr lang="en-US" sz="1200" dirty="0"/>
              <a:t>and innovation; develop skills, talents and values; </a:t>
            </a:r>
            <a:r>
              <a:rPr lang="en-US" sz="1200" dirty="0" err="1" smtClean="0"/>
              <a:t>undertak</a:t>
            </a:r>
            <a:endParaRPr lang="en-US" sz="1200" dirty="0" smtClean="0"/>
          </a:p>
          <a:p>
            <a:pPr algn="just"/>
            <a:r>
              <a:rPr lang="en-US" sz="1200" dirty="0" smtClean="0"/>
              <a:t>e </a:t>
            </a:r>
            <a:r>
              <a:rPr lang="en-US" sz="1200" dirty="0"/>
              <a:t>relevant research, development and extension services; promote entrepreneurship and environmental consciousness; </a:t>
            </a:r>
            <a:endParaRPr lang="en-US" sz="1200" dirty="0" smtClean="0"/>
          </a:p>
          <a:p>
            <a:pPr algn="just"/>
            <a:r>
              <a:rPr lang="en-US" sz="1200" dirty="0" smtClean="0"/>
              <a:t>and </a:t>
            </a:r>
            <a:r>
              <a:rPr lang="en-US" sz="1200" dirty="0"/>
              <a:t>enhance industry collaboration and </a:t>
            </a:r>
            <a:r>
              <a:rPr lang="en-US" sz="1200" dirty="0" smtClean="0"/>
              <a:t>linkages</a:t>
            </a:r>
          </a:p>
          <a:p>
            <a:pPr algn="just"/>
            <a:r>
              <a:rPr lang="en-US" sz="1200" dirty="0" smtClean="0"/>
              <a:t> </a:t>
            </a:r>
            <a:r>
              <a:rPr lang="en-US" sz="1200" dirty="0"/>
              <a:t>with partner agencies.</a:t>
            </a:r>
          </a:p>
        </p:txBody>
      </p:sp>
      <p:sp>
        <p:nvSpPr>
          <p:cNvPr id="12" name="TextBox 11"/>
          <p:cNvSpPr txBox="1"/>
          <p:nvPr/>
        </p:nvSpPr>
        <p:spPr>
          <a:xfrm>
            <a:off x="6411649" y="2246438"/>
            <a:ext cx="830740" cy="369332"/>
          </a:xfrm>
          <a:prstGeom prst="rect">
            <a:avLst/>
          </a:prstGeom>
          <a:noFill/>
        </p:spPr>
        <p:txBody>
          <a:bodyPr wrap="none" rtlCol="0">
            <a:spAutoFit/>
          </a:bodyPr>
          <a:lstStyle/>
          <a:p>
            <a:r>
              <a:rPr lang="en-US" b="1" cap="all" dirty="0" smtClean="0"/>
              <a:t>Goals</a:t>
            </a:r>
            <a:endParaRPr lang="en-US" dirty="0"/>
          </a:p>
        </p:txBody>
      </p:sp>
      <p:sp>
        <p:nvSpPr>
          <p:cNvPr id="13" name="TextBox 12"/>
          <p:cNvSpPr txBox="1"/>
          <p:nvPr/>
        </p:nvSpPr>
        <p:spPr>
          <a:xfrm>
            <a:off x="5473590" y="2655160"/>
            <a:ext cx="2609587" cy="1569660"/>
          </a:xfrm>
          <a:prstGeom prst="rect">
            <a:avLst/>
          </a:prstGeom>
          <a:noFill/>
        </p:spPr>
        <p:txBody>
          <a:bodyPr wrap="square" rtlCol="0">
            <a:spAutoFit/>
          </a:bodyPr>
          <a:lstStyle/>
          <a:p>
            <a:pPr algn="just"/>
            <a:r>
              <a:rPr lang="en-US" sz="1200" dirty="0" smtClean="0"/>
              <a:t>- Globally competitive graduates.</a:t>
            </a:r>
            <a:br>
              <a:rPr lang="en-US" sz="1200" dirty="0" smtClean="0"/>
            </a:br>
            <a:r>
              <a:rPr lang="en-US" sz="1200" dirty="0" smtClean="0"/>
              <a:t>- Institutionalized research culture.</a:t>
            </a:r>
            <a:br>
              <a:rPr lang="en-US" sz="1200" dirty="0" smtClean="0"/>
            </a:br>
            <a:r>
              <a:rPr lang="en-US" sz="1200" dirty="0" smtClean="0"/>
              <a:t>- Responsive and sustainable extension services.</a:t>
            </a:r>
            <a:br>
              <a:rPr lang="en-US" sz="1200" dirty="0" smtClean="0"/>
            </a:br>
            <a:r>
              <a:rPr lang="en-US" sz="1200" dirty="0" smtClean="0"/>
              <a:t>- Maximized profit of viable agro-industrial business Ventures.</a:t>
            </a:r>
            <a:br>
              <a:rPr lang="en-US" sz="1200" dirty="0" smtClean="0"/>
            </a:br>
            <a:r>
              <a:rPr lang="en-US" sz="1200" dirty="0" smtClean="0"/>
              <a:t>- Effective and </a:t>
            </a:r>
            <a:r>
              <a:rPr lang="en-US" sz="1200" dirty="0" err="1" smtClean="0"/>
              <a:t>ifficient</a:t>
            </a:r>
            <a:r>
              <a:rPr lang="en-US" sz="1200" dirty="0" smtClean="0"/>
              <a:t> administration.</a:t>
            </a:r>
            <a:br>
              <a:rPr lang="en-US" sz="1200" dirty="0" smtClean="0"/>
            </a:br>
            <a:endParaRPr lang="en-US" sz="1200" dirty="0"/>
          </a:p>
        </p:txBody>
      </p:sp>
      <p:sp>
        <p:nvSpPr>
          <p:cNvPr id="17" name="TextBox 16"/>
          <p:cNvSpPr txBox="1"/>
          <p:nvPr/>
        </p:nvSpPr>
        <p:spPr>
          <a:xfrm>
            <a:off x="9380584" y="2285828"/>
            <a:ext cx="1308692" cy="369332"/>
          </a:xfrm>
          <a:prstGeom prst="rect">
            <a:avLst/>
          </a:prstGeom>
          <a:noFill/>
        </p:spPr>
        <p:txBody>
          <a:bodyPr wrap="none" rtlCol="0">
            <a:spAutoFit/>
          </a:bodyPr>
          <a:lstStyle/>
          <a:p>
            <a:r>
              <a:rPr lang="en-US" b="1" cap="all" dirty="0" smtClean="0"/>
              <a:t>OBJECTIVES</a:t>
            </a:r>
            <a:endParaRPr lang="en-US" dirty="0"/>
          </a:p>
        </p:txBody>
      </p:sp>
      <p:sp>
        <p:nvSpPr>
          <p:cNvPr id="19" name="Rectangle 18"/>
          <p:cNvSpPr/>
          <p:nvPr/>
        </p:nvSpPr>
        <p:spPr>
          <a:xfrm>
            <a:off x="8714535" y="2638650"/>
            <a:ext cx="2640790" cy="2308324"/>
          </a:xfrm>
          <a:prstGeom prst="rect">
            <a:avLst/>
          </a:prstGeom>
        </p:spPr>
        <p:txBody>
          <a:bodyPr wrap="square">
            <a:spAutoFit/>
          </a:bodyPr>
          <a:lstStyle/>
          <a:p>
            <a:pPr algn="just"/>
            <a:r>
              <a:rPr lang="en-US" sz="1200" dirty="0" smtClean="0"/>
              <a:t>- Create an environment of shared </a:t>
            </a:r>
          </a:p>
          <a:p>
            <a:pPr algn="just"/>
            <a:r>
              <a:rPr lang="en-US" sz="1200" dirty="0" smtClean="0"/>
              <a:t>leadership with competent administrator.</a:t>
            </a:r>
          </a:p>
          <a:p>
            <a:pPr marL="285750" indent="-285750" algn="just">
              <a:buFontTx/>
              <a:buChar char="-"/>
            </a:pPr>
            <a:r>
              <a:rPr lang="en-US" sz="1200" dirty="0" smtClean="0"/>
              <a:t>Provide relevant trainings and seminars</a:t>
            </a:r>
          </a:p>
          <a:p>
            <a:pPr algn="just"/>
            <a:r>
              <a:rPr lang="en-US" sz="1200" dirty="0" smtClean="0"/>
              <a:t> to faculty, staff and students.</a:t>
            </a:r>
          </a:p>
          <a:p>
            <a:pPr algn="just"/>
            <a:r>
              <a:rPr lang="en-US" sz="1200" dirty="0" smtClean="0"/>
              <a:t>- Produce highly competitive graduates.</a:t>
            </a:r>
            <a:br>
              <a:rPr lang="en-US" sz="1200" dirty="0" smtClean="0"/>
            </a:br>
            <a:r>
              <a:rPr lang="en-US" sz="1200" dirty="0" smtClean="0"/>
              <a:t>- Conduct relevant and updated researches.</a:t>
            </a:r>
            <a:br>
              <a:rPr lang="en-US" sz="1200" dirty="0" smtClean="0"/>
            </a:br>
            <a:r>
              <a:rPr lang="en-US" sz="1200" dirty="0" smtClean="0"/>
              <a:t>- Extend financial support and manpower for outreach activities.</a:t>
            </a:r>
            <a:br>
              <a:rPr lang="en-US" sz="1200" dirty="0" smtClean="0"/>
            </a:br>
            <a:endParaRPr lang="en-US" sz="1200" dirty="0"/>
          </a:p>
        </p:txBody>
      </p:sp>
      <p:sp>
        <p:nvSpPr>
          <p:cNvPr id="20" name="TextBox 19"/>
          <p:cNvSpPr txBox="1"/>
          <p:nvPr/>
        </p:nvSpPr>
        <p:spPr>
          <a:xfrm>
            <a:off x="1339771" y="4899739"/>
            <a:ext cx="1752596" cy="369332"/>
          </a:xfrm>
          <a:prstGeom prst="rect">
            <a:avLst/>
          </a:prstGeom>
          <a:noFill/>
        </p:spPr>
        <p:txBody>
          <a:bodyPr wrap="none" rtlCol="0">
            <a:spAutoFit/>
          </a:bodyPr>
          <a:lstStyle/>
          <a:p>
            <a:r>
              <a:rPr lang="en-US" b="1" cap="all" dirty="0" smtClean="0"/>
              <a:t>QUALITY POLICY</a:t>
            </a:r>
            <a:endParaRPr lang="en-US" dirty="0"/>
          </a:p>
        </p:txBody>
      </p:sp>
      <p:sp>
        <p:nvSpPr>
          <p:cNvPr id="21" name="Rectangle 20"/>
          <p:cNvSpPr/>
          <p:nvPr/>
        </p:nvSpPr>
        <p:spPr>
          <a:xfrm>
            <a:off x="132630" y="5306442"/>
            <a:ext cx="5809823" cy="1569660"/>
          </a:xfrm>
          <a:prstGeom prst="rect">
            <a:avLst/>
          </a:prstGeom>
        </p:spPr>
        <p:txBody>
          <a:bodyPr wrap="square">
            <a:spAutoFit/>
          </a:bodyPr>
          <a:lstStyle/>
          <a:p>
            <a:pPr marL="171450" indent="-171450" algn="just">
              <a:buFontTx/>
              <a:buChar char="-"/>
            </a:pPr>
            <a:r>
              <a:rPr lang="en-US" sz="1200" dirty="0" smtClean="0"/>
              <a:t>Continuing innovations and quality </a:t>
            </a:r>
            <a:r>
              <a:rPr lang="en-US" sz="1200" dirty="0" smtClean="0"/>
              <a:t>improvements cultivating</a:t>
            </a:r>
            <a:r>
              <a:rPr lang="en-US" sz="1200" dirty="0" smtClean="0"/>
              <a:t>.</a:t>
            </a:r>
          </a:p>
          <a:p>
            <a:pPr algn="just"/>
            <a:r>
              <a:rPr lang="en-US" sz="1200" dirty="0"/>
              <a:t> </a:t>
            </a:r>
            <a:r>
              <a:rPr lang="en-US" sz="1200" dirty="0" smtClean="0"/>
              <a:t>      an efficient and effective for maximum clientele satisfaction.</a:t>
            </a:r>
          </a:p>
          <a:p>
            <a:pPr marL="171450" indent="-171450" algn="just">
              <a:buFontTx/>
              <a:buChar char="-"/>
            </a:pPr>
            <a:r>
              <a:rPr lang="en-US" sz="1200" dirty="0" smtClean="0"/>
              <a:t>Adhering to laws and regulations, global standards and environmental change requirements;</a:t>
            </a:r>
            <a:br>
              <a:rPr lang="en-US" sz="1200" dirty="0" smtClean="0"/>
            </a:br>
            <a:r>
              <a:rPr lang="en-US" sz="1200" dirty="0" smtClean="0"/>
              <a:t>- Participating in sustainable development project for inclusive economic growth;</a:t>
            </a:r>
          </a:p>
          <a:p>
            <a:pPr marL="171450" indent="-171450" algn="just">
              <a:buFontTx/>
              <a:buChar char="-"/>
            </a:pPr>
            <a:r>
              <a:rPr lang="en-US" sz="1200" dirty="0" smtClean="0"/>
              <a:t> Showcasing quality outputs; and,</a:t>
            </a:r>
            <a:br>
              <a:rPr lang="en-US" sz="1200" dirty="0" smtClean="0"/>
            </a:br>
            <a:r>
              <a:rPr lang="en-US" sz="1200" dirty="0" smtClean="0"/>
              <a:t>- Upholding values and integrity and nurturing talents and skills for global </a:t>
            </a:r>
            <a:r>
              <a:rPr lang="en-US" sz="1200" dirty="0" err="1" smtClean="0"/>
              <a:t>competitivesness</a:t>
            </a:r>
            <a:r>
              <a:rPr lang="en-US" sz="1200" dirty="0" smtClean="0"/>
              <a:t>.</a:t>
            </a:r>
            <a:endParaRPr lang="en-US" sz="1200" dirty="0"/>
          </a:p>
        </p:txBody>
      </p:sp>
      <p:sp>
        <p:nvSpPr>
          <p:cNvPr id="22" name="Rounded Rectangle 21">
            <a:hlinkClick r:id="rId5" action="ppaction://hlinkpres?slideindex=4&amp;slidetitle=PowerPoint Presentation"/>
          </p:cNvPr>
          <p:cNvSpPr/>
          <p:nvPr/>
        </p:nvSpPr>
        <p:spPr>
          <a:xfrm>
            <a:off x="9217204" y="1607825"/>
            <a:ext cx="914400" cy="33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 in</a:t>
            </a:r>
            <a:endParaRPr lang="en-US" dirty="0"/>
          </a:p>
        </p:txBody>
      </p:sp>
      <p:sp>
        <p:nvSpPr>
          <p:cNvPr id="24" name="Rounded Rectangle 23">
            <a:hlinkClick r:id="rId6" action="ppaction://hlinkpres?slideindex=2&amp;slidetitle=PowerPoint Presentation"/>
          </p:cNvPr>
          <p:cNvSpPr/>
          <p:nvPr/>
        </p:nvSpPr>
        <p:spPr>
          <a:xfrm>
            <a:off x="10363347" y="1606478"/>
            <a:ext cx="914400" cy="33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 up</a:t>
            </a:r>
            <a:endParaRPr lang="en-US" dirty="0"/>
          </a:p>
        </p:txBody>
      </p:sp>
      <p:sp>
        <p:nvSpPr>
          <p:cNvPr id="18" name="Rounded Rectangle 17">
            <a:hlinkClick r:id="rId7" action="ppaction://hlinkpres?slideindex=5&amp;slidetitle=PowerPoint Presentation"/>
          </p:cNvPr>
          <p:cNvSpPr/>
          <p:nvPr/>
        </p:nvSpPr>
        <p:spPr>
          <a:xfrm>
            <a:off x="7240331" y="1625060"/>
            <a:ext cx="1745130" cy="29874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Lesson</a:t>
            </a:r>
            <a:endParaRPr lang="en-US" dirty="0"/>
          </a:p>
        </p:txBody>
      </p:sp>
      <p:sp>
        <p:nvSpPr>
          <p:cNvPr id="23" name="TextBox 22"/>
          <p:cNvSpPr txBox="1"/>
          <p:nvPr/>
        </p:nvSpPr>
        <p:spPr>
          <a:xfrm>
            <a:off x="7118068" y="4899739"/>
            <a:ext cx="1219245" cy="369332"/>
          </a:xfrm>
          <a:prstGeom prst="rect">
            <a:avLst/>
          </a:prstGeom>
          <a:noFill/>
        </p:spPr>
        <p:txBody>
          <a:bodyPr wrap="none" rtlCol="0">
            <a:spAutoFit/>
          </a:bodyPr>
          <a:lstStyle/>
          <a:p>
            <a:r>
              <a:rPr lang="en-US" b="1" cap="all" dirty="0" smtClean="0"/>
              <a:t> </a:t>
            </a:r>
            <a:r>
              <a:rPr lang="en-US" b="1" cap="all" dirty="0" smtClean="0"/>
              <a:t>MANDATE</a:t>
            </a:r>
            <a:endParaRPr lang="en-US" b="1" cap="all" dirty="0"/>
          </a:p>
        </p:txBody>
      </p:sp>
      <p:sp>
        <p:nvSpPr>
          <p:cNvPr id="26" name="TextBox 25"/>
          <p:cNvSpPr txBox="1"/>
          <p:nvPr/>
        </p:nvSpPr>
        <p:spPr>
          <a:xfrm>
            <a:off x="6085114" y="5387684"/>
            <a:ext cx="3421493" cy="1569660"/>
          </a:xfrm>
          <a:prstGeom prst="rect">
            <a:avLst/>
          </a:prstGeom>
          <a:noFill/>
        </p:spPr>
        <p:txBody>
          <a:bodyPr wrap="square" rtlCol="0">
            <a:spAutoFit/>
          </a:bodyPr>
          <a:lstStyle/>
          <a:p>
            <a:pPr algn="just"/>
            <a:r>
              <a:rPr lang="en-US" sz="1200" dirty="0"/>
              <a:t>The </a:t>
            </a:r>
            <a:r>
              <a:rPr lang="en-US" sz="1200" dirty="0" err="1"/>
              <a:t>Capiz</a:t>
            </a:r>
            <a:r>
              <a:rPr lang="en-US" sz="1200" dirty="0"/>
              <a:t> State University (CAPSU) primarily provides advance instruction and professional training in agriculture, fishery and forestry, science and technology, arts and humanities, education and other related fields. It shall also undertake research, extension services and production activities and provide progressive leadership in its areas of specialization.</a:t>
            </a:r>
            <a:endParaRPr lang="en-US" sz="1200" dirty="0"/>
          </a:p>
        </p:txBody>
      </p:sp>
      <p:sp>
        <p:nvSpPr>
          <p:cNvPr id="28" name="TextBox 27"/>
          <p:cNvSpPr txBox="1"/>
          <p:nvPr/>
        </p:nvSpPr>
        <p:spPr>
          <a:xfrm>
            <a:off x="10210924" y="4956581"/>
            <a:ext cx="1480470" cy="369332"/>
          </a:xfrm>
          <a:prstGeom prst="rect">
            <a:avLst/>
          </a:prstGeom>
          <a:noFill/>
        </p:spPr>
        <p:txBody>
          <a:bodyPr wrap="none" rtlCol="0">
            <a:spAutoFit/>
          </a:bodyPr>
          <a:lstStyle/>
          <a:p>
            <a:r>
              <a:rPr lang="en-US" b="1" cap="all" dirty="0"/>
              <a:t>CORE VALUES</a:t>
            </a:r>
          </a:p>
        </p:txBody>
      </p:sp>
      <p:sp>
        <p:nvSpPr>
          <p:cNvPr id="29" name="Rectangle 28"/>
          <p:cNvSpPr/>
          <p:nvPr/>
        </p:nvSpPr>
        <p:spPr>
          <a:xfrm>
            <a:off x="9793164" y="5387684"/>
            <a:ext cx="2054766" cy="1200329"/>
          </a:xfrm>
          <a:prstGeom prst="rect">
            <a:avLst/>
          </a:prstGeom>
        </p:spPr>
        <p:txBody>
          <a:bodyPr wrap="square">
            <a:spAutoFit/>
          </a:bodyPr>
          <a:lstStyle/>
          <a:p>
            <a:r>
              <a:rPr lang="en-US" sz="1200" dirty="0" smtClean="0"/>
              <a:t>- God-Centered</a:t>
            </a:r>
            <a:endParaRPr lang="en-US" sz="1200" dirty="0"/>
          </a:p>
          <a:p>
            <a:r>
              <a:rPr lang="en-US" sz="1200" dirty="0" smtClean="0"/>
              <a:t>- Excellence</a:t>
            </a:r>
            <a:endParaRPr lang="en-US" sz="1200" dirty="0"/>
          </a:p>
          <a:p>
            <a:r>
              <a:rPr lang="en-US" sz="1200" dirty="0" smtClean="0"/>
              <a:t>- Integrity</a:t>
            </a:r>
            <a:endParaRPr lang="en-US" sz="1200" dirty="0"/>
          </a:p>
          <a:p>
            <a:r>
              <a:rPr lang="en-US" sz="1200" dirty="0" smtClean="0"/>
              <a:t>- Transparency </a:t>
            </a:r>
            <a:r>
              <a:rPr lang="en-US" sz="1200" dirty="0"/>
              <a:t>and </a:t>
            </a:r>
            <a:r>
              <a:rPr lang="en-US" sz="1200" dirty="0" smtClean="0"/>
              <a:t>Accountability</a:t>
            </a:r>
            <a:endParaRPr lang="en-US" sz="1200" dirty="0"/>
          </a:p>
          <a:p>
            <a:r>
              <a:rPr lang="en-US" sz="1200" dirty="0" smtClean="0"/>
              <a:t>- Dedication </a:t>
            </a:r>
            <a:r>
              <a:rPr lang="en-US" sz="1200" dirty="0"/>
              <a:t>to Quality Service</a:t>
            </a:r>
          </a:p>
        </p:txBody>
      </p:sp>
      <p:sp>
        <p:nvSpPr>
          <p:cNvPr id="25" name="Rectangle 24"/>
          <p:cNvSpPr/>
          <p:nvPr/>
        </p:nvSpPr>
        <p:spPr>
          <a:xfrm>
            <a:off x="7459700" y="1916511"/>
            <a:ext cx="1289526" cy="2091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hlinkClick r:id="rId8" action="ppaction://hlinkpres?slideindex=6&amp;slidetitle=PowerPoint Presentation"/>
              </a:rPr>
              <a:t>Kabanata</a:t>
            </a:r>
            <a:r>
              <a:rPr lang="en-US" dirty="0" smtClean="0">
                <a:hlinkClick r:id="rId8" action="ppaction://hlinkpres?slideindex=6&amp;slidetitle=PowerPoint Presentation"/>
              </a:rPr>
              <a:t> 1</a:t>
            </a:r>
            <a:endParaRPr lang="en-US" dirty="0" smtClean="0"/>
          </a:p>
          <a:p>
            <a:pPr algn="ctr"/>
            <a:r>
              <a:rPr lang="en-US" dirty="0" err="1" smtClean="0"/>
              <a:t>Kabanata</a:t>
            </a:r>
            <a:r>
              <a:rPr lang="en-US" dirty="0" smtClean="0"/>
              <a:t> 2</a:t>
            </a:r>
          </a:p>
          <a:p>
            <a:pPr algn="ctr"/>
            <a:r>
              <a:rPr lang="en-US" dirty="0" err="1" smtClean="0"/>
              <a:t>Kabanata</a:t>
            </a:r>
            <a:r>
              <a:rPr lang="en-US" dirty="0" smtClean="0"/>
              <a:t> 3 </a:t>
            </a:r>
          </a:p>
          <a:p>
            <a:pPr algn="ctr"/>
            <a:r>
              <a:rPr lang="en-US" dirty="0" err="1" smtClean="0"/>
              <a:t>Kabanata</a:t>
            </a:r>
            <a:r>
              <a:rPr lang="en-US" dirty="0" smtClean="0"/>
              <a:t> 4</a:t>
            </a:r>
          </a:p>
          <a:p>
            <a:pPr algn="ctr"/>
            <a:r>
              <a:rPr lang="en-US" dirty="0" err="1" smtClean="0"/>
              <a:t>Kabanata</a:t>
            </a:r>
            <a:r>
              <a:rPr lang="en-US" dirty="0" smtClean="0"/>
              <a:t> 5 </a:t>
            </a:r>
          </a:p>
          <a:p>
            <a:pPr algn="ctr"/>
            <a:r>
              <a:rPr lang="en-US" dirty="0" err="1" smtClean="0"/>
              <a:t>Kabanata</a:t>
            </a:r>
            <a:r>
              <a:rPr lang="en-US" dirty="0" smtClean="0"/>
              <a:t> 6</a:t>
            </a:r>
            <a:endParaRPr lang="en-US" dirty="0" smtClean="0"/>
          </a:p>
          <a:p>
            <a:pPr algn="ctr"/>
            <a:endParaRPr lang="en-US" dirty="0"/>
          </a:p>
        </p:txBody>
      </p:sp>
      <p:pic>
        <p:nvPicPr>
          <p:cNvPr id="27" name="Picture 26">
            <a:hlinkClick r:id="rId9" action="ppaction://hlinkpres?slideindex=1&amp;slidetitle=PowerPoint Presentation"/>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6779" y="1133714"/>
            <a:ext cx="514292" cy="514292"/>
          </a:xfrm>
          <a:prstGeom prst="rect">
            <a:avLst/>
          </a:prstGeom>
        </p:spPr>
      </p:pic>
    </p:spTree>
    <p:extLst>
      <p:ext uri="{BB962C8B-B14F-4D97-AF65-F5344CB8AC3E}">
        <p14:creationId xmlns:p14="http://schemas.microsoft.com/office/powerpoint/2010/main" val="176557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
        <p:nvSpPr>
          <p:cNvPr id="2" name="Rectangle 1"/>
          <p:cNvSpPr/>
          <p:nvPr/>
        </p:nvSpPr>
        <p:spPr>
          <a:xfrm>
            <a:off x="132630" y="1766746"/>
            <a:ext cx="11094720" cy="3963970"/>
          </a:xfrm>
          <a:prstGeom prst="rect">
            <a:avLst/>
          </a:prstGeom>
        </p:spPr>
        <p:txBody>
          <a:bodyPr wrap="square">
            <a:spAutoFit/>
          </a:bodyPr>
          <a:lstStyle/>
          <a:p>
            <a:pPr>
              <a:lnSpc>
                <a:spcPct val="115000"/>
              </a:lnSpc>
              <a:spcAft>
                <a:spcPts val="1000"/>
              </a:spcAft>
            </a:pPr>
            <a:r>
              <a:rPr lang="en-US" sz="1100" b="1" dirty="0">
                <a:latin typeface="Cambria" panose="02040503050406030204" pitchFamily="18" charset="0"/>
                <a:ea typeface="Calibri" panose="020F0502020204030204" pitchFamily="34" charset="0"/>
                <a:cs typeface="Courier New" panose="02070309020205020404" pitchFamily="49" charset="0"/>
              </a:rPr>
              <a:t>KABANATA 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b="1" dirty="0">
                <a:latin typeface="Cambria" panose="02040503050406030204" pitchFamily="18" charset="0"/>
                <a:ea typeface="Calibri" panose="020F0502020204030204" pitchFamily="34" charset="0"/>
                <a:cs typeface="Courier New" panose="02070309020205020404" pitchFamily="49" charset="0"/>
              </a:rPr>
              <a:t>	</a:t>
            </a:r>
            <a:r>
              <a:rPr lang="en-US" sz="1100" b="1" dirty="0" err="1">
                <a:latin typeface="Cambria" panose="02040503050406030204" pitchFamily="18" charset="0"/>
                <a:ea typeface="Calibri" panose="020F0502020204030204" pitchFamily="34" charset="0"/>
                <a:cs typeface="Courier New" panose="02070309020205020404" pitchFamily="49" charset="0"/>
              </a:rPr>
              <a:t>Panimulang</a:t>
            </a:r>
            <a:r>
              <a:rPr lang="en-US" sz="1100" b="1" dirty="0">
                <a:latin typeface="Cambria" panose="02040503050406030204" pitchFamily="18" charset="0"/>
                <a:ea typeface="Calibri" panose="020F0502020204030204" pitchFamily="34" charset="0"/>
                <a:cs typeface="Courier New" panose="02070309020205020404" pitchFamily="49" charset="0"/>
              </a:rPr>
              <a:t> </a:t>
            </a:r>
            <a:r>
              <a:rPr lang="en-US" sz="1100" b="1" dirty="0" err="1">
                <a:latin typeface="Cambria" panose="02040503050406030204" pitchFamily="18" charset="0"/>
                <a:ea typeface="Calibri" panose="020F0502020204030204" pitchFamily="34" charset="0"/>
                <a:cs typeface="Courier New" panose="02070309020205020404" pitchFamily="49" charset="0"/>
              </a:rPr>
              <a:t>Pag</a:t>
            </a:r>
            <a:r>
              <a:rPr lang="en-US" sz="1100" b="1" dirty="0">
                <a:latin typeface="Cambria" panose="02040503050406030204" pitchFamily="18" charset="0"/>
                <a:ea typeface="Calibri" panose="020F0502020204030204" pitchFamily="34" charset="0"/>
                <a:cs typeface="Courier New" panose="02070309020205020404" pitchFamily="49" charset="0"/>
              </a:rPr>
              <a:t> </a:t>
            </a:r>
            <a:r>
              <a:rPr lang="en-US" sz="1100" b="1" dirty="0" err="1">
                <a:latin typeface="Cambria" panose="02040503050406030204" pitchFamily="18" charset="0"/>
                <a:ea typeface="Calibri" panose="020F0502020204030204" pitchFamily="34" charset="0"/>
                <a:cs typeface="Courier New" panose="02070309020205020404" pitchFamily="49" charset="0"/>
              </a:rPr>
              <a:t>aaral</a:t>
            </a:r>
            <a:r>
              <a:rPr lang="en-US" sz="1100" b="1" dirty="0">
                <a:latin typeface="Cambria" panose="02040503050406030204" pitchFamily="18" charset="0"/>
                <a:ea typeface="Calibri" panose="020F0502020204030204" pitchFamily="34" charset="0"/>
                <a:cs typeface="Courier New" panose="02070309020205020404" pitchFamily="49" charset="0"/>
              </a:rPr>
              <a:t> ng </a:t>
            </a:r>
            <a:r>
              <a:rPr lang="en-US" sz="1100" b="1" dirty="0" err="1">
                <a:latin typeface="Cambria" panose="02040503050406030204" pitchFamily="18" charset="0"/>
                <a:ea typeface="Calibri" panose="020F0502020204030204" pitchFamily="34" charset="0"/>
                <a:cs typeface="Courier New" panose="02070309020205020404" pitchFamily="49" charset="0"/>
              </a:rPr>
              <a:t>Panitikan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b="1" dirty="0">
                <a:latin typeface="Cambria" panose="02040503050406030204" pitchFamily="18" charset="0"/>
                <a:ea typeface="Calibri" panose="020F0502020204030204" pitchFamily="34" charset="0"/>
                <a:cs typeface="Courier New" panose="02070309020205020404" pitchFamily="49" charset="0"/>
              </a:rPr>
              <a:t>ANO ANG PANITIKAN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1100" dirty="0" err="1">
                <a:latin typeface="Cambria" panose="02040503050406030204" pitchFamily="18" charset="0"/>
                <a:ea typeface="Calibri" panose="020F0502020204030204" pitchFamily="34" charset="0"/>
                <a:cs typeface="Courier New" panose="02070309020205020404" pitchFamily="49" charset="0"/>
              </a:rPr>
              <a:t>Maraming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pakahulugan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iba’t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ibang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manunulat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tumgkol</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May nag </a:t>
            </a:r>
            <a:r>
              <a:rPr lang="en-US" sz="1100" dirty="0" err="1">
                <a:latin typeface="Cambria" panose="02040503050406030204" pitchFamily="18" charset="0"/>
                <a:ea typeface="Calibri" panose="020F0502020204030204" pitchFamily="34" charset="0"/>
                <a:cs typeface="Courier New" panose="02070309020205020404" pitchFamily="49" charset="0"/>
              </a:rPr>
              <a:t>sasabing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tunay</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kahulugan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daw</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yaong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papahayag</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panaginip</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karanasan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sangkatauhan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nasusulat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maganda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makahulugan</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manising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pahayag</a:t>
            </a:r>
            <a:r>
              <a:rPr lang="en-US" sz="1100" dirty="0">
                <a:latin typeface="Cambria" panose="02040503050406030204" pitchFamily="18" charset="0"/>
                <a:ea typeface="Calibri" panose="020F0502020204030204" pitchFamily="34" charset="0"/>
                <a:cs typeface="Courier New" panose="02070309020205020404" pitchFamily="49" charset="0"/>
              </a:rPr>
              <a:t>’’ . Sa </a:t>
            </a:r>
            <a:r>
              <a:rPr lang="en-US" sz="1100" dirty="0" err="1">
                <a:latin typeface="Cambria" panose="02040503050406030204" pitchFamily="18" charset="0"/>
                <a:ea typeface="Calibri" panose="020F0502020204030204" pitchFamily="34" charset="0"/>
                <a:cs typeface="Courier New" panose="02070309020205020404" pitchFamily="49" charset="0"/>
              </a:rPr>
              <a:t>aklat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nina</a:t>
            </a:r>
            <a:r>
              <a:rPr lang="en-US" sz="1100" dirty="0">
                <a:latin typeface="Cambria" panose="02040503050406030204" pitchFamily="18" charset="0"/>
                <a:ea typeface="Calibri" panose="020F0502020204030204" pitchFamily="34" charset="0"/>
                <a:cs typeface="Courier New" panose="02070309020205020404" pitchFamily="49" charset="0"/>
              </a:rPr>
              <a:t> Atienza, Ramos, </a:t>
            </a:r>
            <a:r>
              <a:rPr lang="en-US" sz="1100" dirty="0" err="1">
                <a:latin typeface="Cambria" panose="02040503050406030204" pitchFamily="18" charset="0"/>
                <a:ea typeface="Calibri" panose="020F0502020204030204" pitchFamily="34" charset="0"/>
                <a:cs typeface="Courier New" panose="02070309020205020404" pitchFamily="49" charset="0"/>
              </a:rPr>
              <a:t>Zalazar</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Nazal</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pinamagatang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Panitikang</a:t>
            </a:r>
            <a:r>
              <a:rPr lang="en-US" sz="1100" dirty="0">
                <a:latin typeface="Cambria" panose="02040503050406030204" pitchFamily="18" charset="0"/>
                <a:ea typeface="Calibri" panose="020F0502020204030204" pitchFamily="34" charset="0"/>
                <a:cs typeface="Courier New" panose="02070309020205020404" pitchFamily="49" charset="0"/>
              </a:rPr>
              <a:t> Pilipino, </a:t>
            </a:r>
            <a:r>
              <a:rPr lang="en-US" sz="1100" dirty="0" err="1">
                <a:latin typeface="Cambria" panose="02040503050406030204" pitchFamily="18" charset="0"/>
                <a:ea typeface="Calibri" panose="020F0502020204030204" pitchFamily="34" charset="0"/>
                <a:cs typeface="Courier New" panose="02070309020205020404" pitchFamily="49" charset="0"/>
              </a:rPr>
              <a:t>ipinahahayag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tunay</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yaong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walang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kamatayan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yaong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nagpapahayag</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tao</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bilang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ganti</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niya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sareaksyon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kanyang</a:t>
            </a:r>
            <a:r>
              <a:rPr lang="en-US" sz="1100" dirty="0">
                <a:latin typeface="Cambria" panose="02040503050406030204" pitchFamily="18" charset="0"/>
                <a:ea typeface="Calibri" panose="020F0502020204030204" pitchFamily="34" charset="0"/>
                <a:cs typeface="Courier New" panose="02070309020205020404" pitchFamily="49" charset="0"/>
              </a:rPr>
              <a:t> pang </a:t>
            </a:r>
            <a:r>
              <a:rPr lang="en-US" sz="1100" dirty="0" err="1">
                <a:latin typeface="Cambria" panose="02040503050406030204" pitchFamily="18" charset="0"/>
                <a:ea typeface="Calibri" panose="020F0502020204030204" pitchFamily="34" charset="0"/>
                <a:cs typeface="Courier New" panose="02070309020205020404" pitchFamily="49" charset="0"/>
              </a:rPr>
              <a:t>araw-araw</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pagsusumikap</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upang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mabuhay</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lumigaya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kanyang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kapaligiran</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gayun</a:t>
            </a:r>
            <a:r>
              <a:rPr lang="en-US" sz="1100" dirty="0">
                <a:latin typeface="Cambria" panose="02040503050406030204" pitchFamily="18" charset="0"/>
                <a:ea typeface="Calibri" panose="020F0502020204030204" pitchFamily="34" charset="0"/>
                <a:cs typeface="Courier New" panose="02070309020205020404" pitchFamily="49" charset="0"/>
              </a:rPr>
              <a:t> din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kanyang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pasusumikap</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Makita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Maykapal</a:t>
            </a:r>
            <a:r>
              <a:rPr lang="en-US" sz="1100" dirty="0">
                <a:latin typeface="Cambria" panose="02040503050406030204" pitchFamily="18" charset="0"/>
                <a:ea typeface="Calibri" panose="020F0502020204030204" pitchFamily="34" charset="0"/>
                <a:cs typeface="Courier New" panose="020703090202050204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dirty="0">
                <a:latin typeface="Cambria" panose="02040503050406030204" pitchFamily="18" charset="0"/>
                <a:ea typeface="Calibri" panose="020F0502020204030204" pitchFamily="34" charset="0"/>
                <a:cs typeface="Courier New" panose="02070309020205020404" pitchFamily="49" charset="0"/>
              </a:rPr>
              <a:t>	Si bro. </a:t>
            </a:r>
            <a:r>
              <a:rPr lang="en-US" sz="1100" dirty="0" err="1">
                <a:latin typeface="Cambria" panose="02040503050406030204" pitchFamily="18" charset="0"/>
                <a:ea typeface="Calibri" panose="020F0502020204030204" pitchFamily="34" charset="0"/>
                <a:cs typeface="Courier New" panose="02070309020205020404" pitchFamily="49" charset="0"/>
              </a:rPr>
              <a:t>Azarias</a:t>
            </a:r>
            <a:r>
              <a:rPr lang="en-US" sz="1100" dirty="0">
                <a:latin typeface="Cambria" panose="02040503050406030204" pitchFamily="18" charset="0"/>
                <a:ea typeface="Calibri" panose="020F0502020204030204" pitchFamily="34" charset="0"/>
                <a:cs typeface="Courier New" panose="02070309020205020404" pitchFamily="49" charset="0"/>
              </a:rPr>
              <a:t> ay nag </a:t>
            </a:r>
            <a:r>
              <a:rPr lang="en-US" sz="1100" dirty="0" err="1">
                <a:latin typeface="Cambria" panose="02040503050406030204" pitchFamily="18" charset="0"/>
                <a:ea typeface="Calibri" panose="020F0502020204030204" pitchFamily="34" charset="0"/>
                <a:cs typeface="Courier New" panose="02070309020205020404" pitchFamily="49" charset="0"/>
              </a:rPr>
              <a:t>sabing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pagpapahayag</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tao</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lipunan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pamahalaan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kapaligiran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kapwa</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Dakilang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Lumikha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pagpapahayag</a:t>
            </a:r>
            <a:r>
              <a:rPr lang="en-US" sz="1100" dirty="0">
                <a:latin typeface="Cambria" panose="02040503050406030204" pitchFamily="18" charset="0"/>
                <a:ea typeface="Calibri" panose="020F0502020204030204" pitchFamily="34" charset="0"/>
                <a:cs typeface="Courier New" panose="02070309020205020404" pitchFamily="49" charset="0"/>
              </a:rPr>
              <a:t> dawn g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isang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nilikha</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maaring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pamamagitan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pag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ibig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kalungkutan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kaligayahan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galit</a:t>
            </a:r>
            <a:r>
              <a:rPr lang="en-US" sz="1100" dirty="0">
                <a:latin typeface="Cambria" panose="02040503050406030204" pitchFamily="18" charset="0"/>
                <a:ea typeface="Calibri" panose="020F0502020204030204" pitchFamily="34" charset="0"/>
                <a:cs typeface="Courier New" panose="02070309020205020404" pitchFamily="49" charset="0"/>
              </a:rPr>
              <a:t> o </a:t>
            </a:r>
            <a:r>
              <a:rPr lang="en-US" sz="1100" dirty="0" err="1">
                <a:latin typeface="Cambria" panose="02040503050406030204" pitchFamily="18" charset="0"/>
                <a:ea typeface="Calibri" panose="020F0502020204030204" pitchFamily="34" charset="0"/>
                <a:cs typeface="Courier New" panose="02070309020205020404" pitchFamily="49" charset="0"/>
              </a:rPr>
              <a:t>poot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pagkahabag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alipusta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paghihiganti</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iba</a:t>
            </a:r>
            <a:r>
              <a:rPr lang="en-US" sz="1100" dirty="0">
                <a:latin typeface="Cambria" panose="02040503050406030204" pitchFamily="18" charset="0"/>
                <a:ea typeface="Calibri" panose="020F0502020204030204" pitchFamily="34" charset="0"/>
                <a:cs typeface="Courier New" panose="02070309020205020404" pitchFamily="49" charset="0"/>
              </a:rPr>
              <a:t> pa.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Ayon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naman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Webster,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kaniyang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pinakabuod</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kahulugan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anu</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bagay</a:t>
            </a:r>
            <a:r>
              <a:rPr lang="en-US" sz="1100" dirty="0">
                <a:latin typeface="Cambria" panose="02040503050406030204" pitchFamily="18" charset="0"/>
                <a:ea typeface="Calibri" panose="020F0502020204030204" pitchFamily="34" charset="0"/>
                <a:cs typeface="Courier New" panose="02070309020205020404" pitchFamily="49" charset="0"/>
              </a:rPr>
              <a:t> raw </a:t>
            </a:r>
            <a:r>
              <a:rPr lang="en-US" sz="1100" dirty="0" err="1">
                <a:latin typeface="Cambria" panose="02040503050406030204" pitchFamily="18" charset="0"/>
                <a:ea typeface="Calibri" panose="020F0502020204030204" pitchFamily="34" charset="0"/>
                <a:cs typeface="Courier New" panose="02070309020205020404" pitchFamily="49" charset="0"/>
              </a:rPr>
              <a:t>naisasatitik</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basta</a:t>
            </a:r>
            <a:r>
              <a:rPr lang="en-US" sz="1100" dirty="0">
                <a:latin typeface="Cambria" panose="02040503050406030204" pitchFamily="18" charset="0"/>
                <a:ea typeface="Calibri" panose="020F0502020204030204" pitchFamily="34" charset="0"/>
                <a:cs typeface="Courier New" panose="02070309020205020404" pitchFamily="49" charset="0"/>
              </a:rPr>
              <a:t> may </a:t>
            </a:r>
            <a:r>
              <a:rPr lang="en-US" sz="1100" dirty="0" err="1">
                <a:latin typeface="Cambria" panose="02040503050406030204" pitchFamily="18" charset="0"/>
                <a:ea typeface="Calibri" panose="020F0502020204030204" pitchFamily="34" charset="0"/>
                <a:cs typeface="Courier New" panose="02070309020205020404" pitchFamily="49" charset="0"/>
              </a:rPr>
              <a:t>kaugnayan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iisip</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tao</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maging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ito</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totoo</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kathang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isip</a:t>
            </a:r>
            <a:r>
              <a:rPr lang="en-US" sz="1100" dirty="0">
                <a:latin typeface="Cambria" panose="02040503050406030204" pitchFamily="18" charset="0"/>
                <a:ea typeface="Calibri" panose="020F0502020204030204" pitchFamily="34" charset="0"/>
                <a:cs typeface="Courier New" panose="02070309020205020404" pitchFamily="49" charset="0"/>
              </a:rPr>
              <a:t> o </a:t>
            </a:r>
            <a:r>
              <a:rPr lang="en-US" sz="1100" dirty="0" err="1">
                <a:latin typeface="Cambria" panose="02040503050406030204" pitchFamily="18" charset="0"/>
                <a:ea typeface="Calibri" panose="020F0502020204030204" pitchFamily="34" charset="0"/>
                <a:cs typeface="Courier New" panose="02070309020205020404" pitchFamily="49" charset="0"/>
              </a:rPr>
              <a:t>bungang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tulog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lamang</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maaaring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tawaging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Ganito</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naman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makabayanihang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pakahulugan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ni</a:t>
            </a:r>
            <a:r>
              <a:rPr lang="en-US" sz="1100" dirty="0">
                <a:latin typeface="Cambria" panose="02040503050406030204" pitchFamily="18" charset="0"/>
                <a:ea typeface="Calibri" panose="020F0502020204030204" pitchFamily="34" charset="0"/>
                <a:cs typeface="Courier New" panose="02070309020205020404" pitchFamily="49" charset="0"/>
              </a:rPr>
              <a:t> Maria Ramon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Ayon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kanya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ay </a:t>
            </a:r>
            <a:r>
              <a:rPr lang="en-US" sz="1100" dirty="0" err="1">
                <a:latin typeface="Cambria" panose="02040503050406030204" pitchFamily="18" charset="0"/>
                <a:ea typeface="Calibri" panose="020F0502020204030204" pitchFamily="34" charset="0"/>
                <a:cs typeface="Courier New" panose="02070309020205020404" pitchFamily="49" charset="0"/>
              </a:rPr>
              <a:t>kasaysayan</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kaluluwa</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mamamayan</a:t>
            </a:r>
            <a:r>
              <a:rPr lang="en-US" sz="1100" dirty="0">
                <a:latin typeface="Cambria" panose="02040503050406030204" pitchFamily="18" charset="0"/>
                <a:ea typeface="Calibri" panose="020F0502020204030204" pitchFamily="34" charset="0"/>
                <a:cs typeface="Courier New" panose="02070309020205020404" pitchFamily="49" charset="0"/>
              </a:rPr>
              <a:t>. Sa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nasasalamin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layunin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panaginip</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pag-asa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hinaing</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guni</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guni</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mamamayan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nasusulat</a:t>
            </a:r>
            <a:r>
              <a:rPr lang="en-US" sz="1100" dirty="0">
                <a:latin typeface="Cambria" panose="02040503050406030204" pitchFamily="18" charset="0"/>
                <a:ea typeface="Calibri" panose="020F0502020204030204" pitchFamily="34" charset="0"/>
                <a:cs typeface="Courier New" panose="02070309020205020404" pitchFamily="49" charset="0"/>
              </a:rPr>
              <a:t> o </a:t>
            </a:r>
            <a:r>
              <a:rPr lang="en-US" sz="1100" dirty="0" err="1">
                <a:latin typeface="Cambria" panose="02040503050406030204" pitchFamily="18" charset="0"/>
                <a:ea typeface="Calibri" panose="020F0502020204030204" pitchFamily="34" charset="0"/>
                <a:cs typeface="Courier New" panose="02070309020205020404" pitchFamily="49" charset="0"/>
              </a:rPr>
              <a:t>binabanggit</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maganda,makulay</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makahulugan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matalinhaga</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masining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pahayag</a:t>
            </a:r>
            <a:r>
              <a:rPr lang="en-US" sz="1100" dirty="0">
                <a:latin typeface="Cambria" panose="02040503050406030204" pitchFamily="18" charset="0"/>
                <a:ea typeface="Calibri" panose="020F0502020204030204" pitchFamily="34" charset="0"/>
                <a:cs typeface="Courier New" panose="02070309020205020404" pitchFamily="49" charset="0"/>
              </a:rPr>
              <a:t>”.</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panitikan</a:t>
            </a:r>
            <a:r>
              <a:rPr lang="en-US" sz="1100" dirty="0">
                <a:latin typeface="Cambria" panose="02040503050406030204" pitchFamily="18" charset="0"/>
                <a:ea typeface="Calibri" panose="020F0502020204030204" pitchFamily="34" charset="0"/>
                <a:cs typeface="Courier New" panose="02070309020205020404" pitchFamily="49" charset="0"/>
              </a:rPr>
              <a:t> ay nag </a:t>
            </a:r>
            <a:r>
              <a:rPr lang="en-US" sz="1100" dirty="0" err="1">
                <a:latin typeface="Cambria" panose="02040503050406030204" pitchFamily="18" charset="0"/>
                <a:ea typeface="Calibri" panose="020F0502020204030204" pitchFamily="34" charset="0"/>
                <a:cs typeface="Courier New" panose="02070309020205020404" pitchFamily="49" charset="0"/>
              </a:rPr>
              <a:t>bubunsod</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pagkilos</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mamamayan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kanyang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pagkamakabayan</a:t>
            </a:r>
            <a:r>
              <a:rPr lang="en-US" sz="1100" dirty="0">
                <a:latin typeface="Cambria" panose="02040503050406030204" pitchFamily="18" charset="0"/>
                <a:ea typeface="Calibri" panose="020F0502020204030204" pitchFamily="34" charset="0"/>
                <a:cs typeface="Courier New" panose="02070309020205020404" pitchFamily="49" charset="0"/>
              </a:rPr>
              <a:t> o </a:t>
            </a:r>
            <a:r>
              <a:rPr lang="en-US" sz="1100" dirty="0" err="1">
                <a:latin typeface="Cambria" panose="02040503050406030204" pitchFamily="18" charset="0"/>
                <a:ea typeface="Calibri" panose="020F0502020204030204" pitchFamily="34" charset="0"/>
                <a:cs typeface="Courier New" panose="02070309020205020404" pitchFamily="49" charset="0"/>
              </a:rPr>
              <a:t>nasyonalismo</a:t>
            </a:r>
            <a:r>
              <a:rPr lang="en-US" sz="1100" dirty="0">
                <a:latin typeface="Cambria" panose="02040503050406030204" pitchFamily="18" charset="0"/>
                <a:ea typeface="Calibri" panose="020F0502020204030204" pitchFamily="34" charset="0"/>
                <a:cs typeface="Courier New" panose="02070309020205020404" pitchFamily="49" charset="0"/>
              </a:rPr>
              <a:t>. Ito </a:t>
            </a:r>
            <a:r>
              <a:rPr lang="en-US" sz="1100" dirty="0" err="1">
                <a:latin typeface="Cambria" panose="02040503050406030204" pitchFamily="18" charset="0"/>
                <a:ea typeface="Calibri" panose="020F0502020204030204" pitchFamily="34" charset="0"/>
                <a:cs typeface="Courier New" panose="02070309020205020404" pitchFamily="49" charset="0"/>
              </a:rPr>
              <a:t>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lakas</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nagbubuklod</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kanilang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damdamin</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nagdidilat</a:t>
            </a:r>
            <a:r>
              <a:rPr lang="en-US" sz="1100" dirty="0">
                <a:latin typeface="Cambria" panose="02040503050406030204" pitchFamily="18" charset="0"/>
                <a:ea typeface="Calibri" panose="020F0502020204030204" pitchFamily="34" charset="0"/>
                <a:cs typeface="Courier New" panose="02070309020205020404" pitchFamily="49" charset="0"/>
              </a:rPr>
              <a:t> ng </a:t>
            </a:r>
            <a:r>
              <a:rPr lang="en-US" sz="1100" dirty="0" err="1">
                <a:latin typeface="Cambria" panose="02040503050406030204" pitchFamily="18" charset="0"/>
                <a:ea typeface="Calibri" panose="020F0502020204030204" pitchFamily="34" charset="0"/>
                <a:cs typeface="Courier New" panose="02070309020205020404" pitchFamily="49" charset="0"/>
              </a:rPr>
              <a:t>mga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kanilang</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mata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sa</a:t>
            </a:r>
            <a:r>
              <a:rPr lang="en-US" sz="1100" dirty="0">
                <a:latin typeface="Cambria" panose="02040503050406030204" pitchFamily="18" charset="0"/>
                <a:ea typeface="Calibri" panose="020F0502020204030204" pitchFamily="34" charset="0"/>
                <a:cs typeface="Courier New" panose="02070309020205020404" pitchFamily="49" charset="0"/>
              </a:rPr>
              <a:t> </a:t>
            </a:r>
            <a:r>
              <a:rPr lang="en-US" sz="1100" dirty="0" err="1">
                <a:latin typeface="Cambria" panose="02040503050406030204" pitchFamily="18" charset="0"/>
                <a:ea typeface="Calibri" panose="020F0502020204030204" pitchFamily="34" charset="0"/>
                <a:cs typeface="Courier New" panose="02070309020205020404" pitchFamily="49" charset="0"/>
              </a:rPr>
              <a:t>katwiran</a:t>
            </a:r>
            <a:r>
              <a:rPr lang="en-US" sz="1100" dirty="0">
                <a:latin typeface="Cambria" panose="02040503050406030204" pitchFamily="18" charset="0"/>
                <a:ea typeface="Calibri" panose="020F0502020204030204" pitchFamily="34" charset="0"/>
                <a:cs typeface="Courier New" panose="02070309020205020404" pitchFamily="49" charset="0"/>
              </a:rPr>
              <a:t> at </a:t>
            </a:r>
            <a:r>
              <a:rPr lang="en-US" sz="1100" dirty="0" err="1">
                <a:latin typeface="Cambria" panose="02040503050406030204" pitchFamily="18" charset="0"/>
                <a:ea typeface="Calibri" panose="020F0502020204030204" pitchFamily="34" charset="0"/>
                <a:cs typeface="Courier New" panose="02070309020205020404" pitchFamily="49" charset="0"/>
              </a:rPr>
              <a:t>katarungan</a:t>
            </a:r>
            <a:r>
              <a:rPr lang="en-US" sz="1100" dirty="0">
                <a:latin typeface="Cambria" panose="02040503050406030204" pitchFamily="18" charset="0"/>
                <a:ea typeface="Calibri" panose="020F0502020204030204" pitchFamily="34" charset="0"/>
                <a:cs typeface="Courier New" panose="02070309020205020404" pitchFamily="49"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hlinkClick r:id="rId4" action="ppaction://hlinkpres?slideindex=1&amp;slidetitle=PowerPoint Presentation"/>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779" y="1133714"/>
            <a:ext cx="514292" cy="514292"/>
          </a:xfrm>
          <a:prstGeom prst="rect">
            <a:avLst/>
          </a:prstGeom>
        </p:spPr>
      </p:pic>
      <p:sp>
        <p:nvSpPr>
          <p:cNvPr id="12" name="Rounded Rectangle 11">
            <a:hlinkClick r:id="rId6" action="ppaction://hlinkpres?slideindex=4&amp;slidetitle=PowerPoint Presentation"/>
          </p:cNvPr>
          <p:cNvSpPr/>
          <p:nvPr/>
        </p:nvSpPr>
        <p:spPr>
          <a:xfrm>
            <a:off x="9217204" y="1607825"/>
            <a:ext cx="914400" cy="33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 </a:t>
            </a:r>
            <a:r>
              <a:rPr lang="en-US" dirty="0" smtClean="0"/>
              <a:t>out</a:t>
            </a:r>
            <a:endParaRPr lang="en-US" dirty="0"/>
          </a:p>
        </p:txBody>
      </p:sp>
      <p:sp>
        <p:nvSpPr>
          <p:cNvPr id="5" name="Down Arrow 4"/>
          <p:cNvSpPr/>
          <p:nvPr/>
        </p:nvSpPr>
        <p:spPr>
          <a:xfrm>
            <a:off x="10823748" y="5730716"/>
            <a:ext cx="547118"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92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8828"/>
          <a:stretch/>
        </p:blipFill>
        <p:spPr bwMode="auto">
          <a:xfrm>
            <a:off x="-21772" y="15787"/>
            <a:ext cx="12213772" cy="88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0" y="15787"/>
            <a:ext cx="802591" cy="883373"/>
          </a:xfrm>
          <a:prstGeom prst="rect">
            <a:avLst/>
          </a:prstGeom>
        </p:spPr>
      </p:pic>
      <p:sp>
        <p:nvSpPr>
          <p:cNvPr id="7" name="TextBox 6"/>
          <p:cNvSpPr txBox="1"/>
          <p:nvPr/>
        </p:nvSpPr>
        <p:spPr>
          <a:xfrm>
            <a:off x="-10886" y="899160"/>
            <a:ext cx="12192000" cy="1077218"/>
          </a:xfrm>
          <a:prstGeom prst="rect">
            <a:avLst/>
          </a:prstGeom>
          <a:noFill/>
        </p:spPr>
        <p:txBody>
          <a:bodyPr wrap="square" rtlCol="0">
            <a:spAutoFit/>
          </a:bodyPr>
          <a:lstStyle/>
          <a:p>
            <a:pPr algn="ctr"/>
            <a:r>
              <a:rPr lang="en-US" sz="3200" dirty="0">
                <a:latin typeface="Adobe Arabic" panose="02040503050201020203" pitchFamily="18" charset="-78"/>
                <a:cs typeface="Adobe Arabic" panose="02040503050201020203" pitchFamily="18" charset="-78"/>
              </a:rPr>
              <a:t>COMPUTER AIDED INSTRUCTION FOR PHILIPPINE LITERATURE</a:t>
            </a:r>
          </a:p>
          <a:p>
            <a:pPr algn="ctr"/>
            <a:endParaRPr lang="en-US" sz="32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381283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566</Words>
  <Application>Microsoft Office PowerPoint</Application>
  <PresentationFormat>Widescreen</PresentationFormat>
  <Paragraphs>123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Adobe Arabic</vt:lpstr>
      <vt:lpstr>Arial</vt:lpstr>
      <vt:lpstr>Calibri</vt:lpstr>
      <vt:lpstr>Calibri Light</vt:lpstr>
      <vt:lpstr>Cambria</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Jhonabellopez</dc:creator>
  <cp:lastModifiedBy>Jhonabellopez</cp:lastModifiedBy>
  <cp:revision>33</cp:revision>
  <dcterms:created xsi:type="dcterms:W3CDTF">2018-09-12T01:39:48Z</dcterms:created>
  <dcterms:modified xsi:type="dcterms:W3CDTF">2018-09-12T06:33:47Z</dcterms:modified>
</cp:coreProperties>
</file>