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907024"/>
            <a:ext cx="7477601" cy="1666399"/>
          </a:xfrm>
          <a:prstGeom prst="rect">
            <a:avLst/>
          </a:prstGeom>
          <a:noFill/>
          <a:ln/>
        </p:spPr>
        <p:txBody>
          <a:bodyPr wrap="square" rtlCol="0" anchor="t"/>
          <a:lstStyle/>
          <a:p>
            <a:pPr indent="0" marL="0">
              <a:lnSpc>
                <a:spcPts val="6561"/>
              </a:lnSpc>
              <a:buNone/>
            </a:pPr>
            <a:r>
              <a:rPr lang="en-US" sz="5249" dirty="0">
                <a:solidFill>
                  <a:srgbClr val="60A9FF"/>
                </a:solidFill>
                <a:latin typeface="Roboto Slab" pitchFamily="34" charset="0"/>
                <a:ea typeface="Roboto Slab" pitchFamily="34" charset="-122"/>
                <a:cs typeface="Roboto Slab" pitchFamily="34" charset="-120"/>
              </a:rPr>
              <a:t>AI-Legal Assistant using Rasa Chatbot</a:t>
            </a:r>
            <a:endParaRPr lang="en-US" sz="5249" dirty="0"/>
          </a:p>
        </p:txBody>
      </p:sp>
      <p:sp>
        <p:nvSpPr>
          <p:cNvPr id="6" name="Text 3"/>
          <p:cNvSpPr/>
          <p:nvPr/>
        </p:nvSpPr>
        <p:spPr>
          <a:xfrm>
            <a:off x="6319599" y="3906679"/>
            <a:ext cx="7477601" cy="1777008"/>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The AI-Legal Assistant using Rasa Chatbot is an innovative application that integrates natural language processing (NLP) and machine learning to offer legal support through conversational language. Developed to enhance accessibility, it aims to streamline the process of obtaining legal information and assisting with legal issues.</a:t>
            </a:r>
            <a:endParaRPr lang="en-US" sz="1750" dirty="0"/>
          </a:p>
        </p:txBody>
      </p:sp>
      <p:sp>
        <p:nvSpPr>
          <p:cNvPr id="7" name="Shape 4"/>
          <p:cNvSpPr/>
          <p:nvPr/>
        </p:nvSpPr>
        <p:spPr>
          <a:xfrm>
            <a:off x="6319599" y="5950268"/>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6327219" y="5957887"/>
            <a:ext cx="340162" cy="340162"/>
          </a:xfrm>
          <a:prstGeom prst="rect">
            <a:avLst/>
          </a:prstGeom>
        </p:spPr>
      </p:pic>
      <p:sp>
        <p:nvSpPr>
          <p:cNvPr id="9" name="Text 5"/>
          <p:cNvSpPr/>
          <p:nvPr/>
        </p:nvSpPr>
        <p:spPr>
          <a:xfrm>
            <a:off x="6786086" y="5933599"/>
            <a:ext cx="3213854" cy="388858"/>
          </a:xfrm>
          <a:prstGeom prst="rect">
            <a:avLst/>
          </a:prstGeom>
          <a:noFill/>
          <a:ln/>
        </p:spPr>
        <p:txBody>
          <a:bodyPr wrap="none" rtlCol="0" anchor="t"/>
          <a:lstStyle/>
          <a:p>
            <a:pPr algn="l" indent="0" marL="0">
              <a:lnSpc>
                <a:spcPts val="3062"/>
              </a:lnSpc>
              <a:buNone/>
            </a:pPr>
            <a:r>
              <a:rPr lang="en-US" sz="2187" b="1" dirty="0">
                <a:solidFill>
                  <a:srgbClr val="D6E5EF"/>
                </a:solidFill>
                <a:latin typeface="Roboto" pitchFamily="34" charset="0"/>
                <a:ea typeface="Roboto" pitchFamily="34" charset="-122"/>
                <a:cs typeface="Roboto" pitchFamily="34" charset="-120"/>
              </a:rPr>
              <a:t>by 015-Roshan Mundekar</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498878"/>
            <a:ext cx="6807279" cy="694373"/>
          </a:xfrm>
          <a:prstGeom prst="rect">
            <a:avLst/>
          </a:prstGeom>
          <a:noFill/>
          <a:ln/>
        </p:spPr>
        <p:txBody>
          <a:bodyPr wrap="non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Enhancing Legal Services</a:t>
            </a:r>
            <a:endParaRPr lang="en-US" sz="4374" dirty="0"/>
          </a:p>
        </p:txBody>
      </p:sp>
      <p:sp>
        <p:nvSpPr>
          <p:cNvPr id="6" name="Shape 3"/>
          <p:cNvSpPr/>
          <p:nvPr/>
        </p:nvSpPr>
        <p:spPr>
          <a:xfrm>
            <a:off x="833199" y="2526506"/>
            <a:ext cx="4542115" cy="2346365"/>
          </a:xfrm>
          <a:prstGeom prst="roundRect">
            <a:avLst>
              <a:gd name="adj" fmla="val 5682"/>
            </a:avLst>
          </a:prstGeom>
          <a:solidFill>
            <a:srgbClr val="12161D"/>
          </a:solidFill>
          <a:ln/>
        </p:spPr>
      </p:sp>
      <p:sp>
        <p:nvSpPr>
          <p:cNvPr id="7" name="Text 4"/>
          <p:cNvSpPr/>
          <p:nvPr/>
        </p:nvSpPr>
        <p:spPr>
          <a:xfrm>
            <a:off x="1055370" y="2748677"/>
            <a:ext cx="2221944"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User Interaction</a:t>
            </a:r>
            <a:endParaRPr lang="en-US" sz="2187" dirty="0"/>
          </a:p>
        </p:txBody>
      </p:sp>
      <p:sp>
        <p:nvSpPr>
          <p:cNvPr id="8" name="Text 5"/>
          <p:cNvSpPr/>
          <p:nvPr/>
        </p:nvSpPr>
        <p:spPr>
          <a:xfrm>
            <a:off x="1055370" y="3229094"/>
            <a:ext cx="4097774" cy="1066205"/>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Users can interact with a virtual assistant through conversational language for legal support and guidance.</a:t>
            </a:r>
            <a:endParaRPr lang="en-US" sz="1750" dirty="0"/>
          </a:p>
        </p:txBody>
      </p:sp>
      <p:sp>
        <p:nvSpPr>
          <p:cNvPr id="9" name="Shape 6"/>
          <p:cNvSpPr/>
          <p:nvPr/>
        </p:nvSpPr>
        <p:spPr>
          <a:xfrm>
            <a:off x="5597485" y="2526506"/>
            <a:ext cx="4542115" cy="2346365"/>
          </a:xfrm>
          <a:prstGeom prst="roundRect">
            <a:avLst>
              <a:gd name="adj" fmla="val 5682"/>
            </a:avLst>
          </a:prstGeom>
          <a:solidFill>
            <a:srgbClr val="12161D"/>
          </a:solidFill>
          <a:ln/>
        </p:spPr>
      </p:sp>
      <p:sp>
        <p:nvSpPr>
          <p:cNvPr id="10" name="Text 7"/>
          <p:cNvSpPr/>
          <p:nvPr/>
        </p:nvSpPr>
        <p:spPr>
          <a:xfrm>
            <a:off x="5819656" y="2748677"/>
            <a:ext cx="2724507"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Intuitive Technology</a:t>
            </a:r>
            <a:endParaRPr lang="en-US" sz="2187" dirty="0"/>
          </a:p>
        </p:txBody>
      </p:sp>
      <p:sp>
        <p:nvSpPr>
          <p:cNvPr id="11" name="Text 8"/>
          <p:cNvSpPr/>
          <p:nvPr/>
        </p:nvSpPr>
        <p:spPr>
          <a:xfrm>
            <a:off x="5819656" y="3229094"/>
            <a:ext cx="4097774" cy="1421606"/>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The technology utilizes advanced language understanding capabilities to comprehend user queries related to legal issues.</a:t>
            </a:r>
            <a:endParaRPr lang="en-US" sz="1750" dirty="0"/>
          </a:p>
        </p:txBody>
      </p:sp>
      <p:sp>
        <p:nvSpPr>
          <p:cNvPr id="12" name="Shape 9"/>
          <p:cNvSpPr/>
          <p:nvPr/>
        </p:nvSpPr>
        <p:spPr>
          <a:xfrm>
            <a:off x="833199" y="5095042"/>
            <a:ext cx="9306401" cy="1635562"/>
          </a:xfrm>
          <a:prstGeom prst="roundRect">
            <a:avLst>
              <a:gd name="adj" fmla="val 8151"/>
            </a:avLst>
          </a:prstGeom>
          <a:solidFill>
            <a:srgbClr val="12161D"/>
          </a:solidFill>
          <a:ln/>
        </p:spPr>
      </p:sp>
      <p:sp>
        <p:nvSpPr>
          <p:cNvPr id="13" name="Text 10"/>
          <p:cNvSpPr/>
          <p:nvPr/>
        </p:nvSpPr>
        <p:spPr>
          <a:xfrm>
            <a:off x="1055370" y="5317212"/>
            <a:ext cx="3429357"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Access to Legal Resources</a:t>
            </a:r>
            <a:endParaRPr lang="en-US" sz="2187" dirty="0"/>
          </a:p>
        </p:txBody>
      </p:sp>
      <p:sp>
        <p:nvSpPr>
          <p:cNvPr id="14" name="Text 11"/>
          <p:cNvSpPr/>
          <p:nvPr/>
        </p:nvSpPr>
        <p:spPr>
          <a:xfrm>
            <a:off x="1055370" y="5797629"/>
            <a:ext cx="8862060" cy="71080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Empowers individuals with a user-friendly tool to navigate the complexities of the legal landscape.</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173724"/>
            <a:ext cx="6075878" cy="694373"/>
          </a:xfrm>
          <a:prstGeom prst="rect">
            <a:avLst/>
          </a:prstGeom>
          <a:noFill/>
          <a:ln/>
        </p:spPr>
        <p:txBody>
          <a:bodyPr wrap="non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Transformative Impact</a:t>
            </a:r>
            <a:endParaRPr lang="en-US" sz="4374" dirty="0"/>
          </a:p>
        </p:txBody>
      </p:sp>
      <p:sp>
        <p:nvSpPr>
          <p:cNvPr id="6" name="Shape 3"/>
          <p:cNvSpPr/>
          <p:nvPr/>
        </p:nvSpPr>
        <p:spPr>
          <a:xfrm>
            <a:off x="833199" y="3374946"/>
            <a:ext cx="499943" cy="499943"/>
          </a:xfrm>
          <a:prstGeom prst="roundRect">
            <a:avLst>
              <a:gd name="adj" fmla="val 26667"/>
            </a:avLst>
          </a:prstGeom>
          <a:solidFill>
            <a:srgbClr val="12161D"/>
          </a:solidFill>
          <a:ln/>
        </p:spPr>
      </p:sp>
      <p:sp>
        <p:nvSpPr>
          <p:cNvPr id="7" name="Text 4"/>
          <p:cNvSpPr/>
          <p:nvPr/>
        </p:nvSpPr>
        <p:spPr>
          <a:xfrm>
            <a:off x="1014413" y="3416618"/>
            <a:ext cx="137398" cy="416481"/>
          </a:xfrm>
          <a:prstGeom prst="rect">
            <a:avLst/>
          </a:prstGeom>
          <a:noFill/>
          <a:ln/>
        </p:spPr>
        <p:txBody>
          <a:bodyPr wrap="none" rtlCol="0" anchor="t"/>
          <a:lstStyle/>
          <a:p>
            <a:pPr algn="ct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1</a:t>
            </a:r>
            <a:endParaRPr lang="en-US" sz="2624" dirty="0"/>
          </a:p>
        </p:txBody>
      </p:sp>
      <p:sp>
        <p:nvSpPr>
          <p:cNvPr id="8" name="Text 5"/>
          <p:cNvSpPr/>
          <p:nvPr/>
        </p:nvSpPr>
        <p:spPr>
          <a:xfrm>
            <a:off x="1555313" y="3451265"/>
            <a:ext cx="3820001" cy="694373"/>
          </a:xfrm>
          <a:prstGeom prst="rect">
            <a:avLst/>
          </a:prstGeom>
          <a:noFill/>
          <a:ln/>
        </p:spPr>
        <p:txBody>
          <a:bodyPr wrap="squar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Democratizing Legal Resources</a:t>
            </a:r>
            <a:endParaRPr lang="en-US" sz="2187" dirty="0"/>
          </a:p>
        </p:txBody>
      </p:sp>
      <p:sp>
        <p:nvSpPr>
          <p:cNvPr id="9" name="Text 6"/>
          <p:cNvSpPr/>
          <p:nvPr/>
        </p:nvSpPr>
        <p:spPr>
          <a:xfrm>
            <a:off x="1555313" y="4278868"/>
            <a:ext cx="3820001" cy="1777008"/>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The project aims to democratize access to legal resources and information, making legal assistance more readily available to a broader audience.</a:t>
            </a:r>
            <a:endParaRPr lang="en-US" sz="1750" dirty="0"/>
          </a:p>
        </p:txBody>
      </p:sp>
      <p:sp>
        <p:nvSpPr>
          <p:cNvPr id="10" name="Shape 7"/>
          <p:cNvSpPr/>
          <p:nvPr/>
        </p:nvSpPr>
        <p:spPr>
          <a:xfrm>
            <a:off x="5597485" y="3374946"/>
            <a:ext cx="499943" cy="499943"/>
          </a:xfrm>
          <a:prstGeom prst="roundRect">
            <a:avLst>
              <a:gd name="adj" fmla="val 26667"/>
            </a:avLst>
          </a:prstGeom>
          <a:solidFill>
            <a:srgbClr val="12161D"/>
          </a:solidFill>
          <a:ln/>
        </p:spPr>
      </p:sp>
      <p:sp>
        <p:nvSpPr>
          <p:cNvPr id="11" name="Text 8"/>
          <p:cNvSpPr/>
          <p:nvPr/>
        </p:nvSpPr>
        <p:spPr>
          <a:xfrm>
            <a:off x="5755362" y="3416618"/>
            <a:ext cx="184071" cy="416481"/>
          </a:xfrm>
          <a:prstGeom prst="rect">
            <a:avLst/>
          </a:prstGeom>
          <a:noFill/>
          <a:ln/>
        </p:spPr>
        <p:txBody>
          <a:bodyPr wrap="none" rtlCol="0" anchor="t"/>
          <a:lstStyle/>
          <a:p>
            <a:pPr algn="ctr" indent="0" marL="0">
              <a:lnSpc>
                <a:spcPts val="3281"/>
              </a:lnSpc>
              <a:buNone/>
            </a:pPr>
            <a:r>
              <a:rPr lang="en-US" sz="2624" dirty="0">
                <a:solidFill>
                  <a:srgbClr val="60A9FF"/>
                </a:solidFill>
                <a:latin typeface="Roboto Slab" pitchFamily="34" charset="0"/>
                <a:ea typeface="Roboto Slab" pitchFamily="34" charset="-122"/>
                <a:cs typeface="Roboto Slab" pitchFamily="34" charset="-120"/>
              </a:rPr>
              <a:t>2</a:t>
            </a:r>
            <a:endParaRPr lang="en-US" sz="2624" dirty="0"/>
          </a:p>
        </p:txBody>
      </p:sp>
      <p:sp>
        <p:nvSpPr>
          <p:cNvPr id="12" name="Text 9"/>
          <p:cNvSpPr/>
          <p:nvPr/>
        </p:nvSpPr>
        <p:spPr>
          <a:xfrm>
            <a:off x="6319599" y="3451265"/>
            <a:ext cx="2221944"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Bridging the Gap</a:t>
            </a:r>
            <a:endParaRPr lang="en-US" sz="2187" dirty="0"/>
          </a:p>
        </p:txBody>
      </p:sp>
      <p:sp>
        <p:nvSpPr>
          <p:cNvPr id="13" name="Text 10"/>
          <p:cNvSpPr/>
          <p:nvPr/>
        </p:nvSpPr>
        <p:spPr>
          <a:xfrm>
            <a:off x="6319599" y="3931682"/>
            <a:ext cx="3820001" cy="1777008"/>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It offers an innovative solution to bridge the gap between individuals and legal knowledge through the seamless integration of Rasa chatbot technology.</a:t>
            </a:r>
            <a:endParaRPr lang="en-US" sz="1750" dirty="0"/>
          </a:p>
        </p:txBody>
      </p:sp>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r>
          <p:cNvPicPr>
            <a:picLocks noChangeAspect="1"/>
          </p:cNvPicPr>
          <p:nvPr/>
        </p:nvPicPr>
        <p:blipFill>
          <a:blip r:embed="rId1"/>
          <a:stretch>
            <a:fillRect/>
          </a:stretch>
        </p:blipFill>
        <p:spPr>
          <a:xfrm>
            <a:off x="0" y="0"/>
            <a:ext cx="14630400" cy="2454712"/>
          </a:xfrm>
          <a:prstGeom prst="rect">
            <a:avLst/>
          </a:prstGeom>
        </p:spPr>
      </p:pic>
      <p:sp>
        <p:nvSpPr>
          <p:cNvPr id="5" name="Text 2"/>
          <p:cNvSpPr/>
          <p:nvPr/>
        </p:nvSpPr>
        <p:spPr>
          <a:xfrm>
            <a:off x="2651165" y="2994779"/>
            <a:ext cx="7609761" cy="613529"/>
          </a:xfrm>
          <a:prstGeom prst="rect">
            <a:avLst/>
          </a:prstGeom>
          <a:noFill/>
          <a:ln/>
        </p:spPr>
        <p:txBody>
          <a:bodyPr wrap="none" rtlCol="0" anchor="t"/>
          <a:lstStyle/>
          <a:p>
            <a:pPr indent="0" marL="0">
              <a:lnSpc>
                <a:spcPts val="4832"/>
              </a:lnSpc>
              <a:buNone/>
            </a:pPr>
            <a:r>
              <a:rPr lang="en-US" sz="3866" dirty="0">
                <a:solidFill>
                  <a:srgbClr val="60A9FF"/>
                </a:solidFill>
                <a:latin typeface="Roboto Slab" pitchFamily="34" charset="0"/>
                <a:ea typeface="Roboto Slab" pitchFamily="34" charset="-122"/>
                <a:cs typeface="Roboto Slab" pitchFamily="34" charset="-120"/>
              </a:rPr>
              <a:t>Empowering Legal Professionals</a:t>
            </a:r>
            <a:endParaRPr lang="en-US" sz="3866" dirty="0"/>
          </a:p>
        </p:txBody>
      </p:sp>
      <p:sp>
        <p:nvSpPr>
          <p:cNvPr id="6" name="Shape 3"/>
          <p:cNvSpPr/>
          <p:nvPr/>
        </p:nvSpPr>
        <p:spPr>
          <a:xfrm>
            <a:off x="2926199" y="3902869"/>
            <a:ext cx="39172" cy="3786664"/>
          </a:xfrm>
          <a:prstGeom prst="rect">
            <a:avLst/>
          </a:prstGeom>
          <a:solidFill>
            <a:srgbClr val="12161D"/>
          </a:solidFill>
          <a:ln/>
        </p:spPr>
      </p:sp>
      <p:sp>
        <p:nvSpPr>
          <p:cNvPr id="7" name="Shape 4"/>
          <p:cNvSpPr/>
          <p:nvPr/>
        </p:nvSpPr>
        <p:spPr>
          <a:xfrm>
            <a:off x="3166646" y="4257496"/>
            <a:ext cx="687229" cy="39172"/>
          </a:xfrm>
          <a:prstGeom prst="rect">
            <a:avLst/>
          </a:prstGeom>
          <a:solidFill>
            <a:srgbClr val="12161D"/>
          </a:solidFill>
          <a:ln/>
        </p:spPr>
      </p:sp>
      <p:sp>
        <p:nvSpPr>
          <p:cNvPr id="8" name="Shape 5"/>
          <p:cNvSpPr/>
          <p:nvPr/>
        </p:nvSpPr>
        <p:spPr>
          <a:xfrm>
            <a:off x="2724805" y="4056221"/>
            <a:ext cx="441841" cy="441841"/>
          </a:xfrm>
          <a:prstGeom prst="roundRect">
            <a:avLst>
              <a:gd name="adj" fmla="val 26667"/>
            </a:avLst>
          </a:prstGeom>
          <a:solidFill>
            <a:srgbClr val="12161D"/>
          </a:solidFill>
          <a:ln/>
        </p:spPr>
      </p:sp>
      <p:sp>
        <p:nvSpPr>
          <p:cNvPr id="9" name="Text 6"/>
          <p:cNvSpPr/>
          <p:nvPr/>
        </p:nvSpPr>
        <p:spPr>
          <a:xfrm>
            <a:off x="2884944" y="4093012"/>
            <a:ext cx="121444" cy="368141"/>
          </a:xfrm>
          <a:prstGeom prst="rect">
            <a:avLst/>
          </a:prstGeom>
          <a:noFill/>
          <a:ln/>
        </p:spPr>
        <p:txBody>
          <a:bodyPr wrap="none" rtlCol="0" anchor="t"/>
          <a:lstStyle/>
          <a:p>
            <a:pPr algn="ctr" indent="0" marL="0">
              <a:lnSpc>
                <a:spcPts val="2899"/>
              </a:lnSpc>
              <a:buNone/>
            </a:pPr>
            <a:r>
              <a:rPr lang="en-US" sz="2319" dirty="0">
                <a:solidFill>
                  <a:srgbClr val="60A9FF"/>
                </a:solidFill>
                <a:latin typeface="Roboto Slab" pitchFamily="34" charset="0"/>
                <a:ea typeface="Roboto Slab" pitchFamily="34" charset="-122"/>
                <a:cs typeface="Roboto Slab" pitchFamily="34" charset="-120"/>
              </a:rPr>
              <a:t>1</a:t>
            </a:r>
            <a:endParaRPr lang="en-US" sz="2319" dirty="0"/>
          </a:p>
        </p:txBody>
      </p:sp>
      <p:sp>
        <p:nvSpPr>
          <p:cNvPr id="10" name="Text 7"/>
          <p:cNvSpPr/>
          <p:nvPr/>
        </p:nvSpPr>
        <p:spPr>
          <a:xfrm>
            <a:off x="4025741" y="4099203"/>
            <a:ext cx="2466023" cy="306824"/>
          </a:xfrm>
          <a:prstGeom prst="rect">
            <a:avLst/>
          </a:prstGeom>
          <a:noFill/>
          <a:ln/>
        </p:spPr>
        <p:txBody>
          <a:bodyPr wrap="none" rtlCol="0" anchor="t"/>
          <a:lstStyle/>
          <a:p>
            <a:pPr algn="l" indent="0" marL="0">
              <a:lnSpc>
                <a:spcPts val="2416"/>
              </a:lnSpc>
              <a:buNone/>
            </a:pPr>
            <a:r>
              <a:rPr lang="en-US" sz="1933" dirty="0">
                <a:solidFill>
                  <a:srgbClr val="60A9FF"/>
                </a:solidFill>
                <a:latin typeface="Roboto Slab" pitchFamily="34" charset="0"/>
                <a:ea typeface="Roboto Slab" pitchFamily="34" charset="-122"/>
                <a:cs typeface="Roboto Slab" pitchFamily="34" charset="-120"/>
              </a:rPr>
              <a:t>Language Processing</a:t>
            </a:r>
            <a:endParaRPr lang="en-US" sz="1933" dirty="0"/>
          </a:p>
        </p:txBody>
      </p:sp>
      <p:sp>
        <p:nvSpPr>
          <p:cNvPr id="11" name="Text 8"/>
          <p:cNvSpPr/>
          <p:nvPr/>
        </p:nvSpPr>
        <p:spPr>
          <a:xfrm>
            <a:off x="4025741" y="4523780"/>
            <a:ext cx="7953375" cy="314087"/>
          </a:xfrm>
          <a:prstGeom prst="rect">
            <a:avLst/>
          </a:prstGeom>
          <a:noFill/>
          <a:ln/>
        </p:spPr>
        <p:txBody>
          <a:bodyPr wrap="none" rtlCol="0" anchor="t"/>
          <a:lstStyle/>
          <a:p>
            <a:pPr algn="l" indent="0" marL="0">
              <a:lnSpc>
                <a:spcPts val="2474"/>
              </a:lnSpc>
              <a:buNone/>
            </a:pPr>
            <a:r>
              <a:rPr lang="en-US" sz="1546" dirty="0">
                <a:solidFill>
                  <a:srgbClr val="D6E5EF"/>
                </a:solidFill>
                <a:latin typeface="Roboto" pitchFamily="34" charset="0"/>
                <a:ea typeface="Roboto" pitchFamily="34" charset="-122"/>
                <a:cs typeface="Roboto" pitchFamily="34" charset="-120"/>
              </a:rPr>
              <a:t>Utilizes natural language processing and machine learning technologies.</a:t>
            </a:r>
            <a:endParaRPr lang="en-US" sz="1546" dirty="0"/>
          </a:p>
        </p:txBody>
      </p:sp>
      <p:sp>
        <p:nvSpPr>
          <p:cNvPr id="12" name="Shape 9"/>
          <p:cNvSpPr/>
          <p:nvPr/>
        </p:nvSpPr>
        <p:spPr>
          <a:xfrm>
            <a:off x="3166646" y="5585162"/>
            <a:ext cx="687229" cy="39172"/>
          </a:xfrm>
          <a:prstGeom prst="rect">
            <a:avLst/>
          </a:prstGeom>
          <a:solidFill>
            <a:srgbClr val="12161D"/>
          </a:solidFill>
          <a:ln/>
        </p:spPr>
      </p:sp>
      <p:sp>
        <p:nvSpPr>
          <p:cNvPr id="13" name="Shape 10"/>
          <p:cNvSpPr/>
          <p:nvPr/>
        </p:nvSpPr>
        <p:spPr>
          <a:xfrm>
            <a:off x="2724805" y="5383887"/>
            <a:ext cx="441841" cy="441841"/>
          </a:xfrm>
          <a:prstGeom prst="roundRect">
            <a:avLst>
              <a:gd name="adj" fmla="val 26667"/>
            </a:avLst>
          </a:prstGeom>
          <a:solidFill>
            <a:srgbClr val="12161D"/>
          </a:solidFill>
          <a:ln/>
        </p:spPr>
      </p:sp>
      <p:sp>
        <p:nvSpPr>
          <p:cNvPr id="14" name="Text 11"/>
          <p:cNvSpPr/>
          <p:nvPr/>
        </p:nvSpPr>
        <p:spPr>
          <a:xfrm>
            <a:off x="2864346" y="5420678"/>
            <a:ext cx="162639" cy="368141"/>
          </a:xfrm>
          <a:prstGeom prst="rect">
            <a:avLst/>
          </a:prstGeom>
          <a:noFill/>
          <a:ln/>
        </p:spPr>
        <p:txBody>
          <a:bodyPr wrap="none" rtlCol="0" anchor="t"/>
          <a:lstStyle/>
          <a:p>
            <a:pPr algn="ctr" indent="0" marL="0">
              <a:lnSpc>
                <a:spcPts val="2899"/>
              </a:lnSpc>
              <a:buNone/>
            </a:pPr>
            <a:r>
              <a:rPr lang="en-US" sz="2319" dirty="0">
                <a:solidFill>
                  <a:srgbClr val="60A9FF"/>
                </a:solidFill>
                <a:latin typeface="Roboto Slab" pitchFamily="34" charset="0"/>
                <a:ea typeface="Roboto Slab" pitchFamily="34" charset="-122"/>
                <a:cs typeface="Roboto Slab" pitchFamily="34" charset="-120"/>
              </a:rPr>
              <a:t>2</a:t>
            </a:r>
            <a:endParaRPr lang="en-US" sz="2319" dirty="0"/>
          </a:p>
        </p:txBody>
      </p:sp>
      <p:sp>
        <p:nvSpPr>
          <p:cNvPr id="15" name="Text 12"/>
          <p:cNvSpPr/>
          <p:nvPr/>
        </p:nvSpPr>
        <p:spPr>
          <a:xfrm>
            <a:off x="4025741" y="5426869"/>
            <a:ext cx="2972514" cy="306824"/>
          </a:xfrm>
          <a:prstGeom prst="rect">
            <a:avLst/>
          </a:prstGeom>
          <a:noFill/>
          <a:ln/>
        </p:spPr>
        <p:txBody>
          <a:bodyPr wrap="none" rtlCol="0" anchor="t"/>
          <a:lstStyle/>
          <a:p>
            <a:pPr algn="l" indent="0" marL="0">
              <a:lnSpc>
                <a:spcPts val="2416"/>
              </a:lnSpc>
              <a:buNone/>
            </a:pPr>
            <a:r>
              <a:rPr lang="en-US" sz="1933" dirty="0">
                <a:solidFill>
                  <a:srgbClr val="60A9FF"/>
                </a:solidFill>
                <a:latin typeface="Roboto Slab" pitchFamily="34" charset="0"/>
                <a:ea typeface="Roboto Slab" pitchFamily="34" charset="-122"/>
                <a:cs typeface="Roboto Slab" pitchFamily="34" charset="-120"/>
              </a:rPr>
              <a:t>Advanced Understanding</a:t>
            </a:r>
            <a:endParaRPr lang="en-US" sz="1933" dirty="0"/>
          </a:p>
        </p:txBody>
      </p:sp>
      <p:sp>
        <p:nvSpPr>
          <p:cNvPr id="16" name="Text 13"/>
          <p:cNvSpPr/>
          <p:nvPr/>
        </p:nvSpPr>
        <p:spPr>
          <a:xfrm>
            <a:off x="4025741" y="5851446"/>
            <a:ext cx="7953375" cy="314087"/>
          </a:xfrm>
          <a:prstGeom prst="rect">
            <a:avLst/>
          </a:prstGeom>
          <a:noFill/>
          <a:ln/>
        </p:spPr>
        <p:txBody>
          <a:bodyPr wrap="none" rtlCol="0" anchor="t"/>
          <a:lstStyle/>
          <a:p>
            <a:pPr algn="l" indent="0" marL="0">
              <a:lnSpc>
                <a:spcPts val="2474"/>
              </a:lnSpc>
              <a:buNone/>
            </a:pPr>
            <a:r>
              <a:rPr lang="en-US" sz="1546" dirty="0">
                <a:solidFill>
                  <a:srgbClr val="D6E5EF"/>
                </a:solidFill>
                <a:latin typeface="Roboto" pitchFamily="34" charset="0"/>
                <a:ea typeface="Roboto" pitchFamily="34" charset="-122"/>
                <a:cs typeface="Roboto" pitchFamily="34" charset="-120"/>
              </a:rPr>
              <a:t>Comprehends user queries related to legal issues.</a:t>
            </a:r>
            <a:endParaRPr lang="en-US" sz="1546" dirty="0"/>
          </a:p>
        </p:txBody>
      </p:sp>
      <p:sp>
        <p:nvSpPr>
          <p:cNvPr id="17" name="Shape 14"/>
          <p:cNvSpPr/>
          <p:nvPr/>
        </p:nvSpPr>
        <p:spPr>
          <a:xfrm>
            <a:off x="3166646" y="6912828"/>
            <a:ext cx="687229" cy="39172"/>
          </a:xfrm>
          <a:prstGeom prst="rect">
            <a:avLst/>
          </a:prstGeom>
          <a:solidFill>
            <a:srgbClr val="12161D"/>
          </a:solidFill>
          <a:ln/>
        </p:spPr>
      </p:sp>
      <p:sp>
        <p:nvSpPr>
          <p:cNvPr id="18" name="Shape 15"/>
          <p:cNvSpPr/>
          <p:nvPr/>
        </p:nvSpPr>
        <p:spPr>
          <a:xfrm>
            <a:off x="2724805" y="6711553"/>
            <a:ext cx="441841" cy="441841"/>
          </a:xfrm>
          <a:prstGeom prst="roundRect">
            <a:avLst>
              <a:gd name="adj" fmla="val 26667"/>
            </a:avLst>
          </a:prstGeom>
          <a:solidFill>
            <a:srgbClr val="12161D"/>
          </a:solidFill>
          <a:ln/>
        </p:spPr>
      </p:sp>
      <p:sp>
        <p:nvSpPr>
          <p:cNvPr id="19" name="Text 16"/>
          <p:cNvSpPr/>
          <p:nvPr/>
        </p:nvSpPr>
        <p:spPr>
          <a:xfrm>
            <a:off x="2866132" y="6748343"/>
            <a:ext cx="159068" cy="368141"/>
          </a:xfrm>
          <a:prstGeom prst="rect">
            <a:avLst/>
          </a:prstGeom>
          <a:noFill/>
          <a:ln/>
        </p:spPr>
        <p:txBody>
          <a:bodyPr wrap="none" rtlCol="0" anchor="t"/>
          <a:lstStyle/>
          <a:p>
            <a:pPr algn="ctr" indent="0" marL="0">
              <a:lnSpc>
                <a:spcPts val="2899"/>
              </a:lnSpc>
              <a:buNone/>
            </a:pPr>
            <a:r>
              <a:rPr lang="en-US" sz="2319" dirty="0">
                <a:solidFill>
                  <a:srgbClr val="60A9FF"/>
                </a:solidFill>
                <a:latin typeface="Roboto Slab" pitchFamily="34" charset="0"/>
                <a:ea typeface="Roboto Slab" pitchFamily="34" charset="-122"/>
                <a:cs typeface="Roboto Slab" pitchFamily="34" charset="-120"/>
              </a:rPr>
              <a:t>3</a:t>
            </a:r>
            <a:endParaRPr lang="en-US" sz="2319" dirty="0"/>
          </a:p>
        </p:txBody>
      </p:sp>
      <p:sp>
        <p:nvSpPr>
          <p:cNvPr id="20" name="Text 17"/>
          <p:cNvSpPr/>
          <p:nvPr/>
        </p:nvSpPr>
        <p:spPr>
          <a:xfrm>
            <a:off x="4025741" y="6754535"/>
            <a:ext cx="1963698" cy="306824"/>
          </a:xfrm>
          <a:prstGeom prst="rect">
            <a:avLst/>
          </a:prstGeom>
          <a:noFill/>
          <a:ln/>
        </p:spPr>
        <p:txBody>
          <a:bodyPr wrap="none" rtlCol="0" anchor="t"/>
          <a:lstStyle/>
          <a:p>
            <a:pPr algn="l" indent="0" marL="0">
              <a:lnSpc>
                <a:spcPts val="2416"/>
              </a:lnSpc>
              <a:buNone/>
            </a:pPr>
            <a:r>
              <a:rPr lang="en-US" sz="1933" dirty="0">
                <a:solidFill>
                  <a:srgbClr val="60A9FF"/>
                </a:solidFill>
                <a:latin typeface="Roboto Slab" pitchFamily="34" charset="0"/>
                <a:ea typeface="Roboto Slab" pitchFamily="34" charset="-122"/>
                <a:cs typeface="Roboto Slab" pitchFamily="34" charset="-120"/>
              </a:rPr>
              <a:t>Accessibility</a:t>
            </a:r>
            <a:endParaRPr lang="en-US" sz="1933" dirty="0"/>
          </a:p>
        </p:txBody>
      </p:sp>
      <p:sp>
        <p:nvSpPr>
          <p:cNvPr id="21" name="Text 18"/>
          <p:cNvSpPr/>
          <p:nvPr/>
        </p:nvSpPr>
        <p:spPr>
          <a:xfrm>
            <a:off x="4025741" y="7179112"/>
            <a:ext cx="7953375" cy="314087"/>
          </a:xfrm>
          <a:prstGeom prst="rect">
            <a:avLst/>
          </a:prstGeom>
          <a:noFill/>
          <a:ln/>
        </p:spPr>
        <p:txBody>
          <a:bodyPr wrap="none" rtlCol="0" anchor="t"/>
          <a:lstStyle/>
          <a:p>
            <a:pPr algn="l" indent="0" marL="0">
              <a:lnSpc>
                <a:spcPts val="2474"/>
              </a:lnSpc>
              <a:buNone/>
            </a:pPr>
            <a:r>
              <a:rPr lang="en-US" sz="1546" dirty="0">
                <a:solidFill>
                  <a:srgbClr val="D6E5EF"/>
                </a:solidFill>
                <a:latin typeface="Roboto" pitchFamily="34" charset="0"/>
                <a:ea typeface="Roboto" pitchFamily="34" charset="-122"/>
                <a:cs typeface="Roboto" pitchFamily="34" charset="-120"/>
              </a:rPr>
              <a:t>Enhances accessibility and efficiency of legal services.</a:t>
            </a:r>
            <a:endParaRPr lang="en-US" sz="1546"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2783205"/>
            <a:ext cx="6123265" cy="694373"/>
          </a:xfrm>
          <a:prstGeom prst="rect">
            <a:avLst/>
          </a:prstGeom>
          <a:noFill/>
          <a:ln/>
        </p:spPr>
        <p:txBody>
          <a:bodyPr wrap="non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User-Friendly Interface</a:t>
            </a:r>
            <a:endParaRPr lang="en-US" sz="4374" dirty="0"/>
          </a:p>
        </p:txBody>
      </p:sp>
      <p:sp>
        <p:nvSpPr>
          <p:cNvPr id="6" name="Shape 3"/>
          <p:cNvSpPr/>
          <p:nvPr/>
        </p:nvSpPr>
        <p:spPr>
          <a:xfrm>
            <a:off x="833199" y="3810833"/>
            <a:ext cx="4542115" cy="1635562"/>
          </a:xfrm>
          <a:prstGeom prst="roundRect">
            <a:avLst>
              <a:gd name="adj" fmla="val 8151"/>
            </a:avLst>
          </a:prstGeom>
          <a:solidFill>
            <a:srgbClr val="12161D"/>
          </a:solidFill>
          <a:ln/>
        </p:spPr>
      </p:sp>
      <p:sp>
        <p:nvSpPr>
          <p:cNvPr id="7" name="Text 4"/>
          <p:cNvSpPr/>
          <p:nvPr/>
        </p:nvSpPr>
        <p:spPr>
          <a:xfrm>
            <a:off x="1055370" y="4033004"/>
            <a:ext cx="3481864"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Conversational Interaction</a:t>
            </a:r>
            <a:endParaRPr lang="en-US" sz="2187" dirty="0"/>
          </a:p>
        </p:txBody>
      </p:sp>
      <p:sp>
        <p:nvSpPr>
          <p:cNvPr id="8" name="Text 5"/>
          <p:cNvSpPr/>
          <p:nvPr/>
        </p:nvSpPr>
        <p:spPr>
          <a:xfrm>
            <a:off x="1055370" y="4513421"/>
            <a:ext cx="4097774" cy="71080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Allows users to interact with a virtual assistant using conversational language.</a:t>
            </a:r>
            <a:endParaRPr lang="en-US" sz="1750" dirty="0"/>
          </a:p>
        </p:txBody>
      </p:sp>
      <p:sp>
        <p:nvSpPr>
          <p:cNvPr id="9" name="Shape 6"/>
          <p:cNvSpPr/>
          <p:nvPr/>
        </p:nvSpPr>
        <p:spPr>
          <a:xfrm>
            <a:off x="5597485" y="3810833"/>
            <a:ext cx="4542115" cy="1635562"/>
          </a:xfrm>
          <a:prstGeom prst="roundRect">
            <a:avLst>
              <a:gd name="adj" fmla="val 8151"/>
            </a:avLst>
          </a:prstGeom>
          <a:solidFill>
            <a:srgbClr val="12161D"/>
          </a:solidFill>
          <a:ln/>
        </p:spPr>
      </p:sp>
      <p:sp>
        <p:nvSpPr>
          <p:cNvPr id="10" name="Text 7"/>
          <p:cNvSpPr/>
          <p:nvPr/>
        </p:nvSpPr>
        <p:spPr>
          <a:xfrm>
            <a:off x="5819656" y="4033004"/>
            <a:ext cx="2447330" cy="347186"/>
          </a:xfrm>
          <a:prstGeom prst="rect">
            <a:avLst/>
          </a:prstGeom>
          <a:noFill/>
          <a:ln/>
        </p:spPr>
        <p:txBody>
          <a:bodyPr wrap="none" rtlCol="0" anchor="t"/>
          <a:lstStyle/>
          <a:p>
            <a:pP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Instant Assistance</a:t>
            </a:r>
            <a:endParaRPr lang="en-US" sz="2187" dirty="0"/>
          </a:p>
        </p:txBody>
      </p:sp>
      <p:sp>
        <p:nvSpPr>
          <p:cNvPr id="11" name="Text 8"/>
          <p:cNvSpPr/>
          <p:nvPr/>
        </p:nvSpPr>
        <p:spPr>
          <a:xfrm>
            <a:off x="5819656" y="4513421"/>
            <a:ext cx="4097774" cy="71080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Provides relevant information and even preliminary legal advice.</a:t>
            </a:r>
            <a:endParaRPr lang="en-US" sz="1750" dirty="0"/>
          </a:p>
        </p:txBody>
      </p:sp>
      <p:pic>
        <p:nvPicPr>
          <p:cNvPr id="1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2283262"/>
            <a:ext cx="10256996" cy="694373"/>
          </a:xfrm>
          <a:prstGeom prst="rect">
            <a:avLst/>
          </a:prstGeom>
          <a:noFill/>
          <a:ln/>
        </p:spPr>
        <p:txBody>
          <a:bodyPr wrap="non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Artificial Intelligence in the Legal Field</a:t>
            </a:r>
            <a:endParaRPr lang="en-US" sz="4374" dirty="0"/>
          </a:p>
        </p:txBody>
      </p:sp>
      <p:sp>
        <p:nvSpPr>
          <p:cNvPr id="5" name="Text 3"/>
          <p:cNvSpPr/>
          <p:nvPr/>
        </p:nvSpPr>
        <p:spPr>
          <a:xfrm>
            <a:off x="2037993" y="3533061"/>
            <a:ext cx="5110520" cy="944285"/>
          </a:xfrm>
          <a:prstGeom prst="rect">
            <a:avLst/>
          </a:prstGeom>
          <a:noFill/>
          <a:ln/>
        </p:spPr>
        <p:txBody>
          <a:bodyPr wrap="none" rtlCol="0" anchor="t"/>
          <a:lstStyle/>
          <a:p>
            <a:pPr algn="ctr" indent="0" marL="0">
              <a:lnSpc>
                <a:spcPts val="7436"/>
              </a:lnSpc>
              <a:buNone/>
            </a:pPr>
            <a:r>
              <a:rPr lang="en-US" sz="7436" dirty="0">
                <a:solidFill>
                  <a:srgbClr val="60A9FF"/>
                </a:solidFill>
                <a:latin typeface="Roboto Slab" pitchFamily="34" charset="0"/>
                <a:ea typeface="Roboto Slab" pitchFamily="34" charset="-122"/>
                <a:cs typeface="Roboto Slab" pitchFamily="34" charset="-120"/>
              </a:rPr>
              <a:t>24x7</a:t>
            </a:r>
            <a:endParaRPr lang="en-US" sz="7436" dirty="0"/>
          </a:p>
        </p:txBody>
      </p:sp>
      <p:sp>
        <p:nvSpPr>
          <p:cNvPr id="6" name="Text 4"/>
          <p:cNvSpPr/>
          <p:nvPr/>
        </p:nvSpPr>
        <p:spPr>
          <a:xfrm>
            <a:off x="3422809" y="4754999"/>
            <a:ext cx="2340769" cy="347186"/>
          </a:xfrm>
          <a:prstGeom prst="rect">
            <a:avLst/>
          </a:prstGeom>
          <a:noFill/>
          <a:ln/>
        </p:spPr>
        <p:txBody>
          <a:bodyPr wrap="none" rtlCol="0" anchor="t"/>
          <a:lstStyle/>
          <a:p>
            <a:pPr algn="ct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24/7 Accessibility</a:t>
            </a:r>
            <a:endParaRPr lang="en-US" sz="2187" dirty="0"/>
          </a:p>
        </p:txBody>
      </p:sp>
      <p:sp>
        <p:nvSpPr>
          <p:cNvPr id="7" name="Text 5"/>
          <p:cNvSpPr/>
          <p:nvPr/>
        </p:nvSpPr>
        <p:spPr>
          <a:xfrm>
            <a:off x="2037993" y="5235416"/>
            <a:ext cx="5110520" cy="710803"/>
          </a:xfrm>
          <a:prstGeom prst="rect">
            <a:avLst/>
          </a:prstGeom>
          <a:noFill/>
          <a:ln/>
        </p:spPr>
        <p:txBody>
          <a:bodyPr wrap="square" rtlCol="0" anchor="t"/>
          <a:lstStyle/>
          <a:p>
            <a:pPr algn="ctr" indent="0" marL="0">
              <a:lnSpc>
                <a:spcPts val="2799"/>
              </a:lnSpc>
              <a:buNone/>
            </a:pPr>
            <a:r>
              <a:rPr lang="en-US" sz="1750" dirty="0">
                <a:solidFill>
                  <a:srgbClr val="D6E5EF"/>
                </a:solidFill>
                <a:latin typeface="Roboto" pitchFamily="34" charset="0"/>
                <a:ea typeface="Roboto" pitchFamily="34" charset="-122"/>
                <a:cs typeface="Roboto" pitchFamily="34" charset="-120"/>
              </a:rPr>
              <a:t>The AI-Legal Assistant offers round-the-clock access to legal support and assistance.</a:t>
            </a:r>
            <a:endParaRPr lang="en-US" sz="1750" dirty="0"/>
          </a:p>
        </p:txBody>
      </p:sp>
      <p:sp>
        <p:nvSpPr>
          <p:cNvPr id="8" name="Text 6"/>
          <p:cNvSpPr/>
          <p:nvPr/>
        </p:nvSpPr>
        <p:spPr>
          <a:xfrm>
            <a:off x="7481768" y="3533061"/>
            <a:ext cx="5110639" cy="944285"/>
          </a:xfrm>
          <a:prstGeom prst="rect">
            <a:avLst/>
          </a:prstGeom>
          <a:noFill/>
          <a:ln/>
        </p:spPr>
        <p:txBody>
          <a:bodyPr wrap="none" rtlCol="0" anchor="t"/>
          <a:lstStyle/>
          <a:p>
            <a:pPr algn="ctr" indent="0" marL="0">
              <a:lnSpc>
                <a:spcPts val="7436"/>
              </a:lnSpc>
              <a:buNone/>
            </a:pPr>
            <a:r>
              <a:rPr lang="en-US" sz="7436" dirty="0">
                <a:solidFill>
                  <a:srgbClr val="60A9FF"/>
                </a:solidFill>
                <a:latin typeface="Roboto Slab" pitchFamily="34" charset="0"/>
                <a:ea typeface="Roboto Slab" pitchFamily="34" charset="-122"/>
                <a:cs typeface="Roboto Slab" pitchFamily="34" charset="-120"/>
              </a:rPr>
              <a:t>Efficient</a:t>
            </a:r>
            <a:endParaRPr lang="en-US" sz="7436" dirty="0"/>
          </a:p>
        </p:txBody>
      </p:sp>
      <p:sp>
        <p:nvSpPr>
          <p:cNvPr id="9" name="Text 7"/>
          <p:cNvSpPr/>
          <p:nvPr/>
        </p:nvSpPr>
        <p:spPr>
          <a:xfrm>
            <a:off x="8892540" y="4754999"/>
            <a:ext cx="2288977" cy="347186"/>
          </a:xfrm>
          <a:prstGeom prst="rect">
            <a:avLst/>
          </a:prstGeom>
          <a:noFill/>
          <a:ln/>
        </p:spPr>
        <p:txBody>
          <a:bodyPr wrap="none" rtlCol="0" anchor="t"/>
          <a:lstStyle/>
          <a:p>
            <a:pPr algn="ctr"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Efficient Services</a:t>
            </a:r>
            <a:endParaRPr lang="en-US" sz="2187" dirty="0"/>
          </a:p>
        </p:txBody>
      </p:sp>
      <p:sp>
        <p:nvSpPr>
          <p:cNvPr id="10" name="Text 8"/>
          <p:cNvSpPr/>
          <p:nvPr/>
        </p:nvSpPr>
        <p:spPr>
          <a:xfrm>
            <a:off x="7481768" y="5235416"/>
            <a:ext cx="5110639" cy="710803"/>
          </a:xfrm>
          <a:prstGeom prst="rect">
            <a:avLst/>
          </a:prstGeom>
          <a:noFill/>
          <a:ln/>
        </p:spPr>
        <p:txBody>
          <a:bodyPr wrap="square" rtlCol="0" anchor="t"/>
          <a:lstStyle/>
          <a:p>
            <a:pPr algn="ctr" indent="0" marL="0">
              <a:lnSpc>
                <a:spcPts val="2799"/>
              </a:lnSpc>
              <a:buNone/>
            </a:pPr>
            <a:r>
              <a:rPr lang="en-US" sz="1750" dirty="0">
                <a:solidFill>
                  <a:srgbClr val="D6E5EF"/>
                </a:solidFill>
                <a:latin typeface="Roboto" pitchFamily="34" charset="0"/>
                <a:ea typeface="Roboto" pitchFamily="34" charset="-122"/>
                <a:cs typeface="Roboto" pitchFamily="34" charset="-120"/>
              </a:rPr>
              <a:t>Streamlines the process of obtaining legal information.</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934760"/>
            <a:ext cx="5540216" cy="694373"/>
          </a:xfrm>
          <a:prstGeom prst="rect">
            <a:avLst/>
          </a:prstGeom>
          <a:noFill/>
          <a:ln/>
        </p:spPr>
        <p:txBody>
          <a:bodyPr wrap="non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Seamless Integration</a:t>
            </a:r>
            <a:endParaRPr lang="en-US" sz="4374" dirty="0"/>
          </a:p>
        </p:txBody>
      </p:sp>
      <p:pic>
        <p:nvPicPr>
          <p:cNvPr id="6" name="Image 1" descr="preencoded.png">    </p:cNvPr>
          <p:cNvPicPr>
            <a:picLocks noChangeAspect="1"/>
          </p:cNvPicPr>
          <p:nvPr/>
        </p:nvPicPr>
        <p:blipFill>
          <a:blip r:embed="rId2"/>
          <a:stretch>
            <a:fillRect/>
          </a:stretch>
        </p:blipFill>
        <p:spPr>
          <a:xfrm>
            <a:off x="833199" y="1962388"/>
            <a:ext cx="1110972" cy="1777484"/>
          </a:xfrm>
          <a:prstGeom prst="rect">
            <a:avLst/>
          </a:prstGeom>
        </p:spPr>
      </p:pic>
      <p:sp>
        <p:nvSpPr>
          <p:cNvPr id="7" name="Text 3"/>
          <p:cNvSpPr/>
          <p:nvPr/>
        </p:nvSpPr>
        <p:spPr>
          <a:xfrm>
            <a:off x="2277428" y="2184559"/>
            <a:ext cx="2231708" cy="347186"/>
          </a:xfrm>
          <a:prstGeom prst="rect">
            <a:avLst/>
          </a:prstGeom>
          <a:noFill/>
          <a:ln/>
        </p:spPr>
        <p:txBody>
          <a:bodyPr wrap="none" rtlCol="0" anchor="t"/>
          <a:lstStyle/>
          <a:p>
            <a:pPr algn="l"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Virtual Assistant</a:t>
            </a:r>
            <a:endParaRPr lang="en-US" sz="2187" dirty="0"/>
          </a:p>
        </p:txBody>
      </p:sp>
      <p:sp>
        <p:nvSpPr>
          <p:cNvPr id="8" name="Text 4"/>
          <p:cNvSpPr/>
          <p:nvPr/>
        </p:nvSpPr>
        <p:spPr>
          <a:xfrm>
            <a:off x="2277428" y="2664976"/>
            <a:ext cx="7862173" cy="355402"/>
          </a:xfrm>
          <a:prstGeom prst="rect">
            <a:avLst/>
          </a:prstGeom>
          <a:noFill/>
          <a:ln/>
        </p:spPr>
        <p:txBody>
          <a:bodyPr wrap="none" rtlCol="0" anchor="t"/>
          <a:lstStyle/>
          <a:p>
            <a:pPr algn="l" indent="0" marL="0">
              <a:lnSpc>
                <a:spcPts val="2799"/>
              </a:lnSpc>
              <a:buNone/>
            </a:pPr>
            <a:r>
              <a:rPr lang="en-US" sz="1750" dirty="0">
                <a:solidFill>
                  <a:srgbClr val="D6E5EF"/>
                </a:solidFill>
                <a:latin typeface="Roboto" pitchFamily="34" charset="0"/>
                <a:ea typeface="Roboto" pitchFamily="34" charset="-122"/>
                <a:cs typeface="Roboto" pitchFamily="34" charset="-120"/>
              </a:rPr>
              <a:t>Users can interact seamlessly with a virtual assistant for legal guidance.</a:t>
            </a:r>
            <a:endParaRPr lang="en-US" sz="1750" dirty="0"/>
          </a:p>
        </p:txBody>
      </p:sp>
      <p:pic>
        <p:nvPicPr>
          <p:cNvPr id="9" name="Image 2" descr="preencoded.png">    </p:cNvPr>
          <p:cNvPicPr>
            <a:picLocks noChangeAspect="1"/>
          </p:cNvPicPr>
          <p:nvPr/>
        </p:nvPicPr>
        <p:blipFill>
          <a:blip r:embed="rId3"/>
          <a:stretch>
            <a:fillRect/>
          </a:stretch>
        </p:blipFill>
        <p:spPr>
          <a:xfrm>
            <a:off x="833199" y="3739872"/>
            <a:ext cx="1110972" cy="1777484"/>
          </a:xfrm>
          <a:prstGeom prst="rect">
            <a:avLst/>
          </a:prstGeom>
        </p:spPr>
      </p:pic>
      <p:sp>
        <p:nvSpPr>
          <p:cNvPr id="10" name="Text 5"/>
          <p:cNvSpPr/>
          <p:nvPr/>
        </p:nvSpPr>
        <p:spPr>
          <a:xfrm>
            <a:off x="2277428" y="3962043"/>
            <a:ext cx="2255163" cy="347186"/>
          </a:xfrm>
          <a:prstGeom prst="rect">
            <a:avLst/>
          </a:prstGeom>
          <a:noFill/>
          <a:ln/>
        </p:spPr>
        <p:txBody>
          <a:bodyPr wrap="none" rtlCol="0" anchor="t"/>
          <a:lstStyle/>
          <a:p>
            <a:pPr algn="l"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Legal Knowledge</a:t>
            </a:r>
            <a:endParaRPr lang="en-US" sz="2187" dirty="0"/>
          </a:p>
        </p:txBody>
      </p:sp>
      <p:sp>
        <p:nvSpPr>
          <p:cNvPr id="11" name="Text 6"/>
          <p:cNvSpPr/>
          <p:nvPr/>
        </p:nvSpPr>
        <p:spPr>
          <a:xfrm>
            <a:off x="2277428" y="4442460"/>
            <a:ext cx="7862173" cy="355402"/>
          </a:xfrm>
          <a:prstGeom prst="rect">
            <a:avLst/>
          </a:prstGeom>
          <a:noFill/>
          <a:ln/>
        </p:spPr>
        <p:txBody>
          <a:bodyPr wrap="none" rtlCol="0" anchor="t"/>
          <a:lstStyle/>
          <a:p>
            <a:pPr algn="l" indent="0" marL="0">
              <a:lnSpc>
                <a:spcPts val="2799"/>
              </a:lnSpc>
              <a:buNone/>
            </a:pPr>
            <a:r>
              <a:rPr lang="en-US" sz="1750" dirty="0">
                <a:solidFill>
                  <a:srgbClr val="D6E5EF"/>
                </a:solidFill>
                <a:latin typeface="Roboto" pitchFamily="34" charset="0"/>
                <a:ea typeface="Roboto" pitchFamily="34" charset="-122"/>
                <a:cs typeface="Roboto" pitchFamily="34" charset="-120"/>
              </a:rPr>
              <a:t>The system bridges the gap between individuals and legal knowledge.</a:t>
            </a:r>
            <a:endParaRPr lang="en-US" sz="1750" dirty="0"/>
          </a:p>
        </p:txBody>
      </p:sp>
      <p:pic>
        <p:nvPicPr>
          <p:cNvPr id="12" name="Image 3" descr="preencoded.png">    </p:cNvPr>
          <p:cNvPicPr>
            <a:picLocks noChangeAspect="1"/>
          </p:cNvPicPr>
          <p:nvPr/>
        </p:nvPicPr>
        <p:blipFill>
          <a:blip r:embed="rId4"/>
          <a:stretch>
            <a:fillRect/>
          </a:stretch>
        </p:blipFill>
        <p:spPr>
          <a:xfrm>
            <a:off x="833199" y="5517356"/>
            <a:ext cx="1110972" cy="1777484"/>
          </a:xfrm>
          <a:prstGeom prst="rect">
            <a:avLst/>
          </a:prstGeom>
        </p:spPr>
      </p:pic>
      <p:sp>
        <p:nvSpPr>
          <p:cNvPr id="13" name="Text 7"/>
          <p:cNvSpPr/>
          <p:nvPr/>
        </p:nvSpPr>
        <p:spPr>
          <a:xfrm>
            <a:off x="2277428" y="5739527"/>
            <a:ext cx="2221944" cy="347186"/>
          </a:xfrm>
          <a:prstGeom prst="rect">
            <a:avLst/>
          </a:prstGeom>
          <a:noFill/>
          <a:ln/>
        </p:spPr>
        <p:txBody>
          <a:bodyPr wrap="none" rtlCol="0" anchor="t"/>
          <a:lstStyle/>
          <a:p>
            <a:pPr algn="l" indent="0" marL="0">
              <a:lnSpc>
                <a:spcPts val="2734"/>
              </a:lnSpc>
              <a:buNone/>
            </a:pPr>
            <a:r>
              <a:rPr lang="en-US" sz="2187" dirty="0">
                <a:solidFill>
                  <a:srgbClr val="60A9FF"/>
                </a:solidFill>
                <a:latin typeface="Roboto Slab" pitchFamily="34" charset="0"/>
                <a:ea typeface="Roboto Slab" pitchFamily="34" charset="-122"/>
                <a:cs typeface="Roboto Slab" pitchFamily="34" charset="-120"/>
              </a:rPr>
              <a:t>Accessibility</a:t>
            </a:r>
            <a:endParaRPr lang="en-US" sz="2187" dirty="0"/>
          </a:p>
        </p:txBody>
      </p:sp>
      <p:sp>
        <p:nvSpPr>
          <p:cNvPr id="14" name="Text 8"/>
          <p:cNvSpPr/>
          <p:nvPr/>
        </p:nvSpPr>
        <p:spPr>
          <a:xfrm>
            <a:off x="2277428" y="6219944"/>
            <a:ext cx="7862173" cy="355402"/>
          </a:xfrm>
          <a:prstGeom prst="rect">
            <a:avLst/>
          </a:prstGeom>
          <a:noFill/>
          <a:ln/>
        </p:spPr>
        <p:txBody>
          <a:bodyPr wrap="none" rtlCol="0" anchor="t"/>
          <a:lstStyle/>
          <a:p>
            <a:pPr algn="l" indent="0" marL="0">
              <a:lnSpc>
                <a:spcPts val="2799"/>
              </a:lnSpc>
              <a:buNone/>
            </a:pPr>
            <a:r>
              <a:rPr lang="en-US" sz="1750" dirty="0">
                <a:solidFill>
                  <a:srgbClr val="D6E5EF"/>
                </a:solidFill>
                <a:latin typeface="Roboto" pitchFamily="34" charset="0"/>
                <a:ea typeface="Roboto" pitchFamily="34" charset="-122"/>
                <a:cs typeface="Roboto" pitchFamily="34" charset="-120"/>
              </a:rPr>
              <a:t>Offers accessibility to legal resources and information for a broader audience.</a:t>
            </a:r>
            <a:endParaRPr lang="en-US" sz="175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sp>
        <p:nvSpPr>
          <p:cNvPr id="4" name="Text 2"/>
          <p:cNvSpPr/>
          <p:nvPr/>
        </p:nvSpPr>
        <p:spPr>
          <a:xfrm>
            <a:off x="2037993" y="2056686"/>
            <a:ext cx="5908834" cy="694373"/>
          </a:xfrm>
          <a:prstGeom prst="rect">
            <a:avLst/>
          </a:prstGeom>
          <a:noFill/>
          <a:ln/>
        </p:spPr>
        <p:txBody>
          <a:bodyPr wrap="none" rtlCol="0" anchor="t"/>
          <a:lstStyle/>
          <a:p>
            <a:pPr indent="0" marL="0">
              <a:lnSpc>
                <a:spcPts val="5468"/>
              </a:lnSpc>
              <a:buNone/>
            </a:pPr>
            <a:r>
              <a:rPr lang="en-US" sz="4374" dirty="0">
                <a:solidFill>
                  <a:srgbClr val="60A9FF"/>
                </a:solidFill>
                <a:latin typeface="Roboto Slab" pitchFamily="34" charset="0"/>
                <a:ea typeface="Roboto Slab" pitchFamily="34" charset="-122"/>
                <a:cs typeface="Roboto Slab" pitchFamily="34" charset="-120"/>
              </a:rPr>
              <a:t>Expert Legal Guidance</a:t>
            </a:r>
            <a:endParaRPr lang="en-US" sz="4374" dirty="0"/>
          </a:p>
        </p:txBody>
      </p:sp>
      <p:sp>
        <p:nvSpPr>
          <p:cNvPr id="5" name="Shape 3"/>
          <p:cNvSpPr/>
          <p:nvPr/>
        </p:nvSpPr>
        <p:spPr>
          <a:xfrm>
            <a:off x="2037993" y="3195399"/>
            <a:ext cx="10554414" cy="992505"/>
          </a:xfrm>
          <a:prstGeom prst="rect">
            <a:avLst/>
          </a:prstGeom>
          <a:solidFill>
            <a:srgbClr val="12161D"/>
          </a:solidFill>
          <a:ln/>
        </p:spPr>
      </p:sp>
      <p:sp>
        <p:nvSpPr>
          <p:cNvPr id="6" name="Text 4"/>
          <p:cNvSpPr/>
          <p:nvPr/>
        </p:nvSpPr>
        <p:spPr>
          <a:xfrm>
            <a:off x="2260163" y="3336250"/>
            <a:ext cx="4829056" cy="355402"/>
          </a:xfrm>
          <a:prstGeom prst="rect">
            <a:avLst/>
          </a:prstGeom>
          <a:noFill/>
          <a:ln/>
        </p:spPr>
        <p:txBody>
          <a:bodyPr wrap="non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Comprehensive Support</a:t>
            </a:r>
            <a:endParaRPr lang="en-US" sz="1750" dirty="0"/>
          </a:p>
        </p:txBody>
      </p:sp>
      <p:sp>
        <p:nvSpPr>
          <p:cNvPr id="7" name="Text 5"/>
          <p:cNvSpPr/>
          <p:nvPr/>
        </p:nvSpPr>
        <p:spPr>
          <a:xfrm>
            <a:off x="7541181" y="3336250"/>
            <a:ext cx="4829056" cy="71080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Empowers individuals with enhanced access to comprehensive legal support.</a:t>
            </a:r>
            <a:endParaRPr lang="en-US" sz="1750" dirty="0"/>
          </a:p>
        </p:txBody>
      </p:sp>
      <p:sp>
        <p:nvSpPr>
          <p:cNvPr id="8" name="Text 6"/>
          <p:cNvSpPr/>
          <p:nvPr/>
        </p:nvSpPr>
        <p:spPr>
          <a:xfrm>
            <a:off x="2260163" y="4328755"/>
            <a:ext cx="4829056" cy="355402"/>
          </a:xfrm>
          <a:prstGeom prst="rect">
            <a:avLst/>
          </a:prstGeom>
          <a:noFill/>
          <a:ln/>
        </p:spPr>
        <p:txBody>
          <a:bodyPr wrap="non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Efficiency</a:t>
            </a:r>
            <a:endParaRPr lang="en-US" sz="1750" dirty="0"/>
          </a:p>
        </p:txBody>
      </p:sp>
      <p:sp>
        <p:nvSpPr>
          <p:cNvPr id="9" name="Text 7"/>
          <p:cNvSpPr/>
          <p:nvPr/>
        </p:nvSpPr>
        <p:spPr>
          <a:xfrm>
            <a:off x="7541181" y="4328755"/>
            <a:ext cx="4829056" cy="71080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Streamlines the process of obtaining legal information and advice.</a:t>
            </a:r>
            <a:endParaRPr lang="en-US" sz="1750" dirty="0"/>
          </a:p>
        </p:txBody>
      </p:sp>
      <p:sp>
        <p:nvSpPr>
          <p:cNvPr id="10" name="Shape 8"/>
          <p:cNvSpPr/>
          <p:nvPr/>
        </p:nvSpPr>
        <p:spPr>
          <a:xfrm>
            <a:off x="2037993" y="5180409"/>
            <a:ext cx="10554414" cy="992505"/>
          </a:xfrm>
          <a:prstGeom prst="rect">
            <a:avLst/>
          </a:prstGeom>
          <a:solidFill>
            <a:srgbClr val="12161D"/>
          </a:solidFill>
          <a:ln/>
        </p:spPr>
      </p:sp>
      <p:sp>
        <p:nvSpPr>
          <p:cNvPr id="11" name="Text 9"/>
          <p:cNvSpPr/>
          <p:nvPr/>
        </p:nvSpPr>
        <p:spPr>
          <a:xfrm>
            <a:off x="2260163" y="5321260"/>
            <a:ext cx="4829056" cy="355402"/>
          </a:xfrm>
          <a:prstGeom prst="rect">
            <a:avLst/>
          </a:prstGeom>
          <a:noFill/>
          <a:ln/>
        </p:spPr>
        <p:txBody>
          <a:bodyPr wrap="non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Accessibility</a:t>
            </a:r>
            <a:endParaRPr lang="en-US" sz="1750" dirty="0"/>
          </a:p>
        </p:txBody>
      </p:sp>
      <p:sp>
        <p:nvSpPr>
          <p:cNvPr id="12" name="Text 10"/>
          <p:cNvSpPr/>
          <p:nvPr/>
        </p:nvSpPr>
        <p:spPr>
          <a:xfrm>
            <a:off x="7541181" y="5321260"/>
            <a:ext cx="4829056" cy="710803"/>
          </a:xfrm>
          <a:prstGeom prst="rect">
            <a:avLst/>
          </a:prstGeom>
          <a:noFill/>
          <a:ln/>
        </p:spPr>
        <p:txBody>
          <a:bodyPr wrap="square" rtlCol="0" anchor="t"/>
          <a:lstStyle/>
          <a:p>
            <a:pPr indent="0" marL="0">
              <a:lnSpc>
                <a:spcPts val="2799"/>
              </a:lnSpc>
              <a:buNone/>
            </a:pPr>
            <a:r>
              <a:rPr lang="en-US" sz="1750" dirty="0">
                <a:solidFill>
                  <a:srgbClr val="D6E5EF"/>
                </a:solidFill>
                <a:latin typeface="Roboto" pitchFamily="34" charset="0"/>
                <a:ea typeface="Roboto" pitchFamily="34" charset="-122"/>
                <a:cs typeface="Roboto" pitchFamily="34" charset="-120"/>
              </a:rPr>
              <a:t>Makes legal assistance accessible to a wider audience.</a:t>
            </a:r>
            <a:endParaRPr lang="en-US" sz="1750" dirty="0"/>
          </a:p>
        </p:txBody>
      </p:sp>
      <p:pic>
        <p:nvPicPr>
          <p:cNvPr id="13"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2024-02-09T13:45:51Z</dcterms:created>
  <dcterms:modified xsi:type="dcterms:W3CDTF">2024-02-09T13:45:51Z</dcterms:modified>
</cp:coreProperties>
</file>