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80" r:id="rId5"/>
    <p:sldId id="259" r:id="rId6"/>
    <p:sldId id="260" r:id="rId7"/>
    <p:sldId id="279" r:id="rId8"/>
    <p:sldId id="261" r:id="rId9"/>
    <p:sldId id="262" r:id="rId10"/>
    <p:sldId id="263" r:id="rId11"/>
    <p:sldId id="264" r:id="rId12"/>
    <p:sldId id="265" r:id="rId13"/>
    <p:sldId id="266" r:id="rId14"/>
    <p:sldId id="267" r:id="rId15"/>
    <p:sldId id="268" r:id="rId16"/>
    <p:sldId id="282" r:id="rId17"/>
    <p:sldId id="270" r:id="rId18"/>
    <p:sldId id="271" r:id="rId19"/>
    <p:sldId id="272" r:id="rId20"/>
    <p:sldId id="273"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5E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146360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249585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1740546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84841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3304947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269029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1033044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467848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308347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94830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190632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344867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410748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271182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266329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160971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2B8BB9-74F9-4CE4-A005-EEA1528A1774}" type="datetimeFigureOut">
              <a:rPr lang="en-IN" smtClean="0"/>
              <a:pPr/>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06E23D-343C-4832-883F-D1B542FB61C8}" type="slidenum">
              <a:rPr lang="en-IN" smtClean="0"/>
              <a:pPr/>
              <a:t>‹#›</a:t>
            </a:fld>
            <a:endParaRPr lang="en-IN"/>
          </a:p>
        </p:txBody>
      </p:sp>
    </p:spTree>
    <p:extLst>
      <p:ext uri="{BB962C8B-B14F-4D97-AF65-F5344CB8AC3E}">
        <p14:creationId xmlns:p14="http://schemas.microsoft.com/office/powerpoint/2010/main" val="126293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2B8BB9-74F9-4CE4-A005-EEA1528A1774}" type="datetimeFigureOut">
              <a:rPr lang="en-IN" smtClean="0"/>
              <a:pPr/>
              <a:t>20-02-2021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E06E23D-343C-4832-883F-D1B542FB61C8}" type="slidenum">
              <a:rPr lang="en-IN" smtClean="0"/>
              <a:pPr/>
              <a:t>‹#›</a:t>
            </a:fld>
            <a:endParaRPr lang="en-IN"/>
          </a:p>
        </p:txBody>
      </p:sp>
    </p:spTree>
    <p:extLst>
      <p:ext uri="{BB962C8B-B14F-4D97-AF65-F5344CB8AC3E}">
        <p14:creationId xmlns:p14="http://schemas.microsoft.com/office/powerpoint/2010/main" val="721510159"/>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978" y="250521"/>
            <a:ext cx="7766936" cy="864295"/>
          </a:xfrm>
        </p:spPr>
        <p:txBody>
          <a:bodyPr/>
          <a:lstStyle/>
          <a:p>
            <a:pPr algn="ctr"/>
            <a:r>
              <a:rPr lang="en-US" sz="2800" b="1" dirty="0"/>
              <a:t>Detecting High Risk Taxpayers Using Data Mining Techniques</a:t>
            </a:r>
            <a:endParaRPr lang="en-IN" sz="2800" b="1" dirty="0">
              <a:solidFill>
                <a:schemeClr val="accent1">
                  <a:lumMod val="60000"/>
                  <a:lumOff val="40000"/>
                </a:schemeClr>
              </a:solidFill>
              <a:latin typeface="Algerian" panose="04020705040A02060702" pitchFamily="82" charset="0"/>
            </a:endParaRPr>
          </a:p>
        </p:txBody>
      </p:sp>
      <p:sp>
        <p:nvSpPr>
          <p:cNvPr id="4" name="Subtitle 2"/>
          <p:cNvSpPr>
            <a:spLocks noGrp="1"/>
          </p:cNvSpPr>
          <p:nvPr>
            <p:ph type="subTitle" idx="1"/>
          </p:nvPr>
        </p:nvSpPr>
        <p:spPr>
          <a:xfrm>
            <a:off x="3841514" y="2800795"/>
            <a:ext cx="4544705" cy="884102"/>
          </a:xfrm>
        </p:spPr>
        <p:txBody>
          <a:bodyPr>
            <a:normAutofit fontScale="92500" lnSpcReduction="10000"/>
          </a:bodyPr>
          <a:lstStyle/>
          <a:p>
            <a:pPr algn="ctr"/>
            <a:r>
              <a:rPr lang="en-US" u="sng" dirty="0">
                <a:solidFill>
                  <a:schemeClr val="accent5">
                    <a:lumMod val="60000"/>
                    <a:lumOff val="40000"/>
                  </a:schemeClr>
                </a:solidFill>
                <a:latin typeface="Times New Roman" panose="02020603050405020304" pitchFamily="18" charset="0"/>
                <a:cs typeface="Times New Roman" panose="02020603050405020304" pitchFamily="18" charset="0"/>
              </a:rPr>
              <a:t>Guided By</a:t>
            </a:r>
            <a:r>
              <a:rPr lang="en-US" u="sng" dirty="0">
                <a:latin typeface="Times New Roman" panose="02020603050405020304" pitchFamily="18" charset="0"/>
                <a:cs typeface="Times New Roman" panose="02020603050405020304" pitchFamily="18" charset="0"/>
              </a:rPr>
              <a:t> </a:t>
            </a:r>
          </a:p>
          <a:p>
            <a:pPr algn="ctr"/>
            <a:r>
              <a:rPr lang="en-US" sz="2000" b="1" dirty="0">
                <a:latin typeface="Times New Roman" panose="02020603050405020304" pitchFamily="18" charset="0"/>
                <a:cs typeface="Times New Roman" panose="02020603050405020304" pitchFamily="18" charset="0"/>
              </a:rPr>
              <a:t>Prof. ABC</a:t>
            </a:r>
            <a:endParaRPr lang="en-IN" sz="2000"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4271418" y="4528493"/>
            <a:ext cx="3330055" cy="1926899"/>
          </a:xfrm>
          <a:prstGeom prst="rect">
            <a:avLst/>
          </a:prstGeom>
        </p:spPr>
        <p:txBody>
          <a:bodyPr vert="horz" lIns="91440" tIns="45720" rIns="91440" bIns="45720" rtlCol="0" anchor="t">
            <a:normAutofit fontScale="92500"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200" u="sng" dirty="0">
                <a:solidFill>
                  <a:schemeClr val="accent5">
                    <a:lumMod val="60000"/>
                    <a:lumOff val="40000"/>
                  </a:schemeClr>
                </a:solidFill>
                <a:latin typeface="Times New Roman" panose="02020603050405020304" pitchFamily="18" charset="0"/>
                <a:cs typeface="Times New Roman" panose="02020603050405020304" pitchFamily="18" charset="0"/>
              </a:rPr>
              <a:t>Group Members</a:t>
            </a:r>
          </a:p>
          <a:p>
            <a:pPr algn="l"/>
            <a:r>
              <a:rPr lang="en-US" sz="2000" b="1" dirty="0">
                <a:latin typeface="Times New Roman" panose="02020603050405020304" pitchFamily="18" charset="0"/>
                <a:cs typeface="Times New Roman" panose="02020603050405020304" pitchFamily="18" charset="0"/>
              </a:rPr>
              <a:t>1.</a:t>
            </a:r>
          </a:p>
          <a:p>
            <a:pPr algn="l"/>
            <a:r>
              <a:rPr lang="en-US" sz="2000" b="1" dirty="0">
                <a:latin typeface="Times New Roman" panose="02020603050405020304" pitchFamily="18" charset="0"/>
                <a:cs typeface="Times New Roman" panose="02020603050405020304" pitchFamily="18" charset="0"/>
              </a:rPr>
              <a:t>2.</a:t>
            </a:r>
          </a:p>
          <a:p>
            <a:pPr algn="l"/>
            <a:r>
              <a:rPr lang="en-US" sz="2000" b="1" dirty="0">
                <a:latin typeface="Times New Roman" panose="02020603050405020304" pitchFamily="18" charset="0"/>
                <a:cs typeface="Times New Roman" panose="02020603050405020304" pitchFamily="18" charset="0"/>
              </a:rPr>
              <a:t>3.</a:t>
            </a:r>
          </a:p>
          <a:p>
            <a:pPr algn="l"/>
            <a:r>
              <a:rPr lang="en-US" sz="2000" b="1" dirty="0">
                <a:latin typeface="Times New Roman" panose="02020603050405020304" pitchFamily="18" charset="0"/>
                <a:cs typeface="Times New Roman" panose="02020603050405020304" pitchFamily="18" charset="0"/>
              </a:rPr>
              <a:t>4.</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307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74398" y="227462"/>
            <a:ext cx="4285397" cy="673291"/>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Proposed system</a:t>
            </a:r>
          </a:p>
        </p:txBody>
      </p:sp>
      <p:sp>
        <p:nvSpPr>
          <p:cNvPr id="3" name="Content Placeholder 2"/>
          <p:cNvSpPr txBox="1">
            <a:spLocks/>
          </p:cNvSpPr>
          <p:nvPr/>
        </p:nvSpPr>
        <p:spPr>
          <a:xfrm>
            <a:off x="583393" y="900753"/>
            <a:ext cx="11303807" cy="580067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proposed classification framework will work as a reference in guiding financial fraud detection analysis through providing the help to determine the demanding areas that require more attention.</a:t>
            </a:r>
          </a:p>
          <a:p>
            <a:r>
              <a:rPr lang="en-US" dirty="0"/>
              <a:t> This framework can even provide business professionals an index to pick the acceptable data mining technique for a particular context of financial fraud.</a:t>
            </a:r>
          </a:p>
          <a:p>
            <a:r>
              <a:rPr lang="en-US" dirty="0"/>
              <a:t> for instance, companies that suffer from credit card fraud, they need an choice of employing any of the supervised learning tools (i.e., naïve </a:t>
            </a:r>
            <a:r>
              <a:rPr lang="en-US" dirty="0" err="1"/>
              <a:t>bayes</a:t>
            </a:r>
            <a:r>
              <a:rPr lang="en-US" dirty="0"/>
              <a:t>, decision tree, neural network, and SVM) and it's suggested to travel with the most frequent used technique; decision tree. As noted, this selection is based on the fraud context and data mining technique frequency</a:t>
            </a:r>
          </a:p>
        </p:txBody>
      </p:sp>
    </p:spTree>
    <p:extLst>
      <p:ext uri="{BB962C8B-B14F-4D97-AF65-F5344CB8AC3E}">
        <p14:creationId xmlns:p14="http://schemas.microsoft.com/office/powerpoint/2010/main" val="140487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3619" y="200166"/>
            <a:ext cx="8228178" cy="686938"/>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Advantages of Proposed system</a:t>
            </a:r>
          </a:p>
        </p:txBody>
      </p:sp>
      <p:sp>
        <p:nvSpPr>
          <p:cNvPr id="5" name="Content Placeholder 2"/>
          <p:cNvSpPr txBox="1">
            <a:spLocks/>
          </p:cNvSpPr>
          <p:nvPr/>
        </p:nvSpPr>
        <p:spPr>
          <a:xfrm>
            <a:off x="629383" y="1160060"/>
            <a:ext cx="10043166" cy="540451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US" dirty="0"/>
              <a:t>This method is used to detect  high risk taxpayers in a minimum amount of time.</a:t>
            </a:r>
          </a:p>
          <a:p>
            <a:pPr lvl="0"/>
            <a:r>
              <a:rPr lang="en-US" dirty="0"/>
              <a:t>The power of this system is the combined use of regression techniques, support vector machines and prioritizing the high-income taxpayers.</a:t>
            </a:r>
          </a:p>
          <a:p>
            <a:pPr lvl="0"/>
            <a:r>
              <a:rPr lang="en-US" dirty="0"/>
              <a:t>The main feature is the amount of taxable income based on which the purchasing, sales, revenue and profit can be calculated.</a:t>
            </a:r>
          </a:p>
          <a:p>
            <a:pPr lvl="0"/>
            <a:r>
              <a:rPr lang="en-US" dirty="0"/>
              <a:t>This system Discovers fraud tax payers with potential tax responsibility and  Improving compliance of tax </a:t>
            </a:r>
            <a:r>
              <a:rPr lang="en-US" dirty="0" err="1"/>
              <a:t>deductors</a:t>
            </a:r>
            <a:r>
              <a:rPr lang="en-US" dirty="0"/>
              <a:t>.</a:t>
            </a:r>
          </a:p>
        </p:txBody>
      </p:sp>
    </p:spTree>
    <p:extLst>
      <p:ext uri="{BB962C8B-B14F-4D97-AF65-F5344CB8AC3E}">
        <p14:creationId xmlns:p14="http://schemas.microsoft.com/office/powerpoint/2010/main" val="338095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41356" y="336643"/>
            <a:ext cx="8228178" cy="1110019"/>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atin typeface="Algerian" panose="04020705040A02060702" pitchFamily="82" charset="0"/>
              </a:rPr>
              <a:t>HARDWARE and SOFTWARE REQUIREMENT</a:t>
            </a:r>
            <a:endParaRPr lang="en-IN" dirty="0">
              <a:latin typeface="Algerian" panose="04020705040A02060702" pitchFamily="82" charset="0"/>
            </a:endParaRPr>
          </a:p>
        </p:txBody>
      </p:sp>
      <p:sp>
        <p:nvSpPr>
          <p:cNvPr id="3" name="Content Placeholder 2"/>
          <p:cNvSpPr txBox="1">
            <a:spLocks/>
          </p:cNvSpPr>
          <p:nvPr/>
        </p:nvSpPr>
        <p:spPr>
          <a:xfrm>
            <a:off x="1141356" y="1801505"/>
            <a:ext cx="8016291" cy="4859361"/>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latin typeface="Times New Roman" panose="02020603050405020304" pitchFamily="18" charset="0"/>
                <a:cs typeface="Times New Roman" panose="02020603050405020304" pitchFamily="18" charset="0"/>
              </a:rPr>
              <a:t>Hardware: </a:t>
            </a:r>
            <a:endParaRPr lang="en-IN" sz="1600" dirty="0">
              <a:latin typeface="Times New Roman" panose="02020603050405020304" pitchFamily="18" charset="0"/>
              <a:cs typeface="Times New Roman" panose="02020603050405020304" pitchFamily="18" charset="0"/>
            </a:endParaRPr>
          </a:p>
          <a:p>
            <a:pPr lvl="0"/>
            <a:r>
              <a:rPr lang="en-US" dirty="0"/>
              <a:t>Processor: Intel Core i3 or more.</a:t>
            </a:r>
            <a:endParaRPr lang="en-US" sz="1600" dirty="0"/>
          </a:p>
          <a:p>
            <a:pPr lvl="0"/>
            <a:r>
              <a:rPr lang="en-US" dirty="0"/>
              <a:t>RAM: 4GB or more.</a:t>
            </a:r>
            <a:endParaRPr lang="en-US" sz="1600" dirty="0"/>
          </a:p>
          <a:p>
            <a:pPr lvl="0"/>
            <a:r>
              <a:rPr lang="en-US" dirty="0"/>
              <a:t>Hard disk: 250 GB or more.</a:t>
            </a:r>
            <a:endParaRPr lang="en-US" sz="1600" dirty="0"/>
          </a:p>
          <a:p>
            <a:pPr>
              <a:buNone/>
            </a:pPr>
            <a:endParaRPr lang="en-IN" dirty="0">
              <a:latin typeface="Times New Roman" panose="02020603050405020304" pitchFamily="18" charset="0"/>
              <a:cs typeface="Times New Roman" panose="02020603050405020304" pitchFamily="18" charset="0"/>
            </a:endParaRPr>
          </a:p>
          <a:p>
            <a:pPr marL="0" indent="0">
              <a:buFont typeface="Wingdings 3" charset="2"/>
              <a:buNone/>
            </a:pPr>
            <a:r>
              <a:rPr lang="en-US" b="1" dirty="0">
                <a:latin typeface="Times New Roman" panose="02020603050405020304" pitchFamily="18" charset="0"/>
                <a:cs typeface="Times New Roman" panose="02020603050405020304" pitchFamily="18" charset="0"/>
              </a:rPr>
              <a:t>Software:</a:t>
            </a:r>
            <a:endParaRPr lang="en-IN" sz="1600" dirty="0">
              <a:latin typeface="Times New Roman" panose="02020603050405020304" pitchFamily="18" charset="0"/>
              <a:cs typeface="Times New Roman" panose="02020603050405020304" pitchFamily="18" charset="0"/>
            </a:endParaRPr>
          </a:p>
          <a:p>
            <a:pPr lvl="0"/>
            <a:r>
              <a:rPr lang="en-US" dirty="0"/>
              <a:t>Operating System : Windows 10, 7, 8.</a:t>
            </a:r>
            <a:endParaRPr lang="en-US" sz="1600" dirty="0"/>
          </a:p>
          <a:p>
            <a:pPr lvl="0"/>
            <a:r>
              <a:rPr lang="en-US" dirty="0"/>
              <a:t>Python.</a:t>
            </a:r>
            <a:endParaRPr lang="en-US" sz="1600" dirty="0"/>
          </a:p>
          <a:p>
            <a:pPr lvl="0"/>
            <a:r>
              <a:rPr lang="en-US" dirty="0"/>
              <a:t>Anaconda.</a:t>
            </a:r>
            <a:endParaRPr lang="en-US" sz="1600" dirty="0"/>
          </a:p>
          <a:p>
            <a:pPr lvl="0"/>
            <a:r>
              <a:rPr lang="en-US" dirty="0" err="1"/>
              <a:t>Spyder</a:t>
            </a:r>
            <a:r>
              <a:rPr lang="en-US" dirty="0"/>
              <a:t>, </a:t>
            </a:r>
            <a:r>
              <a:rPr lang="en-US" dirty="0" err="1"/>
              <a:t>Jupyter</a:t>
            </a:r>
            <a:r>
              <a:rPr lang="en-US" dirty="0"/>
              <a:t> notebook, Flask.</a:t>
            </a:r>
            <a:endParaRPr lang="en-US" sz="1600" dirty="0"/>
          </a:p>
          <a:p>
            <a:pPr lvl="0"/>
            <a:r>
              <a:rPr lang="en-US" dirty="0"/>
              <a:t>MYSQL.</a:t>
            </a:r>
            <a:endParaRPr lang="en-US" sz="1600" dirty="0"/>
          </a:p>
        </p:txBody>
      </p:sp>
    </p:spTree>
    <p:extLst>
      <p:ext uri="{BB962C8B-B14F-4D97-AF65-F5344CB8AC3E}">
        <p14:creationId xmlns:p14="http://schemas.microsoft.com/office/powerpoint/2010/main" val="12184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6"/>
            <a:ext cx="2993915" cy="970363"/>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FLOWCHART</a:t>
            </a:r>
          </a:p>
        </p:txBody>
      </p:sp>
      <p:pic>
        <p:nvPicPr>
          <p:cNvPr id="4" name="Picture 3" descr="https://documents.lucid.app/documents/31d5877c-889d-4c40-81b0-bdbf33e62fa3/pages/0_0?a=544&amp;x=-189&amp;y=30&amp;w=792&amp;h=1543&amp;store=1&amp;accept=image%2F*&amp;auth=LCA%206e427ed2d2cdd0931eef58afdb1d29d842b8a25a-ts%3D1611915902"/>
          <p:cNvPicPr/>
          <p:nvPr/>
        </p:nvPicPr>
        <p:blipFill>
          <a:blip r:embed="rId2" cstate="print"/>
          <a:srcRect/>
          <a:stretch>
            <a:fillRect/>
          </a:stretch>
        </p:blipFill>
        <p:spPr bwMode="auto">
          <a:xfrm>
            <a:off x="3138985" y="156544"/>
            <a:ext cx="7581235" cy="6400800"/>
          </a:xfrm>
          <a:prstGeom prst="rect">
            <a:avLst/>
          </a:prstGeom>
          <a:noFill/>
          <a:ln w="9525">
            <a:noFill/>
            <a:miter lim="800000"/>
            <a:headEnd/>
            <a:tailEnd/>
          </a:ln>
        </p:spPr>
      </p:pic>
    </p:spTree>
    <p:extLst>
      <p:ext uri="{BB962C8B-B14F-4D97-AF65-F5344CB8AC3E}">
        <p14:creationId xmlns:p14="http://schemas.microsoft.com/office/powerpoint/2010/main" val="292024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7"/>
            <a:ext cx="5721158" cy="618700"/>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Architecture diagram</a:t>
            </a:r>
          </a:p>
        </p:txBody>
      </p:sp>
      <p:pic>
        <p:nvPicPr>
          <p:cNvPr id="1026" name="Picture 2">
            <a:extLst>
              <a:ext uri="{FF2B5EF4-FFF2-40B4-BE49-F238E27FC236}">
                <a16:creationId xmlns:a16="http://schemas.microsoft.com/office/drawing/2014/main" id="{AA8D65B3-A2D8-4167-9D60-1CD68D0EEF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65" b="6765"/>
          <a:stretch/>
        </p:blipFill>
        <p:spPr bwMode="auto">
          <a:xfrm>
            <a:off x="534572" y="750627"/>
            <a:ext cx="10100604" cy="528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96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7"/>
            <a:ext cx="2645022" cy="594904"/>
          </a:xfrm>
          <a:prstGeom prst="rect">
            <a:avLst/>
          </a:prstGeom>
        </p:spPr>
        <p:txBody>
          <a:bodyPr>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DFD Level 1</a:t>
            </a:r>
          </a:p>
        </p:txBody>
      </p:sp>
      <p:pic>
        <p:nvPicPr>
          <p:cNvPr id="4" name="Picture 3" descr="https://documents.lucid.app/documents/31d5877c-889d-4c40-81b0-bdbf33e62fa3/pages/0_0?a=910&amp;x=343&amp;y=53&amp;w=814&amp;h=1034&amp;store=1&amp;accept=image%2F*&amp;auth=LCA%20cdd74f00bad87717d91236ed27ec501074b0cb54-ts%3D1611915902"/>
          <p:cNvPicPr/>
          <p:nvPr/>
        </p:nvPicPr>
        <p:blipFill>
          <a:blip r:embed="rId2" cstate="print"/>
          <a:srcRect/>
          <a:stretch>
            <a:fillRect/>
          </a:stretch>
        </p:blipFill>
        <p:spPr bwMode="auto">
          <a:xfrm>
            <a:off x="2743200" y="136244"/>
            <a:ext cx="7624689" cy="6551113"/>
          </a:xfrm>
          <a:prstGeom prst="rect">
            <a:avLst/>
          </a:prstGeom>
          <a:noFill/>
          <a:ln w="9525">
            <a:noFill/>
            <a:miter lim="800000"/>
            <a:headEnd/>
            <a:tailEnd/>
          </a:ln>
        </p:spPr>
      </p:pic>
    </p:spTree>
    <p:extLst>
      <p:ext uri="{BB962C8B-B14F-4D97-AF65-F5344CB8AC3E}">
        <p14:creationId xmlns:p14="http://schemas.microsoft.com/office/powerpoint/2010/main" val="2261694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7"/>
            <a:ext cx="2645022" cy="594904"/>
          </a:xfrm>
          <a:prstGeom prst="rect">
            <a:avLst/>
          </a:prstGeom>
        </p:spPr>
        <p:txBody>
          <a:bodyPr>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DFD Level 2</a:t>
            </a:r>
          </a:p>
        </p:txBody>
      </p:sp>
      <p:pic>
        <p:nvPicPr>
          <p:cNvPr id="4" name="Picture 3" descr="https://documents.lucid.app/documents/31d5877c-889d-4c40-81b0-bdbf33e62fa3/pages/0_0?a=1629&amp;x=-16&amp;y=92&amp;w=792&amp;h=1047&amp;store=1&amp;accept=image%2F*&amp;auth=LCA%200a4f236667c24152efc4b7622b398e6da2c923cd-ts%3D1611919379"/>
          <p:cNvPicPr/>
          <p:nvPr/>
        </p:nvPicPr>
        <p:blipFill>
          <a:blip r:embed="rId2" cstate="print"/>
          <a:srcRect/>
          <a:stretch>
            <a:fillRect/>
          </a:stretch>
        </p:blipFill>
        <p:spPr bwMode="auto">
          <a:xfrm>
            <a:off x="3267075" y="526093"/>
            <a:ext cx="5657850" cy="5774499"/>
          </a:xfrm>
          <a:prstGeom prst="rect">
            <a:avLst/>
          </a:prstGeom>
          <a:noFill/>
          <a:ln w="9525">
            <a:noFill/>
            <a:miter lim="800000"/>
            <a:headEnd/>
            <a:tailEnd/>
          </a:ln>
        </p:spPr>
      </p:pic>
    </p:spTree>
    <p:extLst>
      <p:ext uri="{BB962C8B-B14F-4D97-AF65-F5344CB8AC3E}">
        <p14:creationId xmlns:p14="http://schemas.microsoft.com/office/powerpoint/2010/main" val="175722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1" y="131927"/>
            <a:ext cx="2984992" cy="477673"/>
          </a:xfrm>
          <a:prstGeom prst="rect">
            <a:avLst/>
          </a:prstGeom>
        </p:spPr>
        <p:txBody>
          <a:bodyPr>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E-R Diagram</a:t>
            </a:r>
          </a:p>
        </p:txBody>
      </p:sp>
      <p:pic>
        <p:nvPicPr>
          <p:cNvPr id="4" name="Picture 3" descr="C:\Users\sushant\Desktop\project\cyber_bullying\E-R.png"/>
          <p:cNvPicPr/>
          <p:nvPr/>
        </p:nvPicPr>
        <p:blipFill>
          <a:blip r:embed="rId2" cstate="print"/>
          <a:srcRect b="-2592"/>
          <a:stretch>
            <a:fillRect/>
          </a:stretch>
        </p:blipFill>
        <p:spPr bwMode="auto">
          <a:xfrm>
            <a:off x="3230525" y="0"/>
            <a:ext cx="5730949" cy="6858000"/>
          </a:xfrm>
          <a:prstGeom prst="rect">
            <a:avLst/>
          </a:prstGeom>
          <a:noFill/>
          <a:ln w="9525">
            <a:noFill/>
            <a:miter lim="800000"/>
            <a:headEnd/>
            <a:tailEnd/>
          </a:ln>
        </p:spPr>
      </p:pic>
    </p:spTree>
    <p:extLst>
      <p:ext uri="{BB962C8B-B14F-4D97-AF65-F5344CB8AC3E}">
        <p14:creationId xmlns:p14="http://schemas.microsoft.com/office/powerpoint/2010/main" val="4748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7"/>
            <a:ext cx="3457939" cy="618700"/>
          </a:xfrm>
          <a:prstGeom prst="rect">
            <a:avLst/>
          </a:prstGeom>
        </p:spPr>
        <p:txBody>
          <a:bodyPr>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Class diagram</a:t>
            </a:r>
          </a:p>
        </p:txBody>
      </p:sp>
      <p:pic>
        <p:nvPicPr>
          <p:cNvPr id="4" name="Picture 3" descr="C:\Users\sushant\Desktop\project\Untitled Document.png"/>
          <p:cNvPicPr/>
          <p:nvPr/>
        </p:nvPicPr>
        <p:blipFill>
          <a:blip r:embed="rId2" cstate="print"/>
          <a:srcRect/>
          <a:stretch>
            <a:fillRect/>
          </a:stretch>
        </p:blipFill>
        <p:spPr bwMode="auto">
          <a:xfrm>
            <a:off x="1415441" y="739036"/>
            <a:ext cx="7652359" cy="5148197"/>
          </a:xfrm>
          <a:prstGeom prst="rect">
            <a:avLst/>
          </a:prstGeom>
          <a:noFill/>
          <a:ln w="9525">
            <a:noFill/>
            <a:miter lim="800000"/>
            <a:headEnd/>
            <a:tailEnd/>
          </a:ln>
        </p:spPr>
      </p:pic>
    </p:spTree>
    <p:extLst>
      <p:ext uri="{BB962C8B-B14F-4D97-AF65-F5344CB8AC3E}">
        <p14:creationId xmlns:p14="http://schemas.microsoft.com/office/powerpoint/2010/main" val="824379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7"/>
            <a:ext cx="4058440" cy="618700"/>
          </a:xfrm>
          <a:prstGeom prst="rect">
            <a:avLst/>
          </a:prstGeom>
        </p:spPr>
        <p:txBody>
          <a:bodyPr>
            <a:normAutofit fontScale="9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Activity diagram</a:t>
            </a:r>
          </a:p>
        </p:txBody>
      </p:sp>
      <p:pic>
        <p:nvPicPr>
          <p:cNvPr id="4" name="Picture 3" descr="https://documents.lucid.app/documents/31d5877c-889d-4c40-81b0-bdbf33e62fa3/pages/0_0?a=1206&amp;x=-189&amp;y=32&amp;w=792&amp;h=1496&amp;store=1&amp;accept=image%2F*&amp;auth=LCA%20be91a46f800315d79cbb77e41ebb66bd9ddedb29-ts%3D1611915902"/>
          <p:cNvPicPr/>
          <p:nvPr/>
        </p:nvPicPr>
        <p:blipFill>
          <a:blip r:embed="rId2" cstate="print"/>
          <a:srcRect/>
          <a:stretch>
            <a:fillRect/>
          </a:stretch>
        </p:blipFill>
        <p:spPr bwMode="auto">
          <a:xfrm>
            <a:off x="4068740" y="438411"/>
            <a:ext cx="5657850" cy="5949863"/>
          </a:xfrm>
          <a:prstGeom prst="rect">
            <a:avLst/>
          </a:prstGeom>
          <a:noFill/>
          <a:ln w="9525">
            <a:noFill/>
            <a:miter lim="800000"/>
            <a:headEnd/>
            <a:tailEnd/>
          </a:ln>
        </p:spPr>
      </p:pic>
    </p:spTree>
    <p:extLst>
      <p:ext uri="{BB962C8B-B14F-4D97-AF65-F5344CB8AC3E}">
        <p14:creationId xmlns:p14="http://schemas.microsoft.com/office/powerpoint/2010/main" val="398896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61116" y="165768"/>
            <a:ext cx="4823773" cy="5482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B55E07"/>
                </a:solidFill>
                <a:latin typeface="Algerian" panose="04020705040A02060702" pitchFamily="82" charset="0"/>
              </a:rPr>
              <a:t>ABSTRACT</a:t>
            </a:r>
            <a:endParaRPr lang="en-IN" dirty="0">
              <a:solidFill>
                <a:srgbClr val="B55E07"/>
              </a:solidFill>
              <a:latin typeface="Algerian" panose="04020705040A02060702" pitchFamily="82" charset="0"/>
            </a:endParaRPr>
          </a:p>
        </p:txBody>
      </p:sp>
      <p:sp>
        <p:nvSpPr>
          <p:cNvPr id="3" name="Content Placeholder 2"/>
          <p:cNvSpPr txBox="1">
            <a:spLocks/>
          </p:cNvSpPr>
          <p:nvPr/>
        </p:nvSpPr>
        <p:spPr>
          <a:xfrm>
            <a:off x="985256" y="885381"/>
            <a:ext cx="9887336" cy="5039429"/>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Taxpayer means as the name refers to a person or organization who wants to pay a specific amount or tax to the government on its income. Risk refers to loss of anything, but look at from the angle of  government tax its a avoid of paying tax on time. Sometimes, On purpose people show their income low to avoid the government tax.</a:t>
            </a:r>
          </a:p>
          <a:p>
            <a:r>
              <a:rPr lang="en-US" dirty="0"/>
              <a:t> Hiding information of buying ,selling of properties in the form of lands it's also one type of risk in government tax. Because of these risks, the government suffers from a lot of difficulties during the audit period. Government faces the challenge of identifying and collecting taxes that have successfully hidden from paying the proper tax; it's also called as Tax fraud. Sometimes, Taxpayers misrepresent the financial facts to the government, is also tax fraud.</a:t>
            </a:r>
          </a:p>
          <a:p>
            <a:r>
              <a:rPr lang="en-US" dirty="0"/>
              <a:t>	The main purpose of this system is to design and find out the high risk taxpayers and notify the amount of tax to the high risk taxpayers so that it would never forget to pay the government tax. In this system, various methods are used like Classification, Association, Regression, Data mining to detect the high risk taxpayers.</a:t>
            </a:r>
          </a:p>
          <a:p>
            <a:r>
              <a:rPr lang="en-US" dirty="0"/>
              <a:t> This system classifies the risk according to how much tax the person wants to pay. This tax is associated with the person based on their income. High risk taxpayers means the person who wants to pay a high amount of tax. If these taxpayers are increasing day by day, the government wants to suffer economic problems in our country and how the government works for our country. Therefore, this system is helpful not only to detect the high risk taxpayers but also to resolve this drawback</a:t>
            </a:r>
            <a:endParaRPr lang="en-IN" dirty="0">
              <a:latin typeface="+mj-lt"/>
            </a:endParaRPr>
          </a:p>
        </p:txBody>
      </p:sp>
    </p:spTree>
    <p:extLst>
      <p:ext uri="{BB962C8B-B14F-4D97-AF65-F5344CB8AC3E}">
        <p14:creationId xmlns:p14="http://schemas.microsoft.com/office/powerpoint/2010/main" val="21190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5070" y="131927"/>
            <a:ext cx="2372662" cy="1108150"/>
          </a:xfrm>
          <a:prstGeom prst="rect">
            <a:avLst/>
          </a:prstGeom>
        </p:spPr>
        <p:txBody>
          <a:bodyPr>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latin typeface="Algerian" panose="04020705040A02060702" pitchFamily="82" charset="0"/>
              </a:rPr>
              <a:t>Use case diagram</a:t>
            </a:r>
          </a:p>
        </p:txBody>
      </p:sp>
      <p:sp>
        <p:nvSpPr>
          <p:cNvPr id="37" name="Rectangle 45"/>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5" name="Picture 4" descr="https://documents.lucid.app/documents/31d5877c-889d-4c40-81b0-bdbf33e62fa3/pages/0_0?a=2150&amp;x=-467&amp;y=-71&amp;w=1474&amp;h=2202&amp;store=1&amp;accept=image%2F*&amp;auth=LCA%201deb04dcb52e38c71198978dd282a3fb6dcee509-ts%3D1611919379"/>
          <p:cNvPicPr/>
          <p:nvPr/>
        </p:nvPicPr>
        <p:blipFill>
          <a:blip r:embed="rId2" cstate="print"/>
          <a:srcRect b="9102"/>
          <a:stretch>
            <a:fillRect/>
          </a:stretch>
        </p:blipFill>
        <p:spPr bwMode="auto">
          <a:xfrm>
            <a:off x="3124200" y="275572"/>
            <a:ext cx="5943600" cy="6363223"/>
          </a:xfrm>
          <a:prstGeom prst="rect">
            <a:avLst/>
          </a:prstGeom>
          <a:noFill/>
          <a:ln w="9525">
            <a:noFill/>
            <a:miter lim="800000"/>
            <a:headEnd/>
            <a:tailEnd/>
          </a:ln>
        </p:spPr>
      </p:pic>
    </p:spTree>
    <p:extLst>
      <p:ext uri="{BB962C8B-B14F-4D97-AF65-F5344CB8AC3E}">
        <p14:creationId xmlns:p14="http://schemas.microsoft.com/office/powerpoint/2010/main" val="286544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68" y="96034"/>
            <a:ext cx="5034534" cy="517742"/>
          </a:xfrm>
        </p:spPr>
        <p:txBody>
          <a:bodyPr>
            <a:normAutofit fontScale="90000"/>
          </a:bodyPr>
          <a:lstStyle/>
          <a:p>
            <a:pPr algn="ctr"/>
            <a:r>
              <a:rPr lang="en-IN" dirty="0">
                <a:latin typeface="Algerian" panose="04020705040A02060702" pitchFamily="82" charset="0"/>
                <a:cs typeface="Times New Roman" panose="02020603050405020304" pitchFamily="18" charset="0"/>
              </a:rPr>
              <a:t>FUTURE MODIFICATIONS</a:t>
            </a:r>
            <a:br>
              <a:rPr lang="en-IN" dirty="0"/>
            </a:br>
            <a:endParaRPr lang="en-IN" dirty="0">
              <a:latin typeface="Algerian" panose="04020705040A02060702" pitchFamily="82" charset="0"/>
            </a:endParaRPr>
          </a:p>
        </p:txBody>
      </p:sp>
      <p:sp>
        <p:nvSpPr>
          <p:cNvPr id="45" name="Content Placeholder 44"/>
          <p:cNvSpPr>
            <a:spLocks noGrp="1"/>
          </p:cNvSpPr>
          <p:nvPr>
            <p:ph idx="1"/>
          </p:nvPr>
        </p:nvSpPr>
        <p:spPr>
          <a:xfrm>
            <a:off x="414287" y="757674"/>
            <a:ext cx="10921767" cy="5943751"/>
          </a:xfrm>
        </p:spPr>
        <p:txBody>
          <a:bodyPr>
            <a:normAutofit/>
          </a:bodyPr>
          <a:lstStyle/>
          <a:p>
            <a:pPr algn="just"/>
            <a:r>
              <a:rPr lang="en-US" b="1" dirty="0"/>
              <a:t>	</a:t>
            </a:r>
            <a:r>
              <a:rPr lang="en-US" dirty="0"/>
              <a:t> Tax evasion is mostly performed by the taxpayers to reduce tax liability and this illegal action is usually performed to misrepresent the financial facts to the government. This system is used to detect high risk taxpayers who avoid paying  personal tax. This system uses data mining techniques. The main aim of this analysis is to explore data mining techniques for fraud tax prediction. In data mining techniques, problems like tax fraud detection are usually framed as classification problems, predicting a discrete class label output given a data </a:t>
            </a:r>
            <a:r>
              <a:rPr lang="en-US" dirty="0" err="1"/>
              <a:t>observation.The</a:t>
            </a:r>
            <a:r>
              <a:rPr lang="en-US" dirty="0"/>
              <a:t> main data mining techniques used for tax fraud detection are logistic models, artificial neural networks, the Bayesian network, and decision trees.</a:t>
            </a:r>
          </a:p>
        </p:txBody>
      </p:sp>
    </p:spTree>
    <p:extLst>
      <p:ext uri="{BB962C8B-B14F-4D97-AF65-F5344CB8AC3E}">
        <p14:creationId xmlns:p14="http://schemas.microsoft.com/office/powerpoint/2010/main" val="242253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687" y="309348"/>
            <a:ext cx="8228178" cy="632347"/>
          </a:xfrm>
        </p:spPr>
        <p:txBody>
          <a:bodyPr>
            <a:normAutofit fontScale="90000"/>
          </a:bodyPr>
          <a:lstStyle/>
          <a:p>
            <a:pPr algn="ctr"/>
            <a:r>
              <a:rPr lang="en-IN" dirty="0">
                <a:latin typeface="Algerian" panose="04020705040A02060702" pitchFamily="82" charset="0"/>
              </a:rPr>
              <a:t>Conclusion</a:t>
            </a:r>
            <a:br>
              <a:rPr lang="en-IN" dirty="0"/>
            </a:br>
            <a:endParaRPr lang="en-IN" dirty="0">
              <a:latin typeface="Algerian" panose="04020705040A02060702" pitchFamily="82" charset="0"/>
            </a:endParaRPr>
          </a:p>
        </p:txBody>
      </p:sp>
      <p:sp>
        <p:nvSpPr>
          <p:cNvPr id="3" name="Content Placeholder 2"/>
          <p:cNvSpPr>
            <a:spLocks noGrp="1"/>
          </p:cNvSpPr>
          <p:nvPr>
            <p:ph idx="1"/>
          </p:nvPr>
        </p:nvSpPr>
        <p:spPr>
          <a:xfrm>
            <a:off x="573207" y="1064526"/>
            <a:ext cx="11068334" cy="5487158"/>
          </a:xfrm>
        </p:spPr>
        <p:txBody>
          <a:bodyPr>
            <a:normAutofit/>
          </a:bodyPr>
          <a:lstStyle/>
          <a:p>
            <a:r>
              <a:rPr lang="en-US" dirty="0"/>
              <a:t>Various strategies are enforced to extract the high risk taxpayers however in apply the colorful taxpayers’ formula given the most effective result compared to the mean variance, job factor, quantity based and modification based methods. The facility of this technique is that the combined use of regression techniques, support vector machine and prioritizing the high-income taxpayers.</a:t>
            </a:r>
          </a:p>
          <a:p>
            <a:endParaRPr lang="en-US" dirty="0"/>
          </a:p>
        </p:txBody>
      </p:sp>
    </p:spTree>
    <p:extLst>
      <p:ext uri="{BB962C8B-B14F-4D97-AF65-F5344CB8AC3E}">
        <p14:creationId xmlns:p14="http://schemas.microsoft.com/office/powerpoint/2010/main" val="4045227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4960" y="2165444"/>
            <a:ext cx="5431810" cy="2311021"/>
          </a:xfrm>
        </p:spPr>
        <p:txBody>
          <a:bodyPr>
            <a:normAutofit/>
          </a:bodyPr>
          <a:lstStyle/>
          <a:p>
            <a:pPr algn="ctr"/>
            <a:r>
              <a:rPr lang="en-US" sz="7200" dirty="0">
                <a:solidFill>
                  <a:schemeClr val="accent4">
                    <a:lumMod val="75000"/>
                  </a:schemeClr>
                </a:solidFill>
                <a:latin typeface="Algerian" panose="04020705040A02060702" pitchFamily="82" charset="0"/>
              </a:rPr>
              <a:t>THANK</a:t>
            </a:r>
            <a:r>
              <a:rPr lang="en-US" sz="7200" dirty="0">
                <a:latin typeface="Algerian" panose="04020705040A02060702" pitchFamily="82" charset="0"/>
              </a:rPr>
              <a:t> </a:t>
            </a:r>
            <a:br>
              <a:rPr lang="en-US" sz="7200" dirty="0">
                <a:latin typeface="Algerian" panose="04020705040A02060702" pitchFamily="82" charset="0"/>
              </a:rPr>
            </a:br>
            <a:r>
              <a:rPr lang="en-US" sz="7200" dirty="0">
                <a:solidFill>
                  <a:schemeClr val="accent4">
                    <a:lumMod val="75000"/>
                  </a:schemeClr>
                </a:solidFill>
                <a:latin typeface="Algerian" panose="04020705040A02060702" pitchFamily="82" charset="0"/>
              </a:rPr>
              <a:t>YOU</a:t>
            </a:r>
            <a:endParaRPr lang="en-IN" sz="7200" dirty="0">
              <a:solidFill>
                <a:schemeClr val="accent4">
                  <a:lumMod val="75000"/>
                </a:schemeClr>
              </a:solidFill>
              <a:latin typeface="Algerian" panose="04020705040A02060702" pitchFamily="82" charset="0"/>
            </a:endParaRPr>
          </a:p>
        </p:txBody>
      </p:sp>
    </p:spTree>
    <p:extLst>
      <p:ext uri="{BB962C8B-B14F-4D97-AF65-F5344CB8AC3E}">
        <p14:creationId xmlns:p14="http://schemas.microsoft.com/office/powerpoint/2010/main" val="394404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59972" y="80452"/>
            <a:ext cx="8228178" cy="63234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p:cNvSpPr txBox="1">
            <a:spLocks/>
          </p:cNvSpPr>
          <p:nvPr/>
        </p:nvSpPr>
        <p:spPr>
          <a:xfrm>
            <a:off x="387137" y="794748"/>
            <a:ext cx="11249542" cy="5568287"/>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Tax fraud is a major issue that incurs expenses in terms of the loss of government revenues, those results in less economical tax programs and therefore the inequity between fraud taxpayers and honest taxpayers.</a:t>
            </a:r>
          </a:p>
          <a:p>
            <a:r>
              <a:rPr lang="en-US" dirty="0"/>
              <a:t> Tax Administration is under increasing pressure, since the monetary crisis of 2008 and therefore the massive deficits that followed, to collect extra tax revenues and cut back commercial enterprise fraud. Effective management of tax fraud requires addressing a basic applied mathematics drawback of non-detection, which may bias estimates of the quantity of fraud and therefore the relative fraud propensities of various social economic teams.</a:t>
            </a:r>
          </a:p>
          <a:p>
            <a:r>
              <a:rPr lang="en-US" dirty="0"/>
              <a:t> Tax fraud detection involves processing an oversized quantity of information in search of fraud behavior that needs quick and economical algorithms, among that data processing provides relevant techniques that may facilitate tax administration to take preventive measures and improve tax style.</a:t>
            </a:r>
          </a:p>
          <a:p>
            <a:r>
              <a:rPr lang="en-US" dirty="0"/>
              <a:t>Financial fraud detection tools are delivered to scenic in order to deal with this drawback and to produce reliable solutions to business. is often fraud is generally discovered through outlier detection method enabled by data processing techniques, that also determine valuable info by revealing hidden trends, relationships, patterns found in an exceedingly large database. </a:t>
            </a:r>
          </a:p>
          <a:p>
            <a:r>
              <a:rPr lang="en-US" dirty="0"/>
              <a:t>Data processing, defined as “a method that uses statistical, mathematical, artificial intelligence, and machine learning techniques to extract and determine helpful information and subsequently gain information from an outsized database”, could be a major contributor for detecting differing types of financial fraud through its numerous ways, such as, logistic regression, decision tree, support vector machine (SVM), neural network (NN) and naïve </a:t>
            </a:r>
            <a:r>
              <a:rPr lang="en-US" dirty="0" err="1"/>
              <a:t>bayes</a:t>
            </a:r>
            <a:r>
              <a:rPr lang="en-US" dirty="0"/>
              <a:t>. a number of these techniques exceed the others in specific financial contexts. </a:t>
            </a:r>
            <a:r>
              <a:rPr lang="en-US" dirty="0" err="1"/>
              <a:t>Glancy</a:t>
            </a:r>
            <a:r>
              <a:rPr lang="en-US" dirty="0"/>
              <a:t> and </a:t>
            </a:r>
            <a:r>
              <a:rPr lang="en-US" dirty="0" err="1"/>
              <a:t>Yadav</a:t>
            </a:r>
            <a:r>
              <a:rPr lang="en-US" dirty="0"/>
              <a:t> (2011) divide those contexts to a few main areas: internal, insurance and credit. </a:t>
            </a:r>
            <a:r>
              <a:rPr lang="en-US" dirty="0" err="1"/>
              <a:t>Jans</a:t>
            </a:r>
            <a:r>
              <a:rPr lang="en-US" dirty="0"/>
              <a:t> et al</a:t>
            </a:r>
          </a:p>
        </p:txBody>
      </p:sp>
    </p:spTree>
    <p:extLst>
      <p:ext uri="{BB962C8B-B14F-4D97-AF65-F5344CB8AC3E}">
        <p14:creationId xmlns:p14="http://schemas.microsoft.com/office/powerpoint/2010/main" val="2191061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58746" y="868576"/>
            <a:ext cx="11503193" cy="573264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(2011) additional classify internal fraud into 2 categories: budget fraud and dealings fraud . They define financial statement fraud as “the intentional statement of sure money values to reinforce the appearance of profitability and deceive shareholders or creditors” whereas transaction fraud captures the method of snatching organizational assets.</a:t>
            </a:r>
          </a:p>
          <a:p>
            <a:r>
              <a:rPr lang="en-US" dirty="0"/>
              <a:t>Auditing tax declarations could be a slow and expensive method, so that tax authorities are required to develop efficient ways to tackle this drawback and improve tax style. This issue motivates our proposal. In our analysis we have a tendency to explore the relevancy of the info mining techniques in developing a segmentation model which will contribute to tax style evaluation and therefore the characterization of the segments of potential fraud taxpayers within the Personal Income Tax.</a:t>
            </a:r>
          </a:p>
          <a:p>
            <a:r>
              <a:rPr lang="en-US" dirty="0"/>
              <a:t> Despite the rise within the use of those screening and classification models for police work fraud patterns homeward-bound at audit designing, there are not any studies that focus on the identification of tax advantages within the taxation structure that area unit a lot of doubtless to be utilized by potential fraud taxpayers. to boot, this proposal to phase and characterize potential dishonorable taxpayers also can be applied to differing kinds of taxes.</a:t>
            </a:r>
          </a:p>
          <a:p>
            <a:r>
              <a:rPr lang="en-US" dirty="0"/>
              <a:t>Data mining techniques are used in this system like regression, classification, clustering.</a:t>
            </a:r>
          </a:p>
        </p:txBody>
      </p:sp>
      <p:sp>
        <p:nvSpPr>
          <p:cNvPr id="3" name="Title 1"/>
          <p:cNvSpPr txBox="1">
            <a:spLocks/>
          </p:cNvSpPr>
          <p:nvPr/>
        </p:nvSpPr>
        <p:spPr>
          <a:xfrm>
            <a:off x="1659972" y="80452"/>
            <a:ext cx="8228178" cy="632347"/>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Algerian" panose="04020705040A02060702" pitchFamily="82" charset="0"/>
              </a:rPr>
              <a:t>INTRODUCTION</a:t>
            </a:r>
            <a:endParaRPr lang="en-IN" dirty="0">
              <a:latin typeface="Algerian" panose="04020705040A02060702" pitchFamily="82" charset="0"/>
            </a:endParaRPr>
          </a:p>
        </p:txBody>
      </p:sp>
    </p:spTree>
    <p:extLst>
      <p:ext uri="{BB962C8B-B14F-4D97-AF65-F5344CB8AC3E}">
        <p14:creationId xmlns:p14="http://schemas.microsoft.com/office/powerpoint/2010/main" val="2530325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72956" y="183488"/>
            <a:ext cx="11013743" cy="243445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400" dirty="0"/>
              <a:t>To detect financial fraud using data mining tools within one decade and communicate the current trends to academic scholars and industry practitioners.</a:t>
            </a:r>
            <a:endParaRPr lang="en-IN" sz="2000" dirty="0">
              <a:latin typeface="+mj-lt"/>
            </a:endParaRPr>
          </a:p>
        </p:txBody>
      </p:sp>
      <p:sp>
        <p:nvSpPr>
          <p:cNvPr id="4" name="Content Placeholder 2"/>
          <p:cNvSpPr txBox="1">
            <a:spLocks/>
          </p:cNvSpPr>
          <p:nvPr/>
        </p:nvSpPr>
        <p:spPr>
          <a:xfrm>
            <a:off x="147694" y="2987176"/>
            <a:ext cx="11013743" cy="340109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lvl="0" indent="0">
              <a:buNone/>
            </a:pPr>
            <a:r>
              <a:rPr lang="en-US" sz="2800" b="1" u="sng" dirty="0">
                <a:solidFill>
                  <a:srgbClr val="B55E07"/>
                </a:solidFill>
                <a:latin typeface="Times New Roman" pitchFamily="18" charset="0"/>
                <a:cs typeface="Times New Roman" pitchFamily="18" charset="0"/>
              </a:rPr>
              <a:t>Objectives of the project</a:t>
            </a:r>
            <a:endParaRPr lang="en-US" sz="2000" dirty="0"/>
          </a:p>
          <a:p>
            <a:pPr marL="0" indent="0">
              <a:buNone/>
            </a:pPr>
            <a:r>
              <a:rPr lang="en-US" sz="2000" dirty="0">
                <a:latin typeface="+mj-lt"/>
              </a:rPr>
              <a:t>The objectives of the systems development and event management are:</a:t>
            </a:r>
            <a:endParaRPr lang="en-IN" sz="2000" dirty="0">
              <a:latin typeface="+mj-lt"/>
            </a:endParaRPr>
          </a:p>
          <a:p>
            <a:pPr lvl="0"/>
            <a:r>
              <a:rPr lang="en-US" sz="2000" dirty="0"/>
              <a:t>To apply a data mining technique to enhance government tax evasion detection performance.</a:t>
            </a:r>
          </a:p>
          <a:p>
            <a:pPr lvl="0"/>
            <a:r>
              <a:rPr lang="en-US" sz="2000" dirty="0"/>
              <a:t>Using a data mining technique, a screening framework is developed to filter possible non-compliant value-added tax (VAT) reports that may be subject to further auditing.</a:t>
            </a:r>
          </a:p>
          <a:p>
            <a:pPr lvl="0"/>
            <a:r>
              <a:rPr lang="en-US" sz="2000" dirty="0"/>
              <a:t>To explore how tax administrations could make use of data mining to enhance tax compliance among the taxpayers.</a:t>
            </a:r>
          </a:p>
          <a:p>
            <a:pPr lvl="0"/>
            <a:r>
              <a:rPr lang="en-US" sz="2000" dirty="0"/>
              <a:t>To encourage improvement in tax administration.</a:t>
            </a:r>
          </a:p>
          <a:p>
            <a:pPr lvl="0"/>
            <a:r>
              <a:rPr lang="en-US" sz="2000" dirty="0"/>
              <a:t>To avoid misrepresenting the financial fact or tax to the government.</a:t>
            </a:r>
          </a:p>
          <a:p>
            <a:pPr lvl="0"/>
            <a:r>
              <a:rPr lang="en-US" sz="2000" dirty="0"/>
              <a:t>To have a system that supports the tax administration of cases and tasks.</a:t>
            </a:r>
          </a:p>
        </p:txBody>
      </p:sp>
    </p:spTree>
    <p:extLst>
      <p:ext uri="{BB962C8B-B14F-4D97-AF65-F5344CB8AC3E}">
        <p14:creationId xmlns:p14="http://schemas.microsoft.com/office/powerpoint/2010/main" val="2753204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8152" y="322995"/>
            <a:ext cx="3419111" cy="468574"/>
          </a:xfrm>
          <a:prstGeom prst="rect">
            <a:avLst/>
          </a:prstGeom>
        </p:spPr>
        <p:txBody>
          <a:bodyPr>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latin typeface="Algerian" panose="04020705040A02060702" pitchFamily="82" charset="0"/>
              </a:rPr>
              <a:t>Scope of project</a:t>
            </a:r>
            <a:endParaRPr lang="en-IN" dirty="0">
              <a:latin typeface="Algerian" panose="04020705040A02060702" pitchFamily="82" charset="0"/>
            </a:endParaRPr>
          </a:p>
        </p:txBody>
      </p:sp>
      <p:sp>
        <p:nvSpPr>
          <p:cNvPr id="3" name="Content Placeholder 2"/>
          <p:cNvSpPr txBox="1">
            <a:spLocks/>
          </p:cNvSpPr>
          <p:nvPr/>
        </p:nvSpPr>
        <p:spPr>
          <a:xfrm>
            <a:off x="545910" y="968231"/>
            <a:ext cx="10413242" cy="50913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a:latin typeface="+mj-lt"/>
              </a:rPr>
              <a:t>	</a:t>
            </a:r>
            <a:r>
              <a:rPr lang="en-US" dirty="0"/>
              <a:t> Tax evasion is mostly performed by the taxpayers to reduce tax liability and this illegal action is usually performed to misrepresent the financial facts to the government. This system is used to detect high risk taxpayers who avoid paying  personal tax. This system uses data mining techniques. The main aim of this analysis is to explore data mining techniques for fraud tax prediction. In data mining techniques, problems like tax fraud detection are usually framed as classification problems, predicting a discrete class label output given a data </a:t>
            </a:r>
            <a:r>
              <a:rPr lang="en-US" dirty="0" err="1"/>
              <a:t>observation.The</a:t>
            </a:r>
            <a:r>
              <a:rPr lang="en-US" dirty="0"/>
              <a:t> main data mining techniques used for tax fraud detection are logistic models, artificial neural networks, the Bayesian network, and decision trees.</a:t>
            </a:r>
          </a:p>
        </p:txBody>
      </p:sp>
    </p:spTree>
    <p:extLst>
      <p:ext uri="{BB962C8B-B14F-4D97-AF65-F5344CB8AC3E}">
        <p14:creationId xmlns:p14="http://schemas.microsoft.com/office/powerpoint/2010/main" val="253170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8152" y="322995"/>
            <a:ext cx="3419111" cy="468574"/>
          </a:xfrm>
          <a:prstGeom prst="rect">
            <a:avLst/>
          </a:prstGeom>
        </p:spPr>
        <p:txBody>
          <a:bodyPr>
            <a:normAutofit fontScale="7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latin typeface="Algerian" panose="04020705040A02060702" pitchFamily="82" charset="0"/>
              </a:rPr>
              <a:t>Methodology</a:t>
            </a:r>
            <a:endParaRPr lang="en-IN" dirty="0">
              <a:latin typeface="Algerian" panose="04020705040A02060702" pitchFamily="82" charset="0"/>
            </a:endParaRPr>
          </a:p>
        </p:txBody>
      </p:sp>
      <p:sp>
        <p:nvSpPr>
          <p:cNvPr id="3" name="Content Placeholder 2"/>
          <p:cNvSpPr txBox="1">
            <a:spLocks/>
          </p:cNvSpPr>
          <p:nvPr/>
        </p:nvSpPr>
        <p:spPr>
          <a:xfrm>
            <a:off x="545910" y="968231"/>
            <a:ext cx="10413242" cy="5091373"/>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US" dirty="0"/>
              <a:t>Decision tree :-</a:t>
            </a:r>
          </a:p>
          <a:p>
            <a:pPr>
              <a:buNone/>
            </a:pPr>
            <a:r>
              <a:rPr lang="en-US" dirty="0"/>
              <a:t>	Decision tree build classification or regression models in the form of a tree structure. It breaks down a dataset into smaller and smaller subsets while at the same time an associated decision tree is incrementally developed. The final result is a tree with </a:t>
            </a:r>
            <a:r>
              <a:rPr lang="en-US" b="1" dirty="0"/>
              <a:t>decision nodes</a:t>
            </a:r>
            <a:r>
              <a:rPr lang="en-US" dirty="0"/>
              <a:t> and </a:t>
            </a:r>
            <a:r>
              <a:rPr lang="en-US" b="1" dirty="0"/>
              <a:t>leaf nodes</a:t>
            </a:r>
            <a:r>
              <a:rPr lang="en-US" dirty="0"/>
              <a:t>. A decision node (e.g., Outlook) has two or more branches (e.g., Sunny, Overcast and Rainy). Leaf node (e.g., Play) represents a classification or decision. The topmost decision node in a tree which corresponds to the best predictor called </a:t>
            </a:r>
            <a:r>
              <a:rPr lang="en-US" b="1" dirty="0"/>
              <a:t>root node</a:t>
            </a:r>
            <a:r>
              <a:rPr lang="en-US" dirty="0"/>
              <a:t>. Decision trees can handle both categorical and numerical data. </a:t>
            </a:r>
          </a:p>
          <a:p>
            <a:pPr lvl="0"/>
            <a:r>
              <a:rPr lang="en-US" dirty="0"/>
              <a:t>SVM (support vector machine) :- </a:t>
            </a:r>
          </a:p>
          <a:p>
            <a:pPr>
              <a:buNone/>
            </a:pPr>
            <a:r>
              <a:rPr lang="en-US" dirty="0"/>
              <a:t>	A support vector machine (SVM) is a supervised machine learning model that uses classification algorithms for two-group classification problems. After giving an SVM model sets of labeled training data for each category, they’re able to categorize new text.</a:t>
            </a:r>
          </a:p>
          <a:p>
            <a:pPr lvl="0"/>
            <a:r>
              <a:rPr lang="en-US" dirty="0"/>
              <a:t>Naive </a:t>
            </a:r>
            <a:r>
              <a:rPr lang="en-US" dirty="0" err="1"/>
              <a:t>Bayes</a:t>
            </a:r>
            <a:r>
              <a:rPr lang="en-US" dirty="0"/>
              <a:t> :- </a:t>
            </a:r>
          </a:p>
          <a:p>
            <a:pPr>
              <a:buNone/>
            </a:pPr>
            <a:r>
              <a:rPr lang="en-US" dirty="0"/>
              <a:t>	A classification algorithm under supervised learning group based </a:t>
            </a:r>
            <a:r>
              <a:rPr lang="en-US" dirty="0" err="1"/>
              <a:t>onprobabilistic</a:t>
            </a:r>
            <a:r>
              <a:rPr lang="en-US" dirty="0"/>
              <a:t> logic. This is one of the simplest machine learning algorithms of all times. Generative algorithms from GANs are also used as classifiers, interestingly they can do much more than </a:t>
            </a:r>
            <a:r>
              <a:rPr lang="en-US" dirty="0" err="1"/>
              <a:t>categorisation</a:t>
            </a:r>
            <a:r>
              <a:rPr lang="en-US" dirty="0"/>
              <a:t> though.</a:t>
            </a:r>
          </a:p>
          <a:p>
            <a:endParaRPr lang="en-US" dirty="0"/>
          </a:p>
          <a:p>
            <a:endParaRPr lang="en-US" dirty="0"/>
          </a:p>
        </p:txBody>
      </p:sp>
    </p:spTree>
    <p:extLst>
      <p:ext uri="{BB962C8B-B14F-4D97-AF65-F5344CB8AC3E}">
        <p14:creationId xmlns:p14="http://schemas.microsoft.com/office/powerpoint/2010/main" val="350845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12049" y="131927"/>
            <a:ext cx="5286738" cy="796120"/>
          </a:xfrm>
          <a:prstGeom prst="rect">
            <a:avLst/>
          </a:prstGeom>
        </p:spPr>
        <p:txBody>
          <a:bodyPr>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latin typeface="Algerian" panose="04020705040A02060702" pitchFamily="82" charset="0"/>
              </a:rPr>
              <a:t>Existing system</a:t>
            </a:r>
            <a:endParaRPr lang="en-IN" dirty="0">
              <a:latin typeface="Algerian" panose="04020705040A02060702" pitchFamily="82" charset="0"/>
            </a:endParaRPr>
          </a:p>
        </p:txBody>
      </p:sp>
      <p:sp>
        <p:nvSpPr>
          <p:cNvPr id="3" name="Content Placeholder 2"/>
          <p:cNvSpPr txBox="1">
            <a:spLocks/>
          </p:cNvSpPr>
          <p:nvPr/>
        </p:nvSpPr>
        <p:spPr>
          <a:xfrm>
            <a:off x="726633" y="883355"/>
            <a:ext cx="9606965" cy="57930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In our Existing system, Based on the analysis of the reviewed articles during this space, it's able to classify tax fraud at a high-level into four major classes, namely, budget fraud, bank fraud, and different connected money fraud.</a:t>
            </a:r>
          </a:p>
          <a:p>
            <a:r>
              <a:rPr lang="en-US" dirty="0"/>
              <a:t> It shows the amount of articles found in every form of money fraud whereas the little items of the chart represent those numbers in percentages.</a:t>
            </a:r>
          </a:p>
          <a:p>
            <a:r>
              <a:rPr lang="en-US" dirty="0"/>
              <a:t> It's evident that budget fraud and bank fraud represent the largest portion; this proportion corresponds to forty one articles out of the sixty five reviewed articles. </a:t>
            </a:r>
          </a:p>
          <a:p>
            <a:r>
              <a:rPr lang="en-US" dirty="0"/>
              <a:t>The projected classification framework will work as a reference in guiding money fraud. Detection analysis through providing assistance to students in distinctive areas that need additional attention. </a:t>
            </a:r>
          </a:p>
          <a:p>
            <a:r>
              <a:rPr lang="en-US" dirty="0"/>
              <a:t>This framework can even give trade professionals associate indexes to pick out the appropriate data mining technique for a particular context of monetary fraud.</a:t>
            </a:r>
          </a:p>
          <a:p>
            <a:r>
              <a:rPr lang="en-US" dirty="0"/>
              <a:t> For instance, firms that suffer from MasterCard fraud, they need the associate possibility of using any of the supervised learning tools (i.e. clustering, neural network, and SVM) and it's suggested to go with the foremost frequently used technique; call tree. As noted, this choice relies on the fraud context and data processing technique frequency however it will be additionally supported performance. </a:t>
            </a:r>
          </a:p>
        </p:txBody>
      </p:sp>
    </p:spTree>
    <p:extLst>
      <p:ext uri="{BB962C8B-B14F-4D97-AF65-F5344CB8AC3E}">
        <p14:creationId xmlns:p14="http://schemas.microsoft.com/office/powerpoint/2010/main" val="64943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41329" y="309347"/>
            <a:ext cx="8228178" cy="1096371"/>
          </a:xfrm>
          <a:prstGeom prst="rect">
            <a:avLst/>
          </a:prstGeom>
        </p:spPr>
        <p:txBody>
          <a:bodyPr>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latin typeface="Algerian" panose="04020705040A02060702" pitchFamily="82" charset="0"/>
              </a:rPr>
              <a:t>Disadvantages of Existing system</a:t>
            </a:r>
            <a:endParaRPr lang="en-IN" dirty="0">
              <a:latin typeface="Algerian" panose="04020705040A02060702" pitchFamily="82" charset="0"/>
            </a:endParaRPr>
          </a:p>
        </p:txBody>
      </p:sp>
      <p:sp>
        <p:nvSpPr>
          <p:cNvPr id="3" name="Content Placeholder 2"/>
          <p:cNvSpPr txBox="1">
            <a:spLocks/>
          </p:cNvSpPr>
          <p:nvPr/>
        </p:nvSpPr>
        <p:spPr>
          <a:xfrm>
            <a:off x="1051935" y="1855337"/>
            <a:ext cx="9606965" cy="3508234"/>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US" dirty="0"/>
              <a:t>System is not précised.</a:t>
            </a:r>
          </a:p>
          <a:p>
            <a:pPr lvl="0"/>
            <a:r>
              <a:rPr lang="en-US" dirty="0"/>
              <a:t>Detecting area is limited.</a:t>
            </a:r>
          </a:p>
        </p:txBody>
      </p:sp>
    </p:spTree>
    <p:extLst>
      <p:ext uri="{BB962C8B-B14F-4D97-AF65-F5344CB8AC3E}">
        <p14:creationId xmlns:p14="http://schemas.microsoft.com/office/powerpoint/2010/main" val="2713735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541</TotalTime>
  <Words>2087</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Bookman Old Style</vt:lpstr>
      <vt:lpstr>Rockwell</vt:lpstr>
      <vt:lpstr>Times New Roman</vt:lpstr>
      <vt:lpstr>Wingdings 3</vt:lpstr>
      <vt:lpstr>Damask</vt:lpstr>
      <vt:lpstr>Detecting High Risk Taxpayers Using Data Mining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MODIFICATIONS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dc:creator>
  <cp:lastModifiedBy>Kirti</cp:lastModifiedBy>
  <cp:revision>113</cp:revision>
  <dcterms:created xsi:type="dcterms:W3CDTF">2019-09-05T06:14:33Z</dcterms:created>
  <dcterms:modified xsi:type="dcterms:W3CDTF">2021-02-20T07:54:04Z</dcterms:modified>
</cp:coreProperties>
</file>