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9" r:id="rId4"/>
    <p:sldId id="261" r:id="rId5"/>
    <p:sldId id="260" r:id="rId6"/>
    <p:sldId id="276" r:id="rId7"/>
    <p:sldId id="277" r:id="rId8"/>
    <p:sldId id="263" r:id="rId9"/>
    <p:sldId id="264" r:id="rId10"/>
    <p:sldId id="279" r:id="rId11"/>
    <p:sldId id="265" r:id="rId12"/>
    <p:sldId id="280" r:id="rId13"/>
    <p:sldId id="266" r:id="rId14"/>
    <p:sldId id="272" r:id="rId15"/>
    <p:sldId id="273" r:id="rId16"/>
    <p:sldId id="274" r:id="rId17"/>
    <p:sldId id="270" r:id="rId18"/>
    <p:sldId id="267" r:id="rId19"/>
    <p:sldId id="268"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96CE4-328D-40D3-8283-A39B8C37D945}" type="datetimeFigureOut">
              <a:rPr lang="en-IN" smtClean="0"/>
              <a:pPr/>
              <a:t>04-04-2019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71AE2-145B-49EB-AA65-B63357AB3760}" type="slidenum">
              <a:rPr lang="en-IN" smtClean="0"/>
              <a:pPr/>
              <a:t>‹#›</a:t>
            </a:fld>
            <a:endParaRPr lang="en-IN"/>
          </a:p>
        </p:txBody>
      </p:sp>
    </p:spTree>
    <p:extLst>
      <p:ext uri="{BB962C8B-B14F-4D97-AF65-F5344CB8AC3E}">
        <p14:creationId xmlns:p14="http://schemas.microsoft.com/office/powerpoint/2010/main" xmlns="" val="149591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B4656DE-832F-43AF-AEDC-FD68722C66CA}" type="datetime1">
              <a:rPr lang="en-IN" smtClean="0"/>
              <a:pPr/>
              <a:t>04-04-2019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256A25-687A-4AAE-A062-BA77ED9BA74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E195E0-4BD3-47D3-A2E6-856AA73C9598}" type="datetime1">
              <a:rPr lang="en-IN" smtClean="0"/>
              <a:pPr/>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6A25-687A-4AAE-A062-BA77ED9BA7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428021-A7AD-4249-AEBE-C3BCF5575513}" type="datetime1">
              <a:rPr lang="en-IN" smtClean="0"/>
              <a:pPr/>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6A25-687A-4AAE-A062-BA77ED9BA7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698BF10-27FC-4523-9C9D-5F2B2110D6D4}" type="datetime1">
              <a:rPr lang="en-IN" smtClean="0"/>
              <a:pPr/>
              <a:t>04-04-2019</a:t>
            </a:fld>
            <a:endParaRPr lang="en-IN"/>
          </a:p>
        </p:txBody>
      </p:sp>
      <p:sp>
        <p:nvSpPr>
          <p:cNvPr id="9" name="Slide Number Placeholder 8"/>
          <p:cNvSpPr>
            <a:spLocks noGrp="1"/>
          </p:cNvSpPr>
          <p:nvPr>
            <p:ph type="sldNum" sz="quarter" idx="15"/>
          </p:nvPr>
        </p:nvSpPr>
        <p:spPr/>
        <p:txBody>
          <a:bodyPr rtlCol="0"/>
          <a:lstStyle/>
          <a:p>
            <a:fld id="{BB256A25-687A-4AAE-A062-BA77ED9BA74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6AD628E-34B5-411A-A948-138A3F0D54D1}" type="datetime1">
              <a:rPr lang="en-IN" smtClean="0"/>
              <a:pPr/>
              <a:t>04-04-2019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256A25-687A-4AAE-A062-BA77ED9BA74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261D9D7-F8B8-4EF0-8B16-12A0A13050B6}" type="datetime1">
              <a:rPr lang="en-IN" smtClean="0"/>
              <a:pPr/>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6A25-687A-4AAE-A062-BA77ED9BA742}"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4E6A658-DA7C-4F91-A656-72555CC7B6C0}" type="datetime1">
              <a:rPr lang="en-IN" smtClean="0"/>
              <a:pPr/>
              <a:t>04-04-2019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256A25-687A-4AAE-A062-BA77ED9BA742}"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353843C-EA17-469F-A2AE-FC50960C80EB}" type="datetime1">
              <a:rPr lang="en-IN" smtClean="0"/>
              <a:pPr/>
              <a:t>04-04-2019</a:t>
            </a:fld>
            <a:endParaRPr lang="en-IN"/>
          </a:p>
        </p:txBody>
      </p:sp>
      <p:sp>
        <p:nvSpPr>
          <p:cNvPr id="7" name="Slide Number Placeholder 6"/>
          <p:cNvSpPr>
            <a:spLocks noGrp="1"/>
          </p:cNvSpPr>
          <p:nvPr>
            <p:ph type="sldNum" sz="quarter" idx="11"/>
          </p:nvPr>
        </p:nvSpPr>
        <p:spPr/>
        <p:txBody>
          <a:bodyPr rtlCol="0"/>
          <a:lstStyle/>
          <a:p>
            <a:fld id="{BB256A25-687A-4AAE-A062-BA77ED9BA74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78042-0564-4E98-812B-0ED1DCC99659}" type="datetime1">
              <a:rPr lang="en-IN" smtClean="0"/>
              <a:pPr/>
              <a:t>04-04-2019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256A25-687A-4AAE-A062-BA77ED9BA7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2653173-86F4-47C4-828E-B6AE794B5A1F}" type="datetime1">
              <a:rPr lang="en-IN" smtClean="0"/>
              <a:pPr/>
              <a:t>04-04-2019</a:t>
            </a:fld>
            <a:endParaRPr lang="en-IN"/>
          </a:p>
        </p:txBody>
      </p:sp>
      <p:sp>
        <p:nvSpPr>
          <p:cNvPr id="22" name="Slide Number Placeholder 21"/>
          <p:cNvSpPr>
            <a:spLocks noGrp="1"/>
          </p:cNvSpPr>
          <p:nvPr>
            <p:ph type="sldNum" sz="quarter" idx="15"/>
          </p:nvPr>
        </p:nvSpPr>
        <p:spPr/>
        <p:txBody>
          <a:bodyPr rtlCol="0"/>
          <a:lstStyle/>
          <a:p>
            <a:fld id="{BB256A25-687A-4AAE-A062-BA77ED9BA742}"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F1A6CC-7BD4-41C4-9ECA-3363C5757BCB}" type="datetime1">
              <a:rPr lang="en-IN" smtClean="0"/>
              <a:pPr/>
              <a:t>04-04-2019</a:t>
            </a:fld>
            <a:endParaRPr lang="en-IN"/>
          </a:p>
        </p:txBody>
      </p:sp>
      <p:sp>
        <p:nvSpPr>
          <p:cNvPr id="18" name="Slide Number Placeholder 17"/>
          <p:cNvSpPr>
            <a:spLocks noGrp="1"/>
          </p:cNvSpPr>
          <p:nvPr>
            <p:ph type="sldNum" sz="quarter" idx="11"/>
          </p:nvPr>
        </p:nvSpPr>
        <p:spPr/>
        <p:txBody>
          <a:bodyPr rtlCol="0"/>
          <a:lstStyle/>
          <a:p>
            <a:fld id="{BB256A25-687A-4AAE-A062-BA77ED9BA742}"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87964BC-F65D-4AFE-BEAB-364A2AA66767}" type="datetime1">
              <a:rPr lang="en-IN" smtClean="0"/>
              <a:pPr/>
              <a:t>04-04-2019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256A25-687A-4AAE-A062-BA77ED9BA7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rojectwork09/Women-Secur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7DBA5CA-EA19-4293-A78F-9DC9156C8B1F}"/>
              </a:ext>
            </a:extLst>
          </p:cNvPr>
          <p:cNvPicPr>
            <a:picLocks noChangeAspect="1"/>
          </p:cNvPicPr>
          <p:nvPr/>
        </p:nvPicPr>
        <p:blipFill>
          <a:blip r:embed="rId2" cstate="print"/>
          <a:stretch>
            <a:fillRect/>
          </a:stretch>
        </p:blipFill>
        <p:spPr>
          <a:xfrm>
            <a:off x="0" y="-27384"/>
            <a:ext cx="9144000" cy="1656184"/>
          </a:xfrm>
          <a:prstGeom prst="rect">
            <a:avLst/>
          </a:prstGeom>
        </p:spPr>
      </p:pic>
      <p:sp>
        <p:nvSpPr>
          <p:cNvPr id="5" name="Rectangle 4"/>
          <p:cNvSpPr/>
          <p:nvPr/>
        </p:nvSpPr>
        <p:spPr>
          <a:xfrm>
            <a:off x="144016" y="1795463"/>
            <a:ext cx="8820472" cy="5232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cap="none" spc="0" dirty="0">
                <a:ln/>
                <a:solidFill>
                  <a:schemeClr val="accent3"/>
                </a:solidFill>
                <a:effectLst/>
                <a:latin typeface="Times New Roman" panose="02020603050405020304" pitchFamily="18" charset="0"/>
                <a:cs typeface="Times New Roman" panose="02020603050405020304" pitchFamily="18" charset="0"/>
              </a:rPr>
              <a:t>Department of Computer Science &amp; Engineering</a:t>
            </a:r>
          </a:p>
        </p:txBody>
      </p:sp>
      <p:sp>
        <p:nvSpPr>
          <p:cNvPr id="7" name="TextBox 6"/>
          <p:cNvSpPr txBox="1"/>
          <p:nvPr/>
        </p:nvSpPr>
        <p:spPr>
          <a:xfrm>
            <a:off x="440668" y="2476330"/>
            <a:ext cx="8262664" cy="3908762"/>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Project Work Phase – II (15CSP85)</a:t>
            </a:r>
          </a:p>
          <a:p>
            <a:pPr algn="ctr"/>
            <a:r>
              <a:rPr lang="en-US" sz="2400" b="1" dirty="0">
                <a:latin typeface="Times New Roman" panose="02020603050405020304" pitchFamily="18" charset="0"/>
                <a:cs typeface="Times New Roman" panose="02020603050405020304" pitchFamily="18" charset="0"/>
              </a:rPr>
              <a:t>Review 2</a:t>
            </a:r>
          </a:p>
          <a:p>
            <a:pPr algn="just"/>
            <a:r>
              <a:rPr lang="en-US" sz="2000" dirty="0">
                <a:latin typeface="Times New Roman" panose="02020603050405020304" pitchFamily="18" charset="0"/>
                <a:cs typeface="Times New Roman" panose="02020603050405020304" pitchFamily="18" charset="0"/>
              </a:rPr>
              <a:t>Title: </a:t>
            </a:r>
            <a:r>
              <a:rPr lang="en-US" sz="2000" b="1" dirty="0">
                <a:latin typeface="Times New Roman" panose="02020603050405020304" pitchFamily="18" charset="0"/>
                <a:cs typeface="Times New Roman" panose="02020603050405020304" pitchFamily="18" charset="0"/>
              </a:rPr>
              <a:t>		Women Security System</a:t>
            </a:r>
          </a:p>
          <a:p>
            <a:pPr algn="just"/>
            <a:r>
              <a:rPr lang="en-US" dirty="0">
                <a:latin typeface="Times New Roman" panose="02020603050405020304" pitchFamily="18" charset="0"/>
                <a:cs typeface="Times New Roman" panose="02020603050405020304" pitchFamily="18" charset="0"/>
              </a:rPr>
              <a:t>Guide:     		Swathi K</a:t>
            </a:r>
          </a:p>
          <a:p>
            <a:pPr algn="just"/>
            <a:r>
              <a:rPr lang="en-US" dirty="0">
                <a:latin typeface="Times New Roman" panose="02020603050405020304" pitchFamily="18" charset="0"/>
                <a:cs typeface="Times New Roman" panose="02020603050405020304" pitchFamily="18" charset="0"/>
              </a:rPr>
              <a:t>		Asst. Prof, Dept of CSE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GROUP-04  BATCH-09</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Team Members:	1. Sirisha M (1KS15CS102)</a:t>
            </a:r>
          </a:p>
          <a:p>
            <a:pPr algn="just"/>
            <a:r>
              <a:rPr lang="en-IN" dirty="0">
                <a:latin typeface="Times New Roman" panose="02020603050405020304" pitchFamily="18" charset="0"/>
                <a:cs typeface="Times New Roman" panose="02020603050405020304" pitchFamily="18" charset="0"/>
              </a:rPr>
              <a:t>		2. Siddharth Meharwade (1KS15CS099)</a:t>
            </a:r>
          </a:p>
          <a:p>
            <a:pPr algn="just"/>
            <a:r>
              <a:rPr lang="en-IN" dirty="0">
                <a:latin typeface="Times New Roman" panose="02020603050405020304" pitchFamily="18" charset="0"/>
                <a:cs typeface="Times New Roman" panose="02020603050405020304" pitchFamily="18" charset="0"/>
              </a:rPr>
              <a:t>		3. Suraj Kumar (1KS15CS109)</a:t>
            </a:r>
          </a:p>
          <a:p>
            <a:pPr algn="just"/>
            <a:r>
              <a:rPr lang="en-IN" dirty="0">
                <a:latin typeface="Times New Roman" panose="02020603050405020304" pitchFamily="18" charset="0"/>
                <a:cs typeface="Times New Roman" panose="02020603050405020304" pitchFamily="18" charset="0"/>
              </a:rPr>
              <a:t>		4. Shiv Shankar </a:t>
            </a:r>
            <a:r>
              <a:rPr lang="en-IN" dirty="0" err="1">
                <a:latin typeface="Times New Roman" panose="02020603050405020304" pitchFamily="18" charset="0"/>
                <a:cs typeface="Times New Roman" panose="02020603050405020304" pitchFamily="18" charset="0"/>
              </a:rPr>
              <a:t>Sah</a:t>
            </a:r>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1KS15CS095</a:t>
            </a:r>
            <a:r>
              <a:rPr lang="en-IN"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Date:		</a:t>
            </a:r>
            <a:r>
              <a:rPr lang="en-IN" dirty="0" smtClean="0">
                <a:latin typeface="Times New Roman" panose="02020603050405020304" pitchFamily="18" charset="0"/>
                <a:cs typeface="Times New Roman" panose="02020603050405020304" pitchFamily="18" charset="0"/>
              </a:rPr>
              <a:t>03/04/19</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3AD00B18-7910-4CD9-A3A7-DF73F5E87FB4}"/>
              </a:ext>
            </a:extLst>
          </p:cNvPr>
          <p:cNvSpPr>
            <a:spLocks noGrp="1"/>
          </p:cNvSpPr>
          <p:nvPr>
            <p:ph type="sldNum" sz="quarter" idx="12"/>
          </p:nvPr>
        </p:nvSpPr>
        <p:spPr/>
        <p:txBody>
          <a:bodyPr/>
          <a:lstStyle/>
          <a:p>
            <a:fld id="{BB256A25-687A-4AAE-A062-BA77ED9BA742}"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8826978-9901-40CE-AFCB-14A000B197C0}"/>
              </a:ext>
            </a:extLst>
          </p:cNvPr>
          <p:cNvSpPr>
            <a:spLocks noGrp="1"/>
          </p:cNvSpPr>
          <p:nvPr>
            <p:ph type="sldNum" sz="quarter" idx="12"/>
          </p:nvPr>
        </p:nvSpPr>
        <p:spPr/>
        <p:txBody>
          <a:bodyPr/>
          <a:lstStyle/>
          <a:p>
            <a:fld id="{BB256A25-687A-4AAE-A062-BA77ED9BA742}" type="slidenum">
              <a:rPr lang="en-IN" smtClean="0"/>
              <a:pPr/>
              <a:t>10</a:t>
            </a:fld>
            <a:endParaRPr lang="en-IN"/>
          </a:p>
        </p:txBody>
      </p:sp>
      <p:sp>
        <p:nvSpPr>
          <p:cNvPr id="2" name="Title 1"/>
          <p:cNvSpPr>
            <a:spLocks noGrp="1"/>
          </p:cNvSpPr>
          <p:nvPr>
            <p:ph type="title" idx="4294967295"/>
          </p:nvPr>
        </p:nvSpPr>
        <p:spPr>
          <a:xfrm>
            <a:off x="539552" y="260648"/>
            <a:ext cx="7467600" cy="706437"/>
          </a:xfrm>
        </p:spPr>
        <p:txBody>
          <a:bodyPr>
            <a:noAutofit/>
          </a:bodyPr>
          <a:lstStyle/>
          <a:p>
            <a:pPr algn="just"/>
            <a:r>
              <a:rPr lang="en-US" sz="4000" dirty="0"/>
              <a:t>Implementation-Hardware</a:t>
            </a:r>
            <a:endParaRPr lang="en-IN" sz="4000" dirty="0"/>
          </a:p>
        </p:txBody>
      </p:sp>
      <p:grpSp>
        <p:nvGrpSpPr>
          <p:cNvPr id="1026" name="Group 2"/>
          <p:cNvGrpSpPr>
            <a:grpSpLocks/>
          </p:cNvGrpSpPr>
          <p:nvPr/>
        </p:nvGrpSpPr>
        <p:grpSpPr bwMode="auto">
          <a:xfrm>
            <a:off x="1043608" y="1916832"/>
            <a:ext cx="7416824" cy="2592288"/>
            <a:chOff x="1219" y="7391"/>
            <a:chExt cx="10230" cy="2148"/>
          </a:xfrm>
        </p:grpSpPr>
        <p:grpSp>
          <p:nvGrpSpPr>
            <p:cNvPr id="1027" name="Group 3"/>
            <p:cNvGrpSpPr>
              <a:grpSpLocks/>
            </p:cNvGrpSpPr>
            <p:nvPr/>
          </p:nvGrpSpPr>
          <p:grpSpPr bwMode="auto">
            <a:xfrm>
              <a:off x="1546" y="7391"/>
              <a:ext cx="9903" cy="2148"/>
              <a:chOff x="1331" y="7428"/>
              <a:chExt cx="9903" cy="2148"/>
            </a:xfrm>
          </p:grpSpPr>
          <p:grpSp>
            <p:nvGrpSpPr>
              <p:cNvPr id="1028" name="Group 4"/>
              <p:cNvGrpSpPr>
                <a:grpSpLocks/>
              </p:cNvGrpSpPr>
              <p:nvPr/>
            </p:nvGrpSpPr>
            <p:grpSpPr bwMode="auto">
              <a:xfrm>
                <a:off x="3171" y="7561"/>
                <a:ext cx="1993" cy="1105"/>
                <a:chOff x="2882" y="7561"/>
                <a:chExt cx="1993" cy="1105"/>
              </a:xfrm>
            </p:grpSpPr>
            <p:grpSp>
              <p:nvGrpSpPr>
                <p:cNvPr id="1029" name="Group 5"/>
                <p:cNvGrpSpPr>
                  <a:grpSpLocks/>
                </p:cNvGrpSpPr>
                <p:nvPr/>
              </p:nvGrpSpPr>
              <p:grpSpPr bwMode="auto">
                <a:xfrm>
                  <a:off x="2882" y="7561"/>
                  <a:ext cx="1993" cy="904"/>
                  <a:chOff x="2980" y="7753"/>
                  <a:chExt cx="1993" cy="904"/>
                </a:xfrm>
              </p:grpSpPr>
              <p:cxnSp>
                <p:nvCxnSpPr>
                  <p:cNvPr id="1030" name="AutoShape 6"/>
                  <p:cNvCxnSpPr>
                    <a:cxnSpLocks noChangeShapeType="1"/>
                  </p:cNvCxnSpPr>
                  <p:nvPr/>
                </p:nvCxnSpPr>
                <p:spPr bwMode="auto">
                  <a:xfrm flipV="1">
                    <a:off x="2980" y="7753"/>
                    <a:ext cx="17" cy="904"/>
                  </a:xfrm>
                  <a:prstGeom prst="straightConnector1">
                    <a:avLst/>
                  </a:prstGeom>
                  <a:noFill/>
                  <a:ln w="9525">
                    <a:solidFill>
                      <a:srgbClr val="000000"/>
                    </a:solidFill>
                    <a:round/>
                    <a:headEnd/>
                    <a:tailEnd type="triangle" w="med" len="med"/>
                  </a:ln>
                </p:spPr>
              </p:cxnSp>
              <p:cxnSp>
                <p:nvCxnSpPr>
                  <p:cNvPr id="1031" name="AutoShape 7"/>
                  <p:cNvCxnSpPr>
                    <a:cxnSpLocks noChangeShapeType="1"/>
                  </p:cNvCxnSpPr>
                  <p:nvPr/>
                </p:nvCxnSpPr>
                <p:spPr bwMode="auto">
                  <a:xfrm>
                    <a:off x="2980" y="8657"/>
                    <a:ext cx="1993" cy="0"/>
                  </a:xfrm>
                  <a:prstGeom prst="straightConnector1">
                    <a:avLst/>
                  </a:prstGeom>
                  <a:noFill/>
                  <a:ln w="9525">
                    <a:solidFill>
                      <a:srgbClr val="000000"/>
                    </a:solidFill>
                    <a:round/>
                    <a:headEnd/>
                    <a:tailEnd type="triangle" w="med" len="med"/>
                  </a:ln>
                </p:spPr>
              </p:cxnSp>
            </p:grpSp>
            <p:sp>
              <p:nvSpPr>
                <p:cNvPr id="1032" name="Freeform 8"/>
                <p:cNvSpPr>
                  <a:spLocks/>
                </p:cNvSpPr>
                <p:nvPr/>
              </p:nvSpPr>
              <p:spPr bwMode="auto">
                <a:xfrm>
                  <a:off x="2899" y="8181"/>
                  <a:ext cx="1658" cy="485"/>
                </a:xfrm>
                <a:custGeom>
                  <a:avLst/>
                  <a:gdLst/>
                  <a:ahLst/>
                  <a:cxnLst>
                    <a:cxn ang="0">
                      <a:pos x="0" y="251"/>
                    </a:cxn>
                    <a:cxn ang="0">
                      <a:pos x="184" y="16"/>
                    </a:cxn>
                    <a:cxn ang="0">
                      <a:pos x="352" y="251"/>
                    </a:cxn>
                    <a:cxn ang="0">
                      <a:pos x="469" y="485"/>
                    </a:cxn>
                    <a:cxn ang="0">
                      <a:pos x="643" y="251"/>
                    </a:cxn>
                    <a:cxn ang="0">
                      <a:pos x="787" y="16"/>
                    </a:cxn>
                    <a:cxn ang="0">
                      <a:pos x="1022" y="251"/>
                    </a:cxn>
                    <a:cxn ang="0">
                      <a:pos x="1227" y="452"/>
                    </a:cxn>
                    <a:cxn ang="0">
                      <a:pos x="1329" y="251"/>
                    </a:cxn>
                    <a:cxn ang="0">
                      <a:pos x="1423" y="0"/>
                    </a:cxn>
                    <a:cxn ang="0">
                      <a:pos x="1658" y="251"/>
                    </a:cxn>
                  </a:cxnLst>
                  <a:rect l="0" t="0" r="r" b="b"/>
                  <a:pathLst>
                    <a:path w="1658" h="485">
                      <a:moveTo>
                        <a:pt x="0" y="251"/>
                      </a:moveTo>
                      <a:cubicBezTo>
                        <a:pt x="62" y="133"/>
                        <a:pt x="125" y="16"/>
                        <a:pt x="184" y="16"/>
                      </a:cubicBezTo>
                      <a:cubicBezTo>
                        <a:pt x="243" y="16"/>
                        <a:pt x="305" y="173"/>
                        <a:pt x="352" y="251"/>
                      </a:cubicBezTo>
                      <a:cubicBezTo>
                        <a:pt x="399" y="329"/>
                        <a:pt x="421" y="485"/>
                        <a:pt x="469" y="485"/>
                      </a:cubicBezTo>
                      <a:cubicBezTo>
                        <a:pt x="517" y="485"/>
                        <a:pt x="590" y="329"/>
                        <a:pt x="643" y="251"/>
                      </a:cubicBezTo>
                      <a:cubicBezTo>
                        <a:pt x="696" y="173"/>
                        <a:pt x="724" y="16"/>
                        <a:pt x="787" y="16"/>
                      </a:cubicBezTo>
                      <a:cubicBezTo>
                        <a:pt x="850" y="16"/>
                        <a:pt x="949" y="178"/>
                        <a:pt x="1022" y="251"/>
                      </a:cubicBezTo>
                      <a:cubicBezTo>
                        <a:pt x="1095" y="324"/>
                        <a:pt x="1176" y="452"/>
                        <a:pt x="1227" y="452"/>
                      </a:cubicBezTo>
                      <a:cubicBezTo>
                        <a:pt x="1278" y="452"/>
                        <a:pt x="1296" y="326"/>
                        <a:pt x="1329" y="251"/>
                      </a:cubicBezTo>
                      <a:cubicBezTo>
                        <a:pt x="1362" y="176"/>
                        <a:pt x="1368" y="0"/>
                        <a:pt x="1423" y="0"/>
                      </a:cubicBezTo>
                      <a:cubicBezTo>
                        <a:pt x="1478" y="0"/>
                        <a:pt x="1616" y="209"/>
                        <a:pt x="1658" y="251"/>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33" name="Group 9"/>
              <p:cNvGrpSpPr>
                <a:grpSpLocks/>
              </p:cNvGrpSpPr>
              <p:nvPr/>
            </p:nvGrpSpPr>
            <p:grpSpPr bwMode="auto">
              <a:xfrm>
                <a:off x="7370" y="7428"/>
                <a:ext cx="1993" cy="1144"/>
                <a:chOff x="2980" y="7753"/>
                <a:chExt cx="1993" cy="904"/>
              </a:xfrm>
            </p:grpSpPr>
            <p:cxnSp>
              <p:nvCxnSpPr>
                <p:cNvPr id="1034" name="AutoShape 10"/>
                <p:cNvCxnSpPr>
                  <a:cxnSpLocks noChangeShapeType="1"/>
                </p:cNvCxnSpPr>
                <p:nvPr/>
              </p:nvCxnSpPr>
              <p:spPr bwMode="auto">
                <a:xfrm flipV="1">
                  <a:off x="2980" y="7753"/>
                  <a:ext cx="17" cy="904"/>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a:off x="2980" y="8657"/>
                  <a:ext cx="1993" cy="0"/>
                </a:xfrm>
                <a:prstGeom prst="straightConnector1">
                  <a:avLst/>
                </a:prstGeom>
                <a:noFill/>
                <a:ln w="9525">
                  <a:solidFill>
                    <a:srgbClr val="000000"/>
                  </a:solidFill>
                  <a:round/>
                  <a:headEnd/>
                  <a:tailEnd type="triangle" w="med" len="med"/>
                </a:ln>
              </p:spPr>
            </p:cxnSp>
          </p:grpSp>
          <p:cxnSp>
            <p:nvCxnSpPr>
              <p:cNvPr id="1036" name="AutoShape 12"/>
              <p:cNvCxnSpPr>
                <a:cxnSpLocks noChangeShapeType="1"/>
              </p:cNvCxnSpPr>
              <p:nvPr/>
            </p:nvCxnSpPr>
            <p:spPr bwMode="auto">
              <a:xfrm flipV="1">
                <a:off x="7387" y="8096"/>
                <a:ext cx="1672" cy="17"/>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a:off x="5107" y="8096"/>
                <a:ext cx="1509" cy="0"/>
              </a:xfrm>
              <a:prstGeom prst="straightConnector1">
                <a:avLst/>
              </a:prstGeom>
              <a:noFill/>
              <a:ln w="9525">
                <a:solidFill>
                  <a:srgbClr val="000000"/>
                </a:solidFill>
                <a:round/>
                <a:headEnd/>
                <a:tailEnd type="triangle" w="med" len="med"/>
              </a:ln>
            </p:spPr>
          </p:cxnSp>
          <p:grpSp>
            <p:nvGrpSpPr>
              <p:cNvPr id="1038" name="Group 14"/>
              <p:cNvGrpSpPr>
                <a:grpSpLocks/>
              </p:cNvGrpSpPr>
              <p:nvPr/>
            </p:nvGrpSpPr>
            <p:grpSpPr bwMode="auto">
              <a:xfrm>
                <a:off x="1331" y="7764"/>
                <a:ext cx="9903" cy="1812"/>
                <a:chOff x="1227" y="7937"/>
                <a:chExt cx="9903" cy="1812"/>
              </a:xfrm>
            </p:grpSpPr>
            <p:grpSp>
              <p:nvGrpSpPr>
                <p:cNvPr id="1039" name="Group 15"/>
                <p:cNvGrpSpPr>
                  <a:grpSpLocks/>
                </p:cNvGrpSpPr>
                <p:nvPr/>
              </p:nvGrpSpPr>
              <p:grpSpPr bwMode="auto">
                <a:xfrm>
                  <a:off x="1227" y="9074"/>
                  <a:ext cx="1575" cy="675"/>
                  <a:chOff x="2880" y="9060"/>
                  <a:chExt cx="1575" cy="795"/>
                </a:xfrm>
              </p:grpSpPr>
              <p:sp>
                <p:nvSpPr>
                  <p:cNvPr id="1040" name="Rectangle 16"/>
                  <p:cNvSpPr>
                    <a:spLocks noChangeArrowheads="1"/>
                  </p:cNvSpPr>
                  <p:nvPr/>
                </p:nvSpPr>
                <p:spPr bwMode="auto">
                  <a:xfrm>
                    <a:off x="2880" y="9060"/>
                    <a:ext cx="1575" cy="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1" name="Text Box 17"/>
                  <p:cNvSpPr txBox="1">
                    <a:spLocks noChangeArrowheads="1"/>
                  </p:cNvSpPr>
                  <p:nvPr/>
                </p:nvSpPr>
                <p:spPr bwMode="auto">
                  <a:xfrm>
                    <a:off x="2982" y="9210"/>
                    <a:ext cx="1368"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ea typeface="Arial" pitchFamily="34" charset="0"/>
                        <a:cs typeface="Arial" pitchFamily="34" charset="0"/>
                      </a:rPr>
                      <a:t>Transformer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2" name="Group 18"/>
                <p:cNvGrpSpPr>
                  <a:grpSpLocks/>
                </p:cNvGrpSpPr>
                <p:nvPr/>
              </p:nvGrpSpPr>
              <p:grpSpPr bwMode="auto">
                <a:xfrm>
                  <a:off x="3555" y="9098"/>
                  <a:ext cx="1320" cy="621"/>
                  <a:chOff x="2880" y="9060"/>
                  <a:chExt cx="1575" cy="795"/>
                </a:xfrm>
              </p:grpSpPr>
              <p:sp>
                <p:nvSpPr>
                  <p:cNvPr id="1043" name="Rectangle 19"/>
                  <p:cNvSpPr>
                    <a:spLocks noChangeArrowheads="1"/>
                  </p:cNvSpPr>
                  <p:nvPr/>
                </p:nvSpPr>
                <p:spPr bwMode="auto">
                  <a:xfrm>
                    <a:off x="2880" y="9060"/>
                    <a:ext cx="1575" cy="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4" name="Text Box 20"/>
                  <p:cNvSpPr txBox="1">
                    <a:spLocks noChangeArrowheads="1"/>
                  </p:cNvSpPr>
                  <p:nvPr/>
                </p:nvSpPr>
                <p:spPr bwMode="auto">
                  <a:xfrm>
                    <a:off x="2982" y="9210"/>
                    <a:ext cx="1368"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ea typeface="Arial" pitchFamily="34" charset="0"/>
                        <a:cs typeface="Arial" pitchFamily="34" charset="0"/>
                      </a:rPr>
                      <a:t>Rectifier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5" name="Group 21"/>
                <p:cNvGrpSpPr>
                  <a:grpSpLocks/>
                </p:cNvGrpSpPr>
                <p:nvPr/>
              </p:nvGrpSpPr>
              <p:grpSpPr bwMode="auto">
                <a:xfrm>
                  <a:off x="5569" y="9074"/>
                  <a:ext cx="1122" cy="675"/>
                  <a:chOff x="2880" y="9060"/>
                  <a:chExt cx="1575" cy="795"/>
                </a:xfrm>
              </p:grpSpPr>
              <p:sp>
                <p:nvSpPr>
                  <p:cNvPr id="1046" name="Rectangle 22"/>
                  <p:cNvSpPr>
                    <a:spLocks noChangeArrowheads="1"/>
                  </p:cNvSpPr>
                  <p:nvPr/>
                </p:nvSpPr>
                <p:spPr bwMode="auto">
                  <a:xfrm>
                    <a:off x="2880" y="9060"/>
                    <a:ext cx="1575" cy="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7" name="Text Box 23"/>
                  <p:cNvSpPr txBox="1">
                    <a:spLocks noChangeArrowheads="1"/>
                  </p:cNvSpPr>
                  <p:nvPr/>
                </p:nvSpPr>
                <p:spPr bwMode="auto">
                  <a:xfrm>
                    <a:off x="2982" y="9210"/>
                    <a:ext cx="1368"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ea typeface="Arial" pitchFamily="34" charset="0"/>
                        <a:cs typeface="Arial" pitchFamily="34" charset="0"/>
                      </a:rPr>
                      <a:t>Filter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8" name="Group 24"/>
                <p:cNvGrpSpPr>
                  <a:grpSpLocks/>
                </p:cNvGrpSpPr>
                <p:nvPr/>
              </p:nvGrpSpPr>
              <p:grpSpPr bwMode="auto">
                <a:xfrm>
                  <a:off x="7596" y="9074"/>
                  <a:ext cx="1302" cy="621"/>
                  <a:chOff x="2880" y="9060"/>
                  <a:chExt cx="1575" cy="795"/>
                </a:xfrm>
              </p:grpSpPr>
              <p:sp>
                <p:nvSpPr>
                  <p:cNvPr id="1049" name="Rectangle 25"/>
                  <p:cNvSpPr>
                    <a:spLocks noChangeArrowheads="1"/>
                  </p:cNvSpPr>
                  <p:nvPr/>
                </p:nvSpPr>
                <p:spPr bwMode="auto">
                  <a:xfrm>
                    <a:off x="2880" y="9060"/>
                    <a:ext cx="1575" cy="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0" name="Text Box 26"/>
                  <p:cNvSpPr txBox="1">
                    <a:spLocks noChangeArrowheads="1"/>
                  </p:cNvSpPr>
                  <p:nvPr/>
                </p:nvSpPr>
                <p:spPr bwMode="auto">
                  <a:xfrm>
                    <a:off x="2982" y="9210"/>
                    <a:ext cx="1368"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ea typeface="Arial" pitchFamily="34" charset="0"/>
                        <a:cs typeface="Arial" pitchFamily="34" charset="0"/>
                      </a:rPr>
                      <a:t>Regulator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51" name="Group 27"/>
                <p:cNvGrpSpPr>
                  <a:grpSpLocks/>
                </p:cNvGrpSpPr>
                <p:nvPr/>
              </p:nvGrpSpPr>
              <p:grpSpPr bwMode="auto">
                <a:xfrm>
                  <a:off x="9555" y="9074"/>
                  <a:ext cx="1575" cy="645"/>
                  <a:chOff x="2880" y="9060"/>
                  <a:chExt cx="1575" cy="795"/>
                </a:xfrm>
              </p:grpSpPr>
              <p:sp>
                <p:nvSpPr>
                  <p:cNvPr id="1052" name="Rectangle 28"/>
                  <p:cNvSpPr>
                    <a:spLocks noChangeArrowheads="1"/>
                  </p:cNvSpPr>
                  <p:nvPr/>
                </p:nvSpPr>
                <p:spPr bwMode="auto">
                  <a:xfrm>
                    <a:off x="2880" y="9060"/>
                    <a:ext cx="1575" cy="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3" name="Text Box 29"/>
                  <p:cNvSpPr txBox="1">
                    <a:spLocks noChangeArrowheads="1"/>
                  </p:cNvSpPr>
                  <p:nvPr/>
                </p:nvSpPr>
                <p:spPr bwMode="auto">
                  <a:xfrm>
                    <a:off x="2982" y="9210"/>
                    <a:ext cx="1368"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smtClean="0">
                        <a:ln>
                          <a:noFill/>
                        </a:ln>
                        <a:solidFill>
                          <a:schemeClr val="tx1"/>
                        </a:solidFill>
                        <a:effectLst/>
                        <a:latin typeface="Calibri" pitchFamily="34" charset="0"/>
                        <a:ea typeface="Arial" pitchFamily="34" charset="0"/>
                        <a:cs typeface="Arial" pitchFamily="34" charset="0"/>
                      </a:rPr>
                      <a:t>Load /Circuit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054" name="AutoShape 30"/>
                <p:cNvCxnSpPr>
                  <a:cxnSpLocks noChangeShapeType="1"/>
                </p:cNvCxnSpPr>
                <p:nvPr/>
              </p:nvCxnSpPr>
              <p:spPr bwMode="auto">
                <a:xfrm>
                  <a:off x="2802" y="9374"/>
                  <a:ext cx="753" cy="0"/>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a:off x="4875" y="9404"/>
                  <a:ext cx="694" cy="0"/>
                </a:xfrm>
                <a:prstGeom prst="straightConnector1">
                  <a:avLst/>
                </a:prstGeom>
                <a:noFill/>
                <a:ln w="9525">
                  <a:solidFill>
                    <a:srgbClr val="000000"/>
                  </a:solidFill>
                  <a:round/>
                  <a:headEnd/>
                  <a:tailEnd type="triangle" w="med" len="med"/>
                </a:ln>
              </p:spPr>
            </p:cxnSp>
            <p:cxnSp>
              <p:nvCxnSpPr>
                <p:cNvPr id="1056" name="AutoShape 32"/>
                <p:cNvCxnSpPr>
                  <a:cxnSpLocks noChangeShapeType="1"/>
                </p:cNvCxnSpPr>
                <p:nvPr/>
              </p:nvCxnSpPr>
              <p:spPr bwMode="auto">
                <a:xfrm>
                  <a:off x="6691" y="9374"/>
                  <a:ext cx="905" cy="0"/>
                </a:xfrm>
                <a:prstGeom prst="straightConnector1">
                  <a:avLst/>
                </a:prstGeom>
                <a:noFill/>
                <a:ln w="9525">
                  <a:solidFill>
                    <a:srgbClr val="000000"/>
                  </a:solidFill>
                  <a:round/>
                  <a:headEnd/>
                  <a:tailEnd type="triangle" w="med" len="med"/>
                </a:ln>
              </p:spPr>
            </p:cxnSp>
            <p:cxnSp>
              <p:nvCxnSpPr>
                <p:cNvPr id="1057" name="AutoShape 33"/>
                <p:cNvCxnSpPr>
                  <a:cxnSpLocks noChangeShapeType="1"/>
                </p:cNvCxnSpPr>
                <p:nvPr/>
              </p:nvCxnSpPr>
              <p:spPr bwMode="auto">
                <a:xfrm>
                  <a:off x="8898" y="9404"/>
                  <a:ext cx="657" cy="0"/>
                </a:xfrm>
                <a:prstGeom prst="straightConnector1">
                  <a:avLst/>
                </a:prstGeom>
                <a:noFill/>
                <a:ln w="9525">
                  <a:solidFill>
                    <a:srgbClr val="000000"/>
                  </a:solidFill>
                  <a:round/>
                  <a:headEnd/>
                  <a:tailEnd type="triangle" w="med" len="med"/>
                </a:ln>
              </p:spPr>
            </p:cxnSp>
            <p:cxnSp>
              <p:nvCxnSpPr>
                <p:cNvPr id="1058" name="AutoShape 34"/>
                <p:cNvCxnSpPr>
                  <a:cxnSpLocks noChangeShapeType="1"/>
                </p:cNvCxnSpPr>
                <p:nvPr/>
              </p:nvCxnSpPr>
              <p:spPr bwMode="auto">
                <a:xfrm>
                  <a:off x="1591" y="7937"/>
                  <a:ext cx="0" cy="1137"/>
                </a:xfrm>
                <a:prstGeom prst="straightConnector1">
                  <a:avLst/>
                </a:prstGeom>
                <a:noFill/>
                <a:ln w="9525">
                  <a:solidFill>
                    <a:srgbClr val="000000"/>
                  </a:solidFill>
                  <a:round/>
                  <a:headEnd/>
                  <a:tailEnd type="triangle" w="med" len="med"/>
                </a:ln>
              </p:spPr>
            </p:cxnSp>
          </p:grpSp>
        </p:grpSp>
        <p:sp>
          <p:nvSpPr>
            <p:cNvPr id="1059" name="Text Box 35"/>
            <p:cNvSpPr txBox="1">
              <a:spLocks noChangeArrowheads="1"/>
            </p:cNvSpPr>
            <p:nvPr/>
          </p:nvSpPr>
          <p:spPr bwMode="auto">
            <a:xfrm>
              <a:off x="1219" y="7391"/>
              <a:ext cx="1629" cy="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Arial" pitchFamily="34" charset="0"/>
                  <a:cs typeface="Arial" pitchFamily="34" charset="0"/>
                </a:rPr>
                <a:t>Power Supply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Text Box 36"/>
            <p:cNvSpPr txBox="1">
              <a:spLocks noChangeArrowheads="1"/>
            </p:cNvSpPr>
            <p:nvPr/>
          </p:nvSpPr>
          <p:spPr bwMode="auto">
            <a:xfrm>
              <a:off x="3565" y="7524"/>
              <a:ext cx="1629" cy="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Arial" pitchFamily="34" charset="0"/>
                  <a:cs typeface="Arial" pitchFamily="34" charset="0"/>
                </a:rPr>
                <a:t>AC  Supply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Text Box 37"/>
            <p:cNvSpPr txBox="1">
              <a:spLocks noChangeArrowheads="1"/>
            </p:cNvSpPr>
            <p:nvPr/>
          </p:nvSpPr>
          <p:spPr bwMode="auto">
            <a:xfrm>
              <a:off x="7753" y="7442"/>
              <a:ext cx="1629" cy="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Arial" pitchFamily="34" charset="0"/>
                  <a:cs typeface="Arial" pitchFamily="34" charset="0"/>
                </a:rPr>
                <a:t>DC Supply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4" name="TextBox 43"/>
          <p:cNvSpPr txBox="1"/>
          <p:nvPr/>
        </p:nvSpPr>
        <p:spPr>
          <a:xfrm>
            <a:off x="467544" y="1340768"/>
            <a:ext cx="3744416" cy="369332"/>
          </a:xfrm>
          <a:prstGeom prst="rect">
            <a:avLst/>
          </a:prstGeom>
          <a:noFill/>
        </p:spPr>
        <p:txBody>
          <a:bodyPr wrap="square" rtlCol="0">
            <a:spAutoFit/>
          </a:bodyPr>
          <a:lstStyle/>
          <a:p>
            <a:r>
              <a:rPr lang="en-US" b="1" dirty="0" smtClean="0"/>
              <a:t>POWER SUPPLY CIRCUIT</a:t>
            </a:r>
            <a:endParaRPr lang="en-IN" b="1" dirty="0"/>
          </a:p>
        </p:txBody>
      </p:sp>
      <p:sp>
        <p:nvSpPr>
          <p:cNvPr id="45" name="TextBox 44"/>
          <p:cNvSpPr txBox="1"/>
          <p:nvPr/>
        </p:nvSpPr>
        <p:spPr>
          <a:xfrm>
            <a:off x="611560" y="5013176"/>
            <a:ext cx="7704856" cy="1323439"/>
          </a:xfrm>
          <a:prstGeom prst="rect">
            <a:avLst/>
          </a:prstGeom>
          <a:noFill/>
        </p:spPr>
        <p:txBody>
          <a:bodyPr wrap="square" rtlCol="0">
            <a:spAutoFit/>
          </a:bodyPr>
          <a:lstStyle/>
          <a:p>
            <a:pPr>
              <a:buFont typeface="Arial" pitchFamily="34" charset="0"/>
              <a:buChar char="•"/>
            </a:pPr>
            <a:r>
              <a:rPr lang="en-US" sz="2000" dirty="0" smtClean="0"/>
              <a:t>Power supply circuit convert the 220v supply to 12v power supply.</a:t>
            </a:r>
          </a:p>
          <a:p>
            <a:endParaRPr lang="en-US" sz="2000" dirty="0" smtClean="0"/>
          </a:p>
          <a:p>
            <a:pPr>
              <a:buFont typeface="Arial" pitchFamily="34" charset="0"/>
              <a:buChar char="•"/>
            </a:pPr>
            <a:r>
              <a:rPr lang="en-US" sz="2000" dirty="0" smtClean="0"/>
              <a:t>It also convert the AC power supply to DC power Supply.</a:t>
            </a:r>
          </a:p>
        </p:txBody>
      </p:sp>
      <p:sp>
        <p:nvSpPr>
          <p:cNvPr id="42" name="TextBox 41"/>
          <p:cNvSpPr txBox="1"/>
          <p:nvPr/>
        </p:nvSpPr>
        <p:spPr>
          <a:xfrm>
            <a:off x="2555776" y="4653136"/>
            <a:ext cx="3744416" cy="369332"/>
          </a:xfrm>
          <a:prstGeom prst="rect">
            <a:avLst/>
          </a:prstGeom>
          <a:noFill/>
        </p:spPr>
        <p:txBody>
          <a:bodyPr wrap="square" rtlCol="0">
            <a:spAutoFit/>
          </a:bodyPr>
          <a:lstStyle/>
          <a:p>
            <a:r>
              <a:rPr lang="en-US" dirty="0" smtClean="0"/>
              <a:t>Fig: Power Conversion diagram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Autofit/>
          </a:bodyPr>
          <a:lstStyle/>
          <a:p>
            <a:pPr algn="just"/>
            <a:r>
              <a:rPr lang="en-US" sz="4000" dirty="0"/>
              <a:t>Implementation-Code</a:t>
            </a:r>
            <a:endParaRPr lang="en-IN" sz="4000" dirty="0"/>
          </a:p>
        </p:txBody>
      </p:sp>
      <p:sp>
        <p:nvSpPr>
          <p:cNvPr id="3" name="Content Placeholder 2"/>
          <p:cNvSpPr>
            <a:spLocks noGrp="1"/>
          </p:cNvSpPr>
          <p:nvPr>
            <p:ph sz="quarter" idx="1"/>
          </p:nvPr>
        </p:nvSpPr>
        <p:spPr>
          <a:xfrm>
            <a:off x="457200" y="1124744"/>
            <a:ext cx="7467600" cy="5349208"/>
          </a:xfrm>
        </p:spPr>
        <p:txBody>
          <a:bodyPr>
            <a:normAutofit/>
          </a:bodyPr>
          <a:lstStyle/>
          <a:p>
            <a:pPr>
              <a:buNone/>
            </a:pPr>
            <a:r>
              <a:rPr lang="en-US" dirty="0"/>
              <a:t>Code Snippets are added here:</a:t>
            </a:r>
          </a:p>
          <a:p>
            <a:pPr>
              <a:buNone/>
            </a:pPr>
            <a:r>
              <a:rPr lang="en-US" sz="1900" dirty="0"/>
              <a:t>#include &lt;</a:t>
            </a:r>
            <a:r>
              <a:rPr lang="en-US" sz="1900" dirty="0" err="1"/>
              <a:t>LiquidCrystal.h</a:t>
            </a:r>
            <a:r>
              <a:rPr lang="en-US" sz="1900" dirty="0"/>
              <a:t>&gt;</a:t>
            </a:r>
          </a:p>
          <a:p>
            <a:pPr>
              <a:buNone/>
            </a:pPr>
            <a:r>
              <a:rPr lang="en-US" sz="1900" dirty="0"/>
              <a:t>#include &lt;</a:t>
            </a:r>
            <a:r>
              <a:rPr lang="en-US" sz="1900" dirty="0" err="1"/>
              <a:t>stdio.h</a:t>
            </a:r>
            <a:r>
              <a:rPr lang="en-US" sz="1900" dirty="0"/>
              <a:t>&gt;</a:t>
            </a:r>
          </a:p>
          <a:p>
            <a:pPr>
              <a:buNone/>
            </a:pPr>
            <a:r>
              <a:rPr lang="en-US" sz="1900" dirty="0"/>
              <a:t>#include &lt;</a:t>
            </a:r>
            <a:r>
              <a:rPr lang="en-US" sz="1900" dirty="0" err="1"/>
              <a:t>SoftwareSerial.h</a:t>
            </a:r>
            <a:r>
              <a:rPr lang="en-US" sz="1900" dirty="0"/>
              <a:t>&gt;</a:t>
            </a:r>
          </a:p>
          <a:p>
            <a:pPr>
              <a:buNone/>
            </a:pPr>
            <a:r>
              <a:rPr lang="en-US" sz="1900" dirty="0" err="1"/>
              <a:t>SoftwareSerial</a:t>
            </a:r>
            <a:r>
              <a:rPr lang="en-US" sz="1900" dirty="0"/>
              <a:t> </a:t>
            </a:r>
            <a:r>
              <a:rPr lang="en-US" sz="1900" dirty="0" err="1"/>
              <a:t>mySerial</a:t>
            </a:r>
            <a:r>
              <a:rPr lang="en-US" sz="1900" dirty="0"/>
              <a:t>(8, 9);</a:t>
            </a:r>
          </a:p>
          <a:p>
            <a:pPr>
              <a:buNone/>
            </a:pPr>
            <a:r>
              <a:rPr lang="en-US" sz="1900" dirty="0" err="1"/>
              <a:t>LiquidCrystal</a:t>
            </a:r>
            <a:r>
              <a:rPr lang="en-US" sz="1900" dirty="0"/>
              <a:t> </a:t>
            </a:r>
            <a:r>
              <a:rPr lang="en-US" sz="1900" dirty="0" err="1"/>
              <a:t>lcd</a:t>
            </a:r>
            <a:r>
              <a:rPr lang="en-US" sz="1900" dirty="0"/>
              <a:t>(6, 7, 5, 4, 3, 2</a:t>
            </a:r>
            <a:r>
              <a:rPr lang="en-US" sz="1900" dirty="0" smtClean="0"/>
              <a:t>);       </a:t>
            </a:r>
            <a:endParaRPr lang="en-US" sz="1900" dirty="0"/>
          </a:p>
          <a:p>
            <a:pPr>
              <a:buNone/>
            </a:pPr>
            <a:r>
              <a:rPr lang="en-US" sz="1900" dirty="0"/>
              <a:t>// defines pins numbers</a:t>
            </a:r>
          </a:p>
          <a:p>
            <a:pPr>
              <a:buNone/>
            </a:pPr>
            <a:r>
              <a:rPr lang="en-US" sz="1900" dirty="0"/>
              <a:t>//New GPS GY-GPS6MV2</a:t>
            </a:r>
          </a:p>
          <a:p>
            <a:pPr>
              <a:buNone/>
            </a:pPr>
            <a:r>
              <a:rPr lang="en-US" sz="1900" dirty="0"/>
              <a:t>int panic   = 11;</a:t>
            </a:r>
          </a:p>
          <a:p>
            <a:pPr>
              <a:buNone/>
            </a:pPr>
            <a:r>
              <a:rPr lang="en-US" sz="1900" dirty="0"/>
              <a:t>int button  = A1;  //shock</a:t>
            </a:r>
          </a:p>
          <a:p>
            <a:pPr>
              <a:buNone/>
            </a:pPr>
            <a:r>
              <a:rPr lang="en-US" sz="1900" dirty="0"/>
              <a:t>int heart   = 10;</a:t>
            </a:r>
          </a:p>
          <a:p>
            <a:pPr>
              <a:buNone/>
            </a:pPr>
            <a:r>
              <a:rPr lang="en-US" sz="1900" dirty="0"/>
              <a:t>int relay   = 12;</a:t>
            </a:r>
          </a:p>
          <a:p>
            <a:pPr>
              <a:buNone/>
            </a:pPr>
            <a:endParaRPr lang="en-IN" dirty="0"/>
          </a:p>
        </p:txBody>
      </p:sp>
      <p:sp>
        <p:nvSpPr>
          <p:cNvPr id="4" name="Slide Number Placeholder 3">
            <a:extLst>
              <a:ext uri="{FF2B5EF4-FFF2-40B4-BE49-F238E27FC236}">
                <a16:creationId xmlns:a16="http://schemas.microsoft.com/office/drawing/2014/main" xmlns="" id="{1A4A9A3E-99D4-41DF-92A5-A8B9EECD1722}"/>
              </a:ext>
            </a:extLst>
          </p:cNvPr>
          <p:cNvSpPr>
            <a:spLocks noGrp="1"/>
          </p:cNvSpPr>
          <p:nvPr>
            <p:ph type="sldNum" sz="quarter" idx="15"/>
          </p:nvPr>
        </p:nvSpPr>
        <p:spPr/>
        <p:txBody>
          <a:bodyPr/>
          <a:lstStyle/>
          <a:p>
            <a:fld id="{BB256A25-687A-4AAE-A062-BA77ED9BA742}" type="slidenum">
              <a:rPr lang="en-IN" smtClean="0"/>
              <a:pPr/>
              <a:t>11</a:t>
            </a:fld>
            <a:endParaRPr lang="en-IN"/>
          </a:p>
        </p:txBody>
      </p:sp>
      <p:sp>
        <p:nvSpPr>
          <p:cNvPr id="5" name="TextBox 4"/>
          <p:cNvSpPr txBox="1"/>
          <p:nvPr/>
        </p:nvSpPr>
        <p:spPr>
          <a:xfrm>
            <a:off x="4572000" y="2636912"/>
            <a:ext cx="3960440" cy="646331"/>
          </a:xfrm>
          <a:prstGeom prst="rect">
            <a:avLst/>
          </a:prstGeom>
          <a:noFill/>
        </p:spPr>
        <p:txBody>
          <a:bodyPr wrap="square" rtlCol="0">
            <a:spAutoFit/>
          </a:bodyPr>
          <a:lstStyle/>
          <a:p>
            <a:r>
              <a:rPr lang="en-US" dirty="0" smtClean="0"/>
              <a:t> </a:t>
            </a:r>
            <a:r>
              <a:rPr lang="en-US" b="1" dirty="0" smtClean="0"/>
              <a:t>Snippet</a:t>
            </a:r>
            <a:r>
              <a:rPr lang="en-US" dirty="0" smtClean="0"/>
              <a:t> : Showing Declaration of variables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Autofit/>
          </a:bodyPr>
          <a:lstStyle/>
          <a:p>
            <a:pPr algn="just"/>
            <a:r>
              <a:rPr lang="en-US" sz="4000" dirty="0"/>
              <a:t>Implementation-Code</a:t>
            </a:r>
            <a:endParaRPr lang="en-IN" sz="4000" dirty="0"/>
          </a:p>
        </p:txBody>
      </p:sp>
      <p:sp>
        <p:nvSpPr>
          <p:cNvPr id="3" name="Content Placeholder 2"/>
          <p:cNvSpPr>
            <a:spLocks noGrp="1"/>
          </p:cNvSpPr>
          <p:nvPr>
            <p:ph sz="quarter" idx="1"/>
          </p:nvPr>
        </p:nvSpPr>
        <p:spPr>
          <a:xfrm>
            <a:off x="457200" y="1124744"/>
            <a:ext cx="7467600" cy="5349208"/>
          </a:xfrm>
        </p:spPr>
        <p:txBody>
          <a:bodyPr>
            <a:normAutofit fontScale="62500" lnSpcReduction="20000"/>
          </a:bodyPr>
          <a:lstStyle/>
          <a:p>
            <a:pPr>
              <a:buNone/>
            </a:pPr>
            <a:r>
              <a:rPr lang="en-US" sz="2900" b="1" dirty="0"/>
              <a:t>Code Snippets </a:t>
            </a:r>
            <a:r>
              <a:rPr lang="en-US" sz="2900" b="1" dirty="0" smtClean="0"/>
              <a:t>: SMS Sending</a:t>
            </a:r>
          </a:p>
          <a:p>
            <a:pPr>
              <a:buNone/>
            </a:pPr>
            <a:endParaRPr lang="en-US" dirty="0" smtClean="0"/>
          </a:p>
          <a:p>
            <a:pPr>
              <a:buNone/>
            </a:pPr>
            <a:r>
              <a:rPr lang="en-US" dirty="0" smtClean="0"/>
              <a:t> </a:t>
            </a:r>
            <a:r>
              <a:rPr lang="en-US" dirty="0" err="1" smtClean="0"/>
              <a:t>Serial.write</a:t>
            </a:r>
            <a:r>
              <a:rPr lang="en-US" dirty="0" smtClean="0"/>
              <a:t>("AT+CMGS=\"");</a:t>
            </a:r>
          </a:p>
          <a:p>
            <a:pPr>
              <a:buNone/>
            </a:pPr>
            <a:r>
              <a:rPr lang="en-US" dirty="0" smtClean="0"/>
              <a:t>        </a:t>
            </a:r>
            <a:r>
              <a:rPr lang="en-US" dirty="0" err="1" smtClean="0"/>
              <a:t>Serial.write</a:t>
            </a:r>
            <a:r>
              <a:rPr lang="en-US" dirty="0" smtClean="0"/>
              <a:t>(</a:t>
            </a:r>
            <a:r>
              <a:rPr lang="en-US" dirty="0" err="1" smtClean="0"/>
              <a:t>pastnumber</a:t>
            </a:r>
            <a:r>
              <a:rPr lang="en-US" dirty="0" smtClean="0"/>
              <a:t>);</a:t>
            </a:r>
          </a:p>
          <a:p>
            <a:pPr>
              <a:buNone/>
            </a:pPr>
            <a:r>
              <a:rPr lang="en-US" dirty="0" smtClean="0"/>
              <a:t>        </a:t>
            </a:r>
            <a:r>
              <a:rPr lang="en-US" dirty="0" err="1" smtClean="0"/>
              <a:t>Serial.write</a:t>
            </a:r>
            <a:r>
              <a:rPr lang="en-US" dirty="0" smtClean="0"/>
              <a:t>("\"\r\n"); delay(2500);</a:t>
            </a:r>
          </a:p>
          <a:p>
            <a:pPr>
              <a:buNone/>
            </a:pPr>
            <a:r>
              <a:rPr lang="en-US" dirty="0" smtClean="0"/>
              <a:t>        </a:t>
            </a:r>
            <a:r>
              <a:rPr lang="en-US" dirty="0" err="1" smtClean="0"/>
              <a:t>Serial.write</a:t>
            </a:r>
            <a:r>
              <a:rPr lang="en-US" dirty="0" smtClean="0"/>
              <a:t>("</a:t>
            </a:r>
            <a:r>
              <a:rPr lang="en-US" dirty="0" err="1" smtClean="0"/>
              <a:t>IOTlinks</a:t>
            </a:r>
            <a:r>
              <a:rPr lang="en-US" dirty="0" smtClean="0"/>
              <a:t>  https://api.thingspeak.com/update?api_key=CYASIOD5YUQK6RJE&amp;field1=");</a:t>
            </a:r>
          </a:p>
          <a:p>
            <a:pPr>
              <a:buNone/>
            </a:pPr>
            <a:r>
              <a:rPr lang="en-US" dirty="0" smtClean="0"/>
              <a:t>        converts(hbtc1);</a:t>
            </a:r>
          </a:p>
          <a:p>
            <a:pPr>
              <a:buNone/>
            </a:pPr>
            <a:r>
              <a:rPr lang="en-US" dirty="0" smtClean="0"/>
              <a:t>        </a:t>
            </a:r>
            <a:r>
              <a:rPr lang="en-US" dirty="0" err="1" smtClean="0"/>
              <a:t>Serial.write</a:t>
            </a:r>
            <a:r>
              <a:rPr lang="en-US" dirty="0" smtClean="0"/>
              <a:t>(0x1A);      delay(4000);  delay(4000);</a:t>
            </a:r>
          </a:p>
          <a:p>
            <a:pPr>
              <a:buNone/>
            </a:pPr>
            <a:endParaRPr lang="en-US" dirty="0" smtClean="0"/>
          </a:p>
          <a:p>
            <a:pPr>
              <a:buNone/>
            </a:pPr>
            <a:r>
              <a:rPr lang="en-US" dirty="0" smtClean="0"/>
              <a:t>         </a:t>
            </a:r>
          </a:p>
          <a:p>
            <a:pPr>
              <a:buNone/>
            </a:pPr>
            <a:r>
              <a:rPr lang="en-US" dirty="0" smtClean="0"/>
              <a:t>        </a:t>
            </a:r>
            <a:r>
              <a:rPr lang="en-US" dirty="0" err="1" smtClean="0"/>
              <a:t>Serial.write</a:t>
            </a:r>
            <a:r>
              <a:rPr lang="en-US" dirty="0" smtClean="0"/>
              <a:t>("AT+CMGS=\"");</a:t>
            </a:r>
          </a:p>
          <a:p>
            <a:pPr>
              <a:buNone/>
            </a:pPr>
            <a:r>
              <a:rPr lang="en-US" dirty="0" smtClean="0"/>
              <a:t>        </a:t>
            </a:r>
            <a:r>
              <a:rPr lang="en-US" dirty="0" err="1" smtClean="0"/>
              <a:t>Serial.write</a:t>
            </a:r>
            <a:r>
              <a:rPr lang="en-US" dirty="0" smtClean="0"/>
              <a:t>(</a:t>
            </a:r>
            <a:r>
              <a:rPr lang="en-US" dirty="0" err="1" smtClean="0"/>
              <a:t>pastnumber</a:t>
            </a:r>
            <a:r>
              <a:rPr lang="en-US" dirty="0" smtClean="0"/>
              <a:t>);</a:t>
            </a:r>
          </a:p>
          <a:p>
            <a:pPr>
              <a:buNone/>
            </a:pPr>
            <a:r>
              <a:rPr lang="en-US" dirty="0" smtClean="0"/>
              <a:t>        </a:t>
            </a:r>
            <a:r>
              <a:rPr lang="en-US" dirty="0" err="1" smtClean="0"/>
              <a:t>Serial.write</a:t>
            </a:r>
            <a:r>
              <a:rPr lang="en-US" dirty="0" smtClean="0"/>
              <a:t>("\"\r\n"); delay(2500);</a:t>
            </a:r>
          </a:p>
          <a:p>
            <a:pPr>
              <a:buNone/>
            </a:pPr>
            <a:r>
              <a:rPr lang="en-US" dirty="0" smtClean="0"/>
              <a:t>        </a:t>
            </a:r>
            <a:r>
              <a:rPr lang="en-US" dirty="0" err="1" smtClean="0"/>
              <a:t>Serial.write</a:t>
            </a:r>
            <a:r>
              <a:rPr lang="en-US" dirty="0" smtClean="0"/>
              <a:t>("</a:t>
            </a:r>
            <a:r>
              <a:rPr lang="en-US" dirty="0" err="1" smtClean="0"/>
              <a:t>IOTlinks</a:t>
            </a:r>
            <a:r>
              <a:rPr lang="en-US" dirty="0" smtClean="0"/>
              <a:t>  https://api.thingspeak.com/update?api_key=CYASIOD5YUQK6RJE&amp;field2=");</a:t>
            </a:r>
          </a:p>
          <a:p>
            <a:pPr>
              <a:buNone/>
            </a:pPr>
            <a:r>
              <a:rPr lang="en-US" dirty="0" smtClean="0"/>
              <a:t>        for(ii=0;ii&lt;=6;ii++){</a:t>
            </a:r>
            <a:r>
              <a:rPr lang="en-US" dirty="0" err="1" smtClean="0"/>
              <a:t>Serial.write</a:t>
            </a:r>
            <a:r>
              <a:rPr lang="en-US" dirty="0" smtClean="0"/>
              <a:t>(</a:t>
            </a:r>
            <a:r>
              <a:rPr lang="en-US" dirty="0" err="1" smtClean="0"/>
              <a:t>finallat</a:t>
            </a:r>
            <a:r>
              <a:rPr lang="en-US" dirty="0" smtClean="0"/>
              <a:t>[ii]);}</a:t>
            </a:r>
          </a:p>
          <a:p>
            <a:pPr>
              <a:buNone/>
            </a:pPr>
            <a:r>
              <a:rPr lang="en-US" dirty="0" smtClean="0"/>
              <a:t>        </a:t>
            </a:r>
            <a:r>
              <a:rPr lang="en-US" dirty="0" err="1" smtClean="0"/>
              <a:t>Serial.write</a:t>
            </a:r>
            <a:r>
              <a:rPr lang="en-US" dirty="0" smtClean="0"/>
              <a:t>(0x1A);      delay(4000);  delay(4000);</a:t>
            </a:r>
          </a:p>
          <a:p>
            <a:pPr>
              <a:buNone/>
            </a:pPr>
            <a:endParaRPr lang="en-IN" dirty="0"/>
          </a:p>
        </p:txBody>
      </p:sp>
      <p:sp>
        <p:nvSpPr>
          <p:cNvPr id="4" name="Slide Number Placeholder 3">
            <a:extLst>
              <a:ext uri="{FF2B5EF4-FFF2-40B4-BE49-F238E27FC236}">
                <a16:creationId xmlns:a16="http://schemas.microsoft.com/office/drawing/2014/main" xmlns="" id="{1A4A9A3E-99D4-41DF-92A5-A8B9EECD1722}"/>
              </a:ext>
            </a:extLst>
          </p:cNvPr>
          <p:cNvSpPr>
            <a:spLocks noGrp="1"/>
          </p:cNvSpPr>
          <p:nvPr>
            <p:ph type="sldNum" sz="quarter" idx="15"/>
          </p:nvPr>
        </p:nvSpPr>
        <p:spPr/>
        <p:txBody>
          <a:bodyPr/>
          <a:lstStyle/>
          <a:p>
            <a:fld id="{BB256A25-687A-4AAE-A062-BA77ED9BA742}" type="slidenum">
              <a:rPr lang="en-IN" smtClean="0"/>
              <a:pPr/>
              <a:t>12</a:t>
            </a:fld>
            <a:endParaRPr lang="en-IN"/>
          </a:p>
        </p:txBody>
      </p:sp>
      <p:sp>
        <p:nvSpPr>
          <p:cNvPr id="5" name="TextBox 4"/>
          <p:cNvSpPr txBox="1"/>
          <p:nvPr/>
        </p:nvSpPr>
        <p:spPr>
          <a:xfrm>
            <a:off x="2483768" y="5877272"/>
            <a:ext cx="3960440" cy="646331"/>
          </a:xfrm>
          <a:prstGeom prst="rect">
            <a:avLst/>
          </a:prstGeom>
          <a:noFill/>
          <a:ln>
            <a:solidFill>
              <a:srgbClr val="FF0000"/>
            </a:solidFill>
          </a:ln>
        </p:spPr>
        <p:txBody>
          <a:bodyPr wrap="square" rtlCol="0">
            <a:spAutoFit/>
          </a:bodyPr>
          <a:lstStyle/>
          <a:p>
            <a:r>
              <a:rPr lang="en-US" dirty="0" smtClean="0"/>
              <a:t> </a:t>
            </a:r>
            <a:r>
              <a:rPr lang="en-US" b="1" dirty="0" smtClean="0"/>
              <a:t>Snippet</a:t>
            </a:r>
            <a:r>
              <a:rPr lang="en-US" dirty="0" smtClean="0"/>
              <a:t> : Showing Sending of messages.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Testing And Results</a:t>
            </a:r>
            <a:endParaRPr lang="en-IN" sz="5400" dirty="0"/>
          </a:p>
        </p:txBody>
      </p:sp>
      <p:sp>
        <p:nvSpPr>
          <p:cNvPr id="4" name="Content Placeholder 3"/>
          <p:cNvSpPr>
            <a:spLocks noGrp="1"/>
          </p:cNvSpPr>
          <p:nvPr>
            <p:ph sz="quarter"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Register a mobile number of the victim’s close one’s..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followed by phone number of the person who wants to register.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get a msg “REG” if successfully registered.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Test Successful.</a:t>
            </a: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IN" sz="2000" dirty="0">
              <a:latin typeface="Times New Roman" panose="02020603050405020304" pitchFamily="18" charset="0"/>
              <a:cs typeface="Times New Roman" panose="02020603050405020304" pitchFamily="18" charset="0"/>
            </a:endParaRPr>
          </a:p>
        </p:txBody>
      </p:sp>
      <p:pic>
        <p:nvPicPr>
          <p:cNvPr id="2050" name="Picture 2" descr="C:\Users\hp\Desktop\New folder (2)\VIII SEM\Phase 2\Electronics\Tesing snap\WhatsApp Image 2019-03-25 at 11.39.27 PM.jpeg"/>
          <p:cNvPicPr>
            <a:picLocks noGrp="1" noChangeAspect="1" noChangeArrowheads="1"/>
          </p:cNvPicPr>
          <p:nvPr>
            <p:ph sz="quarter" idx="2"/>
          </p:nvPr>
        </p:nvPicPr>
        <p:blipFill>
          <a:blip r:embed="rId2" cstate="print"/>
          <a:srcRect t="10294"/>
          <a:stretch>
            <a:fillRect/>
          </a:stretch>
        </p:blipFill>
        <p:spPr bwMode="auto">
          <a:xfrm>
            <a:off x="4906357" y="1600200"/>
            <a:ext cx="3096344" cy="3412976"/>
          </a:xfrm>
          <a:prstGeom prst="rect">
            <a:avLst/>
          </a:prstGeom>
          <a:noFill/>
          <a:ln>
            <a:solidFill>
              <a:srgbClr val="FF0000"/>
            </a:solidFill>
          </a:ln>
        </p:spPr>
      </p:pic>
      <p:sp>
        <p:nvSpPr>
          <p:cNvPr id="7" name="TextBox 6"/>
          <p:cNvSpPr txBox="1"/>
          <p:nvPr/>
        </p:nvSpPr>
        <p:spPr>
          <a:xfrm>
            <a:off x="5076056" y="5517232"/>
            <a:ext cx="2952328" cy="369332"/>
          </a:xfrm>
          <a:prstGeom prst="rect">
            <a:avLst/>
          </a:prstGeom>
          <a:noFill/>
        </p:spPr>
        <p:txBody>
          <a:bodyPr wrap="square" rtlCol="0">
            <a:spAutoFit/>
          </a:bodyPr>
          <a:lstStyle/>
          <a:p>
            <a:r>
              <a:rPr lang="en-US" dirty="0"/>
              <a:t>Fig: Registration Step</a:t>
            </a:r>
            <a:endParaRPr lang="en-IN" dirty="0"/>
          </a:p>
        </p:txBody>
      </p:sp>
      <p:sp>
        <p:nvSpPr>
          <p:cNvPr id="3" name="Slide Number Placeholder 2">
            <a:extLst>
              <a:ext uri="{FF2B5EF4-FFF2-40B4-BE49-F238E27FC236}">
                <a16:creationId xmlns:a16="http://schemas.microsoft.com/office/drawing/2014/main" xmlns="" id="{419E38F3-36FB-4EC4-BFB8-FC378C209039}"/>
              </a:ext>
            </a:extLst>
          </p:cNvPr>
          <p:cNvSpPr>
            <a:spLocks noGrp="1"/>
          </p:cNvSpPr>
          <p:nvPr>
            <p:ph type="sldNum" sz="quarter" idx="12"/>
          </p:nvPr>
        </p:nvSpPr>
        <p:spPr/>
        <p:txBody>
          <a:bodyPr/>
          <a:lstStyle/>
          <a:p>
            <a:fld id="{BB256A25-687A-4AAE-A062-BA77ED9BA742}"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Testing And Results</a:t>
            </a:r>
            <a:endParaRPr lang="en-IN" sz="5400" dirty="0"/>
          </a:p>
        </p:txBody>
      </p:sp>
      <p:sp>
        <p:nvSpPr>
          <p:cNvPr id="4" name="Content Placeholder 3"/>
          <p:cNvSpPr>
            <a:spLocks noGrp="1"/>
          </p:cNvSpPr>
          <p:nvPr>
            <p:ph sz="quarter" idx="1"/>
          </p:nvPr>
        </p:nvSpPr>
        <p:spPr/>
        <p:txBody>
          <a:bodyPr>
            <a:normAutofit/>
          </a:bodyPr>
          <a:lstStyle/>
          <a:p>
            <a:r>
              <a:rPr lang="en-US" sz="2000" dirty="0">
                <a:latin typeface="Times New Roman" panose="02020603050405020304" pitchFamily="18" charset="0"/>
                <a:cs typeface="Times New Roman" panose="02020603050405020304" pitchFamily="18" charset="0"/>
              </a:rPr>
              <a:t>After Panic Situation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Message is sent to registered person.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Message consist of following:</a:t>
            </a:r>
          </a:p>
          <a:p>
            <a:pPr lvl="1"/>
            <a:r>
              <a:rPr lang="en-US" sz="2000" dirty="0">
                <a:latin typeface="Times New Roman" panose="02020603050405020304" pitchFamily="18" charset="0"/>
                <a:cs typeface="Times New Roman" panose="02020603050405020304" pitchFamily="18" charset="0"/>
              </a:rPr>
              <a:t>Heart Beats Rate</a:t>
            </a:r>
          </a:p>
          <a:p>
            <a:pPr lvl="1"/>
            <a:r>
              <a:rPr lang="en-US" sz="2000" dirty="0">
                <a:latin typeface="Times New Roman" panose="02020603050405020304" pitchFamily="18" charset="0"/>
                <a:cs typeface="Times New Roman" panose="02020603050405020304" pitchFamily="18" charset="0"/>
              </a:rPr>
              <a:t>GPS Location</a:t>
            </a:r>
          </a:p>
          <a:p>
            <a:pPr lvl="1">
              <a:buNone/>
            </a:pPr>
            <a:endParaRPr lang="en-US" sz="2000" dirty="0">
              <a:latin typeface="Times New Roman" panose="02020603050405020304" pitchFamily="18" charset="0"/>
              <a:cs typeface="Times New Roman" panose="02020603050405020304" pitchFamily="18" charset="0"/>
            </a:endParaRPr>
          </a:p>
        </p:txBody>
      </p:sp>
      <p:pic>
        <p:nvPicPr>
          <p:cNvPr id="3074" name="Picture 2" descr="C:\Users\hp\Desktop\New folder (2)\VIII SEM\Phase 2\Electronics\Tesing snap\WhatsApp Image 2019-03-25 at 11.39.27 PM(1).jpeg"/>
          <p:cNvPicPr>
            <a:picLocks noGrp="1" noChangeAspect="1" noChangeArrowheads="1"/>
          </p:cNvPicPr>
          <p:nvPr>
            <p:ph sz="quarter" idx="2"/>
          </p:nvPr>
        </p:nvPicPr>
        <p:blipFill>
          <a:blip r:embed="rId2" cstate="print"/>
          <a:srcRect t="13226" b="34800"/>
          <a:stretch>
            <a:fillRect/>
          </a:stretch>
        </p:blipFill>
        <p:spPr bwMode="auto">
          <a:xfrm>
            <a:off x="4813299" y="1700808"/>
            <a:ext cx="3195205" cy="2952328"/>
          </a:xfrm>
          <a:prstGeom prst="rect">
            <a:avLst/>
          </a:prstGeom>
          <a:noFill/>
          <a:ln>
            <a:solidFill>
              <a:srgbClr val="FF0000"/>
            </a:solidFill>
          </a:ln>
        </p:spPr>
      </p:pic>
      <p:sp>
        <p:nvSpPr>
          <p:cNvPr id="7" name="TextBox 6"/>
          <p:cNvSpPr txBox="1"/>
          <p:nvPr/>
        </p:nvSpPr>
        <p:spPr>
          <a:xfrm>
            <a:off x="4355976" y="4941168"/>
            <a:ext cx="4392488" cy="369332"/>
          </a:xfrm>
          <a:prstGeom prst="rect">
            <a:avLst/>
          </a:prstGeom>
          <a:noFill/>
        </p:spPr>
        <p:txBody>
          <a:bodyPr wrap="square" rtlCol="0">
            <a:spAutoFit/>
          </a:bodyPr>
          <a:lstStyle/>
          <a:p>
            <a:r>
              <a:rPr lang="en-US" dirty="0"/>
              <a:t>Fig: Message After Panic to Receiver</a:t>
            </a:r>
            <a:endParaRPr lang="en-IN" dirty="0"/>
          </a:p>
        </p:txBody>
      </p:sp>
      <p:sp>
        <p:nvSpPr>
          <p:cNvPr id="3" name="Slide Number Placeholder 2">
            <a:extLst>
              <a:ext uri="{FF2B5EF4-FFF2-40B4-BE49-F238E27FC236}">
                <a16:creationId xmlns:a16="http://schemas.microsoft.com/office/drawing/2014/main" xmlns="" id="{17E42147-C410-45FF-9804-9CBCD854D6F0}"/>
              </a:ext>
            </a:extLst>
          </p:cNvPr>
          <p:cNvSpPr>
            <a:spLocks noGrp="1"/>
          </p:cNvSpPr>
          <p:nvPr>
            <p:ph type="sldNum" sz="quarter" idx="12"/>
          </p:nvPr>
        </p:nvSpPr>
        <p:spPr/>
        <p:txBody>
          <a:bodyPr/>
          <a:lstStyle/>
          <a:p>
            <a:fld id="{BB256A25-687A-4AAE-A062-BA77ED9BA742}"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5314B-F74A-4B40-999E-A20D1A6E9423}"/>
              </a:ext>
            </a:extLst>
          </p:cNvPr>
          <p:cNvSpPr>
            <a:spLocks noGrp="1"/>
          </p:cNvSpPr>
          <p:nvPr>
            <p:ph type="title"/>
          </p:nvPr>
        </p:nvSpPr>
        <p:spPr>
          <a:xfrm>
            <a:off x="611560" y="332656"/>
            <a:ext cx="7488832" cy="710952"/>
          </a:xfrm>
        </p:spPr>
        <p:txBody>
          <a:bodyPr>
            <a:noAutofit/>
          </a:bodyPr>
          <a:lstStyle/>
          <a:p>
            <a:pPr algn="ctr"/>
            <a:r>
              <a:rPr lang="en-IN" sz="5400" b="1" dirty="0"/>
              <a:t>SNAPSHOTS</a:t>
            </a:r>
          </a:p>
        </p:txBody>
      </p:sp>
      <p:sp>
        <p:nvSpPr>
          <p:cNvPr id="4" name="Slide Number Placeholder 3">
            <a:extLst>
              <a:ext uri="{FF2B5EF4-FFF2-40B4-BE49-F238E27FC236}">
                <a16:creationId xmlns:a16="http://schemas.microsoft.com/office/drawing/2014/main" xmlns="" id="{0F951339-5D86-43DC-8B2B-FB1C295B54D4}"/>
              </a:ext>
            </a:extLst>
          </p:cNvPr>
          <p:cNvSpPr>
            <a:spLocks noGrp="1"/>
          </p:cNvSpPr>
          <p:nvPr>
            <p:ph type="sldNum" sz="quarter" idx="4294967295"/>
          </p:nvPr>
        </p:nvSpPr>
        <p:spPr>
          <a:xfrm>
            <a:off x="6442998" y="6041363"/>
            <a:ext cx="512504" cy="365125"/>
          </a:xfrm>
          <a:prstGeom prst="rect">
            <a:avLst/>
          </a:prstGeom>
        </p:spPr>
        <p:txBody>
          <a:bodyPr/>
          <a:lstStyle/>
          <a:p>
            <a:fld id="{D57F1E4F-1CFF-5643-939E-217C01CDF565}" type="slidenum">
              <a:rPr lang="en-US" smtClean="0"/>
              <a:pPr/>
              <a:t>15</a:t>
            </a:fld>
            <a:endParaRPr lang="en-US" dirty="0"/>
          </a:p>
        </p:txBody>
      </p:sp>
      <p:pic>
        <p:nvPicPr>
          <p:cNvPr id="8" name="Picture 7">
            <a:extLst>
              <a:ext uri="{FF2B5EF4-FFF2-40B4-BE49-F238E27FC236}">
                <a16:creationId xmlns:a16="http://schemas.microsoft.com/office/drawing/2014/main" xmlns="" id="{55D1D581-42A9-42FB-BAAD-2A08902DDEAC}"/>
              </a:ext>
            </a:extLst>
          </p:cNvPr>
          <p:cNvPicPr>
            <a:picLocks noChangeAspect="1"/>
          </p:cNvPicPr>
          <p:nvPr/>
        </p:nvPicPr>
        <p:blipFill rotWithShape="1">
          <a:blip r:embed="rId2" cstate="print"/>
          <a:srcRect b="20458"/>
          <a:stretch/>
        </p:blipFill>
        <p:spPr>
          <a:xfrm rot="5400000">
            <a:off x="582266" y="1195735"/>
            <a:ext cx="2452906" cy="2601437"/>
          </a:xfrm>
          <a:prstGeom prst="rect">
            <a:avLst/>
          </a:prstGeom>
        </p:spPr>
      </p:pic>
      <p:pic>
        <p:nvPicPr>
          <p:cNvPr id="16" name="Content Placeholder 5">
            <a:extLst>
              <a:ext uri="{FF2B5EF4-FFF2-40B4-BE49-F238E27FC236}">
                <a16:creationId xmlns:a16="http://schemas.microsoft.com/office/drawing/2014/main" xmlns="" id="{01DFA112-890D-4013-876D-56DBDF1D46EC}"/>
              </a:ext>
            </a:extLst>
          </p:cNvPr>
          <p:cNvPicPr>
            <a:picLocks noChangeAspect="1"/>
          </p:cNvPicPr>
          <p:nvPr/>
        </p:nvPicPr>
        <p:blipFill rotWithShape="1">
          <a:blip r:embed="rId3" cstate="print"/>
          <a:srcRect l="13918" r="10381" b="34940"/>
          <a:stretch/>
        </p:blipFill>
        <p:spPr>
          <a:xfrm>
            <a:off x="1024916" y="4332126"/>
            <a:ext cx="1567606" cy="1677076"/>
          </a:xfrm>
          <a:prstGeom prst="rect">
            <a:avLst/>
          </a:prstGeom>
        </p:spPr>
      </p:pic>
      <p:sp>
        <p:nvSpPr>
          <p:cNvPr id="17" name="TextBox 16">
            <a:extLst>
              <a:ext uri="{FF2B5EF4-FFF2-40B4-BE49-F238E27FC236}">
                <a16:creationId xmlns:a16="http://schemas.microsoft.com/office/drawing/2014/main" xmlns="" id="{3E437753-CED1-4497-8117-BE0CBE61B21A}"/>
              </a:ext>
            </a:extLst>
          </p:cNvPr>
          <p:cNvSpPr txBox="1"/>
          <p:nvPr/>
        </p:nvSpPr>
        <p:spPr>
          <a:xfrm>
            <a:off x="3336324" y="1396315"/>
            <a:ext cx="3549479" cy="923330"/>
          </a:xfrm>
          <a:prstGeom prst="rect">
            <a:avLst/>
          </a:prstGeom>
          <a:noFill/>
        </p:spPr>
        <p:txBody>
          <a:bodyPr wrap="square" rtlCol="0">
            <a:spAutoFit/>
          </a:bodyPr>
          <a:lstStyle/>
          <a:p>
            <a:r>
              <a:rPr lang="en-IN" dirty="0"/>
              <a:t>Fig </a:t>
            </a:r>
            <a:r>
              <a:rPr lang="en-IN" dirty="0" smtClean="0"/>
              <a:t>-Power </a:t>
            </a:r>
            <a:r>
              <a:rPr lang="en-IN" dirty="0"/>
              <a:t>supply board with Arduino.</a:t>
            </a:r>
          </a:p>
          <a:p>
            <a:endParaRPr lang="en-IN" dirty="0"/>
          </a:p>
        </p:txBody>
      </p:sp>
      <p:sp>
        <p:nvSpPr>
          <p:cNvPr id="18" name="TextBox 17">
            <a:extLst>
              <a:ext uri="{FF2B5EF4-FFF2-40B4-BE49-F238E27FC236}">
                <a16:creationId xmlns:a16="http://schemas.microsoft.com/office/drawing/2014/main" xmlns="" id="{1AD87024-55DF-46A2-86D0-FAC1D1C659D1}"/>
              </a:ext>
            </a:extLst>
          </p:cNvPr>
          <p:cNvSpPr txBox="1"/>
          <p:nvPr/>
        </p:nvSpPr>
        <p:spPr>
          <a:xfrm>
            <a:off x="3336324" y="4383307"/>
            <a:ext cx="3280719" cy="369332"/>
          </a:xfrm>
          <a:prstGeom prst="rect">
            <a:avLst/>
          </a:prstGeom>
          <a:noFill/>
        </p:spPr>
        <p:txBody>
          <a:bodyPr wrap="square" rtlCol="0">
            <a:spAutoFit/>
          </a:bodyPr>
          <a:lstStyle/>
          <a:p>
            <a:r>
              <a:rPr lang="en-IN" dirty="0"/>
              <a:t>Fig </a:t>
            </a:r>
            <a:r>
              <a:rPr lang="en-IN" dirty="0" smtClean="0"/>
              <a:t>- </a:t>
            </a:r>
            <a:r>
              <a:rPr lang="en-IN" dirty="0"/>
              <a:t>Panic switches</a:t>
            </a:r>
          </a:p>
        </p:txBody>
      </p:sp>
    </p:spTree>
    <p:extLst>
      <p:ext uri="{BB962C8B-B14F-4D97-AF65-F5344CB8AC3E}">
        <p14:creationId xmlns:p14="http://schemas.microsoft.com/office/powerpoint/2010/main" xmlns="" val="70527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412C0-FB42-42D2-B89C-3A7DB0EFD186}"/>
              </a:ext>
            </a:extLst>
          </p:cNvPr>
          <p:cNvSpPr>
            <a:spLocks noGrp="1"/>
          </p:cNvSpPr>
          <p:nvPr>
            <p:ph type="title"/>
          </p:nvPr>
        </p:nvSpPr>
        <p:spPr>
          <a:xfrm>
            <a:off x="1043608" y="260648"/>
            <a:ext cx="6768752" cy="782960"/>
          </a:xfrm>
        </p:spPr>
        <p:txBody>
          <a:bodyPr>
            <a:normAutofit fontScale="90000"/>
          </a:bodyPr>
          <a:lstStyle/>
          <a:p>
            <a:pPr algn="ctr"/>
            <a:r>
              <a:rPr lang="en-IN" sz="5400" dirty="0"/>
              <a:t>SNAPSHOTS</a:t>
            </a:r>
          </a:p>
        </p:txBody>
      </p:sp>
      <p:sp>
        <p:nvSpPr>
          <p:cNvPr id="4" name="Slide Number Placeholder 3">
            <a:extLst>
              <a:ext uri="{FF2B5EF4-FFF2-40B4-BE49-F238E27FC236}">
                <a16:creationId xmlns:a16="http://schemas.microsoft.com/office/drawing/2014/main" xmlns="" id="{34CA3060-53A2-4E79-A278-65C119BAA265}"/>
              </a:ext>
            </a:extLst>
          </p:cNvPr>
          <p:cNvSpPr>
            <a:spLocks noGrp="1"/>
          </p:cNvSpPr>
          <p:nvPr>
            <p:ph type="sldNum" sz="quarter" idx="4294967295"/>
          </p:nvPr>
        </p:nvSpPr>
        <p:spPr>
          <a:xfrm>
            <a:off x="6442998" y="6041363"/>
            <a:ext cx="512504" cy="365125"/>
          </a:xfrm>
          <a:prstGeom prst="rect">
            <a:avLst/>
          </a:prstGeom>
        </p:spPr>
        <p:txBody>
          <a:bodyPr/>
          <a:lstStyle/>
          <a:p>
            <a:fld id="{D57F1E4F-1CFF-5643-939E-217C01CDF565}" type="slidenum">
              <a:rPr lang="en-US" smtClean="0"/>
              <a:pPr/>
              <a:t>16</a:t>
            </a:fld>
            <a:endParaRPr lang="en-US" dirty="0"/>
          </a:p>
        </p:txBody>
      </p:sp>
      <p:pic>
        <p:nvPicPr>
          <p:cNvPr id="5" name="Content Placeholder 4">
            <a:extLst>
              <a:ext uri="{FF2B5EF4-FFF2-40B4-BE49-F238E27FC236}">
                <a16:creationId xmlns:a16="http://schemas.microsoft.com/office/drawing/2014/main" xmlns="" id="{A66A9875-6277-4F8F-80CC-E7F1EC44B86E}"/>
              </a:ext>
            </a:extLst>
          </p:cNvPr>
          <p:cNvPicPr>
            <a:picLocks noGrp="1" noChangeAspect="1"/>
          </p:cNvPicPr>
          <p:nvPr>
            <p:ph idx="1"/>
          </p:nvPr>
        </p:nvPicPr>
        <p:blipFill rotWithShape="1">
          <a:blip r:embed="rId2" cstate="print"/>
          <a:srcRect t="14504" b="7499"/>
          <a:stretch/>
        </p:blipFill>
        <p:spPr>
          <a:xfrm>
            <a:off x="916593" y="1270001"/>
            <a:ext cx="1631989" cy="2262939"/>
          </a:xfrm>
          <a:prstGeom prst="rect">
            <a:avLst/>
          </a:prstGeom>
        </p:spPr>
      </p:pic>
      <p:pic>
        <p:nvPicPr>
          <p:cNvPr id="7" name="Picture 6">
            <a:extLst>
              <a:ext uri="{FF2B5EF4-FFF2-40B4-BE49-F238E27FC236}">
                <a16:creationId xmlns:a16="http://schemas.microsoft.com/office/drawing/2014/main" xmlns="" id="{48AF9966-82FB-4932-9CC9-A2ACB5557483}"/>
              </a:ext>
            </a:extLst>
          </p:cNvPr>
          <p:cNvPicPr>
            <a:picLocks noChangeAspect="1"/>
          </p:cNvPicPr>
          <p:nvPr/>
        </p:nvPicPr>
        <p:blipFill rotWithShape="1">
          <a:blip r:embed="rId3" cstate="print"/>
          <a:srcRect b="43917"/>
          <a:stretch/>
        </p:blipFill>
        <p:spPr>
          <a:xfrm>
            <a:off x="916593" y="3868254"/>
            <a:ext cx="1920532" cy="1914840"/>
          </a:xfrm>
          <a:prstGeom prst="rect">
            <a:avLst/>
          </a:prstGeom>
        </p:spPr>
      </p:pic>
      <p:sp>
        <p:nvSpPr>
          <p:cNvPr id="10" name="TextBox 9">
            <a:extLst>
              <a:ext uri="{FF2B5EF4-FFF2-40B4-BE49-F238E27FC236}">
                <a16:creationId xmlns:a16="http://schemas.microsoft.com/office/drawing/2014/main" xmlns="" id="{B911E210-F1DE-459A-A3B8-196305E062EA}"/>
              </a:ext>
            </a:extLst>
          </p:cNvPr>
          <p:cNvSpPr txBox="1"/>
          <p:nvPr/>
        </p:nvSpPr>
        <p:spPr>
          <a:xfrm>
            <a:off x="3642154" y="1519881"/>
            <a:ext cx="2353963" cy="369332"/>
          </a:xfrm>
          <a:prstGeom prst="rect">
            <a:avLst/>
          </a:prstGeom>
          <a:noFill/>
        </p:spPr>
        <p:txBody>
          <a:bodyPr wrap="square" rtlCol="0">
            <a:spAutoFit/>
          </a:bodyPr>
          <a:lstStyle/>
          <a:p>
            <a:r>
              <a:rPr lang="en-IN" dirty="0"/>
              <a:t>Fig </a:t>
            </a:r>
            <a:r>
              <a:rPr lang="en-IN" dirty="0" smtClean="0"/>
              <a:t>- </a:t>
            </a:r>
            <a:r>
              <a:rPr lang="en-IN" dirty="0"/>
              <a:t>GPS</a:t>
            </a:r>
          </a:p>
        </p:txBody>
      </p:sp>
      <p:sp>
        <p:nvSpPr>
          <p:cNvPr id="11" name="TextBox 10">
            <a:extLst>
              <a:ext uri="{FF2B5EF4-FFF2-40B4-BE49-F238E27FC236}">
                <a16:creationId xmlns:a16="http://schemas.microsoft.com/office/drawing/2014/main" xmlns="" id="{1B9BD83C-D57C-4AD1-A21D-B7C4B43A73B4}"/>
              </a:ext>
            </a:extLst>
          </p:cNvPr>
          <p:cNvSpPr txBox="1"/>
          <p:nvPr/>
        </p:nvSpPr>
        <p:spPr>
          <a:xfrm>
            <a:off x="3642155" y="3694670"/>
            <a:ext cx="1705233" cy="369332"/>
          </a:xfrm>
          <a:prstGeom prst="rect">
            <a:avLst/>
          </a:prstGeom>
          <a:noFill/>
        </p:spPr>
        <p:txBody>
          <a:bodyPr wrap="square" rtlCol="0">
            <a:spAutoFit/>
          </a:bodyPr>
          <a:lstStyle/>
          <a:p>
            <a:r>
              <a:rPr lang="en-IN" dirty="0"/>
              <a:t>Fig </a:t>
            </a:r>
            <a:r>
              <a:rPr lang="en-IN" dirty="0" smtClean="0"/>
              <a:t>- </a:t>
            </a:r>
            <a:r>
              <a:rPr lang="en-IN" dirty="0"/>
              <a:t>GSM</a:t>
            </a:r>
          </a:p>
        </p:txBody>
      </p:sp>
    </p:spTree>
    <p:extLst>
      <p:ext uri="{BB962C8B-B14F-4D97-AF65-F5344CB8AC3E}">
        <p14:creationId xmlns:p14="http://schemas.microsoft.com/office/powerpoint/2010/main" xmlns="" val="705235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Snapshots</a:t>
            </a:r>
            <a:endParaRPr lang="en-IN" sz="5400" dirty="0"/>
          </a:p>
        </p:txBody>
      </p:sp>
      <p:pic>
        <p:nvPicPr>
          <p:cNvPr id="4098" name="Picture 2" descr="C:\Users\hp\Desktop\New folder (2)\VIII SEM\Phase 2\Electronics\Tesing snap\WhatsApp Image 2019-03-25 at 8.20.40 PM(1).jpeg"/>
          <p:cNvPicPr>
            <a:picLocks noGrp="1" noChangeAspect="1" noChangeArrowheads="1"/>
          </p:cNvPicPr>
          <p:nvPr>
            <p:ph sz="quarter" idx="1"/>
          </p:nvPr>
        </p:nvPicPr>
        <p:blipFill>
          <a:blip r:embed="rId2" cstate="print"/>
          <a:srcRect t="7387" b="17260"/>
          <a:stretch>
            <a:fillRect/>
          </a:stretch>
        </p:blipFill>
        <p:spPr bwMode="auto">
          <a:xfrm>
            <a:off x="4355976" y="1484784"/>
            <a:ext cx="3456384" cy="4630185"/>
          </a:xfrm>
          <a:prstGeom prst="rect">
            <a:avLst/>
          </a:prstGeom>
          <a:noFill/>
        </p:spPr>
      </p:pic>
      <p:sp>
        <p:nvSpPr>
          <p:cNvPr id="5" name="TextBox 4"/>
          <p:cNvSpPr txBox="1"/>
          <p:nvPr/>
        </p:nvSpPr>
        <p:spPr>
          <a:xfrm>
            <a:off x="539552" y="2276872"/>
            <a:ext cx="3528392" cy="1200329"/>
          </a:xfrm>
          <a:prstGeom prst="rect">
            <a:avLst/>
          </a:prstGeom>
          <a:noFill/>
        </p:spPr>
        <p:txBody>
          <a:bodyPr wrap="square" rtlCol="0">
            <a:spAutoFit/>
          </a:bodyPr>
          <a:lstStyle/>
          <a:p>
            <a:r>
              <a:rPr lang="en-US" dirty="0"/>
              <a:t>Fig : Showing Heart Beat  and Location  data using a third party app to track the victim, called </a:t>
            </a:r>
            <a:r>
              <a:rPr lang="en-US" dirty="0" err="1"/>
              <a:t>thingview</a:t>
            </a:r>
            <a:r>
              <a:rPr lang="en-US" dirty="0"/>
              <a:t>.</a:t>
            </a:r>
          </a:p>
        </p:txBody>
      </p:sp>
      <p:sp>
        <p:nvSpPr>
          <p:cNvPr id="3" name="Slide Number Placeholder 2">
            <a:extLst>
              <a:ext uri="{FF2B5EF4-FFF2-40B4-BE49-F238E27FC236}">
                <a16:creationId xmlns:a16="http://schemas.microsoft.com/office/drawing/2014/main" xmlns="" id="{C9051021-25A3-44CC-AD7E-6786A1074A49}"/>
              </a:ext>
            </a:extLst>
          </p:cNvPr>
          <p:cNvSpPr>
            <a:spLocks noGrp="1"/>
          </p:cNvSpPr>
          <p:nvPr>
            <p:ph type="sldNum" sz="quarter" idx="15"/>
          </p:nvPr>
        </p:nvSpPr>
        <p:spPr/>
        <p:txBody>
          <a:bodyPr/>
          <a:lstStyle/>
          <a:p>
            <a:fld id="{BB256A25-687A-4AAE-A062-BA77ED9BA742}"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a:t>Github</a:t>
            </a:r>
            <a:r>
              <a:rPr lang="en-US" sz="4000" dirty="0"/>
              <a:t> And BlogSpot Link</a:t>
            </a:r>
            <a:endParaRPr lang="en-IN" sz="4000" dirty="0"/>
          </a:p>
        </p:txBody>
      </p:sp>
      <p:sp>
        <p:nvSpPr>
          <p:cNvPr id="3" name="Content Placeholder 2"/>
          <p:cNvSpPr>
            <a:spLocks noGrp="1"/>
          </p:cNvSpPr>
          <p:nvPr>
            <p:ph sz="quarter" idx="1"/>
          </p:nvPr>
        </p:nvSpPr>
        <p:spPr/>
        <p:txBody>
          <a:bodyPr/>
          <a:lstStyle/>
          <a:p>
            <a:r>
              <a:rPr lang="en-IN" dirty="0">
                <a:hlinkClick r:id="rId2"/>
              </a:rPr>
              <a:t>https://github.com/projectwork09/Women-Security</a:t>
            </a:r>
            <a:endParaRPr lang="en-IN" dirty="0"/>
          </a:p>
          <a:p>
            <a:endParaRPr lang="en-IN" dirty="0"/>
          </a:p>
          <a:p>
            <a:r>
              <a:rPr lang="en-IN" dirty="0"/>
              <a:t>womensecurityproject09.wordpress.com</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27834D7C-AD9F-4565-893D-C7E7CFDC70E8}"/>
              </a:ext>
            </a:extLst>
          </p:cNvPr>
          <p:cNvSpPr>
            <a:spLocks noGrp="1"/>
          </p:cNvSpPr>
          <p:nvPr>
            <p:ph type="sldNum" sz="quarter" idx="15"/>
          </p:nvPr>
        </p:nvSpPr>
        <p:spPr/>
        <p:txBody>
          <a:bodyPr/>
          <a:lstStyle/>
          <a:p>
            <a:fld id="{BB256A25-687A-4AAE-A062-BA77ED9BA742}"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References</a:t>
            </a:r>
            <a:endParaRPr lang="en-IN" sz="5400" dirty="0"/>
          </a:p>
        </p:txBody>
      </p:sp>
      <p:sp>
        <p:nvSpPr>
          <p:cNvPr id="3" name="Content Placeholder 2"/>
          <p:cNvSpPr>
            <a:spLocks noGrp="1"/>
          </p:cNvSpPr>
          <p:nvPr>
            <p:ph sz="quarter"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[1] A mobile-based women safety application (I safe Apps).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Sridhar </a:t>
            </a:r>
            <a:r>
              <a:rPr lang="en-IN" sz="2000" dirty="0" err="1">
                <a:latin typeface="Times New Roman" panose="02020603050405020304" pitchFamily="18" charset="0"/>
                <a:cs typeface="Times New Roman" panose="02020603050405020304" pitchFamily="18" charset="0"/>
              </a:rPr>
              <a:t>Mandapati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Sravya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Pamidi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Sriharitha</a:t>
            </a:r>
            <a:r>
              <a:rPr lang="en-IN" sz="2000" dirty="0">
                <a:latin typeface="Times New Roman" panose="02020603050405020304" pitchFamily="18" charset="0"/>
                <a:cs typeface="Times New Roman" panose="02020603050405020304" pitchFamily="18" charset="0"/>
              </a:rPr>
              <a:t> Ambati," A Mobile-based Women Safety Application (I Safe App)". Vol 17, Issue 1, Ver. I (Jan – Feb. 2015) </a:t>
            </a:r>
          </a:p>
          <a:p>
            <a:pPr algn="just"/>
            <a:r>
              <a:rPr lang="en-IN" sz="2000" dirty="0">
                <a:latin typeface="Times New Roman" panose="02020603050405020304" pitchFamily="18" charset="0"/>
                <a:cs typeface="Times New Roman" panose="02020603050405020304" pitchFamily="18" charset="0"/>
              </a:rPr>
              <a:t> [2] Advanced Security system for women. Deepak Sharma, Abhijit </a:t>
            </a:r>
            <a:r>
              <a:rPr lang="en-IN" sz="2000" dirty="0" err="1">
                <a:latin typeface="Times New Roman" panose="02020603050405020304" pitchFamily="18" charset="0"/>
                <a:cs typeface="Times New Roman" panose="02020603050405020304" pitchFamily="18" charset="0"/>
              </a:rPr>
              <a:t>Paradkar</a:t>
            </a:r>
            <a:r>
              <a:rPr lang="en-IN" sz="2000" dirty="0">
                <a:latin typeface="Times New Roman" panose="02020603050405020304" pitchFamily="18" charset="0"/>
                <a:cs typeface="Times New Roman" panose="02020603050405020304" pitchFamily="18" charset="0"/>
              </a:rPr>
              <a:t> “All in one Intelligent Safety System for Women Security”. Vol 130 No.11 November 2015. </a:t>
            </a:r>
          </a:p>
          <a:p>
            <a:pPr algn="just"/>
            <a:r>
              <a:rPr lang="en-IN" sz="2000" dirty="0">
                <a:latin typeface="Times New Roman" panose="02020603050405020304" pitchFamily="18" charset="0"/>
                <a:cs typeface="Times New Roman" panose="02020603050405020304" pitchFamily="18" charset="0"/>
              </a:rPr>
              <a:t>[3] Smart Shield for Women Safety. Rachana B </a:t>
            </a:r>
            <a:r>
              <a:rPr lang="en-IN" sz="2000" dirty="0" err="1">
                <a:latin typeface="Times New Roman" panose="02020603050405020304" pitchFamily="18" charset="0"/>
                <a:cs typeface="Times New Roman" panose="02020603050405020304" pitchFamily="18" charset="0"/>
              </a:rPr>
              <a:t>Pawar</a:t>
            </a:r>
            <a:r>
              <a:rPr lang="en-IN" sz="2000" dirty="0">
                <a:latin typeface="Times New Roman" panose="02020603050405020304" pitchFamily="18" charset="0"/>
                <a:cs typeface="Times New Roman" panose="02020603050405020304" pitchFamily="18" charset="0"/>
              </a:rPr>
              <a:t>, Manali H. </a:t>
            </a:r>
            <a:r>
              <a:rPr lang="en-IN" sz="2000" dirty="0" err="1">
                <a:latin typeface="Times New Roman" panose="02020603050405020304" pitchFamily="18" charset="0"/>
                <a:cs typeface="Times New Roman" panose="02020603050405020304" pitchFamily="18" charset="0"/>
              </a:rPr>
              <a:t>Kulabkar</a:t>
            </a:r>
            <a:r>
              <a:rPr lang="en-IN" sz="2000" dirty="0">
                <a:latin typeface="Times New Roman" panose="02020603050405020304" pitchFamily="18" charset="0"/>
                <a:cs typeface="Times New Roman" panose="02020603050405020304" pitchFamily="18" charset="0"/>
              </a:rPr>
              <a:t>, Kirti S. </a:t>
            </a:r>
            <a:r>
              <a:rPr lang="en-IN" sz="2000" dirty="0" err="1">
                <a:latin typeface="Times New Roman" panose="02020603050405020304" pitchFamily="18" charset="0"/>
                <a:cs typeface="Times New Roman" panose="02020603050405020304" pitchFamily="18" charset="0"/>
              </a:rPr>
              <a:t>Pawar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Akshata</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Tambe</a:t>
            </a:r>
            <a:r>
              <a:rPr lang="en-IN" sz="2000" dirty="0">
                <a:latin typeface="Times New Roman" panose="02020603050405020304" pitchFamily="18" charset="0"/>
                <a:cs typeface="Times New Roman" panose="02020603050405020304" pitchFamily="18" charset="0"/>
              </a:rPr>
              <a:t> Prof. </a:t>
            </a:r>
            <a:r>
              <a:rPr lang="en-IN" sz="2000" dirty="0" err="1">
                <a:latin typeface="Times New Roman" panose="02020603050405020304" pitchFamily="18" charset="0"/>
                <a:cs typeface="Times New Roman" panose="02020603050405020304" pitchFamily="18" charset="0"/>
              </a:rPr>
              <a:t>Smita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Khairnar</a:t>
            </a:r>
            <a:r>
              <a:rPr lang="en-IN" sz="2000" dirty="0">
                <a:latin typeface="Times New Roman" panose="02020603050405020304" pitchFamily="18" charset="0"/>
                <a:cs typeface="Times New Roman" panose="02020603050405020304" pitchFamily="18" charset="0"/>
              </a:rPr>
              <a:t>. “Smart Shield for Women Safety”. Volume: 05 Issue: 04 | Apr-2018 </a:t>
            </a:r>
          </a:p>
        </p:txBody>
      </p:sp>
      <p:sp>
        <p:nvSpPr>
          <p:cNvPr id="4" name="Slide Number Placeholder 3">
            <a:extLst>
              <a:ext uri="{FF2B5EF4-FFF2-40B4-BE49-F238E27FC236}">
                <a16:creationId xmlns:a16="http://schemas.microsoft.com/office/drawing/2014/main" xmlns="" id="{66D0CE28-FCEC-489B-BE35-0D509FF4598B}"/>
              </a:ext>
            </a:extLst>
          </p:cNvPr>
          <p:cNvSpPr>
            <a:spLocks noGrp="1"/>
          </p:cNvSpPr>
          <p:nvPr>
            <p:ph type="sldNum" sz="quarter" idx="15"/>
          </p:nvPr>
        </p:nvSpPr>
        <p:spPr/>
        <p:txBody>
          <a:bodyPr/>
          <a:lstStyle/>
          <a:p>
            <a:fld id="{BB256A25-687A-4AAE-A062-BA77ED9BA742}"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atin typeface="Times New Roman" panose="02020603050405020304" pitchFamily="18" charset="0"/>
                <a:cs typeface="Times New Roman" panose="02020603050405020304" pitchFamily="18" charset="0"/>
              </a:rPr>
              <a:t>Problem Statement</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an emergency situation like being stalked, physical assault, violence, any women for that matter gets panicked hence to safe-guard herself she needs to inform about her location and status to her close ones.</a:t>
            </a:r>
          </a:p>
          <a:p>
            <a:pPr algn="just"/>
            <a:r>
              <a:rPr lang="en-IN" sz="2000" dirty="0">
                <a:latin typeface="Times New Roman" panose="02020603050405020304" pitchFamily="18" charset="0"/>
                <a:cs typeface="Times New Roman" panose="02020603050405020304" pitchFamily="18" charset="0"/>
              </a:rPr>
              <a:t>When in panic, she  may not be able to operate her  smartphone  safety applications immediately, also while using it she may be attacked.</a:t>
            </a:r>
          </a:p>
          <a:p>
            <a:pPr algn="just"/>
            <a:r>
              <a:rPr lang="en-IN" sz="2000" dirty="0">
                <a:latin typeface="Times New Roman" panose="02020603050405020304" pitchFamily="18" charset="0"/>
                <a:cs typeface="Times New Roman" panose="02020603050405020304" pitchFamily="18" charset="0"/>
              </a:rPr>
              <a:t>Hence there is a need for immediate protection and alerting her close one’s, hence our security system can be adopted to overcome such situations.</a:t>
            </a:r>
          </a:p>
        </p:txBody>
      </p:sp>
      <p:sp>
        <p:nvSpPr>
          <p:cNvPr id="4" name="Slide Number Placeholder 3">
            <a:extLst>
              <a:ext uri="{FF2B5EF4-FFF2-40B4-BE49-F238E27FC236}">
                <a16:creationId xmlns:a16="http://schemas.microsoft.com/office/drawing/2014/main" xmlns="" id="{08932E25-5A8D-48DC-A5BF-9EAECF550849}"/>
              </a:ext>
            </a:extLst>
          </p:cNvPr>
          <p:cNvSpPr>
            <a:spLocks noGrp="1"/>
          </p:cNvSpPr>
          <p:nvPr>
            <p:ph type="sldNum" sz="quarter" idx="15"/>
          </p:nvPr>
        </p:nvSpPr>
        <p:spPr/>
        <p:txBody>
          <a:bodyPr/>
          <a:lstStyle/>
          <a:p>
            <a:fld id="{BB256A25-687A-4AAE-A062-BA77ED9BA742}"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7744" y="2132856"/>
            <a:ext cx="4115230"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
        <p:nvSpPr>
          <p:cNvPr id="2" name="Slide Number Placeholder 1">
            <a:extLst>
              <a:ext uri="{FF2B5EF4-FFF2-40B4-BE49-F238E27FC236}">
                <a16:creationId xmlns:a16="http://schemas.microsoft.com/office/drawing/2014/main" xmlns="" id="{26E18F5B-B51F-4A15-8129-7F79A166088F}"/>
              </a:ext>
            </a:extLst>
          </p:cNvPr>
          <p:cNvSpPr>
            <a:spLocks noGrp="1"/>
          </p:cNvSpPr>
          <p:nvPr>
            <p:ph type="sldNum" sz="quarter" idx="12"/>
          </p:nvPr>
        </p:nvSpPr>
        <p:spPr/>
        <p:txBody>
          <a:bodyPr/>
          <a:lstStyle/>
          <a:p>
            <a:fld id="{BB256A25-687A-4AAE-A062-BA77ED9BA742}" type="slidenum">
              <a:rPr lang="en-IN" smtClean="0"/>
              <a:pPr/>
              <a:t>20</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272808" cy="936104"/>
          </a:xfrm>
        </p:spPr>
        <p:txBody>
          <a:bodyPr>
            <a:normAutofit/>
          </a:bodyPr>
          <a:lstStyle/>
          <a:p>
            <a:pPr algn="ctr"/>
            <a:r>
              <a:rPr lang="en-US" sz="5400" dirty="0" smtClean="0"/>
              <a:t>Objectives</a:t>
            </a:r>
            <a:endParaRPr lang="en-IN" sz="5400" dirty="0"/>
          </a:p>
        </p:txBody>
      </p:sp>
      <p:sp>
        <p:nvSpPr>
          <p:cNvPr id="3" name="Content Placeholder 2"/>
          <p:cNvSpPr>
            <a:spLocks noGrp="1"/>
          </p:cNvSpPr>
          <p:nvPr>
            <p:ph sz="quarter" idx="1"/>
          </p:nvPr>
        </p:nvSpPr>
        <p:spPr>
          <a:xfrm>
            <a:off x="440928" y="1214328"/>
            <a:ext cx="7992888" cy="5383023"/>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main aim of our project “Women Security System” is to provide an effective and smart way of alerting the victim’s (women in danger) close one’s about her location when she’s in danger</a:t>
            </a:r>
            <a:r>
              <a:rPr lang="en-US" sz="1800"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(This is just a Prototype).</a:t>
            </a:r>
            <a:endParaRPr lang="en-US" sz="1800" b="1"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This Project presents a women safety detection system using GPS and GSM modems. </a:t>
            </a:r>
          </a:p>
          <a:p>
            <a:pPr marL="70866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This detection and messaging system is composed of a GPS receiver, Microcontroller and a GSM Modem. GPS Receiver gets the location information from satellites in the form of latitude and longitude</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70866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A GSM modem is interfaced to the MCU. The GSM modem sends an SMS to the predefined mobile </a:t>
            </a:r>
            <a:r>
              <a:rPr lang="en-IN" sz="1800" dirty="0" smtClean="0">
                <a:latin typeface="Times New Roman" panose="02020603050405020304" pitchFamily="18" charset="0"/>
                <a:cs typeface="Times New Roman" panose="02020603050405020304" pitchFamily="18" charset="0"/>
              </a:rPr>
              <a:t>number and protect the women from danger.</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We provide the system in a hidden way using a </a:t>
            </a:r>
            <a:r>
              <a:rPr lang="en-IN" sz="1800" b="1" dirty="0">
                <a:latin typeface="Times New Roman" panose="02020603050405020304" pitchFamily="18" charset="0"/>
                <a:cs typeface="Times New Roman" panose="02020603050405020304" pitchFamily="18" charset="0"/>
              </a:rPr>
              <a:t>handbag</a:t>
            </a:r>
            <a:r>
              <a:rPr lang="en-IN" sz="1800" dirty="0" smtClean="0">
                <a:latin typeface="Times New Roman" panose="02020603050405020304" pitchFamily="18" charset="0"/>
                <a:cs typeface="Times New Roman" panose="02020603050405020304" pitchFamily="18" charset="0"/>
              </a:rPr>
              <a:t>.</a:t>
            </a:r>
          </a:p>
          <a:p>
            <a:pPr algn="just">
              <a:buNone/>
            </a:pP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 </a:t>
            </a:r>
          </a:p>
        </p:txBody>
      </p:sp>
      <p:pic>
        <p:nvPicPr>
          <p:cNvPr id="6" name="Picture 2" descr="C:\Users\hp\Desktop\New folder (2)\VIII SEM\Phase 2\bag-drawing-6.png"/>
          <p:cNvPicPr>
            <a:picLocks noGrp="1" noChangeAspect="1" noChangeArrowheads="1"/>
          </p:cNvPicPr>
          <p:nvPr>
            <p:ph sz="quarter" idx="2"/>
          </p:nvPr>
        </p:nvPicPr>
        <p:blipFill>
          <a:blip r:embed="rId2" cstate="print"/>
          <a:srcRect/>
          <a:stretch>
            <a:fillRect/>
          </a:stretch>
        </p:blipFill>
        <p:spPr bwMode="auto">
          <a:xfrm>
            <a:off x="3635896" y="4725144"/>
            <a:ext cx="1368152" cy="1368152"/>
          </a:xfrm>
          <a:prstGeom prst="rect">
            <a:avLst/>
          </a:prstGeom>
          <a:noFill/>
          <a:ln>
            <a:solidFill>
              <a:srgbClr val="002060"/>
            </a:solidFill>
          </a:ln>
        </p:spPr>
      </p:pic>
      <p:sp>
        <p:nvSpPr>
          <p:cNvPr id="4" name="Slide Number Placeholder 3">
            <a:extLst>
              <a:ext uri="{FF2B5EF4-FFF2-40B4-BE49-F238E27FC236}">
                <a16:creationId xmlns:a16="http://schemas.microsoft.com/office/drawing/2014/main" xmlns="" id="{37B12042-8918-4A1C-BB37-1D9D65A13AA4}"/>
              </a:ext>
            </a:extLst>
          </p:cNvPr>
          <p:cNvSpPr>
            <a:spLocks noGrp="1"/>
          </p:cNvSpPr>
          <p:nvPr>
            <p:ph type="sldNum" sz="quarter" idx="12"/>
          </p:nvPr>
        </p:nvSpPr>
        <p:spPr/>
        <p:txBody>
          <a:bodyPr/>
          <a:lstStyle/>
          <a:p>
            <a:fld id="{BB256A25-687A-4AAE-A062-BA77ED9BA742}" type="slidenum">
              <a:rPr lang="en-IN" smtClean="0"/>
              <a:pPr/>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Technology Used</a:t>
            </a:r>
            <a:endParaRPr lang="en-IN" sz="5400" dirty="0"/>
          </a:p>
        </p:txBody>
      </p:sp>
      <p:sp>
        <p:nvSpPr>
          <p:cNvPr id="3" name="Content Placeholder 2"/>
          <p:cNvSpPr>
            <a:spLocks noGrp="1"/>
          </p:cNvSpPr>
          <p:nvPr>
            <p:ph sz="quarter"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HARDWARE:  </a:t>
            </a:r>
          </a:p>
          <a:p>
            <a:pPr lvl="1" algn="just">
              <a:buFont typeface="+mj-lt"/>
              <a:buAutoNum type="arabicPeriod"/>
            </a:pPr>
            <a:r>
              <a:rPr lang="en-US" sz="2000" dirty="0">
                <a:latin typeface="Times New Roman" panose="02020603050405020304" pitchFamily="18" charset="0"/>
                <a:cs typeface="Times New Roman" panose="02020603050405020304" pitchFamily="18" charset="0"/>
              </a:rPr>
              <a:t>Microcontroller		-	Arduino </a:t>
            </a:r>
            <a:endParaRPr lang="en-IN" sz="2000" dirty="0">
              <a:latin typeface="Times New Roman" panose="02020603050405020304" pitchFamily="18" charset="0"/>
              <a:cs typeface="Times New Roman" panose="02020603050405020304" pitchFamily="18" charset="0"/>
            </a:endParaRPr>
          </a:p>
          <a:p>
            <a:pPr lvl="1" algn="just">
              <a:buFont typeface="+mj-lt"/>
              <a:buAutoNum type="arabicPeriod"/>
            </a:pPr>
            <a:r>
              <a:rPr lang="en-US" sz="2000" dirty="0">
                <a:latin typeface="Times New Roman" panose="02020603050405020304" pitchFamily="18" charset="0"/>
                <a:cs typeface="Times New Roman" panose="02020603050405020304" pitchFamily="18" charset="0"/>
              </a:rPr>
              <a:t>Display			- 	16X2 LCD</a:t>
            </a:r>
            <a:endParaRPr lang="en-IN" sz="2000" dirty="0">
              <a:latin typeface="Times New Roman" panose="02020603050405020304" pitchFamily="18" charset="0"/>
              <a:cs typeface="Times New Roman" panose="02020603050405020304" pitchFamily="18" charset="0"/>
            </a:endParaRPr>
          </a:p>
          <a:p>
            <a:pPr lvl="1" algn="just">
              <a:buFont typeface="+mj-lt"/>
              <a:buAutoNum type="arabicPeriod"/>
            </a:pPr>
            <a:r>
              <a:rPr lang="en-US" sz="2000" dirty="0">
                <a:latin typeface="Times New Roman" panose="02020603050405020304" pitchFamily="18" charset="0"/>
                <a:cs typeface="Times New Roman" panose="02020603050405020304" pitchFamily="18" charset="0"/>
              </a:rPr>
              <a:t>Communication		-	GPS/GSM</a:t>
            </a:r>
            <a:endParaRPr lang="en-IN" sz="2000" dirty="0">
              <a:latin typeface="Times New Roman" panose="02020603050405020304" pitchFamily="18" charset="0"/>
              <a:cs typeface="Times New Roman" panose="02020603050405020304" pitchFamily="18" charset="0"/>
            </a:endParaRPr>
          </a:p>
          <a:p>
            <a:pPr lvl="1" algn="just">
              <a:buFont typeface="+mj-lt"/>
              <a:buAutoNum type="arabicPeriod"/>
            </a:pPr>
            <a:r>
              <a:rPr lang="en-IN" sz="2000" dirty="0">
                <a:latin typeface="Times New Roman" panose="02020603050405020304" pitchFamily="18" charset="0"/>
                <a:cs typeface="Times New Roman" panose="02020603050405020304" pitchFamily="18" charset="0"/>
              </a:rPr>
              <a:t>Sensors			-	heart beat sensor</a:t>
            </a:r>
          </a:p>
          <a:p>
            <a:pPr lvl="1" algn="just">
              <a:buFont typeface="+mj-lt"/>
              <a:buAutoNum type="arabicPeriod"/>
            </a:pPr>
            <a:r>
              <a:rPr lang="en-US" sz="2000" dirty="0">
                <a:latin typeface="Times New Roman" panose="02020603050405020304" pitchFamily="18" charset="0"/>
                <a:cs typeface="Times New Roman" panose="02020603050405020304" pitchFamily="18" charset="0"/>
              </a:rPr>
              <a:t>Display			-	16</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2 LCD </a:t>
            </a:r>
            <a:endParaRPr lang="en-IN" sz="2000" dirty="0">
              <a:latin typeface="Times New Roman" panose="02020603050405020304" pitchFamily="18" charset="0"/>
              <a:cs typeface="Times New Roman" panose="02020603050405020304" pitchFamily="18" charset="0"/>
            </a:endParaRPr>
          </a:p>
          <a:p>
            <a:pPr lvl="1"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SOFTWARE:</a:t>
            </a:r>
          </a:p>
          <a:p>
            <a:pPr lvl="1" algn="just">
              <a:buFont typeface="+mj-lt"/>
              <a:buAutoNum type="arabicPeriod"/>
            </a:pPr>
            <a:r>
              <a:rPr lang="en-US" sz="2000" dirty="0">
                <a:latin typeface="Times New Roman" panose="02020603050405020304" pitchFamily="18" charset="0"/>
                <a:cs typeface="Times New Roman" panose="02020603050405020304" pitchFamily="18" charset="0"/>
              </a:rPr>
              <a:t>Embedded C  with  Arduino – </a:t>
            </a:r>
            <a:r>
              <a:rPr lang="en-IN" sz="2000" dirty="0"/>
              <a:t>An embedded system is combination of computer hardware and software, either fixed incapability or programmable, that is specifically designed for particular kind of application device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81725CC-C555-4E1B-BE2C-7BD45AE9748F}"/>
              </a:ext>
            </a:extLst>
          </p:cNvPr>
          <p:cNvSpPr>
            <a:spLocks noGrp="1"/>
          </p:cNvSpPr>
          <p:nvPr>
            <p:ph type="sldNum" sz="quarter" idx="15"/>
          </p:nvPr>
        </p:nvSpPr>
        <p:spPr/>
        <p:txBody>
          <a:bodyPr/>
          <a:lstStyle/>
          <a:p>
            <a:fld id="{BB256A25-687A-4AAE-A062-BA77ED9BA742}"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xmlns="" id="{F4CC6F4D-CE3F-41D1-9DFC-2C41F1E5C3E0}"/>
              </a:ext>
            </a:extLst>
          </p:cNvPr>
          <p:cNvPicPr>
            <a:picLocks noGrp="1" noChangeAspect="1"/>
          </p:cNvPicPr>
          <p:nvPr>
            <p:ph sz="quarter" idx="1"/>
          </p:nvPr>
        </p:nvPicPr>
        <p:blipFill rotWithShape="1">
          <a:blip r:embed="rId2" cstate="print"/>
          <a:srcRect l="24638" t="22014" r="20950" b="14315"/>
          <a:stretch/>
        </p:blipFill>
        <p:spPr>
          <a:xfrm>
            <a:off x="651186" y="1196752"/>
            <a:ext cx="7467601" cy="4912907"/>
          </a:xfrm>
        </p:spPr>
      </p:pic>
      <p:sp>
        <p:nvSpPr>
          <p:cNvPr id="2" name="Title 1"/>
          <p:cNvSpPr>
            <a:spLocks noGrp="1"/>
          </p:cNvSpPr>
          <p:nvPr>
            <p:ph type="title"/>
          </p:nvPr>
        </p:nvSpPr>
        <p:spPr>
          <a:xfrm>
            <a:off x="467544" y="188640"/>
            <a:ext cx="7467600" cy="1143000"/>
          </a:xfrm>
        </p:spPr>
        <p:txBody>
          <a:bodyPr>
            <a:normAutofit/>
          </a:bodyPr>
          <a:lstStyle/>
          <a:p>
            <a:pPr algn="ctr"/>
            <a:r>
              <a:rPr lang="en-US" sz="5400" dirty="0"/>
              <a:t>System Design</a:t>
            </a:r>
            <a:endParaRPr lang="en-IN" sz="5400" dirty="0"/>
          </a:p>
        </p:txBody>
      </p:sp>
      <p:sp>
        <p:nvSpPr>
          <p:cNvPr id="5" name="TextBox 4"/>
          <p:cNvSpPr txBox="1"/>
          <p:nvPr/>
        </p:nvSpPr>
        <p:spPr>
          <a:xfrm>
            <a:off x="1763688" y="6165304"/>
            <a:ext cx="5472608" cy="369332"/>
          </a:xfrm>
          <a:prstGeom prst="rect">
            <a:avLst/>
          </a:prstGeom>
          <a:noFill/>
        </p:spPr>
        <p:txBody>
          <a:bodyPr wrap="square" rtlCol="0">
            <a:spAutoFit/>
          </a:bodyPr>
          <a:lstStyle/>
          <a:p>
            <a:r>
              <a:rPr lang="en-US" dirty="0"/>
              <a:t>Fig : System Block Design </a:t>
            </a:r>
            <a:endParaRPr lang="en-IN" dirty="0"/>
          </a:p>
        </p:txBody>
      </p:sp>
      <p:sp>
        <p:nvSpPr>
          <p:cNvPr id="3" name="Slide Number Placeholder 2">
            <a:extLst>
              <a:ext uri="{FF2B5EF4-FFF2-40B4-BE49-F238E27FC236}">
                <a16:creationId xmlns:a16="http://schemas.microsoft.com/office/drawing/2014/main" xmlns="" id="{B3C237EB-D8FF-4A54-ACCB-C50B630309DD}"/>
              </a:ext>
            </a:extLst>
          </p:cNvPr>
          <p:cNvSpPr>
            <a:spLocks noGrp="1"/>
          </p:cNvSpPr>
          <p:nvPr>
            <p:ph type="sldNum" sz="quarter" idx="15"/>
          </p:nvPr>
        </p:nvSpPr>
        <p:spPr/>
        <p:txBody>
          <a:bodyPr/>
          <a:lstStyle/>
          <a:p>
            <a:fld id="{BB256A25-687A-4AAE-A062-BA77ED9BA742}"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0F0B5F-B8EA-4462-BDF7-87E0112AC499}"/>
              </a:ext>
            </a:extLst>
          </p:cNvPr>
          <p:cNvSpPr>
            <a:spLocks noGrp="1"/>
          </p:cNvSpPr>
          <p:nvPr>
            <p:ph sz="quarter" idx="1"/>
          </p:nvPr>
        </p:nvSpPr>
        <p:spPr>
          <a:xfrm>
            <a:off x="457200" y="1844824"/>
            <a:ext cx="7467600" cy="4629128"/>
          </a:xfrm>
        </p:spPr>
        <p:txBody>
          <a:bodyPr>
            <a:noAutofit/>
          </a:bodyPr>
          <a:lstStyle/>
          <a:p>
            <a:pPr algn="just"/>
            <a:r>
              <a:rPr lang="en-IN" sz="2000" dirty="0">
                <a:latin typeface="Times New Roman" panose="02020603050405020304" pitchFamily="18" charset="0"/>
                <a:cs typeface="Times New Roman" panose="02020603050405020304" pitchFamily="18" charset="0"/>
              </a:rPr>
              <a:t>LCD DISPLAY-LCDs are available to display arbitrary images which can be displayed or hidden, such as pre-set words, digits and 7 segment displays as in a digital clock</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CRYSTAL OSCILLATOR: Crystal oscillator is used to produce oscillated pulses which is given to the microcontroller.</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9064FB4-E6A6-4014-9DAB-9920D6B3F6F7}"/>
              </a:ext>
            </a:extLst>
          </p:cNvPr>
          <p:cNvSpPr>
            <a:spLocks noGrp="1"/>
          </p:cNvSpPr>
          <p:nvPr>
            <p:ph type="sldNum" sz="quarter" idx="15"/>
          </p:nvPr>
        </p:nvSpPr>
        <p:spPr/>
        <p:txBody>
          <a:bodyPr/>
          <a:lstStyle/>
          <a:p>
            <a:fld id="{BB256A25-687A-4AAE-A062-BA77ED9BA742}" type="slidenum">
              <a:rPr lang="en-IN" smtClean="0"/>
              <a:pPr/>
              <a:t>6</a:t>
            </a:fld>
            <a:endParaRPr lang="en-IN"/>
          </a:p>
        </p:txBody>
      </p:sp>
      <p:pic>
        <p:nvPicPr>
          <p:cNvPr id="5" name="Picture 2">
            <a:extLst>
              <a:ext uri="{FF2B5EF4-FFF2-40B4-BE49-F238E27FC236}">
                <a16:creationId xmlns:a16="http://schemas.microsoft.com/office/drawing/2014/main" xmlns="" id="{59DA17B2-D833-4373-8EAA-C90015203148}"/>
              </a:ext>
            </a:extLst>
          </p:cNvPr>
          <p:cNvPicPr>
            <a:picLocks noChangeAspect="1" noChangeArrowheads="1"/>
          </p:cNvPicPr>
          <p:nvPr/>
        </p:nvPicPr>
        <p:blipFill rotWithShape="1">
          <a:blip r:embed="rId2" cstate="print"/>
          <a:srcRect l="9843" t="12419"/>
          <a:stretch/>
        </p:blipFill>
        <p:spPr bwMode="auto">
          <a:xfrm>
            <a:off x="2339752" y="3212976"/>
            <a:ext cx="3740598" cy="1728192"/>
          </a:xfrm>
          <a:prstGeom prst="rect">
            <a:avLst/>
          </a:prstGeom>
          <a:noFill/>
          <a:ln w="9525">
            <a:solidFill>
              <a:srgbClr val="FF0000"/>
            </a:solidFill>
            <a:miter lim="800000"/>
            <a:headEnd/>
            <a:tailEnd/>
          </a:ln>
          <a:effectLst/>
        </p:spPr>
      </p:pic>
      <p:sp>
        <p:nvSpPr>
          <p:cNvPr id="6" name="Title 1"/>
          <p:cNvSpPr>
            <a:spLocks noGrp="1"/>
          </p:cNvSpPr>
          <p:nvPr>
            <p:ph type="title"/>
          </p:nvPr>
        </p:nvSpPr>
        <p:spPr>
          <a:xfrm>
            <a:off x="467544" y="188640"/>
            <a:ext cx="7467600" cy="1143000"/>
          </a:xfrm>
        </p:spPr>
        <p:txBody>
          <a:bodyPr>
            <a:normAutofit/>
          </a:bodyPr>
          <a:lstStyle/>
          <a:p>
            <a:pPr algn="ctr"/>
            <a:r>
              <a:rPr lang="en-US" sz="5400" dirty="0"/>
              <a:t>System Design</a:t>
            </a:r>
            <a:endParaRPr lang="en-IN" sz="5400" dirty="0"/>
          </a:p>
        </p:txBody>
      </p:sp>
    </p:spTree>
    <p:extLst>
      <p:ext uri="{BB962C8B-B14F-4D97-AF65-F5344CB8AC3E}">
        <p14:creationId xmlns:p14="http://schemas.microsoft.com/office/powerpoint/2010/main" xmlns="" val="331083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6F203E-3794-4C24-B9C1-13772E0263D9}"/>
              </a:ext>
            </a:extLst>
          </p:cNvPr>
          <p:cNvSpPr>
            <a:spLocks noGrp="1"/>
          </p:cNvSpPr>
          <p:nvPr>
            <p:ph sz="quarter" idx="1"/>
          </p:nvPr>
        </p:nvSpPr>
        <p:spPr>
          <a:xfrm>
            <a:off x="457200" y="1628800"/>
            <a:ext cx="7467600" cy="4845152"/>
          </a:xfrm>
        </p:spPr>
        <p:txBody>
          <a:bodyPr>
            <a:normAutofit/>
          </a:bodyPr>
          <a:lstStyle/>
          <a:p>
            <a:pPr algn="just"/>
            <a:r>
              <a:rPr lang="en-IN" sz="2000" dirty="0">
                <a:latin typeface="Times New Roman" panose="02020603050405020304" pitchFamily="18" charset="0"/>
                <a:cs typeface="Times New Roman" panose="02020603050405020304" pitchFamily="18" charset="0"/>
              </a:rPr>
              <a:t>GSM MODEM: Global system for mobile communication (GSM) is a globally accepted standard for digital cellular </a:t>
            </a:r>
            <a:r>
              <a:rPr lang="en-IN" sz="2000" dirty="0" smtClean="0">
                <a:latin typeface="Times New Roman" panose="02020603050405020304" pitchFamily="18" charset="0"/>
                <a:cs typeface="Times New Roman" panose="02020603050405020304" pitchFamily="18" charset="0"/>
              </a:rPr>
              <a:t>communication which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GPS RECEIVER: GPS, in full Global Positioning System, space-based radio-navigation system that broadcasts highly accurate navigation pulses to users on or near the Earth. </a:t>
            </a:r>
          </a:p>
        </p:txBody>
      </p:sp>
      <p:sp>
        <p:nvSpPr>
          <p:cNvPr id="4" name="Slide Number Placeholder 3">
            <a:extLst>
              <a:ext uri="{FF2B5EF4-FFF2-40B4-BE49-F238E27FC236}">
                <a16:creationId xmlns:a16="http://schemas.microsoft.com/office/drawing/2014/main" xmlns="" id="{4D75DFD3-F49F-4629-98DE-40D2BDEFC6D9}"/>
              </a:ext>
            </a:extLst>
          </p:cNvPr>
          <p:cNvSpPr>
            <a:spLocks noGrp="1"/>
          </p:cNvSpPr>
          <p:nvPr>
            <p:ph type="sldNum" sz="quarter" idx="15"/>
          </p:nvPr>
        </p:nvSpPr>
        <p:spPr/>
        <p:txBody>
          <a:bodyPr/>
          <a:lstStyle/>
          <a:p>
            <a:fld id="{BB256A25-687A-4AAE-A062-BA77ED9BA742}" type="slidenum">
              <a:rPr lang="en-IN" smtClean="0"/>
              <a:pPr/>
              <a:t>7</a:t>
            </a:fld>
            <a:endParaRPr lang="en-IN"/>
          </a:p>
        </p:txBody>
      </p:sp>
      <p:sp>
        <p:nvSpPr>
          <p:cNvPr id="6" name="Title 1"/>
          <p:cNvSpPr>
            <a:spLocks noGrp="1"/>
          </p:cNvSpPr>
          <p:nvPr>
            <p:ph type="title"/>
          </p:nvPr>
        </p:nvSpPr>
        <p:spPr>
          <a:xfrm>
            <a:off x="467544" y="188640"/>
            <a:ext cx="7467600" cy="1143000"/>
          </a:xfrm>
        </p:spPr>
        <p:txBody>
          <a:bodyPr>
            <a:normAutofit/>
          </a:bodyPr>
          <a:lstStyle/>
          <a:p>
            <a:pPr algn="ctr"/>
            <a:r>
              <a:rPr lang="en-US" sz="5400" dirty="0"/>
              <a:t>System Design</a:t>
            </a:r>
            <a:endParaRPr lang="en-IN" sz="5400" dirty="0"/>
          </a:p>
        </p:txBody>
      </p:sp>
    </p:spTree>
    <p:extLst>
      <p:ext uri="{BB962C8B-B14F-4D97-AF65-F5344CB8AC3E}">
        <p14:creationId xmlns:p14="http://schemas.microsoft.com/office/powerpoint/2010/main" xmlns="" val="355839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314"/>
            <a:ext cx="7467600" cy="630382"/>
          </a:xfrm>
        </p:spPr>
        <p:txBody>
          <a:bodyPr>
            <a:noAutofit/>
          </a:bodyPr>
          <a:lstStyle/>
          <a:p>
            <a:r>
              <a:rPr lang="en-US" sz="4000" dirty="0"/>
              <a:t>Implementation-Software</a:t>
            </a:r>
            <a:endParaRPr lang="en-IN" sz="4000" dirty="0"/>
          </a:p>
        </p:txBody>
      </p:sp>
      <p:pic>
        <p:nvPicPr>
          <p:cNvPr id="8" name="Content Placeholder 7">
            <a:extLst>
              <a:ext uri="{FF2B5EF4-FFF2-40B4-BE49-F238E27FC236}">
                <a16:creationId xmlns:a16="http://schemas.microsoft.com/office/drawing/2014/main" xmlns="" id="{FFD2A817-AF73-45C3-8C6F-F848F8D40EE1}"/>
              </a:ext>
            </a:extLst>
          </p:cNvPr>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431936" y="692696"/>
            <a:ext cx="3898776" cy="2534411"/>
          </a:xfrm>
        </p:spPr>
      </p:pic>
      <p:sp>
        <p:nvSpPr>
          <p:cNvPr id="6" name="Slide Number Placeholder 5">
            <a:extLst>
              <a:ext uri="{FF2B5EF4-FFF2-40B4-BE49-F238E27FC236}">
                <a16:creationId xmlns:a16="http://schemas.microsoft.com/office/drawing/2014/main" xmlns="" id="{0956F0D4-4A70-4016-8797-CCD130513901}"/>
              </a:ext>
            </a:extLst>
          </p:cNvPr>
          <p:cNvSpPr>
            <a:spLocks noGrp="1"/>
          </p:cNvSpPr>
          <p:nvPr>
            <p:ph type="sldNum" sz="quarter" idx="15"/>
          </p:nvPr>
        </p:nvSpPr>
        <p:spPr/>
        <p:txBody>
          <a:bodyPr/>
          <a:lstStyle/>
          <a:p>
            <a:fld id="{BB256A25-687A-4AAE-A062-BA77ED9BA742}" type="slidenum">
              <a:rPr lang="en-IN" smtClean="0"/>
              <a:pPr/>
              <a:t>8</a:t>
            </a:fld>
            <a:endParaRPr lang="en-IN"/>
          </a:p>
        </p:txBody>
      </p:sp>
      <p:pic>
        <p:nvPicPr>
          <p:cNvPr id="10" name="Picture 9">
            <a:extLst>
              <a:ext uri="{FF2B5EF4-FFF2-40B4-BE49-F238E27FC236}">
                <a16:creationId xmlns:a16="http://schemas.microsoft.com/office/drawing/2014/main" xmlns="" id="{A46422DC-4ACB-4615-8ED0-DB544CD8ADC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63592" y="697053"/>
            <a:ext cx="3938016" cy="4094334"/>
          </a:xfrm>
          <a:prstGeom prst="rect">
            <a:avLst/>
          </a:prstGeom>
        </p:spPr>
      </p:pic>
      <p:pic>
        <p:nvPicPr>
          <p:cNvPr id="12" name="Picture 11">
            <a:extLst>
              <a:ext uri="{FF2B5EF4-FFF2-40B4-BE49-F238E27FC236}">
                <a16:creationId xmlns:a16="http://schemas.microsoft.com/office/drawing/2014/main" xmlns="" id="{C2E4E397-9285-4B61-91CE-36CEFBD6867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7200" y="3339911"/>
            <a:ext cx="2879813" cy="3455775"/>
          </a:xfrm>
          <a:prstGeom prst="rect">
            <a:avLst/>
          </a:prstGeom>
        </p:spPr>
      </p:pic>
      <p:sp>
        <p:nvSpPr>
          <p:cNvPr id="13" name="TextBox 12">
            <a:extLst>
              <a:ext uri="{FF2B5EF4-FFF2-40B4-BE49-F238E27FC236}">
                <a16:creationId xmlns:a16="http://schemas.microsoft.com/office/drawing/2014/main" xmlns="" id="{BDCC782D-38D1-43AA-AA3F-10092A1AC390}"/>
              </a:ext>
            </a:extLst>
          </p:cNvPr>
          <p:cNvSpPr txBox="1"/>
          <p:nvPr/>
        </p:nvSpPr>
        <p:spPr>
          <a:xfrm>
            <a:off x="3563888" y="4941168"/>
            <a:ext cx="4248472" cy="923330"/>
          </a:xfrm>
          <a:prstGeom prst="rect">
            <a:avLst/>
          </a:prstGeom>
          <a:noFill/>
        </p:spPr>
        <p:txBody>
          <a:bodyPr wrap="square" rtlCol="0">
            <a:spAutoFit/>
          </a:bodyPr>
          <a:lstStyle/>
          <a:p>
            <a:r>
              <a:rPr lang="en-IN" dirty="0"/>
              <a:t>Fig a: Opening a new project.</a:t>
            </a:r>
          </a:p>
          <a:p>
            <a:r>
              <a:rPr lang="en-IN" dirty="0"/>
              <a:t>Fig b: Selection of board and MCU</a:t>
            </a:r>
          </a:p>
          <a:p>
            <a:r>
              <a:rPr lang="en-IN" dirty="0"/>
              <a:t>Fig c: Selection of serial port</a:t>
            </a:r>
          </a:p>
        </p:txBody>
      </p:sp>
      <p:sp>
        <p:nvSpPr>
          <p:cNvPr id="9" name="TextBox 8"/>
          <p:cNvSpPr txBox="1"/>
          <p:nvPr/>
        </p:nvSpPr>
        <p:spPr>
          <a:xfrm>
            <a:off x="7812360" y="4869160"/>
            <a:ext cx="792088" cy="369332"/>
          </a:xfrm>
          <a:prstGeom prst="rect">
            <a:avLst/>
          </a:prstGeom>
          <a:noFill/>
        </p:spPr>
        <p:txBody>
          <a:bodyPr wrap="square" rtlCol="0">
            <a:spAutoFit/>
          </a:bodyPr>
          <a:lstStyle/>
          <a:p>
            <a:r>
              <a:rPr lang="en-US" dirty="0" smtClean="0"/>
              <a:t>Fig  b</a:t>
            </a:r>
            <a:endParaRPr lang="en-IN" dirty="0"/>
          </a:p>
        </p:txBody>
      </p:sp>
      <p:sp>
        <p:nvSpPr>
          <p:cNvPr id="11" name="TextBox 10"/>
          <p:cNvSpPr txBox="1"/>
          <p:nvPr/>
        </p:nvSpPr>
        <p:spPr>
          <a:xfrm>
            <a:off x="3347864" y="3356992"/>
            <a:ext cx="792088" cy="369332"/>
          </a:xfrm>
          <a:prstGeom prst="rect">
            <a:avLst/>
          </a:prstGeom>
          <a:noFill/>
        </p:spPr>
        <p:txBody>
          <a:bodyPr wrap="square" rtlCol="0">
            <a:spAutoFit/>
          </a:bodyPr>
          <a:lstStyle/>
          <a:p>
            <a:r>
              <a:rPr lang="en-US" dirty="0" smtClean="0"/>
              <a:t>Fig  a</a:t>
            </a:r>
            <a:endParaRPr lang="en-IN" dirty="0"/>
          </a:p>
        </p:txBody>
      </p:sp>
      <p:sp>
        <p:nvSpPr>
          <p:cNvPr id="14" name="TextBox 13"/>
          <p:cNvSpPr txBox="1"/>
          <p:nvPr/>
        </p:nvSpPr>
        <p:spPr>
          <a:xfrm>
            <a:off x="3419872" y="6237312"/>
            <a:ext cx="792088" cy="369332"/>
          </a:xfrm>
          <a:prstGeom prst="rect">
            <a:avLst/>
          </a:prstGeom>
          <a:noFill/>
        </p:spPr>
        <p:txBody>
          <a:bodyPr wrap="square" rtlCol="0">
            <a:spAutoFit/>
          </a:bodyPr>
          <a:lstStyle/>
          <a:p>
            <a:r>
              <a:rPr lang="en-US" dirty="0" smtClean="0"/>
              <a:t>Fig  c</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oAutofit/>
          </a:bodyPr>
          <a:lstStyle/>
          <a:p>
            <a:pPr algn="just"/>
            <a:r>
              <a:rPr lang="en-US" sz="4000" dirty="0"/>
              <a:t>Implementation-Hardware</a:t>
            </a:r>
            <a:endParaRPr lang="en-IN" sz="4000" dirty="0"/>
          </a:p>
        </p:txBody>
      </p:sp>
      <p:sp>
        <p:nvSpPr>
          <p:cNvPr id="8" name="Content Placeholder 7"/>
          <p:cNvSpPr>
            <a:spLocks noGrp="1"/>
          </p:cNvSpPr>
          <p:nvPr>
            <p:ph sz="quarter" idx="1"/>
          </p:nvPr>
        </p:nvSpPr>
        <p:spPr>
          <a:xfrm>
            <a:off x="539552" y="1844824"/>
            <a:ext cx="4464496" cy="4572000"/>
          </a:xfrm>
        </p:spPr>
        <p:txBody>
          <a:bodyPr>
            <a:normAutofit/>
          </a:bodyPr>
          <a:lstStyle/>
          <a:p>
            <a:pPr algn="just">
              <a:buNone/>
            </a:pPr>
            <a:r>
              <a:rPr lang="en-US" sz="2000" b="1" dirty="0" err="1">
                <a:latin typeface="Times New Roman" panose="02020603050405020304" pitchFamily="18" charset="0"/>
                <a:cs typeface="Times New Roman" panose="02020603050405020304" pitchFamily="18" charset="0"/>
              </a:rPr>
              <a:t>Arduino</a:t>
            </a:r>
            <a:r>
              <a:rPr lang="en-US" sz="2000" b="1" dirty="0">
                <a:latin typeface="Times New Roman" panose="02020603050405020304" pitchFamily="18" charset="0"/>
                <a:cs typeface="Times New Roman" panose="02020603050405020304" pitchFamily="18" charset="0"/>
              </a:rPr>
              <a:t> Microcontroller</a:t>
            </a:r>
            <a:endParaRPr lang="en-IN" sz="2000" b="1" dirty="0">
              <a:latin typeface="Times New Roman" panose="02020603050405020304" pitchFamily="18" charset="0"/>
              <a:cs typeface="Times New Roman" panose="02020603050405020304" pitchFamily="18" charset="0"/>
            </a:endParaRPr>
          </a:p>
          <a:p>
            <a:pPr algn="just"/>
            <a:r>
              <a:rPr lang="en-IN" sz="2000" dirty="0" err="1">
                <a:latin typeface="Times New Roman" panose="02020603050405020304" pitchFamily="18" charset="0"/>
                <a:cs typeface="Times New Roman" panose="02020603050405020304" pitchFamily="18" charset="0"/>
              </a:rPr>
              <a:t>Arduino</a:t>
            </a:r>
            <a:r>
              <a:rPr lang="en-US" sz="2000" dirty="0">
                <a:latin typeface="Times New Roman" panose="02020603050405020304" pitchFamily="18" charset="0"/>
                <a:cs typeface="Times New Roman" panose="02020603050405020304" pitchFamily="18" charset="0"/>
              </a:rPr>
              <a:t> UNO </a:t>
            </a:r>
            <a:r>
              <a:rPr lang="en-IN" sz="2000" dirty="0">
                <a:latin typeface="Times New Roman" panose="02020603050405020304" pitchFamily="18" charset="0"/>
                <a:cs typeface="Times New Roman" panose="02020603050405020304" pitchFamily="18" charset="0"/>
              </a:rPr>
              <a:t>is a single-board microcontroller.</a:t>
            </a:r>
          </a:p>
          <a:p>
            <a:pPr algn="just"/>
            <a:r>
              <a:rPr lang="en-US" sz="2000" dirty="0">
                <a:latin typeface="Times New Roman" panose="02020603050405020304" pitchFamily="18" charset="0"/>
                <a:cs typeface="Times New Roman" panose="02020603050405020304" pitchFamily="18" charset="0"/>
              </a:rPr>
              <a:t>Cost less and provides a miniature computer system.</a:t>
            </a:r>
          </a:p>
          <a:p>
            <a:pPr algn="just"/>
            <a:r>
              <a:rPr lang="en-IN" sz="2000" dirty="0">
                <a:latin typeface="Times New Roman" panose="02020603050405020304" pitchFamily="18" charset="0"/>
                <a:cs typeface="Times New Roman" panose="02020603050405020304" pitchFamily="18" charset="0"/>
              </a:rPr>
              <a:t>It contains everything needed to support the microcontroller Like: </a:t>
            </a:r>
          </a:p>
          <a:p>
            <a:pPr lvl="1" algn="just"/>
            <a:r>
              <a:rPr lang="en-US" sz="2000" dirty="0">
                <a:latin typeface="Times New Roman" panose="02020603050405020304" pitchFamily="18" charset="0"/>
                <a:cs typeface="Times New Roman" panose="02020603050405020304" pitchFamily="18" charset="0"/>
              </a:rPr>
              <a:t>Digital and analog pin.</a:t>
            </a:r>
          </a:p>
          <a:p>
            <a:pPr lvl="1" algn="just"/>
            <a:r>
              <a:rPr lang="en-IN" sz="2000" dirty="0">
                <a:latin typeface="Times New Roman" panose="02020603050405020304" pitchFamily="18" charset="0"/>
                <a:cs typeface="Times New Roman" panose="02020603050405020304" pitchFamily="18" charset="0"/>
              </a:rPr>
              <a:t>16 MHz Quartz crystal.</a:t>
            </a:r>
          </a:p>
          <a:p>
            <a:pPr lvl="1" algn="just"/>
            <a:r>
              <a:rPr lang="en-IN" sz="2000" dirty="0">
                <a:latin typeface="Times New Roman" panose="02020603050405020304" pitchFamily="18" charset="0"/>
                <a:cs typeface="Times New Roman" panose="02020603050405020304" pitchFamily="18" charset="0"/>
              </a:rPr>
              <a:t> USB connection .</a:t>
            </a:r>
          </a:p>
        </p:txBody>
      </p:sp>
      <p:pic>
        <p:nvPicPr>
          <p:cNvPr id="10" name="Content Placeholder 9" descr="Blog-Featured-Image.png"/>
          <p:cNvPicPr>
            <a:picLocks noGrp="1" noChangeAspect="1"/>
          </p:cNvPicPr>
          <p:nvPr>
            <p:ph sz="quarter" idx="2"/>
          </p:nvPr>
        </p:nvPicPr>
        <p:blipFill>
          <a:blip r:embed="rId2" cstate="print"/>
          <a:stretch>
            <a:fillRect/>
          </a:stretch>
        </p:blipFill>
        <p:spPr>
          <a:xfrm rot="5400000">
            <a:off x="4504923" y="2559973"/>
            <a:ext cx="4556429" cy="2982115"/>
          </a:xfrm>
          <a:ln>
            <a:solidFill>
              <a:srgbClr val="FF0000"/>
            </a:solidFill>
          </a:ln>
        </p:spPr>
      </p:pic>
      <p:sp>
        <p:nvSpPr>
          <p:cNvPr id="3" name="Slide Number Placeholder 2">
            <a:extLst>
              <a:ext uri="{FF2B5EF4-FFF2-40B4-BE49-F238E27FC236}">
                <a16:creationId xmlns:a16="http://schemas.microsoft.com/office/drawing/2014/main" xmlns="" id="{48826978-9901-40CE-AFCB-14A000B197C0}"/>
              </a:ext>
            </a:extLst>
          </p:cNvPr>
          <p:cNvSpPr>
            <a:spLocks noGrp="1"/>
          </p:cNvSpPr>
          <p:nvPr>
            <p:ph type="sldNum" sz="quarter" idx="12"/>
          </p:nvPr>
        </p:nvSpPr>
        <p:spPr/>
        <p:txBody>
          <a:bodyPr/>
          <a:lstStyle/>
          <a:p>
            <a:fld id="{BB256A25-687A-4AAE-A062-BA77ED9BA742}" type="slidenum">
              <a:rPr lang="en-IN" smtClean="0"/>
              <a:pPr/>
              <a:t>9</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5559</TotalTime>
  <Words>914</Words>
  <Application>Microsoft Office PowerPoint</Application>
  <PresentationFormat>On-screen Show (4:3)</PresentationFormat>
  <Paragraphs>171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Slide 1</vt:lpstr>
      <vt:lpstr>Problem Statement</vt:lpstr>
      <vt:lpstr>Objectives</vt:lpstr>
      <vt:lpstr>Technology Used</vt:lpstr>
      <vt:lpstr>System Design</vt:lpstr>
      <vt:lpstr>System Design</vt:lpstr>
      <vt:lpstr>System Design</vt:lpstr>
      <vt:lpstr>Implementation-Software</vt:lpstr>
      <vt:lpstr>Implementation-Hardware</vt:lpstr>
      <vt:lpstr>Implementation-Hardware</vt:lpstr>
      <vt:lpstr>Implementation-Code</vt:lpstr>
      <vt:lpstr>Implementation-Code</vt:lpstr>
      <vt:lpstr>Testing And Results</vt:lpstr>
      <vt:lpstr>Testing And Results</vt:lpstr>
      <vt:lpstr>SNAPSHOTS</vt:lpstr>
      <vt:lpstr>SNAPSHOTS</vt:lpstr>
      <vt:lpstr>Snapshots</vt:lpstr>
      <vt:lpstr>Github And BlogSpot Link</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35</cp:revision>
  <dcterms:created xsi:type="dcterms:W3CDTF">2019-03-22T04:42:44Z</dcterms:created>
  <dcterms:modified xsi:type="dcterms:W3CDTF">2019-04-04T05:41:22Z</dcterms:modified>
</cp:coreProperties>
</file>