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70" r:id="rId4"/>
    <p:sldId id="269" r:id="rId5"/>
    <p:sldId id="268" r:id="rId6"/>
    <p:sldId id="267" r:id="rId7"/>
    <p:sldId id="271" r:id="rId8"/>
    <p:sldId id="259" r:id="rId9"/>
    <p:sldId id="260" r:id="rId10"/>
    <p:sldId id="284" r:id="rId11"/>
    <p:sldId id="272" r:id="rId12"/>
    <p:sldId id="261" r:id="rId13"/>
    <p:sldId id="262" r:id="rId14"/>
    <p:sldId id="263" r:id="rId15"/>
    <p:sldId id="273" r:id="rId16"/>
    <p:sldId id="274" r:id="rId17"/>
    <p:sldId id="275" r:id="rId18"/>
    <p:sldId id="276" r:id="rId19"/>
    <p:sldId id="277" r:id="rId20"/>
    <p:sldId id="278" r:id="rId21"/>
    <p:sldId id="279" r:id="rId22"/>
    <p:sldId id="280"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aurabh\Desktop\binaural%20dat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Saurabh\Desktop\binaural%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urabh\Desktop\binaural%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aurabh\Desktop\binaural%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9"/>
  <c:chart>
    <c:title>
      <c:tx>
        <c:rich>
          <a:bodyPr/>
          <a:lstStyle/>
          <a:p>
            <a:pPr>
              <a:defRPr/>
            </a:pPr>
            <a:r>
              <a:rPr lang="en-US" sz="1800" b="1" i="0" u="none" strike="noStrike" baseline="0"/>
              <a:t>Ratio between the summation of the total number of words in between the given words and the total number of words</a:t>
            </a:r>
            <a:endParaRPr lang="en-US"/>
          </a:p>
        </c:rich>
      </c:tx>
      <c:layout/>
    </c:title>
    <c:plotArea>
      <c:layout/>
      <c:barChart>
        <c:barDir val="col"/>
        <c:grouping val="clustered"/>
        <c:ser>
          <c:idx val="0"/>
          <c:order val="0"/>
          <c:tx>
            <c:strRef>
              <c:f>Sheet1!$J$1</c:f>
              <c:strCache>
                <c:ptCount val="1"/>
                <c:pt idx="0">
                  <c:v>Part A</c:v>
                </c:pt>
              </c:strCache>
            </c:strRef>
          </c:tx>
          <c:val>
            <c:numRef>
              <c:f>Sheet1!$J$2:$J$22</c:f>
              <c:numCache>
                <c:formatCode>General</c:formatCode>
                <c:ptCount val="21"/>
                <c:pt idx="0">
                  <c:v>9.4500000000000028</c:v>
                </c:pt>
                <c:pt idx="1">
                  <c:v>5.92</c:v>
                </c:pt>
                <c:pt idx="2">
                  <c:v>8.67</c:v>
                </c:pt>
                <c:pt idx="3">
                  <c:v>1.1200000000000001</c:v>
                </c:pt>
                <c:pt idx="4">
                  <c:v>4.3499999999999996</c:v>
                </c:pt>
                <c:pt idx="5">
                  <c:v>6.8</c:v>
                </c:pt>
                <c:pt idx="6">
                  <c:v>5.9</c:v>
                </c:pt>
                <c:pt idx="7">
                  <c:v>2.4</c:v>
                </c:pt>
                <c:pt idx="8">
                  <c:v>9.5</c:v>
                </c:pt>
                <c:pt idx="9">
                  <c:v>6.8</c:v>
                </c:pt>
                <c:pt idx="10">
                  <c:v>5.8599999999999985</c:v>
                </c:pt>
                <c:pt idx="11">
                  <c:v>1.1000000000000001</c:v>
                </c:pt>
                <c:pt idx="12">
                  <c:v>8.1</c:v>
                </c:pt>
                <c:pt idx="13">
                  <c:v>4.9000000000000004</c:v>
                </c:pt>
                <c:pt idx="14">
                  <c:v>4.5</c:v>
                </c:pt>
                <c:pt idx="15">
                  <c:v>4.3</c:v>
                </c:pt>
                <c:pt idx="16">
                  <c:v>3.4</c:v>
                </c:pt>
                <c:pt idx="17">
                  <c:v>6</c:v>
                </c:pt>
                <c:pt idx="18">
                  <c:v>7.3</c:v>
                </c:pt>
                <c:pt idx="19">
                  <c:v>9</c:v>
                </c:pt>
                <c:pt idx="20">
                  <c:v>6.9</c:v>
                </c:pt>
              </c:numCache>
            </c:numRef>
          </c:val>
        </c:ser>
        <c:ser>
          <c:idx val="1"/>
          <c:order val="1"/>
          <c:tx>
            <c:strRef>
              <c:f>Sheet1!$O$1</c:f>
              <c:strCache>
                <c:ptCount val="1"/>
                <c:pt idx="0">
                  <c:v>Part B </c:v>
                </c:pt>
              </c:strCache>
            </c:strRef>
          </c:tx>
          <c:val>
            <c:numRef>
              <c:f>Sheet1!$O$2:$O$22</c:f>
              <c:numCache>
                <c:formatCode>General</c:formatCode>
                <c:ptCount val="21"/>
                <c:pt idx="0">
                  <c:v>8.6</c:v>
                </c:pt>
                <c:pt idx="1">
                  <c:v>4.75</c:v>
                </c:pt>
                <c:pt idx="2">
                  <c:v>9.3000000000000007</c:v>
                </c:pt>
                <c:pt idx="3">
                  <c:v>0.76000000000000023</c:v>
                </c:pt>
                <c:pt idx="4">
                  <c:v>4.3099999999999996</c:v>
                </c:pt>
                <c:pt idx="5">
                  <c:v>6.6</c:v>
                </c:pt>
                <c:pt idx="6">
                  <c:v>5.9</c:v>
                </c:pt>
                <c:pt idx="7">
                  <c:v>2.1</c:v>
                </c:pt>
                <c:pt idx="8">
                  <c:v>9.5</c:v>
                </c:pt>
                <c:pt idx="9">
                  <c:v>6.8</c:v>
                </c:pt>
                <c:pt idx="10">
                  <c:v>5.0999999999999996</c:v>
                </c:pt>
                <c:pt idx="11">
                  <c:v>1.4</c:v>
                </c:pt>
                <c:pt idx="12">
                  <c:v>7.1</c:v>
                </c:pt>
                <c:pt idx="13">
                  <c:v>5.3</c:v>
                </c:pt>
                <c:pt idx="14">
                  <c:v>4.5</c:v>
                </c:pt>
                <c:pt idx="15">
                  <c:v>4.3</c:v>
                </c:pt>
                <c:pt idx="16">
                  <c:v>3.6</c:v>
                </c:pt>
                <c:pt idx="17">
                  <c:v>5.4</c:v>
                </c:pt>
                <c:pt idx="18">
                  <c:v>4.4000000000000004</c:v>
                </c:pt>
                <c:pt idx="19">
                  <c:v>6.4</c:v>
                </c:pt>
                <c:pt idx="20">
                  <c:v>6.4</c:v>
                </c:pt>
              </c:numCache>
            </c:numRef>
          </c:val>
        </c:ser>
        <c:axId val="52497408"/>
        <c:axId val="52511488"/>
      </c:barChart>
      <c:catAx>
        <c:axId val="52497408"/>
        <c:scaling>
          <c:orientation val="minMax"/>
        </c:scaling>
        <c:axPos val="b"/>
        <c:majorTickMark val="none"/>
        <c:tickLblPos val="nextTo"/>
        <c:crossAx val="52511488"/>
        <c:crosses val="autoZero"/>
        <c:auto val="1"/>
        <c:lblAlgn val="ctr"/>
        <c:lblOffset val="100"/>
      </c:catAx>
      <c:valAx>
        <c:axId val="52511488"/>
        <c:scaling>
          <c:orientation val="minMax"/>
        </c:scaling>
        <c:axPos val="l"/>
        <c:majorGridlines/>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200" b="1" i="0" baseline="0"/>
                  <a:t>Ratio between the summation of the total number of words in between the given words and the total number of words</a:t>
                </a: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endParaRPr lang="en-US" sz="700"/>
              </a:p>
            </c:rich>
          </c:tx>
          <c:layout/>
        </c:title>
        <c:numFmt formatCode="General" sourceLinked="1"/>
        <c:majorTickMark val="none"/>
        <c:tickLblPos val="nextTo"/>
        <c:crossAx val="52497408"/>
        <c:crosses val="autoZero"/>
        <c:crossBetween val="between"/>
      </c:valAx>
      <c:dTable>
        <c:showHorzBorder val="1"/>
        <c:showVertBorder val="1"/>
        <c:showOutline val="1"/>
        <c:showKeys val="1"/>
      </c:dTable>
    </c:plotArea>
    <c:plotVisOnly val="1"/>
  </c:chart>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Total number of words used</a:t>
            </a:r>
          </a:p>
        </c:rich>
      </c:tx>
      <c:layout/>
    </c:title>
    <c:plotArea>
      <c:layout/>
      <c:barChart>
        <c:barDir val="col"/>
        <c:grouping val="clustered"/>
        <c:ser>
          <c:idx val="0"/>
          <c:order val="0"/>
          <c:tx>
            <c:strRef>
              <c:f>Sheet1!$I$1</c:f>
              <c:strCache>
                <c:ptCount val="1"/>
                <c:pt idx="0">
                  <c:v>Part A </c:v>
                </c:pt>
              </c:strCache>
            </c:strRef>
          </c:tx>
          <c:val>
            <c:numRef>
              <c:f>Sheet1!$I$2:$I$22</c:f>
              <c:numCache>
                <c:formatCode>General</c:formatCode>
                <c:ptCount val="21"/>
                <c:pt idx="0">
                  <c:v>19</c:v>
                </c:pt>
                <c:pt idx="1">
                  <c:v>13</c:v>
                </c:pt>
                <c:pt idx="2">
                  <c:v>15</c:v>
                </c:pt>
                <c:pt idx="3">
                  <c:v>17</c:v>
                </c:pt>
                <c:pt idx="4">
                  <c:v>17</c:v>
                </c:pt>
                <c:pt idx="5">
                  <c:v>14</c:v>
                </c:pt>
                <c:pt idx="6">
                  <c:v>17</c:v>
                </c:pt>
                <c:pt idx="7">
                  <c:v>14</c:v>
                </c:pt>
                <c:pt idx="8">
                  <c:v>8</c:v>
                </c:pt>
                <c:pt idx="9">
                  <c:v>22</c:v>
                </c:pt>
                <c:pt idx="10">
                  <c:v>23</c:v>
                </c:pt>
                <c:pt idx="11">
                  <c:v>25</c:v>
                </c:pt>
                <c:pt idx="12">
                  <c:v>13</c:v>
                </c:pt>
                <c:pt idx="13">
                  <c:v>9</c:v>
                </c:pt>
                <c:pt idx="14">
                  <c:v>13</c:v>
                </c:pt>
                <c:pt idx="15">
                  <c:v>17</c:v>
                </c:pt>
                <c:pt idx="16">
                  <c:v>17</c:v>
                </c:pt>
                <c:pt idx="17">
                  <c:v>8</c:v>
                </c:pt>
                <c:pt idx="18">
                  <c:v>10</c:v>
                </c:pt>
                <c:pt idx="19">
                  <c:v>3</c:v>
                </c:pt>
                <c:pt idx="20">
                  <c:v>13</c:v>
                </c:pt>
              </c:numCache>
            </c:numRef>
          </c:val>
        </c:ser>
        <c:ser>
          <c:idx val="1"/>
          <c:order val="1"/>
          <c:tx>
            <c:strRef>
              <c:f>Sheet1!$N$1</c:f>
              <c:strCache>
                <c:ptCount val="1"/>
                <c:pt idx="0">
                  <c:v>Part B</c:v>
                </c:pt>
              </c:strCache>
            </c:strRef>
          </c:tx>
          <c:val>
            <c:numRef>
              <c:f>Sheet1!$N$2:$N$22</c:f>
              <c:numCache>
                <c:formatCode>General</c:formatCode>
                <c:ptCount val="21"/>
                <c:pt idx="0">
                  <c:v>20</c:v>
                </c:pt>
                <c:pt idx="1">
                  <c:v>16</c:v>
                </c:pt>
                <c:pt idx="2">
                  <c:v>12</c:v>
                </c:pt>
                <c:pt idx="3">
                  <c:v>17</c:v>
                </c:pt>
                <c:pt idx="4">
                  <c:v>19</c:v>
                </c:pt>
                <c:pt idx="5">
                  <c:v>10</c:v>
                </c:pt>
                <c:pt idx="6">
                  <c:v>20</c:v>
                </c:pt>
                <c:pt idx="7">
                  <c:v>8</c:v>
                </c:pt>
                <c:pt idx="8">
                  <c:v>8</c:v>
                </c:pt>
                <c:pt idx="9">
                  <c:v>22</c:v>
                </c:pt>
                <c:pt idx="10">
                  <c:v>11</c:v>
                </c:pt>
                <c:pt idx="11">
                  <c:v>24</c:v>
                </c:pt>
                <c:pt idx="12">
                  <c:v>20</c:v>
                </c:pt>
                <c:pt idx="13">
                  <c:v>11</c:v>
                </c:pt>
                <c:pt idx="14">
                  <c:v>15</c:v>
                </c:pt>
                <c:pt idx="15">
                  <c:v>17</c:v>
                </c:pt>
                <c:pt idx="16">
                  <c:v>20</c:v>
                </c:pt>
                <c:pt idx="17">
                  <c:v>9</c:v>
                </c:pt>
                <c:pt idx="18">
                  <c:v>10</c:v>
                </c:pt>
                <c:pt idx="19">
                  <c:v>10</c:v>
                </c:pt>
                <c:pt idx="20">
                  <c:v>14</c:v>
                </c:pt>
              </c:numCache>
            </c:numRef>
          </c:val>
        </c:ser>
        <c:axId val="52546560"/>
        <c:axId val="51843840"/>
      </c:barChart>
      <c:catAx>
        <c:axId val="52546560"/>
        <c:scaling>
          <c:orientation val="minMax"/>
        </c:scaling>
        <c:axPos val="b"/>
        <c:majorTickMark val="none"/>
        <c:tickLblPos val="nextTo"/>
        <c:crossAx val="51843840"/>
        <c:crosses val="autoZero"/>
        <c:auto val="1"/>
        <c:lblAlgn val="ctr"/>
        <c:lblOffset val="100"/>
      </c:catAx>
      <c:valAx>
        <c:axId val="51843840"/>
        <c:scaling>
          <c:orientation val="minMax"/>
        </c:scaling>
        <c:axPos val="l"/>
        <c:majorGridlines/>
        <c:title>
          <c:tx>
            <c:rich>
              <a:bodyPr/>
              <a:lstStyle/>
              <a:p>
                <a:pPr>
                  <a:defRPr/>
                </a:pPr>
                <a:r>
                  <a:rPr lang="en-US" sz="1000" b="1" i="0" u="none" strike="noStrike" baseline="0"/>
                  <a:t>Total number of words used</a:t>
                </a:r>
                <a:endParaRPr lang="en-US"/>
              </a:p>
            </c:rich>
          </c:tx>
          <c:layout/>
        </c:title>
        <c:numFmt formatCode="General" sourceLinked="1"/>
        <c:majorTickMark val="none"/>
        <c:tickLblPos val="nextTo"/>
        <c:crossAx val="52546560"/>
        <c:crosses val="autoZero"/>
        <c:crossBetween val="between"/>
      </c:valAx>
      <c:dTable>
        <c:showHorzBorder val="1"/>
        <c:showVertBorder val="1"/>
        <c:showOutline val="1"/>
        <c:showKeys val="1"/>
      </c:dTable>
    </c:plotArea>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Total associations generated</a:t>
            </a:r>
          </a:p>
        </c:rich>
      </c:tx>
      <c:layout/>
    </c:title>
    <c:plotArea>
      <c:layout/>
      <c:barChart>
        <c:barDir val="col"/>
        <c:grouping val="clustered"/>
        <c:ser>
          <c:idx val="0"/>
          <c:order val="0"/>
          <c:tx>
            <c:strRef>
              <c:f>Sheet1!$K$1</c:f>
              <c:strCache>
                <c:ptCount val="1"/>
                <c:pt idx="0">
                  <c:v>Part A</c:v>
                </c:pt>
              </c:strCache>
            </c:strRef>
          </c:tx>
          <c:val>
            <c:numRef>
              <c:f>Sheet1!$K$2:$K$22</c:f>
              <c:numCache>
                <c:formatCode>General</c:formatCode>
                <c:ptCount val="21"/>
                <c:pt idx="0">
                  <c:v>7</c:v>
                </c:pt>
                <c:pt idx="1">
                  <c:v>14</c:v>
                </c:pt>
                <c:pt idx="2">
                  <c:v>7</c:v>
                </c:pt>
                <c:pt idx="3">
                  <c:v>4</c:v>
                </c:pt>
                <c:pt idx="4">
                  <c:v>6</c:v>
                </c:pt>
                <c:pt idx="5">
                  <c:v>9</c:v>
                </c:pt>
                <c:pt idx="6">
                  <c:v>11</c:v>
                </c:pt>
                <c:pt idx="7">
                  <c:v>6</c:v>
                </c:pt>
                <c:pt idx="8">
                  <c:v>9</c:v>
                </c:pt>
                <c:pt idx="9">
                  <c:v>26</c:v>
                </c:pt>
                <c:pt idx="10">
                  <c:v>22</c:v>
                </c:pt>
                <c:pt idx="11">
                  <c:v>3</c:v>
                </c:pt>
                <c:pt idx="12">
                  <c:v>5</c:v>
                </c:pt>
                <c:pt idx="13">
                  <c:v>5</c:v>
                </c:pt>
                <c:pt idx="14">
                  <c:v>11</c:v>
                </c:pt>
                <c:pt idx="15">
                  <c:v>13</c:v>
                </c:pt>
                <c:pt idx="16">
                  <c:v>17</c:v>
                </c:pt>
                <c:pt idx="17">
                  <c:v>9</c:v>
                </c:pt>
                <c:pt idx="18">
                  <c:v>10</c:v>
                </c:pt>
                <c:pt idx="19">
                  <c:v>15</c:v>
                </c:pt>
                <c:pt idx="20">
                  <c:v>10</c:v>
                </c:pt>
              </c:numCache>
            </c:numRef>
          </c:val>
        </c:ser>
        <c:ser>
          <c:idx val="1"/>
          <c:order val="1"/>
          <c:tx>
            <c:strRef>
              <c:f>Sheet1!$P$1</c:f>
              <c:strCache>
                <c:ptCount val="1"/>
                <c:pt idx="0">
                  <c:v>Part B</c:v>
                </c:pt>
              </c:strCache>
            </c:strRef>
          </c:tx>
          <c:val>
            <c:numRef>
              <c:f>Sheet1!$P$2:$P$22</c:f>
              <c:numCache>
                <c:formatCode>General</c:formatCode>
                <c:ptCount val="21"/>
                <c:pt idx="0">
                  <c:v>7</c:v>
                </c:pt>
                <c:pt idx="1">
                  <c:v>19</c:v>
                </c:pt>
                <c:pt idx="2">
                  <c:v>7</c:v>
                </c:pt>
                <c:pt idx="3">
                  <c:v>5</c:v>
                </c:pt>
                <c:pt idx="4">
                  <c:v>9</c:v>
                </c:pt>
                <c:pt idx="5">
                  <c:v>7</c:v>
                </c:pt>
                <c:pt idx="6">
                  <c:v>8</c:v>
                </c:pt>
                <c:pt idx="7">
                  <c:v>7</c:v>
                </c:pt>
                <c:pt idx="8">
                  <c:v>8</c:v>
                </c:pt>
                <c:pt idx="9">
                  <c:v>32</c:v>
                </c:pt>
                <c:pt idx="10">
                  <c:v>25</c:v>
                </c:pt>
                <c:pt idx="11">
                  <c:v>4</c:v>
                </c:pt>
                <c:pt idx="12">
                  <c:v>4</c:v>
                </c:pt>
                <c:pt idx="13">
                  <c:v>6</c:v>
                </c:pt>
                <c:pt idx="14">
                  <c:v>8</c:v>
                </c:pt>
                <c:pt idx="15">
                  <c:v>10</c:v>
                </c:pt>
                <c:pt idx="16">
                  <c:v>14</c:v>
                </c:pt>
                <c:pt idx="17">
                  <c:v>9</c:v>
                </c:pt>
                <c:pt idx="18">
                  <c:v>10</c:v>
                </c:pt>
                <c:pt idx="19">
                  <c:v>14</c:v>
                </c:pt>
                <c:pt idx="20">
                  <c:v>10</c:v>
                </c:pt>
              </c:numCache>
            </c:numRef>
          </c:val>
        </c:ser>
        <c:axId val="51899392"/>
        <c:axId val="52560640"/>
      </c:barChart>
      <c:catAx>
        <c:axId val="51899392"/>
        <c:scaling>
          <c:orientation val="minMax"/>
        </c:scaling>
        <c:axPos val="b"/>
        <c:majorTickMark val="none"/>
        <c:tickLblPos val="nextTo"/>
        <c:crossAx val="52560640"/>
        <c:crosses val="autoZero"/>
        <c:auto val="1"/>
        <c:lblAlgn val="ctr"/>
        <c:lblOffset val="100"/>
      </c:catAx>
      <c:valAx>
        <c:axId val="52560640"/>
        <c:scaling>
          <c:orientation val="minMax"/>
        </c:scaling>
        <c:axPos val="l"/>
        <c:majorGridlines/>
        <c:title>
          <c:tx>
            <c:rich>
              <a:bodyPr/>
              <a:lstStyle/>
              <a:p>
                <a:pPr>
                  <a:defRPr/>
                </a:pPr>
                <a:r>
                  <a:rPr lang="en-US"/>
                  <a:t>total associations generated</a:t>
                </a:r>
              </a:p>
            </c:rich>
          </c:tx>
          <c:layout/>
        </c:title>
        <c:numFmt formatCode="General" sourceLinked="1"/>
        <c:majorTickMark val="none"/>
        <c:tickLblPos val="nextTo"/>
        <c:crossAx val="51899392"/>
        <c:crosses val="autoZero"/>
        <c:crossBetween val="between"/>
      </c:valAx>
      <c:dTable>
        <c:showHorzBorder val="1"/>
        <c:showVertBorder val="1"/>
        <c:showOutline val="1"/>
        <c:showKeys val="1"/>
      </c:dTable>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US"/>
              <a:t>Eye</a:t>
            </a:r>
            <a:r>
              <a:rPr lang="en-US" baseline="0"/>
              <a:t> blink rate per minute</a:t>
            </a:r>
            <a:endParaRPr lang="en-US"/>
          </a:p>
        </c:rich>
      </c:tx>
      <c:layout/>
    </c:title>
    <c:plotArea>
      <c:layout/>
      <c:barChart>
        <c:barDir val="col"/>
        <c:grouping val="clustered"/>
        <c:ser>
          <c:idx val="0"/>
          <c:order val="0"/>
          <c:tx>
            <c:strRef>
              <c:f>Sheet1!$L$1</c:f>
              <c:strCache>
                <c:ptCount val="1"/>
                <c:pt idx="0">
                  <c:v>Part A</c:v>
                </c:pt>
              </c:strCache>
            </c:strRef>
          </c:tx>
          <c:val>
            <c:numRef>
              <c:f>Sheet1!$L$2:$L$22</c:f>
              <c:numCache>
                <c:formatCode>General</c:formatCode>
                <c:ptCount val="21"/>
                <c:pt idx="0">
                  <c:v>12</c:v>
                </c:pt>
                <c:pt idx="1">
                  <c:v>10</c:v>
                </c:pt>
                <c:pt idx="2">
                  <c:v>6.5</c:v>
                </c:pt>
                <c:pt idx="3">
                  <c:v>12</c:v>
                </c:pt>
                <c:pt idx="4">
                  <c:v>16</c:v>
                </c:pt>
                <c:pt idx="5">
                  <c:v>7</c:v>
                </c:pt>
                <c:pt idx="6">
                  <c:v>14</c:v>
                </c:pt>
                <c:pt idx="7">
                  <c:v>16.5</c:v>
                </c:pt>
                <c:pt idx="8">
                  <c:v>17</c:v>
                </c:pt>
                <c:pt idx="9">
                  <c:v>11</c:v>
                </c:pt>
                <c:pt idx="10">
                  <c:v>35</c:v>
                </c:pt>
                <c:pt idx="11">
                  <c:v>11.5</c:v>
                </c:pt>
                <c:pt idx="12">
                  <c:v>11</c:v>
                </c:pt>
                <c:pt idx="13">
                  <c:v>6</c:v>
                </c:pt>
                <c:pt idx="14">
                  <c:v>8</c:v>
                </c:pt>
                <c:pt idx="15">
                  <c:v>12.5</c:v>
                </c:pt>
                <c:pt idx="16">
                  <c:v>13</c:v>
                </c:pt>
                <c:pt idx="17">
                  <c:v>5</c:v>
                </c:pt>
                <c:pt idx="18">
                  <c:v>5</c:v>
                </c:pt>
                <c:pt idx="19">
                  <c:v>1</c:v>
                </c:pt>
                <c:pt idx="20">
                  <c:v>20</c:v>
                </c:pt>
              </c:numCache>
            </c:numRef>
          </c:val>
        </c:ser>
        <c:ser>
          <c:idx val="1"/>
          <c:order val="1"/>
          <c:tx>
            <c:strRef>
              <c:f>Sheet1!$Q$1</c:f>
              <c:strCache>
                <c:ptCount val="1"/>
                <c:pt idx="0">
                  <c:v>Part B</c:v>
                </c:pt>
              </c:strCache>
            </c:strRef>
          </c:tx>
          <c:val>
            <c:numRef>
              <c:f>Sheet1!$Q$2:$Q$22</c:f>
              <c:numCache>
                <c:formatCode>General</c:formatCode>
                <c:ptCount val="21"/>
                <c:pt idx="0">
                  <c:v>4</c:v>
                </c:pt>
                <c:pt idx="1">
                  <c:v>5.5</c:v>
                </c:pt>
                <c:pt idx="2">
                  <c:v>8.5</c:v>
                </c:pt>
                <c:pt idx="3">
                  <c:v>10.5</c:v>
                </c:pt>
                <c:pt idx="4">
                  <c:v>16</c:v>
                </c:pt>
                <c:pt idx="5">
                  <c:v>4</c:v>
                </c:pt>
                <c:pt idx="6">
                  <c:v>2</c:v>
                </c:pt>
                <c:pt idx="7">
                  <c:v>16.5</c:v>
                </c:pt>
                <c:pt idx="8">
                  <c:v>10</c:v>
                </c:pt>
                <c:pt idx="9">
                  <c:v>13.5</c:v>
                </c:pt>
                <c:pt idx="10">
                  <c:v>25</c:v>
                </c:pt>
                <c:pt idx="11">
                  <c:v>11.5</c:v>
                </c:pt>
                <c:pt idx="12">
                  <c:v>4</c:v>
                </c:pt>
                <c:pt idx="13">
                  <c:v>9</c:v>
                </c:pt>
                <c:pt idx="14">
                  <c:v>11.5</c:v>
                </c:pt>
                <c:pt idx="15">
                  <c:v>11</c:v>
                </c:pt>
                <c:pt idx="16">
                  <c:v>13.5</c:v>
                </c:pt>
                <c:pt idx="17">
                  <c:v>8</c:v>
                </c:pt>
                <c:pt idx="18">
                  <c:v>3</c:v>
                </c:pt>
                <c:pt idx="19">
                  <c:v>1</c:v>
                </c:pt>
                <c:pt idx="20">
                  <c:v>20</c:v>
                </c:pt>
              </c:numCache>
            </c:numRef>
          </c:val>
        </c:ser>
        <c:axId val="52587520"/>
        <c:axId val="52605696"/>
      </c:barChart>
      <c:catAx>
        <c:axId val="52587520"/>
        <c:scaling>
          <c:orientation val="minMax"/>
        </c:scaling>
        <c:axPos val="b"/>
        <c:majorTickMark val="none"/>
        <c:tickLblPos val="nextTo"/>
        <c:crossAx val="52605696"/>
        <c:crosses val="autoZero"/>
        <c:auto val="1"/>
        <c:lblAlgn val="ctr"/>
        <c:lblOffset val="100"/>
      </c:catAx>
      <c:valAx>
        <c:axId val="52605696"/>
        <c:scaling>
          <c:orientation val="minMax"/>
        </c:scaling>
        <c:axPos val="l"/>
        <c:majorGridlines/>
        <c:title>
          <c:tx>
            <c:rich>
              <a:bodyPr/>
              <a:lstStyle/>
              <a:p>
                <a:pPr>
                  <a:defRPr/>
                </a:pPr>
                <a:r>
                  <a:rPr lang="en-US"/>
                  <a:t>Eye blink rate per minute</a:t>
                </a:r>
              </a:p>
            </c:rich>
          </c:tx>
          <c:layout/>
        </c:title>
        <c:numFmt formatCode="General" sourceLinked="1"/>
        <c:majorTickMark val="none"/>
        <c:tickLblPos val="nextTo"/>
        <c:crossAx val="52587520"/>
        <c:crosses val="autoZero"/>
        <c:crossBetween val="between"/>
      </c:valAx>
      <c:dTable>
        <c:showHorzBorder val="1"/>
        <c:showVertBorder val="1"/>
        <c:showOutline val="1"/>
        <c:showKeys val="1"/>
      </c:dTable>
    </c:plotArea>
    <c:plotVisOnly val="1"/>
  </c:chart>
  <c:externalData r:id="rId1"/>
</c:chartSpace>
</file>

<file path=ppt/drawings/drawing1.xml><?xml version="1.0" encoding="utf-8"?>
<c:userShapes xmlns:c="http://schemas.openxmlformats.org/drawingml/2006/chart">
  <cdr:relSizeAnchor xmlns:cdr="http://schemas.openxmlformats.org/drawingml/2006/chartDrawing">
    <cdr:from>
      <cdr:x>0.58333</cdr:x>
      <cdr:y>0.23958</cdr:y>
    </cdr:from>
    <cdr:to>
      <cdr:x>0.75417</cdr:x>
      <cdr:y>0.39583</cdr:y>
    </cdr:to>
    <cdr:sp macro="" textlink="">
      <cdr:nvSpPr>
        <cdr:cNvPr id="2"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3"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4"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0.58333</cdr:x>
      <cdr:y>0.23958</cdr:y>
    </cdr:from>
    <cdr:to>
      <cdr:x>0.75417</cdr:x>
      <cdr:y>0.39583</cdr:y>
    </cdr:to>
    <cdr:sp macro="" textlink="">
      <cdr:nvSpPr>
        <cdr:cNvPr id="2"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3"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4"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5"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6"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7"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8"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9"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0.58333</cdr:x>
      <cdr:y>0.23958</cdr:y>
    </cdr:from>
    <cdr:to>
      <cdr:x>0.75417</cdr:x>
      <cdr:y>0.39583</cdr:y>
    </cdr:to>
    <cdr:sp macro="" textlink="">
      <cdr:nvSpPr>
        <cdr:cNvPr id="10" name="TextBox 1"/>
        <cdr:cNvSpPr txBox="1"/>
      </cdr:nvSpPr>
      <cdr:spPr>
        <a:xfrm xmlns:a="http://schemas.openxmlformats.org/drawingml/2006/main">
          <a:off x="2667000" y="657225"/>
          <a:ext cx="781050" cy="42862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C1AA05-302E-423B-ACE2-9DCC406CDDFC}"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1AA05-302E-423B-ACE2-9DCC406CDDFC}"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1AA05-302E-423B-ACE2-9DCC406CDDFC}"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1AA05-302E-423B-ACE2-9DCC406CDDFC}"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1AA05-302E-423B-ACE2-9DCC406CDDFC}"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C1AA05-302E-423B-ACE2-9DCC406CDDFC}"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C1AA05-302E-423B-ACE2-9DCC406CDDFC}" type="datetimeFigureOut">
              <a:rPr lang="en-US" smtClean="0"/>
              <a:pPr/>
              <a:t>8/23/2014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C1AA05-302E-423B-ACE2-9DCC406CDDFC}" type="datetimeFigureOut">
              <a:rPr lang="en-US" smtClean="0"/>
              <a:pPr/>
              <a:t>8/23/2014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1AA05-302E-423B-ACE2-9DCC406CDDFC}" type="datetimeFigureOut">
              <a:rPr lang="en-US" smtClean="0"/>
              <a:pPr/>
              <a:t>8/23/2014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1AA05-302E-423B-ACE2-9DCC406CDDFC}"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1AA05-302E-423B-ACE2-9DCC406CDDFC}"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EDA24-D783-44D9-A751-4E7B49E9BD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C1AA05-302E-423B-ACE2-9DCC406CDDFC}" type="datetimeFigureOut">
              <a:rPr lang="en-US" smtClean="0"/>
              <a:pPr/>
              <a:t>8/23/2014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EDA24-D783-44D9-A751-4E7B49E9BD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fontScale="90000"/>
          </a:bodyPr>
          <a:lstStyle/>
          <a:p>
            <a:r>
              <a:rPr lang="en-US" b="1" dirty="0"/>
              <a:t>How can creativity be impacted by binaural beats </a:t>
            </a:r>
            <a:r>
              <a:rPr lang="en-US" dirty="0"/>
              <a:t/>
            </a:r>
            <a:br>
              <a:rPr lang="en-US" dirty="0"/>
            </a:br>
            <a:r>
              <a:rPr lang="en-US" dirty="0"/>
              <a:t>Saurabh Rao,Avinash Bobba</a:t>
            </a:r>
            <a:br>
              <a:rPr lang="en-US" dirty="0"/>
            </a:br>
            <a:r>
              <a:rPr lang="en-US" dirty="0"/>
              <a:t>Department of Computer Sciences,Institute of Technology. </a:t>
            </a:r>
            <a:br>
              <a:rPr lang="en-US" dirty="0"/>
            </a:br>
            <a:r>
              <a:rPr lang="en-US" dirty="0"/>
              <a:t> Gandhi Institute of technology and management, Visakhapatnam, India. </a:t>
            </a:r>
            <a:br>
              <a:rPr lang="en-US" dirty="0"/>
            </a:b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Convergent and divergent thinking </a:t>
            </a:r>
            <a:endParaRPr lang="en-US" dirty="0"/>
          </a:p>
        </p:txBody>
      </p:sp>
      <p:pic>
        <p:nvPicPr>
          <p:cNvPr id="1026" name="Picture 2" descr="http://uxthink.files.wordpress.com/2010/01/picture-26.png"/>
          <p:cNvPicPr>
            <a:picLocks noChangeAspect="1" noChangeArrowheads="1"/>
          </p:cNvPicPr>
          <p:nvPr/>
        </p:nvPicPr>
        <p:blipFill>
          <a:blip r:embed="rId2"/>
          <a:srcRect/>
          <a:stretch>
            <a:fillRect/>
          </a:stretch>
        </p:blipFill>
        <p:spPr bwMode="auto">
          <a:xfrm>
            <a:off x="1295400" y="1905000"/>
            <a:ext cx="6014651" cy="44958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one </a:t>
            </a:r>
            <a:endParaRPr lang="en-US" dirty="0"/>
          </a:p>
        </p:txBody>
      </p:sp>
      <p:sp>
        <p:nvSpPr>
          <p:cNvPr id="3" name="Content Placeholder 2"/>
          <p:cNvSpPr>
            <a:spLocks noGrp="1"/>
          </p:cNvSpPr>
          <p:nvPr>
            <p:ph idx="1"/>
          </p:nvPr>
        </p:nvSpPr>
        <p:spPr/>
        <p:txBody>
          <a:bodyPr/>
          <a:lstStyle/>
          <a:p>
            <a:pPr>
              <a:buNone/>
            </a:pPr>
            <a:r>
              <a:rPr lang="en-US" dirty="0" smtClean="0"/>
              <a:t>What </a:t>
            </a:r>
            <a:r>
              <a:rPr lang="en-US" dirty="0"/>
              <a:t>you have to do in this activity is simple . A picture has been given to you below . Extend the picture in whatever manner you feel is creative. You can transform these lines into a drawing of your choice . Feel free to get as creative as possible ! </a:t>
            </a:r>
            <a:endParaRPr lang="en-US" dirty="0" smtClean="0"/>
          </a:p>
          <a:p>
            <a:pPr>
              <a:buNone/>
            </a:pPr>
            <a:endParaRPr lang="en-US" dirty="0" smtClean="0"/>
          </a:p>
          <a:p>
            <a:pPr>
              <a:buNone/>
            </a:pPr>
            <a:r>
              <a:rPr lang="en-US" sz="4000" dirty="0" smtClean="0"/>
              <a:t>Divergent thinking </a:t>
            </a:r>
            <a:endParaRPr lang="en-US" dirty="0"/>
          </a:p>
          <a:p>
            <a:endParaRPr 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Freeform 2"/>
          <p:cNvSpPr>
            <a:spLocks/>
          </p:cNvSpPr>
          <p:nvPr/>
        </p:nvSpPr>
        <p:spPr bwMode="auto">
          <a:xfrm>
            <a:off x="877888" y="1905000"/>
            <a:ext cx="7732712" cy="4745038"/>
          </a:xfrm>
          <a:custGeom>
            <a:avLst/>
            <a:gdLst/>
            <a:ahLst/>
            <a:cxnLst>
              <a:cxn ang="0">
                <a:pos x="0" y="2282"/>
              </a:cxn>
              <a:cxn ang="0">
                <a:pos x="711" y="295"/>
              </a:cxn>
              <a:cxn ang="0">
                <a:pos x="3226" y="514"/>
              </a:cxn>
              <a:cxn ang="0">
                <a:pos x="4958" y="1808"/>
              </a:cxn>
              <a:cxn ang="0">
                <a:pos x="5250" y="459"/>
              </a:cxn>
            </a:cxnLst>
            <a:rect l="0" t="0" r="r" b="b"/>
            <a:pathLst>
              <a:path w="5295" h="2282">
                <a:moveTo>
                  <a:pt x="0" y="2282"/>
                </a:moveTo>
                <a:cubicBezTo>
                  <a:pt x="86" y="1436"/>
                  <a:pt x="173" y="590"/>
                  <a:pt x="711" y="295"/>
                </a:cubicBezTo>
                <a:cubicBezTo>
                  <a:pt x="1249" y="0"/>
                  <a:pt x="2518" y="262"/>
                  <a:pt x="3226" y="514"/>
                </a:cubicBezTo>
                <a:cubicBezTo>
                  <a:pt x="3934" y="766"/>
                  <a:pt x="4621" y="1817"/>
                  <a:pt x="4958" y="1808"/>
                </a:cubicBezTo>
                <a:cubicBezTo>
                  <a:pt x="5295" y="1799"/>
                  <a:pt x="5272" y="1129"/>
                  <a:pt x="5250" y="459"/>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descr="C:\Users\Saurabh\Downloads\CAM0023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89" name="Picture 1" descr="C:\Users\Saurabh\Downloads\CAM00237.jpg"/>
          <p:cNvPicPr>
            <a:picLocks noChangeAspect="1" noChangeArrowheads="1"/>
          </p:cNvPicPr>
          <p:nvPr/>
        </p:nvPicPr>
        <p:blipFill>
          <a:blip r:embed="rId2" cstate="print"/>
          <a:srcRect/>
          <a:stretch>
            <a:fillRect/>
          </a:stretch>
        </p:blipFill>
        <p:spPr bwMode="auto">
          <a:xfrm>
            <a:off x="0" y="-76200"/>
            <a:ext cx="9144000" cy="68580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two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exercise , you will be given a random set of  words . What you have to do is this : </a:t>
            </a:r>
          </a:p>
          <a:p>
            <a:pPr lvl="0"/>
            <a:r>
              <a:rPr lang="en-US" dirty="0"/>
              <a:t>Select ONE word of your choice . </a:t>
            </a:r>
          </a:p>
          <a:p>
            <a:r>
              <a:rPr lang="en-US" b="1" dirty="0"/>
              <a:t> </a:t>
            </a:r>
            <a:endParaRPr lang="en-US" dirty="0"/>
          </a:p>
          <a:p>
            <a:r>
              <a:rPr lang="en-US" dirty="0" smtClean="0"/>
              <a:t>Think of as many associations as you can . For example , if the word “phone” is given , this is how your thought process might work – Okay so we can CALL from a phone . We can do this because it has a SIM. Hmm , what does a sim card have in it ? ALUMINIUM ? is that SILVER in color ? Silver reminds me , is that what JEWELLERY is made of ? My mom bought hers at JOY ALLUKAS ... so on and so forth . Think and write about as much as you can in the time limit . </a:t>
            </a:r>
            <a:endParaRPr lang="en-US" dirty="0"/>
          </a:p>
          <a:p>
            <a:r>
              <a:rPr lang="en-US" sz="4600" b="1" dirty="0" smtClean="0"/>
              <a:t>Divergent thinking </a:t>
            </a: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three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you have noticed , I have mentioned a group of words . The idea here is to form a paragraph with these given set of words . Try to use as many of the words as you can to form a paragraph \ story that is meaningful ! </a:t>
            </a:r>
          </a:p>
          <a:p>
            <a:r>
              <a:rPr lang="en-US" b="1" dirty="0"/>
              <a:t>fly,arrest,scan,bus,loan,bullet,island,bal,lphoto,feel,romance , seven,village,listen,wheel,simple,win,steel,man , biology,peace,paper, exercising.</a:t>
            </a:r>
            <a:endParaRPr lang="en-US" dirty="0"/>
          </a:p>
          <a:p>
            <a:pPr>
              <a:buNone/>
            </a:pPr>
            <a:r>
              <a:rPr lang="en-US" dirty="0"/>
              <a:t> </a:t>
            </a:r>
          </a:p>
          <a:p>
            <a:r>
              <a:rPr lang="en-US" dirty="0" smtClean="0"/>
              <a:t>Convergent thinking </a:t>
            </a:r>
            <a:r>
              <a:rPr lang="en-US" dirty="0"/>
              <a:t> </a:t>
            </a: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four </a:t>
            </a:r>
            <a:endParaRPr lang="en-US" dirty="0"/>
          </a:p>
        </p:txBody>
      </p:sp>
      <p:sp>
        <p:nvSpPr>
          <p:cNvPr id="3" name="Content Placeholder 2"/>
          <p:cNvSpPr>
            <a:spLocks noGrp="1"/>
          </p:cNvSpPr>
          <p:nvPr>
            <p:ph idx="1"/>
          </p:nvPr>
        </p:nvSpPr>
        <p:spPr/>
        <p:txBody>
          <a:bodyPr/>
          <a:lstStyle/>
          <a:p>
            <a:r>
              <a:rPr lang="en-US" dirty="0" smtClean="0"/>
              <a:t> </a:t>
            </a:r>
            <a:r>
              <a:rPr lang="en-US" dirty="0"/>
              <a:t>Look at this picture for a minute or two . During this time ,concentrate on the picture . At the same time , try to focus on the number of times you are blinking your eyes . </a:t>
            </a:r>
            <a:endParaRPr lang="en-US" dirty="0" smtClean="0"/>
          </a:p>
          <a:p>
            <a:endParaRPr lang="en-US" dirty="0" smtClean="0"/>
          </a:p>
          <a:p>
            <a:r>
              <a:rPr lang="en-US" sz="4000" dirty="0" smtClean="0"/>
              <a:t>Impact of auditory stimuli on thinking </a:t>
            </a:r>
            <a:endParaRPr lang="en-US" dirty="0"/>
          </a:p>
          <a:p>
            <a:endParaRPr lang="en-US"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4.bp.blogspot.com/-vmWVh1AYdIw/T6wudDqHQtI/AAAAAAAAAF0/J5TFNiRFM4I/s1600/Gnarls+Barkley+-+Crazy480x320-1.jpg"/>
          <p:cNvPicPr/>
          <p:nvPr/>
        </p:nvPicPr>
        <p:blipFill>
          <a:blip r:embed="rId2"/>
          <a:srcRect/>
          <a:stretch>
            <a:fillRect/>
          </a:stretch>
        </p:blipFill>
        <p:spPr bwMode="auto">
          <a:xfrm>
            <a:off x="685800" y="457200"/>
            <a:ext cx="7924800" cy="5943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are binaural beats </a:t>
            </a:r>
            <a:endParaRPr lang="en-US" dirty="0"/>
          </a:p>
        </p:txBody>
      </p:sp>
      <p:sp>
        <p:nvSpPr>
          <p:cNvPr id="4" name="Rectangle 3"/>
          <p:cNvSpPr/>
          <p:nvPr/>
        </p:nvSpPr>
        <p:spPr>
          <a:xfrm>
            <a:off x="457200" y="2438400"/>
            <a:ext cx="4572000" cy="2677656"/>
          </a:xfrm>
          <a:prstGeom prst="rect">
            <a:avLst/>
          </a:prstGeom>
        </p:spPr>
        <p:txBody>
          <a:bodyPr>
            <a:spAutoFit/>
          </a:bodyPr>
          <a:lstStyle/>
          <a:p>
            <a:r>
              <a:rPr lang="en-US" sz="2400" dirty="0"/>
              <a:t>The sensation of auditory binaural beats occurs when two coherent sounds of nearly similar frequencies are presented one to each ear with stereo headphones or speakers.</a:t>
            </a:r>
          </a:p>
          <a:p>
            <a:r>
              <a:rPr lang="en-US" sz="2400" dirty="0"/>
              <a:t> </a:t>
            </a:r>
          </a:p>
        </p:txBody>
      </p:sp>
      <p:pic>
        <p:nvPicPr>
          <p:cNvPr id="17410" name="Picture 2" descr="http://www.monroeinstitute.org/assets/images/resources/color11-256x300.jpg"/>
          <p:cNvPicPr>
            <a:picLocks noChangeAspect="1" noChangeArrowheads="1"/>
          </p:cNvPicPr>
          <p:nvPr/>
        </p:nvPicPr>
        <p:blipFill>
          <a:blip r:embed="rId2"/>
          <a:srcRect/>
          <a:stretch>
            <a:fillRect/>
          </a:stretch>
        </p:blipFill>
        <p:spPr bwMode="auto">
          <a:xfrm>
            <a:off x="5867400" y="1676400"/>
            <a:ext cx="2438400" cy="28575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0" y="0"/>
          <a:ext cx="9144000" cy="6629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077200" y="6564868"/>
            <a:ext cx="1165704" cy="369332"/>
          </a:xfrm>
          <a:prstGeom prst="rect">
            <a:avLst/>
          </a:prstGeom>
          <a:noFill/>
        </p:spPr>
        <p:txBody>
          <a:bodyPr wrap="none" rtlCol="0">
            <a:spAutoFit/>
          </a:bodyPr>
          <a:lstStyle/>
          <a:p>
            <a:r>
              <a:rPr lang="en-US" dirty="0" smtClean="0"/>
              <a:t>5.8 2, 5.35</a:t>
            </a:r>
            <a:endParaRPr lang="en-US"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Chart 3"/>
          <p:cNvGraphicFramePr/>
          <p:nvPr/>
        </p:nvGraphicFramePr>
        <p:xfrm>
          <a:off x="0" y="0"/>
          <a:ext cx="9144000" cy="5638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29400" y="6477000"/>
            <a:ext cx="1371600" cy="369332"/>
          </a:xfrm>
          <a:prstGeom prst="rect">
            <a:avLst/>
          </a:prstGeom>
          <a:noFill/>
        </p:spPr>
        <p:txBody>
          <a:bodyPr wrap="square" rtlCol="0">
            <a:spAutoFit/>
          </a:bodyPr>
          <a:lstStyle/>
          <a:p>
            <a:r>
              <a:rPr lang="en-US" dirty="0" smtClean="0"/>
              <a:t>14.61,14.90</a:t>
            </a:r>
            <a:endParaRPr 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0" y="0"/>
          <a:ext cx="9144000" cy="6629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553200" y="6553200"/>
            <a:ext cx="2133600" cy="369332"/>
          </a:xfrm>
          <a:prstGeom prst="rect">
            <a:avLst/>
          </a:prstGeom>
          <a:noFill/>
        </p:spPr>
        <p:txBody>
          <a:bodyPr wrap="square" rtlCol="0">
            <a:spAutoFit/>
          </a:bodyPr>
          <a:lstStyle/>
          <a:p>
            <a:r>
              <a:rPr lang="en-US" dirty="0" smtClean="0"/>
              <a:t>10.42 , 10.61</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0" y="0"/>
          <a:ext cx="9144000" cy="655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077200" y="6477000"/>
            <a:ext cx="2057400" cy="369332"/>
          </a:xfrm>
          <a:prstGeom prst="rect">
            <a:avLst/>
          </a:prstGeom>
          <a:noFill/>
        </p:spPr>
        <p:txBody>
          <a:bodyPr wrap="square" rtlCol="0">
            <a:spAutoFit/>
          </a:bodyPr>
          <a:lstStyle/>
          <a:p>
            <a:r>
              <a:rPr lang="en-US" dirty="0" smtClean="0"/>
              <a:t>11.90,9.90</a:t>
            </a:r>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Thank you !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smtClean="0"/>
              <a:t>Questions ?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4419600" cy="4525963"/>
          </a:xfrm>
        </p:spPr>
        <p:txBody>
          <a:bodyPr>
            <a:normAutofit fontScale="70000" lnSpcReduction="20000"/>
          </a:bodyPr>
          <a:lstStyle/>
          <a:p>
            <a:r>
              <a:rPr lang="en-US" dirty="0"/>
              <a:t>The brain integrates the two signals, producing a sensation of a third sound called the binaural beat.</a:t>
            </a:r>
          </a:p>
          <a:p>
            <a:r>
              <a:rPr lang="en-US" dirty="0"/>
              <a:t>For example, if a frequency of 100 Hz is played in one ear and 107 Hz is played in the other ear, a binaural</a:t>
            </a:r>
            <a:br>
              <a:rPr lang="en-US" dirty="0"/>
            </a:br>
            <a:r>
              <a:rPr lang="en-US" dirty="0"/>
              <a:t>beat of 7 Hz is created by the brain.</a:t>
            </a:r>
          </a:p>
          <a:p>
            <a:r>
              <a:rPr lang="en-US" dirty="0"/>
              <a:t>Brain waves match or “follow” the binaural beat. If</a:t>
            </a:r>
            <a:br>
              <a:rPr lang="en-US" dirty="0"/>
            </a:br>
            <a:r>
              <a:rPr lang="en-US" dirty="0"/>
              <a:t>the binaural beat is 7 Hz, an increase in brain waves of 7</a:t>
            </a:r>
            <a:br>
              <a:rPr lang="en-US" dirty="0"/>
            </a:br>
            <a:r>
              <a:rPr lang="en-US" dirty="0"/>
              <a:t>Hz occurs.</a:t>
            </a:r>
          </a:p>
          <a:p>
            <a:endParaRPr lang="en-US" dirty="0"/>
          </a:p>
        </p:txBody>
      </p:sp>
      <p:pic>
        <p:nvPicPr>
          <p:cNvPr id="21506" name="Picture 2" descr="http://www.monroeinstitute.org/assets/images/resources/color10-246x300.jpg"/>
          <p:cNvPicPr>
            <a:picLocks noChangeAspect="1" noChangeArrowheads="1"/>
          </p:cNvPicPr>
          <p:nvPr/>
        </p:nvPicPr>
        <p:blipFill>
          <a:blip r:embed="rId2"/>
          <a:srcRect/>
          <a:stretch>
            <a:fillRect/>
          </a:stretch>
        </p:blipFill>
        <p:spPr bwMode="auto">
          <a:xfrm>
            <a:off x="5562600" y="2209800"/>
            <a:ext cx="2343150" cy="28575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953000" cy="4525963"/>
          </a:xfrm>
        </p:spPr>
        <p:txBody>
          <a:bodyPr/>
          <a:lstStyle/>
          <a:p>
            <a:r>
              <a:rPr lang="en-US" dirty="0"/>
              <a:t>Binaural beats originate in the brainstem's superior olivary nucleus, the site of contralateral integration of auditory input.</a:t>
            </a:r>
          </a:p>
          <a:p>
            <a:pPr>
              <a:buNone/>
            </a:pPr>
            <a:r>
              <a:rPr lang="en-US" dirty="0" smtClean="0"/>
              <a:t/>
            </a:r>
            <a:br>
              <a:rPr lang="en-US" dirty="0" smtClean="0"/>
            </a:br>
            <a:endParaRPr lang="en-US" dirty="0"/>
          </a:p>
        </p:txBody>
      </p:sp>
      <p:pic>
        <p:nvPicPr>
          <p:cNvPr id="22530" name="Picture 2" descr="http://www.monroeinstitute.org/assets/images/resources/color3.jpg"/>
          <p:cNvPicPr>
            <a:picLocks noChangeAspect="1" noChangeArrowheads="1"/>
          </p:cNvPicPr>
          <p:nvPr/>
        </p:nvPicPr>
        <p:blipFill>
          <a:blip r:embed="rId2"/>
          <a:srcRect/>
          <a:stretch>
            <a:fillRect/>
          </a:stretch>
        </p:blipFill>
        <p:spPr bwMode="auto">
          <a:xfrm>
            <a:off x="6172200" y="2286000"/>
            <a:ext cx="2343150" cy="3276601"/>
          </a:xfrm>
          <a:prstGeom prst="rect">
            <a:avLst/>
          </a:prstGeom>
          <a:noFill/>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3886200" cy="4525963"/>
          </a:xfrm>
        </p:spPr>
        <p:txBody>
          <a:bodyPr>
            <a:normAutofit lnSpcReduction="10000"/>
          </a:bodyPr>
          <a:lstStyle/>
          <a:p>
            <a:r>
              <a:rPr lang="en-US" dirty="0"/>
              <a:t>The binaural beat is neurologically conveyed to the reticular formation which uses neurotransmitters to initiate changes in brainwave activity.</a:t>
            </a:r>
            <a:r>
              <a:rPr lang="en-US" dirty="0" smtClean="0"/>
              <a:t/>
            </a:r>
            <a:br>
              <a:rPr lang="en-US" dirty="0" smtClean="0"/>
            </a:br>
            <a:endParaRPr lang="en-US" dirty="0"/>
          </a:p>
        </p:txBody>
      </p:sp>
      <p:pic>
        <p:nvPicPr>
          <p:cNvPr id="23554" name="Picture 2" descr="http://www.monroeinstitute.org/assets/images/resources/color4-300x294.jpg"/>
          <p:cNvPicPr>
            <a:picLocks noChangeAspect="1" noChangeArrowheads="1"/>
          </p:cNvPicPr>
          <p:nvPr/>
        </p:nvPicPr>
        <p:blipFill>
          <a:blip r:embed="rId2"/>
          <a:srcRect/>
          <a:stretch>
            <a:fillRect/>
          </a:stretch>
        </p:blipFill>
        <p:spPr bwMode="auto">
          <a:xfrm>
            <a:off x="5638800" y="2743200"/>
            <a:ext cx="2343150" cy="229552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5257800" cy="4525963"/>
          </a:xfrm>
        </p:spPr>
        <p:txBody>
          <a:bodyPr>
            <a:normAutofit fontScale="92500"/>
          </a:bodyPr>
          <a:lstStyle/>
          <a:p>
            <a:r>
              <a:rPr lang="en-US" b="1" dirty="0"/>
              <a:t>Brain Waves &amp; Consciousness</a:t>
            </a:r>
            <a:r>
              <a:rPr lang="en-US" dirty="0" smtClean="0"/>
              <a:t/>
            </a:r>
            <a:br>
              <a:rPr lang="en-US" dirty="0" smtClean="0"/>
            </a:br>
            <a:r>
              <a:rPr lang="en-US" dirty="0"/>
              <a:t>Beta (</a:t>
            </a:r>
            <a:r>
              <a:rPr lang="en-US" dirty="0" smtClean="0"/>
              <a:t>13-56 </a:t>
            </a:r>
            <a:r>
              <a:rPr lang="en-US" dirty="0"/>
              <a:t>Hz) Alert concentration and problem-solving</a:t>
            </a:r>
            <a:r>
              <a:rPr lang="en-US" dirty="0" smtClean="0"/>
              <a:t/>
            </a:r>
            <a:br>
              <a:rPr lang="en-US" dirty="0" smtClean="0"/>
            </a:br>
            <a:r>
              <a:rPr lang="en-US" dirty="0"/>
              <a:t>Alpha (8-13 Hz) Alert relaxation</a:t>
            </a:r>
            <a:r>
              <a:rPr lang="en-US" dirty="0" smtClean="0"/>
              <a:t/>
            </a:r>
            <a:br>
              <a:rPr lang="en-US" dirty="0" smtClean="0"/>
            </a:br>
            <a:r>
              <a:rPr lang="en-US" dirty="0"/>
              <a:t>Theta (4-7 Hz) Deep relaxation and increased learning</a:t>
            </a:r>
            <a:r>
              <a:rPr lang="en-US" dirty="0" smtClean="0"/>
              <a:t/>
            </a:r>
            <a:br>
              <a:rPr lang="en-US" dirty="0" smtClean="0"/>
            </a:br>
            <a:r>
              <a:rPr lang="en-US" dirty="0"/>
              <a:t>Delta (1-3 Hz) Deep sleep</a:t>
            </a:r>
          </a:p>
        </p:txBody>
      </p:sp>
      <p:pic>
        <p:nvPicPr>
          <p:cNvPr id="24578" name="Picture 2" descr="http://www.hawleyholistics.com/uploads/1/3/8/2/13828906/2172415_orig.jpg"/>
          <p:cNvPicPr>
            <a:picLocks noChangeAspect="1" noChangeArrowheads="1"/>
          </p:cNvPicPr>
          <p:nvPr/>
        </p:nvPicPr>
        <p:blipFill>
          <a:blip r:embed="rId2"/>
          <a:srcRect/>
          <a:stretch>
            <a:fillRect/>
          </a:stretch>
        </p:blipFill>
        <p:spPr bwMode="auto">
          <a:xfrm>
            <a:off x="4800600" y="2066924"/>
            <a:ext cx="4457700" cy="296227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about the subjects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Twenty one students belonging to the Computer sciences department of Gandhi Institute of Technology and management were considered for this study as subjects( 16 male, 5 female ). All of the subjects had eyesight that was normal or was corrected to normal. The subjects had no history of hearing loss of any kind. The subjects were explicitly asked if they had ever experienced any issues with regard to their neurological or psychological health, to which all the subjects replied in the negative. All the participants were tested between 1 PM and 4 PM on the same day, to ensure a lesser variation in the fluctuating mood patterns,neural pathway interaction and other variables. </a:t>
            </a:r>
          </a:p>
          <a:p>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participants were exposed to two kinds of auditory stimuli. The first one was the stimuli for the adaptation of the subject’s ears to the auditory stimuli, which consisted of a binaural beat of frequency 350 Hz. After the subject had demonstrated the ability to listen to the 350 Hz stimulus, the gamma frequency (44 Hz) binaural beat stimuli was introduced. The order in which the subjects answered the questions was determined to be constant. In the session, the participant would complete the same tasks in the same order. The items chosen by the subjects was left to their descretion, to ensure results for questions that the subjects were most comfortable with. </a:t>
            </a:r>
          </a:p>
          <a:p>
            <a:endParaRPr lang="en-US"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655</Words>
  <Application>Microsoft Office PowerPoint</Application>
  <PresentationFormat>On-screen Show (4:3)</PresentationFormat>
  <Paragraphs>49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How can creativity be impacted by binaural beats  Saurabh Rao,Avinash Bobba Department of Computer Sciences,Institute of Technology.   Gandhi Institute of technology and management, Visakhapatnam, India.  </vt:lpstr>
      <vt:lpstr>Slide 2</vt:lpstr>
      <vt:lpstr>Slide 3</vt:lpstr>
      <vt:lpstr>Slide 4</vt:lpstr>
      <vt:lpstr>Slide 5</vt:lpstr>
      <vt:lpstr>Slide 6</vt:lpstr>
      <vt:lpstr>Details about the subjects</vt:lpstr>
      <vt:lpstr>Slide 8</vt:lpstr>
      <vt:lpstr>Slide 9</vt:lpstr>
      <vt:lpstr>Convergent and divergent thinking </vt:lpstr>
      <vt:lpstr>Question one </vt:lpstr>
      <vt:lpstr>Slide 12</vt:lpstr>
      <vt:lpstr>Slide 13</vt:lpstr>
      <vt:lpstr>Slide 14</vt:lpstr>
      <vt:lpstr>Question two </vt:lpstr>
      <vt:lpstr>Question three </vt:lpstr>
      <vt:lpstr>Question four </vt:lpstr>
      <vt:lpstr>Slide 18</vt:lpstr>
      <vt:lpstr>Results </vt:lpstr>
      <vt:lpstr>Slide 20</vt:lpstr>
      <vt:lpstr>Slide 21</vt:lpstr>
      <vt:lpstr>Slide 22</vt:lpstr>
      <vt:lpstr>Slide 23</vt:lpstr>
      <vt:lpstr>Thank you ! </vt:lpstr>
      <vt:lpstr>Questions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creativity be impacted by binaural beats  Saurabh Rao,Avinash Bobba Department of Computer Sciences,Institute of Technology.   Gandhi Institute of technology and management, Visakhapatnam, India.  Email: rao.saurabh94@gmail.com , avinashbobba95@gmail.com </dc:title>
  <dc:creator>Saurabh</dc:creator>
  <cp:lastModifiedBy>Saurabh</cp:lastModifiedBy>
  <cp:revision>13</cp:revision>
  <dcterms:created xsi:type="dcterms:W3CDTF">2014-08-23T04:18:04Z</dcterms:created>
  <dcterms:modified xsi:type="dcterms:W3CDTF">2014-08-23T10:00:28Z</dcterms:modified>
</cp:coreProperties>
</file>