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75" r:id="rId1"/>
    <p:sldMasterId id="2147484567" r:id="rId2"/>
  </p:sldMasterIdLst>
  <p:notesMasterIdLst>
    <p:notesMasterId r:id="rId58"/>
  </p:notesMasterIdLst>
  <p:sldIdLst>
    <p:sldId id="256" r:id="rId3"/>
    <p:sldId id="360" r:id="rId4"/>
    <p:sldId id="286" r:id="rId5"/>
    <p:sldId id="294" r:id="rId6"/>
    <p:sldId id="287" r:id="rId7"/>
    <p:sldId id="312" r:id="rId8"/>
    <p:sldId id="313" r:id="rId9"/>
    <p:sldId id="314" r:id="rId10"/>
    <p:sldId id="316" r:id="rId11"/>
    <p:sldId id="315" r:id="rId12"/>
    <p:sldId id="333" r:id="rId13"/>
    <p:sldId id="334" r:id="rId14"/>
    <p:sldId id="335" r:id="rId15"/>
    <p:sldId id="336" r:id="rId16"/>
    <p:sldId id="337" r:id="rId17"/>
    <p:sldId id="299" r:id="rId18"/>
    <p:sldId id="311" r:id="rId19"/>
    <p:sldId id="271" r:id="rId20"/>
    <p:sldId id="272" r:id="rId21"/>
    <p:sldId id="340" r:id="rId22"/>
    <p:sldId id="341" r:id="rId23"/>
    <p:sldId id="342" r:id="rId24"/>
    <p:sldId id="343" r:id="rId25"/>
    <p:sldId id="344" r:id="rId26"/>
    <p:sldId id="345" r:id="rId27"/>
    <p:sldId id="346" r:id="rId28"/>
    <p:sldId id="347" r:id="rId29"/>
    <p:sldId id="324" r:id="rId30"/>
    <p:sldId id="328" r:id="rId31"/>
    <p:sldId id="329" r:id="rId32"/>
    <p:sldId id="339" r:id="rId33"/>
    <p:sldId id="356" r:id="rId34"/>
    <p:sldId id="357" r:id="rId35"/>
    <p:sldId id="358" r:id="rId36"/>
    <p:sldId id="330" r:id="rId37"/>
    <p:sldId id="332" r:id="rId38"/>
    <p:sldId id="331" r:id="rId39"/>
    <p:sldId id="338" r:id="rId40"/>
    <p:sldId id="318" r:id="rId41"/>
    <p:sldId id="319" r:id="rId42"/>
    <p:sldId id="355" r:id="rId43"/>
    <p:sldId id="348" r:id="rId44"/>
    <p:sldId id="265" r:id="rId45"/>
    <p:sldId id="352" r:id="rId46"/>
    <p:sldId id="307" r:id="rId47"/>
    <p:sldId id="350" r:id="rId48"/>
    <p:sldId id="354" r:id="rId49"/>
    <p:sldId id="351" r:id="rId50"/>
    <p:sldId id="359" r:id="rId51"/>
    <p:sldId id="306" r:id="rId52"/>
    <p:sldId id="309" r:id="rId53"/>
    <p:sldId id="274" r:id="rId54"/>
    <p:sldId id="279" r:id="rId55"/>
    <p:sldId id="353" r:id="rId56"/>
    <p:sldId id="361"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124" d="100"/>
          <a:sy n="124" d="100"/>
        </p:scale>
        <p:origin x="102" y="2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19B13-40A6-4F2F-B502-D6A86B1C6A93}" type="datetimeFigureOut">
              <a:rPr lang="de-DE" smtClean="0"/>
              <a:t>12.11.2019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1F0EA-A985-40F6-B599-8DCE74297042}" type="slidenum">
              <a:rPr lang="de-DE" smtClean="0"/>
              <a:t>‹Nr.›</a:t>
            </a:fld>
            <a:endParaRPr lang="de-DE"/>
          </a:p>
        </p:txBody>
      </p:sp>
    </p:spTree>
    <p:extLst>
      <p:ext uri="{BB962C8B-B14F-4D97-AF65-F5344CB8AC3E}">
        <p14:creationId xmlns:p14="http://schemas.microsoft.com/office/powerpoint/2010/main" val="25244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968BA9D8-AE0E-4646-845F-2F6E85ABE73C}"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213046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BB380A5-A777-4288-B2ED-DEE0C0A71D16}"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413191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smtClean="0"/>
              <a:t>Titelmasterformat durch Klicken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e Placeholder 3"/>
          <p:cNvSpPr>
            <a:spLocks noGrp="1"/>
          </p:cNvSpPr>
          <p:nvPr>
            <p:ph type="dt" sz="half" idx="10"/>
          </p:nvPr>
        </p:nvSpPr>
        <p:spPr/>
        <p:txBody>
          <a:bodyPr/>
          <a:lstStyle/>
          <a:p>
            <a:fld id="{1D951AB3-DA9E-434F-A834-32DD9EB325CC}"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149204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de-DE" smtClean="0"/>
              <a:t>Titelmasterformat durch Klicken bearbeiten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3B3C3E10-E751-4B1A-89EB-EFB159A57607}"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lvl1pPr>
              <a:defRPr/>
            </a:lvl1pPr>
          </a:lstStyle>
          <a:p>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5731" y="290331"/>
            <a:ext cx="3283743" cy="1534823"/>
          </a:xfrm>
          <a:prstGeom prst="rect">
            <a:avLst/>
          </a:prstGeom>
        </p:spPr>
      </p:pic>
      <p:pic>
        <p:nvPicPr>
          <p:cNvPr id="13" name="Bild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83052" y="692295"/>
            <a:ext cx="2906043" cy="75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61" y="114707"/>
            <a:ext cx="3720012" cy="2638027"/>
          </a:xfrm>
          <a:prstGeom prst="rect">
            <a:avLst/>
          </a:prstGeom>
        </p:spPr>
      </p:pic>
    </p:spTree>
    <p:extLst>
      <p:ext uri="{BB962C8B-B14F-4D97-AF65-F5344CB8AC3E}">
        <p14:creationId xmlns:p14="http://schemas.microsoft.com/office/powerpoint/2010/main" val="36809029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de-DE" smtClean="0"/>
              <a:t>Titelmasterformat durch Klicken bearbeiten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71A3945-F40F-4CF7-9408-5CFB325C7FCC}"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349341824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0A259BC6-ED35-4E54-ABFC-420E3E085C05}"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8"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txBox="1">
            <a:spLocks/>
          </p:cNvSpPr>
          <p:nvPr userDrawn="1"/>
        </p:nvSpPr>
        <p:spPr>
          <a:xfrm>
            <a:off x="291181" y="6135708"/>
            <a:ext cx="779767" cy="365125"/>
          </a:xfrm>
          <a:prstGeom prst="rect">
            <a:avLst/>
          </a:prstGeom>
        </p:spPr>
        <p:txBody>
          <a:bodyPr vert="horz" lIns="91440" tIns="45720" rIns="91440" bIns="45720" rtlCol="0" anchor="ctr"/>
          <a:lstStyle>
            <a:defPPr>
              <a:defRPr lang="de-DE"/>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9AAA98-22AC-41C1-93F4-361D646F55AA}" type="slidenum">
              <a:rPr lang="de-DE" smtClean="0"/>
              <a:pPr/>
              <a:t>‹Nr.›</a:t>
            </a:fld>
            <a:endParaRPr 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5731" y="290331"/>
            <a:ext cx="3283743" cy="1534823"/>
          </a:xfrm>
          <a:prstGeom prst="rect">
            <a:avLst/>
          </a:prstGeom>
        </p:spPr>
      </p:pic>
      <p:pic>
        <p:nvPicPr>
          <p:cNvPr id="13" name="Grafik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799" y="542106"/>
            <a:ext cx="2486527" cy="1283048"/>
          </a:xfrm>
          <a:prstGeom prst="rect">
            <a:avLst/>
          </a:prstGeom>
        </p:spPr>
      </p:pic>
      <p:pic>
        <p:nvPicPr>
          <p:cNvPr id="14" name="Bild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83052" y="692295"/>
            <a:ext cx="2906043" cy="75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65714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29361CE2-3833-4305-9F6A-DE27A44EB67C}" type="datetime1">
              <a:rPr lang="de-DE" smtClean="0"/>
              <a:t>12.11.2019</a:t>
            </a:fld>
            <a:endParaRPr lang="de-DE"/>
          </a:p>
        </p:txBody>
      </p:sp>
      <p:sp>
        <p:nvSpPr>
          <p:cNvPr id="6" name="Footer Placeholder 5"/>
          <p:cNvSpPr>
            <a:spLocks noGrp="1"/>
          </p:cNvSpPr>
          <p:nvPr>
            <p:ph type="ftr" sz="quarter" idx="11"/>
          </p:nvPr>
        </p:nvSpPr>
        <p:spPr/>
        <p:txBody>
          <a:bodyPr/>
          <a:lstStyle/>
          <a:p>
            <a:endParaRPr lang="de-DE"/>
          </a:p>
        </p:txBody>
      </p:sp>
      <p:sp>
        <p:nvSpPr>
          <p:cNvPr id="9"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2" name="Slide Number Placeholder 5"/>
          <p:cNvSpPr txBox="1">
            <a:spLocks/>
          </p:cNvSpPr>
          <p:nvPr userDrawn="1"/>
        </p:nvSpPr>
        <p:spPr>
          <a:xfrm>
            <a:off x="291181" y="6135708"/>
            <a:ext cx="779767" cy="365125"/>
          </a:xfrm>
          <a:prstGeom prst="rect">
            <a:avLst/>
          </a:prstGeom>
        </p:spPr>
        <p:txBody>
          <a:bodyPr vert="horz" lIns="91440" tIns="45720" rIns="91440" bIns="45720" rtlCol="0" anchor="ctr"/>
          <a:lstStyle>
            <a:defPPr>
              <a:defRPr lang="de-DE"/>
            </a:defPPr>
            <a:lvl1pPr marL="0" algn="r" defTabSz="914400" rtl="0" eaLnBrk="1" latinLnBrk="0" hangingPunct="1">
              <a:defRPr sz="2000" kern="1200">
                <a:solidFill>
                  <a:srgbClr val="FE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9AAA98-22AC-41C1-93F4-361D646F55AA}" type="slidenum">
              <a:rPr lang="de-DE" smtClean="0"/>
              <a:pPr/>
              <a:t>‹Nr.›</a:t>
            </a:fld>
            <a:endParaRPr lang="de-DE" dirty="0"/>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39908665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EEDA78EF-6830-4B22-9AA2-CDFD84F89E9C}" type="datetime1">
              <a:rPr lang="de-DE" smtClean="0"/>
              <a:t>12.11.2019</a:t>
            </a:fld>
            <a:endParaRPr lang="de-DE"/>
          </a:p>
        </p:txBody>
      </p:sp>
      <p:sp>
        <p:nvSpPr>
          <p:cNvPr id="8" name="Footer Placeholder 7"/>
          <p:cNvSpPr>
            <a:spLocks noGrp="1"/>
          </p:cNvSpPr>
          <p:nvPr>
            <p:ph type="ftr" sz="quarter" idx="11"/>
          </p:nvPr>
        </p:nvSpPr>
        <p:spPr/>
        <p:txBody>
          <a:bodyPr/>
          <a:lstStyle/>
          <a:p>
            <a:endParaRPr lang="de-DE"/>
          </a:p>
        </p:txBody>
      </p:sp>
      <p:sp>
        <p:nvSpPr>
          <p:cNvPr id="11"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362075083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961891DF-2015-49A4-A2AE-5C016D21BD79}" type="datetime1">
              <a:rPr lang="de-DE" smtClean="0"/>
              <a:t>12.11.2019</a:t>
            </a:fld>
            <a:endParaRPr lang="de-DE"/>
          </a:p>
        </p:txBody>
      </p:sp>
      <p:sp>
        <p:nvSpPr>
          <p:cNvPr id="4" name="Footer Placeholder 3"/>
          <p:cNvSpPr>
            <a:spLocks noGrp="1"/>
          </p:cNvSpPr>
          <p:nvPr>
            <p:ph type="ftr" sz="quarter" idx="11"/>
          </p:nvPr>
        </p:nvSpPr>
        <p:spPr/>
        <p:txBody>
          <a:bodyPr/>
          <a:lstStyle/>
          <a:p>
            <a:endParaRPr lang="de-DE"/>
          </a:p>
        </p:txBody>
      </p:sp>
      <p:sp>
        <p:nvSpPr>
          <p:cNvPr id="8"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159847437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2880E-89D9-474A-A7EC-C1F0B0E89BB6}" type="datetime1">
              <a:rPr lang="de-DE" smtClean="0"/>
              <a:t>12.11.2019</a:t>
            </a:fld>
            <a:endParaRPr lang="de-DE"/>
          </a:p>
        </p:txBody>
      </p:sp>
      <p:sp>
        <p:nvSpPr>
          <p:cNvPr id="3" name="Footer Placeholder 2"/>
          <p:cNvSpPr>
            <a:spLocks noGrp="1"/>
          </p:cNvSpPr>
          <p:nvPr>
            <p:ph type="ftr" sz="quarter" idx="11"/>
          </p:nvPr>
        </p:nvSpPr>
        <p:spPr/>
        <p:txBody>
          <a:bodyPr/>
          <a:lstStyle/>
          <a:p>
            <a:endParaRPr lang="de-DE"/>
          </a:p>
        </p:txBody>
      </p:sp>
      <p:sp>
        <p:nvSpPr>
          <p:cNvPr id="7"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368785199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de-DE" smtClean="0"/>
              <a:t>Titelmasterformat durch Klicken bearbeiten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BF9B9A0C-C3C4-4FD0-8647-C5F2B7F7F413}" type="datetime1">
              <a:rPr lang="de-DE" smtClean="0"/>
              <a:t>12.11.2019</a:t>
            </a:fld>
            <a:endParaRPr lang="de-DE"/>
          </a:p>
        </p:txBody>
      </p:sp>
      <p:sp>
        <p:nvSpPr>
          <p:cNvPr id="6" name="Footer Placeholder 5"/>
          <p:cNvSpPr>
            <a:spLocks noGrp="1"/>
          </p:cNvSpPr>
          <p:nvPr>
            <p:ph type="ftr" sz="quarter" idx="11"/>
          </p:nvPr>
        </p:nvSpPr>
        <p:spPr/>
        <p:txBody>
          <a:bodyPr/>
          <a:lstStyle/>
          <a:p>
            <a:endParaRPr lang="de-DE"/>
          </a:p>
        </p:txBody>
      </p:sp>
      <p:sp>
        <p:nvSpPr>
          <p:cNvPr id="10"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582952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A52D0BB2-58E4-4434-B62B-526A61200931}"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105608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40600B7D-C7DC-49A7-9E25-D3826F702C67}" type="datetime1">
              <a:rPr lang="de-DE" smtClean="0"/>
              <a:t>12.11.2019</a:t>
            </a:fld>
            <a:endParaRPr lang="de-DE"/>
          </a:p>
        </p:txBody>
      </p:sp>
      <p:sp>
        <p:nvSpPr>
          <p:cNvPr id="6" name="Footer Placeholder 5"/>
          <p:cNvSpPr>
            <a:spLocks noGrp="1"/>
          </p:cNvSpPr>
          <p:nvPr>
            <p:ph type="ftr" sz="quarter" idx="11"/>
          </p:nvPr>
        </p:nvSpPr>
        <p:spPr/>
        <p:txBody>
          <a:bodyPr/>
          <a:lstStyle/>
          <a:p>
            <a:endParaRPr lang="en-US" dirty="0"/>
          </a:p>
        </p:txBody>
      </p:sp>
      <p:sp>
        <p:nvSpPr>
          <p:cNvPr id="10"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360040276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AA01E683-F391-4A7D-88D7-A563F69A1228}"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9AAA98-22AC-41C1-93F4-361D646F55AA}" type="slidenum">
              <a:rPr lang="de-DE" smtClean="0"/>
              <a:t>‹Nr.›</a:t>
            </a:fld>
            <a:endParaRPr lang="de-DE"/>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910182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smtClean="0"/>
              <a:t>Titelmasterformat durch Klicken bearbeiten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36FBD1D1-CB9C-4660-B79F-1EAF7990E907}"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
        <p:nvSpPr>
          <p:cNvPr id="12"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6"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389362018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smtClean="0"/>
              <a:t>Textmasterformat bearbeiten</a:t>
            </a:r>
          </a:p>
        </p:txBody>
      </p:sp>
      <p:sp>
        <p:nvSpPr>
          <p:cNvPr id="5" name="Date Placeholder 4"/>
          <p:cNvSpPr>
            <a:spLocks noGrp="1"/>
          </p:cNvSpPr>
          <p:nvPr>
            <p:ph type="dt" sz="half" idx="10"/>
          </p:nvPr>
        </p:nvSpPr>
        <p:spPr/>
        <p:txBody>
          <a:bodyPr/>
          <a:lstStyle/>
          <a:p>
            <a:fld id="{43821930-368E-4EA2-8270-7C214E63DB47}" type="datetime1">
              <a:rPr lang="de-DE" smtClean="0"/>
              <a:t>12.11.2019</a:t>
            </a:fld>
            <a:endParaRPr lang="de-DE"/>
          </a:p>
        </p:txBody>
      </p:sp>
      <p:sp>
        <p:nvSpPr>
          <p:cNvPr id="6" name="Footer Placeholder 5"/>
          <p:cNvSpPr>
            <a:spLocks noGrp="1"/>
          </p:cNvSpPr>
          <p:nvPr>
            <p:ph type="ftr" sz="quarter" idx="11"/>
          </p:nvPr>
        </p:nvSpPr>
        <p:spPr/>
        <p:txBody>
          <a:bodyPr/>
          <a:lstStyle/>
          <a:p>
            <a:endParaRPr lang="de-DE"/>
          </a:p>
        </p:txBody>
      </p:sp>
      <p:sp>
        <p:nvSpPr>
          <p:cNvPr id="8"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35731" y="290331"/>
            <a:ext cx="3283743" cy="1534823"/>
          </a:xfrm>
          <a:prstGeom prst="rect">
            <a:avLst/>
          </a:prstGeom>
        </p:spPr>
      </p:pic>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799" y="542106"/>
            <a:ext cx="2486527" cy="1283048"/>
          </a:xfrm>
          <a:prstGeom prst="rect">
            <a:avLst/>
          </a:prstGeom>
        </p:spPr>
      </p:pic>
      <p:pic>
        <p:nvPicPr>
          <p:cNvPr id="13" name="Bild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83052" y="692295"/>
            <a:ext cx="2906043" cy="750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29762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de-DE" smtClean="0"/>
              <a:t>Titelmasterformat durch Klicken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smtClean="0"/>
              <a:t>Textmasterformat bearbeiten</a:t>
            </a:r>
          </a:p>
        </p:txBody>
      </p:sp>
      <p:sp>
        <p:nvSpPr>
          <p:cNvPr id="5" name="Date Placeholder 4"/>
          <p:cNvSpPr>
            <a:spLocks noGrp="1"/>
          </p:cNvSpPr>
          <p:nvPr>
            <p:ph type="dt" sz="half" idx="10"/>
          </p:nvPr>
        </p:nvSpPr>
        <p:spPr/>
        <p:txBody>
          <a:bodyPr/>
          <a:lstStyle/>
          <a:p>
            <a:fld id="{E347D27A-17A1-4E2D-B640-FF3A2BCE1892}" type="datetime1">
              <a:rPr lang="de-DE" smtClean="0"/>
              <a:t>12.11.2019</a:t>
            </a:fld>
            <a:endParaRPr lang="de-DE"/>
          </a:p>
        </p:txBody>
      </p:sp>
      <p:sp>
        <p:nvSpPr>
          <p:cNvPr id="6" name="Footer Placeholder 5"/>
          <p:cNvSpPr>
            <a:spLocks noGrp="1"/>
          </p:cNvSpPr>
          <p:nvPr>
            <p:ph type="ftr" sz="quarter" idx="11"/>
          </p:nvPr>
        </p:nvSpPr>
        <p:spPr/>
        <p:txBody>
          <a:bodyPr/>
          <a:lstStyle/>
          <a:p>
            <a:endParaRPr lang="de-DE"/>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3"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14717922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de-DE" smtClean="0"/>
              <a:t>Titelmasterformat durch Klicken bearbeiten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Textmasterformat bearbeiten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de-DE" smtClean="0"/>
              <a:t>Textmasterformat bearbeiten</a:t>
            </a:r>
          </a:p>
        </p:txBody>
      </p:sp>
      <p:sp>
        <p:nvSpPr>
          <p:cNvPr id="5" name="Date Placeholder 4"/>
          <p:cNvSpPr>
            <a:spLocks noGrp="1"/>
          </p:cNvSpPr>
          <p:nvPr>
            <p:ph type="dt" sz="half" idx="10"/>
          </p:nvPr>
        </p:nvSpPr>
        <p:spPr/>
        <p:txBody>
          <a:bodyPr/>
          <a:lstStyle/>
          <a:p>
            <a:fld id="{5ABB23CD-2228-42CC-8905-AA00F4A2C176}" type="datetime1">
              <a:rPr lang="de-DE" smtClean="0"/>
              <a:t>12.11.2019</a:t>
            </a:fld>
            <a:endParaRPr lang="de-DE"/>
          </a:p>
        </p:txBody>
      </p:sp>
      <p:sp>
        <p:nvSpPr>
          <p:cNvPr id="6" name="Footer Placeholder 5"/>
          <p:cNvSpPr>
            <a:spLocks noGrp="1"/>
          </p:cNvSpPr>
          <p:nvPr>
            <p:ph type="ftr" sz="quarter" idx="11"/>
          </p:nvPr>
        </p:nvSpPr>
        <p:spPr/>
        <p:txBody>
          <a:bodyPr/>
          <a:lstStyle/>
          <a:p>
            <a:endParaRPr lang="de-DE"/>
          </a:p>
        </p:txBody>
      </p:sp>
      <p:sp>
        <p:nvSpPr>
          <p:cNvPr id="10"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13987855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B659498-C4E0-4814-B57D-6A0A1FB9DB96}"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414885812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0F7D039-9820-41C1-9981-5818DE3D715B}"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9" name="Freeform 11"/>
          <p:cNvSpPr/>
          <p:nvPr userDrawn="1"/>
        </p:nvSpPr>
        <p:spPr bwMode="auto">
          <a:xfrm flipV="1">
            <a:off x="0" y="6061986"/>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a:xfrm>
            <a:off x="291181" y="6135708"/>
            <a:ext cx="779767" cy="365125"/>
          </a:xfrm>
        </p:spPr>
        <p:txBody>
          <a:bodyPr/>
          <a:lstStyle/>
          <a:p>
            <a:fld id="{339AAA98-22AC-41C1-93F4-361D646F55AA}" type="slidenum">
              <a:rPr lang="de-DE" smtClean="0"/>
              <a:t>‹Nr.›</a:t>
            </a:fld>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1181" y="624110"/>
            <a:ext cx="1409282" cy="658698"/>
          </a:xfrm>
          <a:prstGeom prst="rect">
            <a:avLst/>
          </a:prstGeom>
        </p:spPr>
      </p:pic>
    </p:spTree>
    <p:extLst>
      <p:ext uri="{BB962C8B-B14F-4D97-AF65-F5344CB8AC3E}">
        <p14:creationId xmlns:p14="http://schemas.microsoft.com/office/powerpoint/2010/main" val="1427368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44717758-3792-424E-A926-5678C564725A}" type="datetime1">
              <a:rPr lang="de-DE" smtClean="0"/>
              <a:t>12.11.2019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83783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67C424B3-7C02-4C1D-8B24-47354557AD35}" type="datetime1">
              <a:rPr lang="de-DE" smtClean="0"/>
              <a:t>12.11.2019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363447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e Placeholder 6"/>
          <p:cNvSpPr>
            <a:spLocks noGrp="1"/>
          </p:cNvSpPr>
          <p:nvPr>
            <p:ph type="dt" sz="half" idx="10"/>
          </p:nvPr>
        </p:nvSpPr>
        <p:spPr/>
        <p:txBody>
          <a:bodyPr/>
          <a:lstStyle/>
          <a:p>
            <a:fld id="{0F4982FF-2FFA-4684-853D-E29A9D26A5BD}" type="datetime1">
              <a:rPr lang="de-DE" smtClean="0"/>
              <a:t>12.11.2019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39AAA98-22AC-41C1-93F4-361D646F55AA}" type="slidenum">
              <a:rPr lang="de-DE" smtClean="0"/>
              <a:t>‹Nr.›</a:t>
            </a:fld>
            <a:endParaRPr lang="de-DE"/>
          </a:p>
        </p:txBody>
      </p:sp>
      <p:sp>
        <p:nvSpPr>
          <p:cNvPr id="10" name="Title 9"/>
          <p:cNvSpPr>
            <a:spLocks noGrp="1"/>
          </p:cNvSpPr>
          <p:nvPr>
            <p:ph type="title"/>
          </p:nvPr>
        </p:nvSpPr>
        <p:spPr/>
        <p:txBody>
          <a:bodyPr/>
          <a:lstStyle/>
          <a:p>
            <a:r>
              <a:rPr lang="de-DE" smtClean="0"/>
              <a:t>Titelmasterformat durch Klicken bearbeiten</a:t>
            </a:r>
            <a:endParaRPr lang="en-US" dirty="0"/>
          </a:p>
        </p:txBody>
      </p:sp>
    </p:spTree>
    <p:extLst>
      <p:ext uri="{BB962C8B-B14F-4D97-AF65-F5344CB8AC3E}">
        <p14:creationId xmlns:p14="http://schemas.microsoft.com/office/powerpoint/2010/main" val="40326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B66F9A-F220-4CD2-9DB1-45F8421DBBF9}" type="datetime1">
              <a:rPr lang="de-DE" smtClean="0"/>
              <a:t>12.11.2019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39AAA98-22AC-41C1-93F4-361D646F55AA}" type="slidenum">
              <a:rPr lang="de-DE" smtClean="0"/>
              <a:t>‹Nr.›</a:t>
            </a:fld>
            <a:endParaRPr lang="de-DE"/>
          </a:p>
        </p:txBody>
      </p:sp>
      <p:sp>
        <p:nvSpPr>
          <p:cNvPr id="6" name="Title 5"/>
          <p:cNvSpPr>
            <a:spLocks noGrp="1"/>
          </p:cNvSpPr>
          <p:nvPr>
            <p:ph type="title"/>
          </p:nvPr>
        </p:nvSpPr>
        <p:spPr/>
        <p:txBody>
          <a:bodyPr/>
          <a:lstStyle/>
          <a:p>
            <a:r>
              <a:rPr lang="de-DE" smtClean="0"/>
              <a:t>Titelmasterformat durch Klicken bearbeiten</a:t>
            </a:r>
            <a:endParaRPr lang="en-US"/>
          </a:p>
        </p:txBody>
      </p:sp>
    </p:spTree>
    <p:extLst>
      <p:ext uri="{BB962C8B-B14F-4D97-AF65-F5344CB8AC3E}">
        <p14:creationId xmlns:p14="http://schemas.microsoft.com/office/powerpoint/2010/main" val="359109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81187-07B9-4671-8BE4-5E7AE57BFC5E}" type="datetime1">
              <a:rPr lang="de-DE" smtClean="0"/>
              <a:t>12.11.2019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51394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smtClean="0"/>
              <a:t>Titelmasterformat durch Klicken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AA55D299-0A81-423B-8301-A1D16A70719C}" type="datetime1">
              <a:rPr lang="de-DE" smtClean="0"/>
              <a:t>12.11.2019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2853968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smtClean="0"/>
              <a:t>Titelmasterformat durch Klicken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5469BFF4-E735-4CA4-B3DA-BD03325FE58E}" type="datetime1">
              <a:rPr lang="de-DE" smtClean="0"/>
              <a:t>12.11.2019</a:t>
            </a:fld>
            <a:endParaRPr lang="de-D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9AAA98-22AC-41C1-93F4-361D646F55AA}" type="slidenum">
              <a:rPr lang="de-DE" smtClean="0"/>
              <a:t>‹Nr.›</a:t>
            </a:fld>
            <a:endParaRPr lang="de-DE"/>
          </a:p>
        </p:txBody>
      </p:sp>
    </p:spTree>
    <p:extLst>
      <p:ext uri="{BB962C8B-B14F-4D97-AF65-F5344CB8AC3E}">
        <p14:creationId xmlns:p14="http://schemas.microsoft.com/office/powerpoint/2010/main" val="406506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8CB61805-C5D2-410A-A1BA-2119E2BA3902}" type="datetime1">
              <a:rPr lang="de-DE" smtClean="0"/>
              <a:t>12.11.2019</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de-DE"/>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AAA98-22AC-41C1-93F4-361D646F55AA}" type="slidenum">
              <a:rPr lang="de-DE" smtClean="0"/>
              <a:t>‹Nr.›</a:t>
            </a:fld>
            <a:endParaRPr lang="de-DE"/>
          </a:p>
        </p:txBody>
      </p:sp>
    </p:spTree>
    <p:extLst>
      <p:ext uri="{BB962C8B-B14F-4D97-AF65-F5344CB8AC3E}">
        <p14:creationId xmlns:p14="http://schemas.microsoft.com/office/powerpoint/2010/main" val="4003511495"/>
      </p:ext>
    </p:extLst>
  </p:cSld>
  <p:clrMap bg1="lt1" tx1="dk1" bg2="lt2" tx2="dk2" accent1="accent1" accent2="accent2" accent3="accent3" accent4="accent4" accent5="accent5" accent6="accent6" hlink="hlink" folHlink="folHlink"/>
  <p:sldLayoutIdLst>
    <p:sldLayoutId id="2147484476" r:id="rId1"/>
    <p:sldLayoutId id="2147484477" r:id="rId2"/>
    <p:sldLayoutId id="2147484478" r:id="rId3"/>
    <p:sldLayoutId id="2147484479" r:id="rId4"/>
    <p:sldLayoutId id="2147484480" r:id="rId5"/>
    <p:sldLayoutId id="2147484481" r:id="rId6"/>
    <p:sldLayoutId id="2147484482" r:id="rId7"/>
    <p:sldLayoutId id="2147484483" r:id="rId8"/>
    <p:sldLayoutId id="2147484484" r:id="rId9"/>
    <p:sldLayoutId id="2147484485" r:id="rId10"/>
    <p:sldLayoutId id="21474844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457DDD-44B1-4C5D-AAD6-0EE0B8FF6C53}" type="datetime1">
              <a:rPr lang="de-DE" smtClean="0"/>
              <a:t>12.11.2019</a:t>
            </a:fld>
            <a:endParaRPr lang="de-DE"/>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9AAA98-22AC-41C1-93F4-361D646F55AA}" type="slidenum">
              <a:rPr lang="de-DE" smtClean="0"/>
              <a:t>‹Nr.›</a:t>
            </a:fld>
            <a:endParaRPr lang="de-DE"/>
          </a:p>
        </p:txBody>
      </p:sp>
    </p:spTree>
    <p:extLst>
      <p:ext uri="{BB962C8B-B14F-4D97-AF65-F5344CB8AC3E}">
        <p14:creationId xmlns:p14="http://schemas.microsoft.com/office/powerpoint/2010/main" val="1098567351"/>
      </p:ext>
    </p:extLst>
  </p:cSld>
  <p:clrMap bg1="lt1" tx1="dk1" bg2="lt2" tx2="dk2" accent1="accent1" accent2="accent2" accent3="accent3" accent4="accent4" accent5="accent5" accent6="accent6" hlink="hlink" folHlink="folHlink"/>
  <p:sldLayoutIdLst>
    <p:sldLayoutId id="2147484568" r:id="rId1"/>
    <p:sldLayoutId id="2147484569" r:id="rId2"/>
    <p:sldLayoutId id="2147484570" r:id="rId3"/>
    <p:sldLayoutId id="2147484571" r:id="rId4"/>
    <p:sldLayoutId id="2147484572" r:id="rId5"/>
    <p:sldLayoutId id="2147484573" r:id="rId6"/>
    <p:sldLayoutId id="2147484574" r:id="rId7"/>
    <p:sldLayoutId id="2147484575" r:id="rId8"/>
    <p:sldLayoutId id="2147484576" r:id="rId9"/>
    <p:sldLayoutId id="2147484577" r:id="rId10"/>
    <p:sldLayoutId id="2147484578" r:id="rId11"/>
    <p:sldLayoutId id="2147484579" r:id="rId12"/>
    <p:sldLayoutId id="2147484580" r:id="rId13"/>
    <p:sldLayoutId id="2147484581" r:id="rId14"/>
    <p:sldLayoutId id="2147484582" r:id="rId15"/>
    <p:sldLayoutId id="2147484583" r:id="rId16"/>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hyperlink" Target="http://www.soundbible.com/" TargetMode="External"/><Relationship Id="rId2" Type="http://schemas.openxmlformats.org/officeDocument/2006/relationships/image" Target="../media/image50.jp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89213" y="2514600"/>
            <a:ext cx="8915399" cy="3359258"/>
          </a:xfrm>
        </p:spPr>
        <p:txBody>
          <a:bodyPr>
            <a:normAutofit/>
          </a:bodyPr>
          <a:lstStyle/>
          <a:p>
            <a:r>
              <a:rPr lang="de-DE" dirty="0" smtClean="0"/>
              <a:t>Einführung in die Programmierung</a:t>
            </a:r>
            <a:br>
              <a:rPr lang="de-DE" dirty="0" smtClean="0"/>
            </a:br>
            <a:r>
              <a:rPr lang="de-DE" dirty="0" smtClean="0"/>
              <a:t>Tag 2</a:t>
            </a:r>
            <a:endParaRPr lang="de-DE" dirty="0"/>
          </a:p>
        </p:txBody>
      </p:sp>
      <p:sp>
        <p:nvSpPr>
          <p:cNvPr id="4" name="Foliennummernplatzhalter 3"/>
          <p:cNvSpPr>
            <a:spLocks noGrp="1"/>
          </p:cNvSpPr>
          <p:nvPr>
            <p:ph type="sldNum" sz="quarter" idx="12"/>
          </p:nvPr>
        </p:nvSpPr>
        <p:spPr/>
        <p:txBody>
          <a:bodyPr/>
          <a:lstStyle/>
          <a:p>
            <a:r>
              <a:rPr lang="de-DE" dirty="0" smtClean="0"/>
              <a:t>1</a:t>
            </a:r>
            <a:endParaRPr lang="de-DE" dirty="0"/>
          </a:p>
        </p:txBody>
      </p:sp>
    </p:spTree>
    <p:extLst>
      <p:ext uri="{BB962C8B-B14F-4D97-AF65-F5344CB8AC3E}">
        <p14:creationId xmlns:p14="http://schemas.microsoft.com/office/powerpoint/2010/main" val="2142267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Steckboard</a:t>
            </a:r>
            <a:endParaRPr lang="de-DE" dirty="0"/>
          </a:p>
        </p:txBody>
      </p:sp>
      <p:sp>
        <p:nvSpPr>
          <p:cNvPr id="3" name="Inhaltsplatzhalter 2"/>
          <p:cNvSpPr>
            <a:spLocks noGrp="1"/>
          </p:cNvSpPr>
          <p:nvPr>
            <p:ph idx="1"/>
          </p:nvPr>
        </p:nvSpPr>
        <p:spPr>
          <a:xfrm>
            <a:off x="2592925" y="1905000"/>
            <a:ext cx="8915400" cy="3777622"/>
          </a:xfrm>
        </p:spPr>
        <p:txBody>
          <a:bodyPr/>
          <a:lstStyle/>
          <a:p>
            <a:r>
              <a:rPr lang="de-DE" dirty="0" smtClean="0"/>
              <a:t>Steckt das Steckboard vorsichtig auf den Arduino auf, alle „Stifte“ müssen in die entsprechende Gegenseite</a:t>
            </a:r>
          </a:p>
          <a:p>
            <a:r>
              <a:rPr lang="de-DE" dirty="0" smtClean="0"/>
              <a:t>Der kleine Schalter links unten muss auf 5V (rechte Schalterstellung) stehen</a:t>
            </a:r>
          </a:p>
        </p:txBody>
      </p:sp>
      <p:sp>
        <p:nvSpPr>
          <p:cNvPr id="4" name="Foliennummernplatzhalter 3"/>
          <p:cNvSpPr>
            <a:spLocks noGrp="1"/>
          </p:cNvSpPr>
          <p:nvPr>
            <p:ph type="sldNum" sz="quarter" idx="12"/>
          </p:nvPr>
        </p:nvSpPr>
        <p:spPr/>
        <p:txBody>
          <a:bodyPr/>
          <a:lstStyle/>
          <a:p>
            <a:fld id="{339AAA98-22AC-41C1-93F4-361D646F55AA}" type="slidenum">
              <a:rPr lang="de-DE" smtClean="0"/>
              <a:t>10</a:t>
            </a:fld>
            <a:endParaRPr lang="de-DE" dirty="0"/>
          </a:p>
        </p:txBody>
      </p:sp>
      <p:pic>
        <p:nvPicPr>
          <p:cNvPr id="5" name="Grafik 4"/>
          <p:cNvPicPr>
            <a:picLocks noChangeAspect="1"/>
          </p:cNvPicPr>
          <p:nvPr/>
        </p:nvPicPr>
        <p:blipFill rotWithShape="1">
          <a:blip r:embed="rId2"/>
          <a:srcRect l="6096" t="9170" r="55712" b="50274"/>
          <a:stretch/>
        </p:blipFill>
        <p:spPr>
          <a:xfrm>
            <a:off x="7130472" y="3185890"/>
            <a:ext cx="3914517" cy="3117667"/>
          </a:xfrm>
          <a:prstGeom prst="rect">
            <a:avLst/>
          </a:prstGeom>
        </p:spPr>
      </p:pic>
      <p:pic>
        <p:nvPicPr>
          <p:cNvPr id="6" name="Grafik 5"/>
          <p:cNvPicPr>
            <a:picLocks noChangeAspect="1"/>
          </p:cNvPicPr>
          <p:nvPr/>
        </p:nvPicPr>
        <p:blipFill rotWithShape="1">
          <a:blip r:embed="rId3" cstate="print">
            <a:extLst>
              <a:ext uri="{28A0092B-C50C-407E-A947-70E740481C1C}">
                <a14:useLocalDpi xmlns:a14="http://schemas.microsoft.com/office/drawing/2010/main" val="0"/>
              </a:ext>
            </a:extLst>
          </a:blip>
          <a:srcRect l="3143" t="37175" r="44286" b="29640"/>
          <a:stretch/>
        </p:blipFill>
        <p:spPr>
          <a:xfrm>
            <a:off x="2708364" y="4153989"/>
            <a:ext cx="3605349" cy="1706880"/>
          </a:xfrm>
          <a:prstGeom prst="rect">
            <a:avLst/>
          </a:prstGeom>
        </p:spPr>
      </p:pic>
    </p:spTree>
    <p:extLst>
      <p:ext uri="{BB962C8B-B14F-4D97-AF65-F5344CB8AC3E}">
        <p14:creationId xmlns:p14="http://schemas.microsoft.com/office/powerpoint/2010/main" val="28311150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mBlock:</a:t>
            </a:r>
            <a:r>
              <a:rPr lang="de-DE" dirty="0"/>
              <a:t> </a:t>
            </a:r>
            <a:r>
              <a:rPr lang="de-DE" dirty="0" smtClean="0"/>
              <a:t>Eine grafische Programmierumgebung (</a:t>
            </a:r>
            <a:r>
              <a:rPr lang="de-DE" dirty="0" err="1" smtClean="0"/>
              <a:t>Scratch</a:t>
            </a:r>
            <a:r>
              <a:rPr lang="de-DE" dirty="0"/>
              <a:t>)</a:t>
            </a:r>
          </a:p>
        </p:txBody>
      </p:sp>
      <p:sp>
        <p:nvSpPr>
          <p:cNvPr id="4" name="Foliennummernplatzhalter 3"/>
          <p:cNvSpPr>
            <a:spLocks noGrp="1"/>
          </p:cNvSpPr>
          <p:nvPr>
            <p:ph type="sldNum" sz="quarter" idx="12"/>
          </p:nvPr>
        </p:nvSpPr>
        <p:spPr/>
        <p:txBody>
          <a:bodyPr/>
          <a:lstStyle/>
          <a:p>
            <a:fld id="{339AAA98-22AC-41C1-93F4-361D646F55AA}" type="slidenum">
              <a:rPr lang="de-DE" smtClean="0"/>
              <a:t>11</a:t>
            </a:fld>
            <a:endParaRPr lang="de-DE" dirty="0"/>
          </a:p>
        </p:txBody>
      </p:sp>
      <p:pic>
        <p:nvPicPr>
          <p:cNvPr id="3" name="Grafik 2"/>
          <p:cNvPicPr>
            <a:picLocks noChangeAspect="1"/>
          </p:cNvPicPr>
          <p:nvPr/>
        </p:nvPicPr>
        <p:blipFill>
          <a:blip r:embed="rId2"/>
          <a:stretch>
            <a:fillRect/>
          </a:stretch>
        </p:blipFill>
        <p:spPr>
          <a:xfrm>
            <a:off x="3274422" y="1845739"/>
            <a:ext cx="7287849" cy="4655094"/>
          </a:xfrm>
          <a:prstGeom prst="rect">
            <a:avLst/>
          </a:prstGeom>
        </p:spPr>
      </p:pic>
    </p:spTree>
    <p:extLst>
      <p:ext uri="{BB962C8B-B14F-4D97-AF65-F5344CB8AC3E}">
        <p14:creationId xmlns:p14="http://schemas.microsoft.com/office/powerpoint/2010/main" val="2868712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mBlock: Umschalten auf Arduino Modus</a:t>
            </a:r>
            <a:br>
              <a:rPr lang="de-DE" dirty="0" smtClean="0"/>
            </a:b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12</a:t>
            </a:fld>
            <a:endParaRPr lang="de-DE" dirty="0"/>
          </a:p>
        </p:txBody>
      </p:sp>
      <p:pic>
        <p:nvPicPr>
          <p:cNvPr id="5" name="Grafik 4"/>
          <p:cNvPicPr>
            <a:picLocks noChangeAspect="1"/>
          </p:cNvPicPr>
          <p:nvPr/>
        </p:nvPicPr>
        <p:blipFill>
          <a:blip r:embed="rId2"/>
          <a:stretch>
            <a:fillRect/>
          </a:stretch>
        </p:blipFill>
        <p:spPr>
          <a:xfrm>
            <a:off x="3500846" y="2660634"/>
            <a:ext cx="5791789" cy="3475074"/>
          </a:xfrm>
          <a:prstGeom prst="rect">
            <a:avLst/>
          </a:prstGeom>
        </p:spPr>
      </p:pic>
      <p:sp>
        <p:nvSpPr>
          <p:cNvPr id="6" name="Inhaltsplatzhalter 2"/>
          <p:cNvSpPr>
            <a:spLocks noGrp="1"/>
          </p:cNvSpPr>
          <p:nvPr>
            <p:ph idx="1"/>
          </p:nvPr>
        </p:nvSpPr>
        <p:spPr>
          <a:xfrm>
            <a:off x="2589212" y="2133600"/>
            <a:ext cx="8915400" cy="3777622"/>
          </a:xfrm>
        </p:spPr>
        <p:txBody>
          <a:bodyPr/>
          <a:lstStyle/>
          <a:p>
            <a:r>
              <a:rPr lang="de-DE" dirty="0" smtClean="0"/>
              <a:t>Über „Bearbeiten“ im Menü gehen, dann „Arduino-Modus auswählen“</a:t>
            </a:r>
          </a:p>
          <a:p>
            <a:pPr marL="0" indent="0">
              <a:buNone/>
            </a:pPr>
            <a:endParaRPr lang="de-DE" dirty="0" smtClean="0"/>
          </a:p>
        </p:txBody>
      </p:sp>
    </p:spTree>
    <p:extLst>
      <p:ext uri="{BB962C8B-B14F-4D97-AF65-F5344CB8AC3E}">
        <p14:creationId xmlns:p14="http://schemas.microsoft.com/office/powerpoint/2010/main" val="1971908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mBlock: Übersicht</a:t>
            </a:r>
            <a:br>
              <a:rPr lang="de-DE" dirty="0" smtClean="0"/>
            </a:b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13</a:t>
            </a:fld>
            <a:endParaRPr lang="de-DE" dirty="0"/>
          </a:p>
        </p:txBody>
      </p:sp>
      <p:pic>
        <p:nvPicPr>
          <p:cNvPr id="6" name="Grafik 5"/>
          <p:cNvPicPr>
            <a:picLocks noChangeAspect="1"/>
          </p:cNvPicPr>
          <p:nvPr/>
        </p:nvPicPr>
        <p:blipFill>
          <a:blip r:embed="rId2"/>
          <a:stretch>
            <a:fillRect/>
          </a:stretch>
        </p:blipFill>
        <p:spPr>
          <a:xfrm>
            <a:off x="2843408" y="2027790"/>
            <a:ext cx="8159472" cy="4574417"/>
          </a:xfrm>
          <a:prstGeom prst="rect">
            <a:avLst/>
          </a:prstGeom>
        </p:spPr>
      </p:pic>
      <p:sp>
        <p:nvSpPr>
          <p:cNvPr id="3" name="Rechteck 2"/>
          <p:cNvSpPr/>
          <p:nvPr/>
        </p:nvSpPr>
        <p:spPr>
          <a:xfrm>
            <a:off x="4448908" y="2514600"/>
            <a:ext cx="3241430" cy="39862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4759569" y="4595446"/>
            <a:ext cx="2484976" cy="369332"/>
          </a:xfrm>
          <a:prstGeom prst="rect">
            <a:avLst/>
          </a:prstGeom>
          <a:noFill/>
        </p:spPr>
        <p:txBody>
          <a:bodyPr wrap="none" rtlCol="0">
            <a:spAutoFit/>
          </a:bodyPr>
          <a:lstStyle/>
          <a:p>
            <a:r>
              <a:rPr lang="de-DE" b="1" dirty="0" smtClean="0">
                <a:solidFill>
                  <a:srgbClr val="FF0000"/>
                </a:solidFill>
              </a:rPr>
              <a:t>Programmierbereich</a:t>
            </a:r>
            <a:endParaRPr lang="de-DE" b="1" dirty="0">
              <a:solidFill>
                <a:srgbClr val="FF0000"/>
              </a:solidFill>
            </a:endParaRPr>
          </a:p>
        </p:txBody>
      </p:sp>
    </p:spTree>
    <p:extLst>
      <p:ext uri="{BB962C8B-B14F-4D97-AF65-F5344CB8AC3E}">
        <p14:creationId xmlns:p14="http://schemas.microsoft.com/office/powerpoint/2010/main" val="1622860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mBlock: Übersicht</a:t>
            </a:r>
            <a:br>
              <a:rPr lang="de-DE" dirty="0" smtClean="0"/>
            </a:b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14</a:t>
            </a:fld>
            <a:endParaRPr lang="de-DE" dirty="0"/>
          </a:p>
        </p:txBody>
      </p:sp>
      <p:pic>
        <p:nvPicPr>
          <p:cNvPr id="6" name="Grafik 5"/>
          <p:cNvPicPr>
            <a:picLocks noChangeAspect="1"/>
          </p:cNvPicPr>
          <p:nvPr/>
        </p:nvPicPr>
        <p:blipFill>
          <a:blip r:embed="rId2"/>
          <a:stretch>
            <a:fillRect/>
          </a:stretch>
        </p:blipFill>
        <p:spPr>
          <a:xfrm>
            <a:off x="2843408" y="2027790"/>
            <a:ext cx="8159472" cy="4574417"/>
          </a:xfrm>
          <a:prstGeom prst="rect">
            <a:avLst/>
          </a:prstGeom>
        </p:spPr>
      </p:pic>
      <p:sp>
        <p:nvSpPr>
          <p:cNvPr id="3" name="Rechteck 2"/>
          <p:cNvSpPr/>
          <p:nvPr/>
        </p:nvSpPr>
        <p:spPr>
          <a:xfrm>
            <a:off x="2901462" y="2326175"/>
            <a:ext cx="1565030" cy="41746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3194900" y="5750116"/>
            <a:ext cx="978153" cy="646331"/>
          </a:xfrm>
          <a:prstGeom prst="rect">
            <a:avLst/>
          </a:prstGeom>
          <a:noFill/>
        </p:spPr>
        <p:txBody>
          <a:bodyPr wrap="none" rtlCol="0">
            <a:spAutoFit/>
          </a:bodyPr>
          <a:lstStyle/>
          <a:p>
            <a:r>
              <a:rPr lang="de-DE" b="1" dirty="0" smtClean="0">
                <a:solidFill>
                  <a:srgbClr val="FF0000"/>
                </a:solidFill>
              </a:rPr>
              <a:t>Block-</a:t>
            </a:r>
          </a:p>
          <a:p>
            <a:r>
              <a:rPr lang="de-DE" b="1" dirty="0" smtClean="0">
                <a:solidFill>
                  <a:srgbClr val="FF0000"/>
                </a:solidFill>
              </a:rPr>
              <a:t>Palette</a:t>
            </a:r>
            <a:endParaRPr lang="de-DE" b="1" dirty="0">
              <a:solidFill>
                <a:srgbClr val="FF0000"/>
              </a:solidFill>
            </a:endParaRPr>
          </a:p>
        </p:txBody>
      </p:sp>
    </p:spTree>
    <p:extLst>
      <p:ext uri="{BB962C8B-B14F-4D97-AF65-F5344CB8AC3E}">
        <p14:creationId xmlns:p14="http://schemas.microsoft.com/office/powerpoint/2010/main" val="232651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mBlock: Übersicht</a:t>
            </a:r>
            <a:br>
              <a:rPr lang="de-DE" dirty="0" smtClean="0"/>
            </a:b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15</a:t>
            </a:fld>
            <a:endParaRPr lang="de-DE" dirty="0"/>
          </a:p>
        </p:txBody>
      </p:sp>
      <p:pic>
        <p:nvPicPr>
          <p:cNvPr id="6" name="Grafik 5"/>
          <p:cNvPicPr>
            <a:picLocks noChangeAspect="1"/>
          </p:cNvPicPr>
          <p:nvPr/>
        </p:nvPicPr>
        <p:blipFill>
          <a:blip r:embed="rId2"/>
          <a:stretch>
            <a:fillRect/>
          </a:stretch>
        </p:blipFill>
        <p:spPr>
          <a:xfrm>
            <a:off x="2843408" y="2027790"/>
            <a:ext cx="8159472" cy="4574417"/>
          </a:xfrm>
          <a:prstGeom prst="rect">
            <a:avLst/>
          </a:prstGeom>
        </p:spPr>
      </p:pic>
      <p:sp>
        <p:nvSpPr>
          <p:cNvPr id="3" name="Rechteck 2"/>
          <p:cNvSpPr/>
          <p:nvPr/>
        </p:nvSpPr>
        <p:spPr>
          <a:xfrm>
            <a:off x="7713784" y="2427550"/>
            <a:ext cx="3206261" cy="40732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9316914" y="3036224"/>
            <a:ext cx="1157689" cy="646331"/>
          </a:xfrm>
          <a:prstGeom prst="rect">
            <a:avLst/>
          </a:prstGeom>
          <a:noFill/>
        </p:spPr>
        <p:txBody>
          <a:bodyPr wrap="none" rtlCol="0">
            <a:spAutoFit/>
          </a:bodyPr>
          <a:lstStyle/>
          <a:p>
            <a:r>
              <a:rPr lang="de-DE" b="1" dirty="0" smtClean="0">
                <a:solidFill>
                  <a:srgbClr val="FF0000"/>
                </a:solidFill>
              </a:rPr>
              <a:t>Arduino-</a:t>
            </a:r>
          </a:p>
          <a:p>
            <a:r>
              <a:rPr lang="de-DE" b="1" dirty="0" smtClean="0">
                <a:solidFill>
                  <a:srgbClr val="FF0000"/>
                </a:solidFill>
              </a:rPr>
              <a:t>Bereich</a:t>
            </a:r>
            <a:endParaRPr lang="de-DE" b="1" dirty="0">
              <a:solidFill>
                <a:srgbClr val="FF0000"/>
              </a:solidFill>
            </a:endParaRPr>
          </a:p>
        </p:txBody>
      </p:sp>
    </p:spTree>
    <p:extLst>
      <p:ext uri="{BB962C8B-B14F-4D97-AF65-F5344CB8AC3E}">
        <p14:creationId xmlns:p14="http://schemas.microsoft.com/office/powerpoint/2010/main" val="1447614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Das erste Programm</a:t>
            </a:r>
            <a:endParaRPr lang="de-DE" dirty="0"/>
          </a:p>
        </p:txBody>
      </p:sp>
      <p:sp>
        <p:nvSpPr>
          <p:cNvPr id="3" name="Inhaltsplatzhalter 2"/>
          <p:cNvSpPr>
            <a:spLocks noGrp="1"/>
          </p:cNvSpPr>
          <p:nvPr>
            <p:ph idx="1"/>
          </p:nvPr>
        </p:nvSpPr>
        <p:spPr>
          <a:xfrm>
            <a:off x="2589211" y="2133599"/>
            <a:ext cx="8122331" cy="4367233"/>
          </a:xfrm>
        </p:spPr>
        <p:txBody>
          <a:bodyPr>
            <a:normAutofit/>
          </a:bodyPr>
          <a:lstStyle/>
          <a:p>
            <a:r>
              <a:rPr lang="de-DE" dirty="0" smtClean="0"/>
              <a:t>Startet mBlock auf eurem Rechner</a:t>
            </a:r>
          </a:p>
          <a:p>
            <a:r>
              <a:rPr lang="de-DE" dirty="0" smtClean="0"/>
              <a:t>Wechselt in den </a:t>
            </a:r>
            <a:r>
              <a:rPr lang="de-DE" dirty="0" err="1" smtClean="0"/>
              <a:t>Arduino</a:t>
            </a:r>
            <a:r>
              <a:rPr lang="de-DE" dirty="0" smtClean="0"/>
              <a:t> Modus (Bearbeiten -&gt; </a:t>
            </a:r>
            <a:r>
              <a:rPr lang="de-DE" dirty="0" err="1" smtClean="0"/>
              <a:t>Arduino</a:t>
            </a:r>
            <a:r>
              <a:rPr lang="de-DE" dirty="0" smtClean="0"/>
              <a:t> Modus)</a:t>
            </a:r>
          </a:p>
          <a:p>
            <a:r>
              <a:rPr lang="de-DE" dirty="0" smtClean="0"/>
              <a:t>Schließt das LCD an einen „I2C“ Steckplatz an</a:t>
            </a:r>
          </a:p>
          <a:p>
            <a:r>
              <a:rPr lang="de-DE" dirty="0" smtClean="0"/>
              <a:t>Verbindet den Arduino und das Notebook über das Kabel</a:t>
            </a:r>
          </a:p>
          <a:p>
            <a:r>
              <a:rPr lang="de-DE" dirty="0" smtClean="0"/>
              <a:t>Verbindet mBlock und den Arduino über (im Menü) „Verbinden“ -&gt; „serieller Port“ -&gt; „Com2“. Die Zahl hinter „</a:t>
            </a:r>
            <a:r>
              <a:rPr lang="de-DE" dirty="0" err="1" smtClean="0"/>
              <a:t>Com</a:t>
            </a:r>
            <a:r>
              <a:rPr lang="de-DE" dirty="0" smtClean="0"/>
              <a:t>“ kann unterschiedlich sein, das ist egal</a:t>
            </a:r>
          </a:p>
          <a:p>
            <a:r>
              <a:rPr lang="de-DE" dirty="0" smtClean="0"/>
              <a:t>Erstellt ein erstes Arduino Programm</a:t>
            </a:r>
          </a:p>
          <a:p>
            <a:r>
              <a:rPr lang="de-DE" dirty="0" smtClean="0"/>
              <a:t>Ladet es in den Arduino hoch</a:t>
            </a:r>
          </a:p>
          <a:p>
            <a:r>
              <a:rPr lang="de-DE" dirty="0" smtClean="0">
                <a:solidFill>
                  <a:srgbClr val="0070C0"/>
                </a:solidFill>
              </a:rPr>
              <a:t>„</a:t>
            </a:r>
            <a:r>
              <a:rPr lang="de-DE" dirty="0" err="1" smtClean="0">
                <a:solidFill>
                  <a:srgbClr val="0070C0"/>
                </a:solidFill>
              </a:rPr>
              <a:t>Arduino</a:t>
            </a:r>
            <a:r>
              <a:rPr lang="de-DE" dirty="0" smtClean="0">
                <a:solidFill>
                  <a:srgbClr val="0070C0"/>
                </a:solidFill>
              </a:rPr>
              <a:t> Programm“ findet ihr unter „Roboter“</a:t>
            </a:r>
          </a:p>
          <a:p>
            <a:r>
              <a:rPr lang="de-DE" dirty="0" smtClean="0">
                <a:solidFill>
                  <a:srgbClr val="0070C0"/>
                </a:solidFill>
              </a:rPr>
              <a:t>LCD Befehle auch</a:t>
            </a:r>
          </a:p>
          <a:p>
            <a:pPr marL="0" indent="0">
              <a:buNone/>
            </a:pPr>
            <a:endParaRPr lang="de-DE" dirty="0" smtClean="0"/>
          </a:p>
          <a:p>
            <a:pPr marL="0" indent="0">
              <a:buNone/>
            </a:pPr>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16</a:t>
            </a:fld>
            <a:endParaRPr lang="de-DE" dirty="0"/>
          </a:p>
        </p:txBody>
      </p:sp>
      <p:pic>
        <p:nvPicPr>
          <p:cNvPr id="11" name="Grafik 10"/>
          <p:cNvPicPr>
            <a:picLocks noChangeAspect="1"/>
          </p:cNvPicPr>
          <p:nvPr/>
        </p:nvPicPr>
        <p:blipFill>
          <a:blip r:embed="rId2"/>
          <a:stretch>
            <a:fillRect/>
          </a:stretch>
        </p:blipFill>
        <p:spPr>
          <a:xfrm>
            <a:off x="7141301" y="1841933"/>
            <a:ext cx="581025" cy="742950"/>
          </a:xfrm>
          <a:prstGeom prst="rect">
            <a:avLst/>
          </a:prstGeom>
        </p:spPr>
      </p:pic>
      <p:pic>
        <p:nvPicPr>
          <p:cNvPr id="7" name="Grafik 6"/>
          <p:cNvPicPr>
            <a:picLocks noChangeAspect="1"/>
          </p:cNvPicPr>
          <p:nvPr/>
        </p:nvPicPr>
        <p:blipFill>
          <a:blip r:embed="rId3"/>
          <a:stretch>
            <a:fillRect/>
          </a:stretch>
        </p:blipFill>
        <p:spPr>
          <a:xfrm>
            <a:off x="8459820" y="4809588"/>
            <a:ext cx="3044792" cy="1101634"/>
          </a:xfrm>
          <a:prstGeom prst="rect">
            <a:avLst/>
          </a:prstGeom>
        </p:spPr>
      </p:pic>
    </p:spTree>
    <p:extLst>
      <p:ext uri="{BB962C8B-B14F-4D97-AF65-F5344CB8AC3E}">
        <p14:creationId xmlns:p14="http://schemas.microsoft.com/office/powerpoint/2010/main" val="4157046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Das erste Programm</a:t>
            </a:r>
            <a:endParaRPr lang="de-DE" dirty="0"/>
          </a:p>
        </p:txBody>
      </p:sp>
      <p:sp>
        <p:nvSpPr>
          <p:cNvPr id="3" name="Inhaltsplatzhalter 2"/>
          <p:cNvSpPr>
            <a:spLocks noGrp="1"/>
          </p:cNvSpPr>
          <p:nvPr>
            <p:ph idx="1"/>
          </p:nvPr>
        </p:nvSpPr>
        <p:spPr>
          <a:xfrm>
            <a:off x="2589212" y="2133600"/>
            <a:ext cx="3097486" cy="3777622"/>
          </a:xfrm>
        </p:spPr>
        <p:txBody>
          <a:bodyPr>
            <a:normAutofit/>
          </a:bodyPr>
          <a:lstStyle/>
          <a:p>
            <a:r>
              <a:rPr lang="de-DE" dirty="0" smtClean="0"/>
              <a:t>Das Resultat sollte ungefähr so aussehen</a:t>
            </a:r>
          </a:p>
          <a:p>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17</a:t>
            </a:fld>
            <a:endParaRPr lang="de-DE" dirty="0"/>
          </a:p>
        </p:txBody>
      </p:sp>
      <p:pic>
        <p:nvPicPr>
          <p:cNvPr id="5" name="Grafik 4"/>
          <p:cNvPicPr>
            <a:picLocks noChangeAspect="1"/>
          </p:cNvPicPr>
          <p:nvPr/>
        </p:nvPicPr>
        <p:blipFill rotWithShape="1">
          <a:blip r:embed="rId2" cstate="print">
            <a:extLst>
              <a:ext uri="{28A0092B-C50C-407E-A947-70E740481C1C}">
                <a14:useLocalDpi xmlns:a14="http://schemas.microsoft.com/office/drawing/2010/main" val="0"/>
              </a:ext>
            </a:extLst>
          </a:blip>
          <a:srcRect l="9313" t="15479" r="14369"/>
          <a:stretch/>
        </p:blipFill>
        <p:spPr>
          <a:xfrm>
            <a:off x="6679474" y="2133600"/>
            <a:ext cx="4825137" cy="4007862"/>
          </a:xfrm>
          <a:prstGeom prst="rect">
            <a:avLst/>
          </a:prstGeom>
        </p:spPr>
      </p:pic>
      <p:pic>
        <p:nvPicPr>
          <p:cNvPr id="6" name="Grafik 5"/>
          <p:cNvPicPr>
            <a:picLocks noChangeAspect="1"/>
          </p:cNvPicPr>
          <p:nvPr/>
        </p:nvPicPr>
        <p:blipFill>
          <a:blip r:embed="rId3"/>
          <a:stretch>
            <a:fillRect/>
          </a:stretch>
        </p:blipFill>
        <p:spPr>
          <a:xfrm>
            <a:off x="2641906" y="4352388"/>
            <a:ext cx="3044792" cy="1101634"/>
          </a:xfrm>
          <a:prstGeom prst="rect">
            <a:avLst/>
          </a:prstGeom>
        </p:spPr>
      </p:pic>
    </p:spTree>
    <p:extLst>
      <p:ext uri="{BB962C8B-B14F-4D97-AF65-F5344CB8AC3E}">
        <p14:creationId xmlns:p14="http://schemas.microsoft.com/office/powerpoint/2010/main" val="3523624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Aktor</a:t>
            </a:r>
            <a:br>
              <a:rPr lang="de-DE" dirty="0" smtClean="0"/>
            </a:br>
            <a:r>
              <a:rPr lang="de-DE" dirty="0" smtClean="0"/>
              <a:t>RGB LCD (I2C)</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18</a:t>
            </a:fld>
            <a:endParaRPr lang="de-DE" dirty="0"/>
          </a:p>
        </p:txBody>
      </p:sp>
      <p:pic>
        <p:nvPicPr>
          <p:cNvPr id="3" name="Grafik 2"/>
          <p:cNvPicPr>
            <a:picLocks noChangeAspect="1"/>
          </p:cNvPicPr>
          <p:nvPr/>
        </p:nvPicPr>
        <p:blipFill rotWithShape="1">
          <a:blip r:embed="rId2">
            <a:extLst>
              <a:ext uri="{28A0092B-C50C-407E-A947-70E740481C1C}">
                <a14:useLocalDpi xmlns:a14="http://schemas.microsoft.com/office/drawing/2010/main" val="0"/>
              </a:ext>
            </a:extLst>
          </a:blip>
          <a:srcRect l="7142" t="10000" r="6692" b="13127"/>
          <a:stretch/>
        </p:blipFill>
        <p:spPr>
          <a:xfrm>
            <a:off x="3208420" y="2245895"/>
            <a:ext cx="5550279" cy="3713747"/>
          </a:xfrm>
          <a:prstGeom prst="rect">
            <a:avLst/>
          </a:prstGeom>
        </p:spPr>
      </p:pic>
    </p:spTree>
    <p:extLst>
      <p:ext uri="{BB962C8B-B14F-4D97-AF65-F5344CB8AC3E}">
        <p14:creationId xmlns:p14="http://schemas.microsoft.com/office/powerpoint/2010/main" val="3258539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RGB LCD</a:t>
            </a:r>
            <a:endParaRPr lang="de-DE" dirty="0"/>
          </a:p>
        </p:txBody>
      </p:sp>
      <p:sp>
        <p:nvSpPr>
          <p:cNvPr id="3" name="Inhaltsplatzhalter 2"/>
          <p:cNvSpPr>
            <a:spLocks noGrp="1"/>
          </p:cNvSpPr>
          <p:nvPr>
            <p:ph idx="1"/>
          </p:nvPr>
        </p:nvSpPr>
        <p:spPr/>
        <p:txBody>
          <a:bodyPr>
            <a:normAutofit/>
          </a:bodyPr>
          <a:lstStyle/>
          <a:p>
            <a:r>
              <a:rPr lang="de-DE" dirty="0" smtClean="0"/>
              <a:t>Recherchiert: </a:t>
            </a:r>
          </a:p>
          <a:p>
            <a:pPr lvl="1"/>
            <a:r>
              <a:rPr lang="de-DE" dirty="0" smtClean="0"/>
              <a:t>Wofür steht LCD?</a:t>
            </a:r>
          </a:p>
          <a:p>
            <a:pPr lvl="1"/>
            <a:r>
              <a:rPr lang="de-DE" dirty="0" smtClean="0"/>
              <a:t>Wofür steht RBG?</a:t>
            </a:r>
          </a:p>
          <a:p>
            <a:pPr lvl="1"/>
            <a:endParaRPr lang="de-DE" dirty="0" smtClean="0"/>
          </a:p>
          <a:p>
            <a:r>
              <a:rPr lang="de-DE" dirty="0" smtClean="0"/>
              <a:t>Ändert euer Programm:</a:t>
            </a:r>
          </a:p>
          <a:p>
            <a:pPr lvl="1"/>
            <a:r>
              <a:rPr lang="de-DE" dirty="0" smtClean="0"/>
              <a:t>Ändert den Text, den ihr ausgebt</a:t>
            </a:r>
          </a:p>
          <a:p>
            <a:pPr lvl="1"/>
            <a:r>
              <a:rPr lang="de-DE" dirty="0" smtClean="0"/>
              <a:t>Ändert die Hintergrundfarbe auf Rot, Grün, Blau</a:t>
            </a:r>
          </a:p>
          <a:p>
            <a:pPr lvl="1"/>
            <a:r>
              <a:rPr lang="de-DE" dirty="0" smtClean="0"/>
              <a:t>Wie viel Text passt auf das Display?</a:t>
            </a:r>
          </a:p>
          <a:p>
            <a:pPr lvl="1"/>
            <a:r>
              <a:rPr lang="de-DE" dirty="0" smtClean="0"/>
              <a:t>Verändert die Position des Textes mit „LCD Pos“</a:t>
            </a:r>
          </a:p>
        </p:txBody>
      </p:sp>
      <p:sp>
        <p:nvSpPr>
          <p:cNvPr id="4" name="Foliennummernplatzhalter 3"/>
          <p:cNvSpPr>
            <a:spLocks noGrp="1"/>
          </p:cNvSpPr>
          <p:nvPr>
            <p:ph type="sldNum" sz="quarter" idx="12"/>
          </p:nvPr>
        </p:nvSpPr>
        <p:spPr/>
        <p:txBody>
          <a:bodyPr/>
          <a:lstStyle/>
          <a:p>
            <a:fld id="{339AAA98-22AC-41C1-93F4-361D646F55AA}" type="slidenum">
              <a:rPr lang="de-DE" smtClean="0"/>
              <a:t>19</a:t>
            </a:fld>
            <a:endParaRPr lang="de-DE" dirty="0"/>
          </a:p>
        </p:txBody>
      </p:sp>
    </p:spTree>
    <p:extLst>
      <p:ext uri="{BB962C8B-B14F-4D97-AF65-F5344CB8AC3E}">
        <p14:creationId xmlns:p14="http://schemas.microsoft.com/office/powerpoint/2010/main" val="4052511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3687535" y="2813330"/>
            <a:ext cx="8911687" cy="1280890"/>
          </a:xfrm>
        </p:spPr>
        <p:txBody>
          <a:bodyPr/>
          <a:lstStyle/>
          <a:p>
            <a:r>
              <a:rPr lang="de-DE" dirty="0" smtClean="0"/>
              <a:t>Kurze </a:t>
            </a:r>
            <a:r>
              <a:rPr lang="de-DE" smtClean="0"/>
              <a:t>Wiederholung von Tag 1</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2</a:t>
            </a:fld>
            <a:endParaRPr lang="de-DE" dirty="0"/>
          </a:p>
        </p:txBody>
      </p:sp>
    </p:spTree>
    <p:extLst>
      <p:ext uri="{BB962C8B-B14F-4D97-AF65-F5344CB8AC3E}">
        <p14:creationId xmlns:p14="http://schemas.microsoft.com/office/powerpoint/2010/main" val="52564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Variablen</a:t>
            </a:r>
            <a:endParaRPr lang="de-DE" dirty="0"/>
          </a:p>
        </p:txBody>
      </p:sp>
      <p:sp>
        <p:nvSpPr>
          <p:cNvPr id="3" name="Inhaltsplatzhalter 2"/>
          <p:cNvSpPr>
            <a:spLocks noGrp="1"/>
          </p:cNvSpPr>
          <p:nvPr>
            <p:ph idx="1"/>
          </p:nvPr>
        </p:nvSpPr>
        <p:spPr/>
        <p:txBody>
          <a:bodyPr/>
          <a:lstStyle/>
          <a:p>
            <a:r>
              <a:rPr lang="de-DE" dirty="0" smtClean="0"/>
              <a:t>Eine Variable ist ein Platz, um Werte zu speichern</a:t>
            </a:r>
          </a:p>
          <a:p>
            <a:r>
              <a:rPr lang="de-DE" dirty="0" smtClean="0"/>
              <a:t>Ähnlich wie ein Karton, in den ich etwas hinein tun kann</a:t>
            </a:r>
          </a:p>
          <a:p>
            <a:r>
              <a:rPr lang="de-DE" dirty="0" smtClean="0"/>
              <a:t>Dieser Karton hat einen eindeutigen Namen, also nur er heißt so</a:t>
            </a:r>
          </a:p>
          <a:p>
            <a:r>
              <a:rPr lang="de-DE" dirty="0" smtClean="0"/>
              <a:t>Analog zu Variablen in der Mathematik (x,…)</a:t>
            </a:r>
          </a:p>
          <a:p>
            <a:r>
              <a:rPr lang="de-DE" dirty="0" smtClean="0"/>
              <a:t>Gebt den Variablen „sprechende“ Namen, damit ihr nächste Woche noch wisst, was die Variable enthält („abstand“ statt „a“)</a:t>
            </a:r>
          </a:p>
          <a:p>
            <a:r>
              <a:rPr lang="de-DE" dirty="0" smtClean="0"/>
              <a:t>Bei mBlock können Variablen </a:t>
            </a:r>
            <a:r>
              <a:rPr lang="de-DE" b="1" dirty="0" smtClean="0"/>
              <a:t>NUR</a:t>
            </a:r>
            <a:r>
              <a:rPr lang="de-DE" dirty="0" smtClean="0"/>
              <a:t> Zahlen enthalten (keinen Text)</a:t>
            </a:r>
          </a:p>
          <a:p>
            <a:pPr marL="0" indent="0">
              <a:buNone/>
            </a:pPr>
            <a:endParaRPr lang="de-DE" dirty="0" smtClean="0"/>
          </a:p>
          <a:p>
            <a:endParaRPr lang="de-DE" dirty="0"/>
          </a:p>
          <a:p>
            <a:pPr marL="0" indent="0">
              <a:buNone/>
            </a:pPr>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20</a:t>
            </a:fld>
            <a:endParaRPr lang="de-DE" dirty="0"/>
          </a:p>
        </p:txBody>
      </p:sp>
    </p:spTree>
    <p:extLst>
      <p:ext uri="{BB962C8B-B14F-4D97-AF65-F5344CB8AC3E}">
        <p14:creationId xmlns:p14="http://schemas.microsoft.com/office/powerpoint/2010/main" val="36412158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Variablen anlegen</a:t>
            </a:r>
            <a:endParaRPr lang="de-DE" dirty="0"/>
          </a:p>
        </p:txBody>
      </p:sp>
      <p:sp>
        <p:nvSpPr>
          <p:cNvPr id="3" name="Inhaltsplatzhalter 2"/>
          <p:cNvSpPr>
            <a:spLocks noGrp="1"/>
          </p:cNvSpPr>
          <p:nvPr>
            <p:ph idx="1"/>
          </p:nvPr>
        </p:nvSpPr>
        <p:spPr>
          <a:xfrm>
            <a:off x="2589212" y="2133600"/>
            <a:ext cx="3826336" cy="3777622"/>
          </a:xfrm>
        </p:spPr>
        <p:txBody>
          <a:bodyPr/>
          <a:lstStyle/>
          <a:p>
            <a:r>
              <a:rPr lang="de-DE" dirty="0" smtClean="0"/>
              <a:t>Anlegen eine Variablen im Punkt </a:t>
            </a:r>
            <a:r>
              <a:rPr lang="de-DE" dirty="0" err="1" smtClean="0"/>
              <a:t>Daten&amp;Blöcke</a:t>
            </a:r>
            <a:endParaRPr lang="de-DE" dirty="0" smtClean="0"/>
          </a:p>
          <a:p>
            <a:r>
              <a:rPr lang="de-DE" dirty="0" smtClean="0"/>
              <a:t>Dabei muss der Variable ein Name gegeben werden (Bitte nicht nur a oder x)</a:t>
            </a:r>
          </a:p>
          <a:p>
            <a:endParaRPr lang="de-DE" dirty="0"/>
          </a:p>
          <a:p>
            <a:r>
              <a:rPr lang="de-DE" dirty="0" smtClean="0"/>
              <a:t>Danach erscheinen neue Befehle unter </a:t>
            </a:r>
            <a:r>
              <a:rPr lang="de-DE" dirty="0" err="1" smtClean="0"/>
              <a:t>Daten&amp;Blöcke</a:t>
            </a:r>
            <a:r>
              <a:rPr lang="de-DE" dirty="0" smtClean="0"/>
              <a:t> für diese Variable</a:t>
            </a:r>
          </a:p>
          <a:p>
            <a:pPr marL="0" indent="0">
              <a:buNone/>
            </a:pPr>
            <a:endParaRPr lang="de-DE" dirty="0" smtClean="0"/>
          </a:p>
          <a:p>
            <a:pPr marL="0" indent="0">
              <a:buNone/>
            </a:pPr>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21</a:t>
            </a:fld>
            <a:endParaRPr lang="de-DE" dirty="0"/>
          </a:p>
        </p:txBody>
      </p:sp>
      <p:pic>
        <p:nvPicPr>
          <p:cNvPr id="5" name="Grafik 4"/>
          <p:cNvPicPr>
            <a:picLocks noChangeAspect="1"/>
          </p:cNvPicPr>
          <p:nvPr/>
        </p:nvPicPr>
        <p:blipFill>
          <a:blip r:embed="rId2"/>
          <a:stretch>
            <a:fillRect/>
          </a:stretch>
        </p:blipFill>
        <p:spPr>
          <a:xfrm>
            <a:off x="6606816" y="2249283"/>
            <a:ext cx="1190625" cy="619125"/>
          </a:xfrm>
          <a:prstGeom prst="rect">
            <a:avLst/>
          </a:prstGeom>
        </p:spPr>
      </p:pic>
      <p:pic>
        <p:nvPicPr>
          <p:cNvPr id="6" name="Grafik 5"/>
          <p:cNvPicPr>
            <a:picLocks noChangeAspect="1"/>
          </p:cNvPicPr>
          <p:nvPr/>
        </p:nvPicPr>
        <p:blipFill>
          <a:blip r:embed="rId3"/>
          <a:stretch>
            <a:fillRect/>
          </a:stretch>
        </p:blipFill>
        <p:spPr>
          <a:xfrm>
            <a:off x="8243887" y="2249283"/>
            <a:ext cx="1745713" cy="1025167"/>
          </a:xfrm>
          <a:prstGeom prst="rect">
            <a:avLst/>
          </a:prstGeom>
        </p:spPr>
      </p:pic>
      <p:pic>
        <p:nvPicPr>
          <p:cNvPr id="7" name="Grafik 6"/>
          <p:cNvPicPr>
            <a:picLocks noChangeAspect="1"/>
          </p:cNvPicPr>
          <p:nvPr/>
        </p:nvPicPr>
        <p:blipFill>
          <a:blip r:embed="rId4"/>
          <a:stretch>
            <a:fillRect/>
          </a:stretch>
        </p:blipFill>
        <p:spPr>
          <a:xfrm>
            <a:off x="6611578" y="4120522"/>
            <a:ext cx="2371725" cy="1790700"/>
          </a:xfrm>
          <a:prstGeom prst="rect">
            <a:avLst/>
          </a:prstGeom>
        </p:spPr>
      </p:pic>
    </p:spTree>
    <p:extLst>
      <p:ext uri="{BB962C8B-B14F-4D97-AF65-F5344CB8AC3E}">
        <p14:creationId xmlns:p14="http://schemas.microsoft.com/office/powerpoint/2010/main" val="3653246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6816947" y="5419540"/>
            <a:ext cx="1771650" cy="1143000"/>
          </a:xfrm>
          <a:prstGeom prst="rect">
            <a:avLst/>
          </a:prstGeom>
        </p:spPr>
      </p:pic>
      <p:pic>
        <p:nvPicPr>
          <p:cNvPr id="6" name="Grafik 5"/>
          <p:cNvPicPr>
            <a:picLocks noChangeAspect="1"/>
          </p:cNvPicPr>
          <p:nvPr/>
        </p:nvPicPr>
        <p:blipFill>
          <a:blip r:embed="rId3"/>
          <a:stretch>
            <a:fillRect/>
          </a:stretch>
        </p:blipFill>
        <p:spPr>
          <a:xfrm>
            <a:off x="9373440" y="1231602"/>
            <a:ext cx="2457450" cy="6362700"/>
          </a:xfrm>
          <a:prstGeom prst="rect">
            <a:avLst/>
          </a:prstGeom>
        </p:spPr>
      </p:pic>
      <p:pic>
        <p:nvPicPr>
          <p:cNvPr id="5" name="Grafik 4"/>
          <p:cNvPicPr>
            <a:picLocks noChangeAspect="1"/>
          </p:cNvPicPr>
          <p:nvPr/>
        </p:nvPicPr>
        <p:blipFill>
          <a:blip r:embed="rId4"/>
          <a:stretch>
            <a:fillRect/>
          </a:stretch>
        </p:blipFill>
        <p:spPr>
          <a:xfrm>
            <a:off x="6415548" y="1231602"/>
            <a:ext cx="2143125" cy="3190875"/>
          </a:xfrm>
          <a:prstGeom prst="rect">
            <a:avLst/>
          </a:prstGeom>
        </p:spPr>
      </p:pic>
      <p:sp>
        <p:nvSpPr>
          <p:cNvPr id="2" name="Titel 1"/>
          <p:cNvSpPr>
            <a:spLocks noGrp="1"/>
          </p:cNvSpPr>
          <p:nvPr>
            <p:ph type="title"/>
          </p:nvPr>
        </p:nvSpPr>
        <p:spPr/>
        <p:txBody>
          <a:bodyPr/>
          <a:lstStyle/>
          <a:p>
            <a:r>
              <a:rPr lang="de-DE" dirty="0" smtClean="0"/>
              <a:t>Einführung: Variablen anlegen</a:t>
            </a:r>
            <a:endParaRPr lang="de-DE" dirty="0"/>
          </a:p>
        </p:txBody>
      </p:sp>
      <p:sp>
        <p:nvSpPr>
          <p:cNvPr id="3" name="Inhaltsplatzhalter 2"/>
          <p:cNvSpPr>
            <a:spLocks noGrp="1"/>
          </p:cNvSpPr>
          <p:nvPr>
            <p:ph idx="1"/>
          </p:nvPr>
        </p:nvSpPr>
        <p:spPr>
          <a:xfrm>
            <a:off x="2589212" y="2133600"/>
            <a:ext cx="3826336" cy="3777622"/>
          </a:xfrm>
        </p:spPr>
        <p:txBody>
          <a:bodyPr/>
          <a:lstStyle/>
          <a:p>
            <a:r>
              <a:rPr lang="de-DE" dirty="0" smtClean="0"/>
              <a:t>Variablen können gelesen und beschrieben werden</a:t>
            </a:r>
          </a:p>
          <a:p>
            <a:r>
              <a:rPr lang="de-DE" dirty="0" smtClean="0"/>
              <a:t>Zum setzen einer Variable Nutzt das „setze …. auf x“</a:t>
            </a:r>
          </a:p>
          <a:p>
            <a:r>
              <a:rPr lang="de-DE" dirty="0" smtClean="0"/>
              <a:t> Variablen können Zahlen oder Texte beinhalten</a:t>
            </a:r>
          </a:p>
          <a:p>
            <a:r>
              <a:rPr lang="de-DE" dirty="0" smtClean="0"/>
              <a:t>Zum Lesen zieht die Variable in einen andere Operation rein</a:t>
            </a:r>
          </a:p>
          <a:p>
            <a:endParaRPr lang="de-DE" dirty="0"/>
          </a:p>
          <a:p>
            <a:endParaRPr lang="de-DE" dirty="0" smtClean="0"/>
          </a:p>
          <a:p>
            <a:pPr marL="0" indent="0">
              <a:buNone/>
            </a:pPr>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22</a:t>
            </a:fld>
            <a:endParaRPr lang="de-DE" dirty="0"/>
          </a:p>
        </p:txBody>
      </p:sp>
      <p:sp>
        <p:nvSpPr>
          <p:cNvPr id="13" name="Pfeil nach rechts 12"/>
          <p:cNvSpPr/>
          <p:nvPr/>
        </p:nvSpPr>
        <p:spPr>
          <a:xfrm rot="9362420">
            <a:off x="8245786" y="5346092"/>
            <a:ext cx="2797568" cy="292833"/>
          </a:xfrm>
          <a:prstGeom prst="rightArrow">
            <a:avLst/>
          </a:prstGeom>
          <a:noFill/>
          <a:ln w="57150">
            <a:solidFill>
              <a:srgbClr val="FF0000"/>
            </a:solidFill>
          </a:ln>
          <a:effectLst>
            <a:glow rad="228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14" name="Pfeil nach rechts 13"/>
          <p:cNvSpPr/>
          <p:nvPr/>
        </p:nvSpPr>
        <p:spPr>
          <a:xfrm rot="4111474">
            <a:off x="5808710" y="4424472"/>
            <a:ext cx="3373944" cy="292833"/>
          </a:xfrm>
          <a:prstGeom prst="rightArrow">
            <a:avLst/>
          </a:prstGeom>
          <a:noFill/>
          <a:ln w="57150">
            <a:solidFill>
              <a:srgbClr val="FF0000"/>
            </a:solidFill>
          </a:ln>
          <a:effectLst>
            <a:glow rad="228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3129746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Variablen 1</a:t>
            </a:r>
            <a:endParaRPr lang="de-DE" dirty="0"/>
          </a:p>
        </p:txBody>
      </p:sp>
      <p:sp>
        <p:nvSpPr>
          <p:cNvPr id="3" name="Inhaltsplatzhalter 2"/>
          <p:cNvSpPr>
            <a:spLocks noGrp="1"/>
          </p:cNvSpPr>
          <p:nvPr>
            <p:ph idx="1"/>
          </p:nvPr>
        </p:nvSpPr>
        <p:spPr/>
        <p:txBody>
          <a:bodyPr>
            <a:normAutofit/>
          </a:bodyPr>
          <a:lstStyle/>
          <a:p>
            <a:pPr marL="457200" lvl="1" indent="0">
              <a:buNone/>
            </a:pPr>
            <a:endParaRPr lang="de-DE" dirty="0" smtClean="0"/>
          </a:p>
          <a:p>
            <a:r>
              <a:rPr lang="de-DE" dirty="0" smtClean="0"/>
              <a:t>Ändert euer Programm:</a:t>
            </a:r>
          </a:p>
          <a:p>
            <a:pPr lvl="1"/>
            <a:r>
              <a:rPr lang="de-DE" dirty="0" smtClean="0"/>
              <a:t>Legt eine Variable an und weist dieser einen Wert zu </a:t>
            </a:r>
          </a:p>
          <a:p>
            <a:pPr lvl="1"/>
            <a:r>
              <a:rPr lang="de-DE" dirty="0" smtClean="0"/>
              <a:t>Gebt den Wert der Variable auf dem Display aus</a:t>
            </a:r>
          </a:p>
          <a:p>
            <a:pPr lvl="1"/>
            <a:r>
              <a:rPr lang="de-DE" dirty="0" smtClean="0"/>
              <a:t>Benutzt „verbinden“ um zusätzlich noch einen Text auszugeben</a:t>
            </a:r>
          </a:p>
          <a:p>
            <a:pPr lvl="1"/>
            <a:endParaRPr lang="de-DE" dirty="0" smtClean="0"/>
          </a:p>
          <a:p>
            <a:pPr lvl="1"/>
            <a:endParaRPr lang="de-DE" dirty="0" smtClean="0"/>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23</a:t>
            </a:fld>
            <a:endParaRPr lang="de-DE" dirty="0"/>
          </a:p>
        </p:txBody>
      </p:sp>
    </p:spTree>
    <p:extLst>
      <p:ext uri="{BB962C8B-B14F-4D97-AF65-F5344CB8AC3E}">
        <p14:creationId xmlns:p14="http://schemas.microsoft.com/office/powerpoint/2010/main" val="2550616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Übung</a:t>
            </a:r>
            <a:br>
              <a:rPr lang="de-DE" dirty="0" smtClean="0"/>
            </a:br>
            <a:r>
              <a:rPr lang="de-DE" dirty="0" smtClean="0"/>
              <a:t>Variablen 1</a:t>
            </a:r>
            <a:endParaRPr lang="de-DE" dirty="0"/>
          </a:p>
        </p:txBody>
      </p:sp>
      <p:sp>
        <p:nvSpPr>
          <p:cNvPr id="3" name="Inhaltsplatzhalter 2"/>
          <p:cNvSpPr>
            <a:spLocks noGrp="1"/>
          </p:cNvSpPr>
          <p:nvPr>
            <p:ph idx="1"/>
          </p:nvPr>
        </p:nvSpPr>
        <p:spPr/>
        <p:txBody>
          <a:bodyPr>
            <a:normAutofit/>
          </a:bodyPr>
          <a:lstStyle/>
          <a:p>
            <a:pPr marL="457200" lvl="1" indent="0">
              <a:buNone/>
            </a:pPr>
            <a:endParaRPr lang="de-DE" dirty="0" smtClean="0"/>
          </a:p>
          <a:p>
            <a:r>
              <a:rPr lang="de-DE" dirty="0" smtClean="0"/>
              <a:t>Ändert euer Programm:</a:t>
            </a:r>
          </a:p>
          <a:p>
            <a:pPr lvl="1"/>
            <a:r>
              <a:rPr lang="de-DE" dirty="0" smtClean="0"/>
              <a:t>Legt eine Variable an und weist dieser einen Wert zu </a:t>
            </a:r>
          </a:p>
          <a:p>
            <a:pPr lvl="1"/>
            <a:r>
              <a:rPr lang="de-DE" dirty="0" smtClean="0"/>
              <a:t>Gebt den Wert der Variable auf dem Display aus</a:t>
            </a:r>
          </a:p>
          <a:p>
            <a:pPr lvl="1"/>
            <a:r>
              <a:rPr lang="de-DE" dirty="0" smtClean="0"/>
              <a:t>Benutzt „verbinden“ um zusätzlich noch einen Text auszugeben</a:t>
            </a:r>
          </a:p>
          <a:p>
            <a:pPr lvl="1"/>
            <a:endParaRPr lang="de-DE" dirty="0" smtClean="0"/>
          </a:p>
          <a:p>
            <a:pPr lvl="1"/>
            <a:endParaRPr lang="de-DE" dirty="0" smtClean="0"/>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24</a:t>
            </a:fld>
            <a:endParaRPr lang="de-DE" dirty="0"/>
          </a:p>
        </p:txBody>
      </p:sp>
      <p:pic>
        <p:nvPicPr>
          <p:cNvPr id="5" name="Grafik 4"/>
          <p:cNvPicPr>
            <a:picLocks noChangeAspect="1"/>
          </p:cNvPicPr>
          <p:nvPr/>
        </p:nvPicPr>
        <p:blipFill>
          <a:blip r:embed="rId2"/>
          <a:stretch>
            <a:fillRect/>
          </a:stretch>
        </p:blipFill>
        <p:spPr>
          <a:xfrm>
            <a:off x="3130427" y="4243754"/>
            <a:ext cx="2847975" cy="1228725"/>
          </a:xfrm>
          <a:prstGeom prst="rect">
            <a:avLst/>
          </a:prstGeom>
        </p:spPr>
      </p:pic>
    </p:spTree>
    <p:extLst>
      <p:ext uri="{BB962C8B-B14F-4D97-AF65-F5344CB8AC3E}">
        <p14:creationId xmlns:p14="http://schemas.microsoft.com/office/powerpoint/2010/main" val="494741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Variablen 2</a:t>
            </a:r>
            <a:endParaRPr lang="de-DE" dirty="0"/>
          </a:p>
        </p:txBody>
      </p:sp>
      <p:sp>
        <p:nvSpPr>
          <p:cNvPr id="3" name="Inhaltsplatzhalter 2"/>
          <p:cNvSpPr>
            <a:spLocks noGrp="1"/>
          </p:cNvSpPr>
          <p:nvPr>
            <p:ph idx="1"/>
          </p:nvPr>
        </p:nvSpPr>
        <p:spPr/>
        <p:txBody>
          <a:bodyPr>
            <a:normAutofit/>
          </a:bodyPr>
          <a:lstStyle/>
          <a:p>
            <a:pPr marL="457200" lvl="1" indent="0">
              <a:buNone/>
            </a:pPr>
            <a:endParaRPr lang="de-DE" dirty="0" smtClean="0"/>
          </a:p>
          <a:p>
            <a:r>
              <a:rPr lang="de-DE" dirty="0" smtClean="0"/>
              <a:t>Ändert euer Programm:</a:t>
            </a:r>
          </a:p>
          <a:p>
            <a:pPr lvl="1"/>
            <a:r>
              <a:rPr lang="de-DE" dirty="0" smtClean="0"/>
              <a:t>Wartet nach der Ausgabe von „Wert“ für eine Sekunde</a:t>
            </a:r>
          </a:p>
          <a:p>
            <a:pPr lvl="1"/>
            <a:r>
              <a:rPr lang="de-DE" dirty="0" smtClean="0"/>
              <a:t>Erhöht dann den Wert der Variable „Wert“ um eins</a:t>
            </a:r>
          </a:p>
          <a:p>
            <a:pPr lvl="1"/>
            <a:r>
              <a:rPr lang="de-DE" dirty="0" smtClean="0"/>
              <a:t>Gebt die geänderte Variable aus</a:t>
            </a:r>
          </a:p>
          <a:p>
            <a:pPr lvl="1"/>
            <a:r>
              <a:rPr lang="de-DE" dirty="0" smtClean="0"/>
              <a:t>Wiederholt dieses drei mal</a:t>
            </a:r>
          </a:p>
          <a:p>
            <a:pPr lvl="1"/>
            <a:endParaRPr lang="de-DE" dirty="0" smtClean="0"/>
          </a:p>
          <a:p>
            <a:pPr lvl="1"/>
            <a:endParaRPr lang="de-DE" dirty="0" smtClean="0"/>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25</a:t>
            </a:fld>
            <a:endParaRPr lang="de-DE" dirty="0"/>
          </a:p>
        </p:txBody>
      </p:sp>
    </p:spTree>
    <p:extLst>
      <p:ext uri="{BB962C8B-B14F-4D97-AF65-F5344CB8AC3E}">
        <p14:creationId xmlns:p14="http://schemas.microsoft.com/office/powerpoint/2010/main" val="13555836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Übung</a:t>
            </a:r>
            <a:br>
              <a:rPr lang="de-DE" dirty="0" smtClean="0"/>
            </a:br>
            <a:r>
              <a:rPr lang="de-DE" dirty="0" smtClean="0"/>
              <a:t>Variablen 2</a:t>
            </a:r>
            <a:endParaRPr lang="de-DE" dirty="0"/>
          </a:p>
        </p:txBody>
      </p:sp>
      <p:sp>
        <p:nvSpPr>
          <p:cNvPr id="3" name="Inhaltsplatzhalter 2"/>
          <p:cNvSpPr>
            <a:spLocks noGrp="1"/>
          </p:cNvSpPr>
          <p:nvPr>
            <p:ph idx="1"/>
          </p:nvPr>
        </p:nvSpPr>
        <p:spPr/>
        <p:txBody>
          <a:bodyPr>
            <a:normAutofit/>
          </a:bodyPr>
          <a:lstStyle/>
          <a:p>
            <a:pPr marL="457200" lvl="1" indent="0">
              <a:buNone/>
            </a:pPr>
            <a:endParaRPr lang="de-DE" dirty="0" smtClean="0"/>
          </a:p>
          <a:p>
            <a:r>
              <a:rPr lang="de-DE" dirty="0" smtClean="0"/>
              <a:t>Ändert euer Programm:</a:t>
            </a:r>
          </a:p>
          <a:p>
            <a:pPr lvl="1"/>
            <a:r>
              <a:rPr lang="de-DE" dirty="0" smtClean="0"/>
              <a:t>Wartet nach der Ausgabe von „Wert“ für eine Sekunde</a:t>
            </a:r>
          </a:p>
          <a:p>
            <a:pPr lvl="1"/>
            <a:r>
              <a:rPr lang="de-DE" dirty="0" smtClean="0"/>
              <a:t>Erhöht dann den Wert der Variable „Wert“ um eins</a:t>
            </a:r>
          </a:p>
          <a:p>
            <a:pPr lvl="1"/>
            <a:r>
              <a:rPr lang="de-DE" dirty="0" smtClean="0"/>
              <a:t>Gebt die geänderte Variable aus</a:t>
            </a:r>
          </a:p>
          <a:p>
            <a:pPr lvl="1"/>
            <a:r>
              <a:rPr lang="de-DE" dirty="0" smtClean="0"/>
              <a:t>Wiederholt dieses drei mal</a:t>
            </a:r>
          </a:p>
          <a:p>
            <a:pPr lvl="1"/>
            <a:endParaRPr lang="de-DE" dirty="0" smtClean="0"/>
          </a:p>
          <a:p>
            <a:pPr lvl="1"/>
            <a:endParaRPr lang="de-DE" dirty="0" smtClean="0"/>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26</a:t>
            </a:fld>
            <a:endParaRPr lang="de-DE" dirty="0"/>
          </a:p>
        </p:txBody>
      </p:sp>
      <p:pic>
        <p:nvPicPr>
          <p:cNvPr id="5" name="Grafik 4"/>
          <p:cNvPicPr>
            <a:picLocks noChangeAspect="1"/>
          </p:cNvPicPr>
          <p:nvPr/>
        </p:nvPicPr>
        <p:blipFill>
          <a:blip r:embed="rId2"/>
          <a:stretch>
            <a:fillRect/>
          </a:stretch>
        </p:blipFill>
        <p:spPr>
          <a:xfrm>
            <a:off x="8903675" y="2646048"/>
            <a:ext cx="2895600" cy="2752725"/>
          </a:xfrm>
          <a:prstGeom prst="rect">
            <a:avLst/>
          </a:prstGeom>
        </p:spPr>
      </p:pic>
    </p:spTree>
    <p:extLst>
      <p:ext uri="{BB962C8B-B14F-4D97-AF65-F5344CB8AC3E}">
        <p14:creationId xmlns:p14="http://schemas.microsoft.com/office/powerpoint/2010/main" val="2909418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Variablen</a:t>
            </a:r>
            <a:endParaRPr lang="de-DE" dirty="0"/>
          </a:p>
        </p:txBody>
      </p:sp>
      <p:sp>
        <p:nvSpPr>
          <p:cNvPr id="3" name="Inhaltsplatzhalter 2"/>
          <p:cNvSpPr>
            <a:spLocks noGrp="1"/>
          </p:cNvSpPr>
          <p:nvPr>
            <p:ph idx="1"/>
          </p:nvPr>
        </p:nvSpPr>
        <p:spPr>
          <a:xfrm>
            <a:off x="2589212" y="2133600"/>
            <a:ext cx="6695465" cy="3777622"/>
          </a:xfrm>
        </p:spPr>
        <p:txBody>
          <a:bodyPr>
            <a:normAutofit/>
          </a:bodyPr>
          <a:lstStyle/>
          <a:p>
            <a:pPr marL="457200" lvl="1" indent="0">
              <a:buNone/>
            </a:pPr>
            <a:endParaRPr lang="de-DE" dirty="0" smtClean="0"/>
          </a:p>
          <a:p>
            <a:pPr lvl="1"/>
            <a:r>
              <a:rPr lang="de-DE" dirty="0" smtClean="0"/>
              <a:t>Wofür braucht Ihr Variablen bei der Umsetzung </a:t>
            </a:r>
            <a:r>
              <a:rPr lang="de-DE" dirty="0"/>
              <a:t>e</a:t>
            </a:r>
            <a:r>
              <a:rPr lang="de-DE" dirty="0" smtClean="0"/>
              <a:t>urer Pflanze?</a:t>
            </a:r>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27</a:t>
            </a:fld>
            <a:endParaRPr lang="de-DE" dirty="0"/>
          </a:p>
        </p:txBody>
      </p:sp>
    </p:spTree>
    <p:extLst>
      <p:ext uri="{BB962C8B-B14F-4D97-AF65-F5344CB8AC3E}">
        <p14:creationId xmlns:p14="http://schemas.microsoft.com/office/powerpoint/2010/main" val="2964161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a:t>
            </a:r>
            <a:br>
              <a:rPr lang="de-DE" dirty="0" smtClean="0"/>
            </a:br>
            <a:r>
              <a:rPr lang="de-DE" dirty="0" smtClean="0"/>
              <a:t>Schleifen/Wiederholungen</a:t>
            </a:r>
            <a:endParaRPr lang="de-DE" dirty="0"/>
          </a:p>
        </p:txBody>
      </p:sp>
      <p:sp>
        <p:nvSpPr>
          <p:cNvPr id="3" name="Inhaltsplatzhalter 2"/>
          <p:cNvSpPr>
            <a:spLocks noGrp="1"/>
          </p:cNvSpPr>
          <p:nvPr>
            <p:ph idx="1"/>
          </p:nvPr>
        </p:nvSpPr>
        <p:spPr>
          <a:xfrm>
            <a:off x="2589212" y="2133600"/>
            <a:ext cx="6314463" cy="3777622"/>
          </a:xfrm>
        </p:spPr>
        <p:txBody>
          <a:bodyPr>
            <a:normAutofit/>
          </a:bodyPr>
          <a:lstStyle/>
          <a:p>
            <a:pPr marL="457200" lvl="1" indent="0">
              <a:buNone/>
            </a:pPr>
            <a:endParaRPr lang="de-DE" dirty="0" smtClean="0"/>
          </a:p>
          <a:p>
            <a:pPr lvl="1"/>
            <a:r>
              <a:rPr lang="de-DE" dirty="0" smtClean="0"/>
              <a:t>Wäre es nicht praktisch, die Programmteile immer wieder untereinander schreiben zu müssen?</a:t>
            </a:r>
          </a:p>
          <a:p>
            <a:pPr lvl="1"/>
            <a:r>
              <a:rPr lang="de-DE" dirty="0" smtClean="0"/>
              <a:t>Dafür gibt es „Schleifen“ unter dem Punkt „Steuerung“</a:t>
            </a:r>
          </a:p>
          <a:p>
            <a:pPr lvl="1"/>
            <a:r>
              <a:rPr lang="de-DE" dirty="0" smtClean="0"/>
              <a:t>Die Befehle Teil in der Schleife werden dann wiederholt (eine bestimmte Anzahl oder fortlaufend, die sogenannte „Endlosschleife“) </a:t>
            </a:r>
          </a:p>
        </p:txBody>
      </p:sp>
      <p:sp>
        <p:nvSpPr>
          <p:cNvPr id="4" name="Foliennummernplatzhalter 3"/>
          <p:cNvSpPr>
            <a:spLocks noGrp="1"/>
          </p:cNvSpPr>
          <p:nvPr>
            <p:ph type="sldNum" sz="quarter" idx="12"/>
          </p:nvPr>
        </p:nvSpPr>
        <p:spPr/>
        <p:txBody>
          <a:bodyPr/>
          <a:lstStyle/>
          <a:p>
            <a:fld id="{339AAA98-22AC-41C1-93F4-361D646F55AA}" type="slidenum">
              <a:rPr lang="de-DE" smtClean="0"/>
              <a:t>28</a:t>
            </a:fld>
            <a:endParaRPr lang="de-DE" dirty="0"/>
          </a:p>
        </p:txBody>
      </p:sp>
      <p:pic>
        <p:nvPicPr>
          <p:cNvPr id="7" name="Grafik 6"/>
          <p:cNvPicPr>
            <a:picLocks noChangeAspect="1"/>
          </p:cNvPicPr>
          <p:nvPr/>
        </p:nvPicPr>
        <p:blipFill>
          <a:blip r:embed="rId2"/>
          <a:stretch>
            <a:fillRect/>
          </a:stretch>
        </p:blipFill>
        <p:spPr>
          <a:xfrm>
            <a:off x="3301575" y="4738321"/>
            <a:ext cx="1409700" cy="552450"/>
          </a:xfrm>
          <a:prstGeom prst="rect">
            <a:avLst/>
          </a:prstGeom>
        </p:spPr>
      </p:pic>
      <p:pic>
        <p:nvPicPr>
          <p:cNvPr id="8" name="Grafik 7"/>
          <p:cNvPicPr>
            <a:picLocks noChangeAspect="1"/>
          </p:cNvPicPr>
          <p:nvPr/>
        </p:nvPicPr>
        <p:blipFill>
          <a:blip r:embed="rId3"/>
          <a:stretch>
            <a:fillRect/>
          </a:stretch>
        </p:blipFill>
        <p:spPr>
          <a:xfrm>
            <a:off x="5589502" y="4738321"/>
            <a:ext cx="1628775" cy="571500"/>
          </a:xfrm>
          <a:prstGeom prst="rect">
            <a:avLst/>
          </a:prstGeom>
        </p:spPr>
      </p:pic>
      <p:pic>
        <p:nvPicPr>
          <p:cNvPr id="9" name="Grafik 8"/>
          <p:cNvPicPr>
            <a:picLocks noChangeAspect="1"/>
          </p:cNvPicPr>
          <p:nvPr/>
        </p:nvPicPr>
        <p:blipFill>
          <a:blip r:embed="rId4"/>
          <a:stretch>
            <a:fillRect/>
          </a:stretch>
        </p:blipFill>
        <p:spPr>
          <a:xfrm>
            <a:off x="8829269" y="2412900"/>
            <a:ext cx="2895600" cy="2752725"/>
          </a:xfrm>
          <a:prstGeom prst="rect">
            <a:avLst/>
          </a:prstGeom>
        </p:spPr>
      </p:pic>
    </p:spTree>
    <p:extLst>
      <p:ext uri="{BB962C8B-B14F-4D97-AF65-F5344CB8AC3E}">
        <p14:creationId xmlns:p14="http://schemas.microsoft.com/office/powerpoint/2010/main" val="1774612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Schleifen/Wiederholungen</a:t>
            </a:r>
            <a:endParaRPr lang="de-DE" dirty="0"/>
          </a:p>
        </p:txBody>
      </p:sp>
      <p:sp>
        <p:nvSpPr>
          <p:cNvPr id="3" name="Inhaltsplatzhalter 2"/>
          <p:cNvSpPr>
            <a:spLocks noGrp="1"/>
          </p:cNvSpPr>
          <p:nvPr>
            <p:ph idx="1"/>
          </p:nvPr>
        </p:nvSpPr>
        <p:spPr/>
        <p:txBody>
          <a:bodyPr>
            <a:normAutofit/>
          </a:bodyPr>
          <a:lstStyle/>
          <a:p>
            <a:pPr marL="457200" lvl="1" indent="0">
              <a:buNone/>
            </a:pPr>
            <a:endParaRPr lang="de-DE" dirty="0" smtClean="0"/>
          </a:p>
          <a:p>
            <a:pPr lvl="1"/>
            <a:r>
              <a:rPr lang="de-DE" dirty="0" smtClean="0"/>
              <a:t>Ändert Euer Programm so ab, dass ihr anstatt der Wiederholung der Befehle eine Schleife verwendet. Ob 10 </a:t>
            </a:r>
            <a:r>
              <a:rPr lang="de-DE" dirty="0"/>
              <a:t>W</a:t>
            </a:r>
            <a:r>
              <a:rPr lang="de-DE" dirty="0" smtClean="0"/>
              <a:t>iederholungen oder fortlaufend ist dabei egal.</a:t>
            </a:r>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29</a:t>
            </a:fld>
            <a:endParaRPr lang="de-DE" dirty="0"/>
          </a:p>
        </p:txBody>
      </p:sp>
    </p:spTree>
    <p:extLst>
      <p:ext uri="{BB962C8B-B14F-4D97-AF65-F5344CB8AC3E}">
        <p14:creationId xmlns:p14="http://schemas.microsoft.com/office/powerpoint/2010/main" val="1700110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Übersicht</a:t>
            </a:r>
            <a:endParaRPr lang="de-DE" dirty="0"/>
          </a:p>
        </p:txBody>
      </p:sp>
      <p:sp>
        <p:nvSpPr>
          <p:cNvPr id="3" name="Inhaltsplatzhalter 2"/>
          <p:cNvSpPr>
            <a:spLocks noGrp="1"/>
          </p:cNvSpPr>
          <p:nvPr>
            <p:ph idx="1"/>
          </p:nvPr>
        </p:nvSpPr>
        <p:spPr/>
        <p:txBody>
          <a:bodyPr/>
          <a:lstStyle/>
          <a:p>
            <a:r>
              <a:rPr lang="de-DE" dirty="0" smtClean="0"/>
              <a:t>Was ist ein Programm?</a:t>
            </a:r>
          </a:p>
          <a:p>
            <a:r>
              <a:rPr lang="de-DE" dirty="0" smtClean="0"/>
              <a:t>Was sind Befehle, Schleifen, Variablen und Bedingungen?</a:t>
            </a:r>
          </a:p>
          <a:p>
            <a:r>
              <a:rPr lang="de-DE" dirty="0" smtClean="0"/>
              <a:t>Was ist grafische Programmierung?</a:t>
            </a:r>
          </a:p>
          <a:p>
            <a:r>
              <a:rPr lang="de-DE" dirty="0" smtClean="0"/>
              <a:t>Und wie funktioniert das alles?</a:t>
            </a:r>
          </a:p>
        </p:txBody>
      </p:sp>
      <p:sp>
        <p:nvSpPr>
          <p:cNvPr id="4" name="Foliennummernplatzhalter 3"/>
          <p:cNvSpPr>
            <a:spLocks noGrp="1"/>
          </p:cNvSpPr>
          <p:nvPr>
            <p:ph type="sldNum" sz="quarter" idx="12"/>
          </p:nvPr>
        </p:nvSpPr>
        <p:spPr/>
        <p:txBody>
          <a:bodyPr/>
          <a:lstStyle/>
          <a:p>
            <a:fld id="{339AAA98-22AC-41C1-93F4-361D646F55AA}" type="slidenum">
              <a:rPr lang="de-DE" smtClean="0"/>
              <a:t>3</a:t>
            </a:fld>
            <a:endParaRPr lang="de-DE" dirty="0"/>
          </a:p>
        </p:txBody>
      </p:sp>
    </p:spTree>
    <p:extLst>
      <p:ext uri="{BB962C8B-B14F-4D97-AF65-F5344CB8AC3E}">
        <p14:creationId xmlns:p14="http://schemas.microsoft.com/office/powerpoint/2010/main" val="3817015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Lösung Übung</a:t>
            </a:r>
            <a:br>
              <a:rPr lang="de-DE" dirty="0" smtClean="0"/>
            </a:br>
            <a:r>
              <a:rPr lang="de-DE" dirty="0" smtClean="0"/>
              <a:t>Schleifen/Wiederholungen</a:t>
            </a:r>
            <a:endParaRPr lang="de-DE" dirty="0"/>
          </a:p>
        </p:txBody>
      </p:sp>
      <p:sp>
        <p:nvSpPr>
          <p:cNvPr id="3" name="Inhaltsplatzhalter 2"/>
          <p:cNvSpPr>
            <a:spLocks noGrp="1"/>
          </p:cNvSpPr>
          <p:nvPr>
            <p:ph idx="1"/>
          </p:nvPr>
        </p:nvSpPr>
        <p:spPr/>
        <p:txBody>
          <a:bodyPr>
            <a:normAutofit/>
          </a:bodyPr>
          <a:lstStyle/>
          <a:p>
            <a:pPr marL="457200" lvl="1" indent="0">
              <a:buNone/>
            </a:pPr>
            <a:endParaRPr lang="de-DE" dirty="0" smtClean="0"/>
          </a:p>
          <a:p>
            <a:pPr lvl="1"/>
            <a:r>
              <a:rPr lang="de-DE" dirty="0" smtClean="0"/>
              <a:t>Ändert Euer Programm so ab, dass ihr anstatt der Wiederholung eine Schleife verwendet. Ob 10mal oder fortlaufend ist dabei egal</a:t>
            </a:r>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30</a:t>
            </a:fld>
            <a:endParaRPr lang="de-DE" dirty="0"/>
          </a:p>
        </p:txBody>
      </p:sp>
      <p:pic>
        <p:nvPicPr>
          <p:cNvPr id="5" name="Grafik 4"/>
          <p:cNvPicPr>
            <a:picLocks noChangeAspect="1"/>
          </p:cNvPicPr>
          <p:nvPr/>
        </p:nvPicPr>
        <p:blipFill>
          <a:blip r:embed="rId2"/>
          <a:stretch>
            <a:fillRect/>
          </a:stretch>
        </p:blipFill>
        <p:spPr>
          <a:xfrm>
            <a:off x="8605838" y="3584595"/>
            <a:ext cx="1990725" cy="2047875"/>
          </a:xfrm>
          <a:prstGeom prst="rect">
            <a:avLst/>
          </a:prstGeom>
        </p:spPr>
      </p:pic>
    </p:spTree>
    <p:extLst>
      <p:ext uri="{BB962C8B-B14F-4D97-AF65-F5344CB8AC3E}">
        <p14:creationId xmlns:p14="http://schemas.microsoft.com/office/powerpoint/2010/main" val="2984057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Schleifen</a:t>
            </a:r>
            <a:endParaRPr lang="de-DE" dirty="0"/>
          </a:p>
        </p:txBody>
      </p:sp>
      <p:sp>
        <p:nvSpPr>
          <p:cNvPr id="3" name="Inhaltsplatzhalter 2"/>
          <p:cNvSpPr>
            <a:spLocks noGrp="1"/>
          </p:cNvSpPr>
          <p:nvPr>
            <p:ph idx="1"/>
          </p:nvPr>
        </p:nvSpPr>
        <p:spPr>
          <a:xfrm>
            <a:off x="2589212" y="2133600"/>
            <a:ext cx="6695465" cy="3777622"/>
          </a:xfrm>
        </p:spPr>
        <p:txBody>
          <a:bodyPr>
            <a:normAutofit/>
          </a:bodyPr>
          <a:lstStyle/>
          <a:p>
            <a:pPr marL="457200" lvl="1" indent="0">
              <a:buNone/>
            </a:pPr>
            <a:endParaRPr lang="de-DE" dirty="0" smtClean="0"/>
          </a:p>
          <a:p>
            <a:pPr lvl="1"/>
            <a:r>
              <a:rPr lang="de-DE" dirty="0" smtClean="0"/>
              <a:t>Wofür braucht Ihr Schleifen bei der Umsetzung </a:t>
            </a:r>
            <a:r>
              <a:rPr lang="de-DE" dirty="0"/>
              <a:t>e</a:t>
            </a:r>
            <a:r>
              <a:rPr lang="de-DE" dirty="0" smtClean="0"/>
              <a:t>urer Pflanze?</a:t>
            </a:r>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31</a:t>
            </a:fld>
            <a:endParaRPr lang="de-DE" dirty="0"/>
          </a:p>
        </p:txBody>
      </p:sp>
    </p:spTree>
    <p:extLst>
      <p:ext uri="{BB962C8B-B14F-4D97-AF65-F5344CB8AC3E}">
        <p14:creationId xmlns:p14="http://schemas.microsoft.com/office/powerpoint/2010/main" val="66315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alpha val="14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2919973" y="2960168"/>
            <a:ext cx="8911687" cy="1280890"/>
          </a:xfrm>
        </p:spPr>
        <p:txBody>
          <a:bodyPr/>
          <a:lstStyle/>
          <a:p>
            <a:r>
              <a:rPr lang="de-DE" b="1" dirty="0" smtClean="0"/>
              <a:t>Ende der Wiederholung</a:t>
            </a:r>
            <a:endParaRPr lang="de-DE" b="1" dirty="0"/>
          </a:p>
        </p:txBody>
      </p:sp>
      <p:sp>
        <p:nvSpPr>
          <p:cNvPr id="4" name="Foliennummernplatzhalter 3"/>
          <p:cNvSpPr>
            <a:spLocks noGrp="1"/>
          </p:cNvSpPr>
          <p:nvPr>
            <p:ph type="sldNum" sz="quarter" idx="12"/>
          </p:nvPr>
        </p:nvSpPr>
        <p:spPr/>
        <p:txBody>
          <a:bodyPr/>
          <a:lstStyle/>
          <a:p>
            <a:fld id="{339AAA98-22AC-41C1-93F4-361D646F55AA}" type="slidenum">
              <a:rPr lang="de-DE" smtClean="0"/>
              <a:t>32</a:t>
            </a:fld>
            <a:endParaRPr lang="de-DE" dirty="0"/>
          </a:p>
        </p:txBody>
      </p:sp>
    </p:spTree>
    <p:extLst>
      <p:ext uri="{BB962C8B-B14F-4D97-AF65-F5344CB8AC3E}">
        <p14:creationId xmlns:p14="http://schemas.microsoft.com/office/powerpoint/2010/main" val="15154141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rgbClr val="FDEAD5"/>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Sensoren</a:t>
            </a:r>
            <a:br>
              <a:rPr lang="de-DE" dirty="0" smtClean="0"/>
            </a:br>
            <a:r>
              <a:rPr lang="de-DE" dirty="0" smtClean="0"/>
              <a:t>Ultraschall-Abstand(Digital)</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33</a:t>
            </a:fld>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2352675"/>
            <a:ext cx="6667500" cy="2152650"/>
          </a:xfrm>
          <a:prstGeom prst="rect">
            <a:avLst/>
          </a:prstGeom>
        </p:spPr>
      </p:pic>
    </p:spTree>
    <p:extLst>
      <p:ext uri="{BB962C8B-B14F-4D97-AF65-F5344CB8AC3E}">
        <p14:creationId xmlns:p14="http://schemas.microsoft.com/office/powerpoint/2010/main" val="1822707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00000">
              <a:srgbClr val="FDEAD5"/>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Ultraschall-Abstand</a:t>
            </a:r>
            <a:endParaRPr lang="de-DE" dirty="0"/>
          </a:p>
        </p:txBody>
      </p:sp>
      <p:sp>
        <p:nvSpPr>
          <p:cNvPr id="3" name="Inhaltsplatzhalter 2"/>
          <p:cNvSpPr>
            <a:spLocks noGrp="1"/>
          </p:cNvSpPr>
          <p:nvPr>
            <p:ph idx="1"/>
          </p:nvPr>
        </p:nvSpPr>
        <p:spPr/>
        <p:txBody>
          <a:bodyPr>
            <a:normAutofit/>
          </a:bodyPr>
          <a:lstStyle/>
          <a:p>
            <a:r>
              <a:rPr lang="de-DE" dirty="0" smtClean="0"/>
              <a:t>Steckt den Abstandssensor an einen digitalen Steckplatz</a:t>
            </a:r>
          </a:p>
          <a:p>
            <a:r>
              <a:rPr lang="de-DE" dirty="0" smtClean="0"/>
              <a:t>Versucht ein Programm zu schreiben um die Daten auszulesen</a:t>
            </a:r>
          </a:p>
          <a:p>
            <a:pPr lvl="1"/>
            <a:r>
              <a:rPr lang="de-DE" dirty="0" smtClean="0"/>
              <a:t>Tipp: schreibt die Sensorwerte in eine Variable und gebt diese auf dem LCD aus </a:t>
            </a:r>
          </a:p>
          <a:p>
            <a:pPr lvl="1"/>
            <a:endParaRPr lang="de-DE" dirty="0" smtClean="0"/>
          </a:p>
          <a:p>
            <a:r>
              <a:rPr lang="de-DE" dirty="0" smtClean="0"/>
              <a:t>Testet und Dokumentiert:</a:t>
            </a:r>
          </a:p>
          <a:p>
            <a:pPr lvl="1"/>
            <a:r>
              <a:rPr lang="de-DE" dirty="0" smtClean="0"/>
              <a:t>Wie </a:t>
            </a:r>
            <a:r>
              <a:rPr lang="de-DE" dirty="0"/>
              <a:t>schnell reagiert </a:t>
            </a:r>
            <a:r>
              <a:rPr lang="de-DE" dirty="0" smtClean="0"/>
              <a:t>der Abstandssensor?</a:t>
            </a:r>
          </a:p>
          <a:p>
            <a:pPr lvl="1"/>
            <a:r>
              <a:rPr lang="de-DE" dirty="0" smtClean="0"/>
              <a:t>Welche Entfernungen erkennt der Sensor?</a:t>
            </a:r>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34</a:t>
            </a:fld>
            <a:endParaRPr lang="de-DE" dirty="0"/>
          </a:p>
        </p:txBody>
      </p:sp>
    </p:spTree>
    <p:extLst>
      <p:ext uri="{BB962C8B-B14F-4D97-AF65-F5344CB8AC3E}">
        <p14:creationId xmlns:p14="http://schemas.microsoft.com/office/powerpoint/2010/main" val="442871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a:t>
            </a:r>
            <a:br>
              <a:rPr lang="de-DE" dirty="0" smtClean="0"/>
            </a:br>
            <a:r>
              <a:rPr lang="de-DE" dirty="0" smtClean="0"/>
              <a:t>Bedingungen</a:t>
            </a:r>
            <a:endParaRPr lang="de-DE" dirty="0"/>
          </a:p>
        </p:txBody>
      </p:sp>
      <p:sp>
        <p:nvSpPr>
          <p:cNvPr id="3" name="Inhaltsplatzhalter 2"/>
          <p:cNvSpPr>
            <a:spLocks noGrp="1"/>
          </p:cNvSpPr>
          <p:nvPr>
            <p:ph idx="1"/>
          </p:nvPr>
        </p:nvSpPr>
        <p:spPr>
          <a:xfrm>
            <a:off x="2589212" y="2133600"/>
            <a:ext cx="6695465" cy="3777622"/>
          </a:xfrm>
        </p:spPr>
        <p:txBody>
          <a:bodyPr>
            <a:normAutofit/>
          </a:bodyPr>
          <a:lstStyle/>
          <a:p>
            <a:pPr marL="457200" lvl="1" indent="0">
              <a:buNone/>
            </a:pPr>
            <a:endParaRPr lang="de-DE" dirty="0" smtClean="0"/>
          </a:p>
          <a:p>
            <a:pPr lvl="1"/>
            <a:r>
              <a:rPr lang="de-DE" dirty="0" smtClean="0"/>
              <a:t>Bedingungen dienen zum Steuern des Programmflusses. Sie sind so etwas wie „Wenn dies zutrifft tue dies, sonst das“. </a:t>
            </a:r>
          </a:p>
          <a:p>
            <a:pPr lvl="1"/>
            <a:r>
              <a:rPr lang="de-DE" dirty="0" smtClean="0"/>
              <a:t>Bedingungen findet ihr unter „Operatoren“</a:t>
            </a:r>
          </a:p>
          <a:p>
            <a:pPr lvl="1"/>
            <a:r>
              <a:rPr lang="de-DE" dirty="0" smtClean="0"/>
              <a:t>Es gibt einfache Bedingungen (kleiner, größer, gleich) </a:t>
            </a:r>
          </a:p>
          <a:p>
            <a:pPr lvl="1"/>
            <a:endParaRPr lang="de-DE" dirty="0"/>
          </a:p>
          <a:p>
            <a:pPr lvl="1"/>
            <a:r>
              <a:rPr lang="de-DE" dirty="0" smtClean="0"/>
              <a:t>Und es gibt logische Bedingungen (Bedingung 1 und/oder/nicht Bedingung2)</a:t>
            </a:r>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35</a:t>
            </a:fld>
            <a:endParaRPr lang="de-DE" dirty="0"/>
          </a:p>
        </p:txBody>
      </p:sp>
      <p:pic>
        <p:nvPicPr>
          <p:cNvPr id="5" name="Grafik 4"/>
          <p:cNvPicPr>
            <a:picLocks noChangeAspect="1"/>
          </p:cNvPicPr>
          <p:nvPr/>
        </p:nvPicPr>
        <p:blipFill>
          <a:blip r:embed="rId2"/>
          <a:stretch>
            <a:fillRect/>
          </a:stretch>
        </p:blipFill>
        <p:spPr>
          <a:xfrm>
            <a:off x="9503385" y="3666026"/>
            <a:ext cx="1247775" cy="885825"/>
          </a:xfrm>
          <a:prstGeom prst="rect">
            <a:avLst/>
          </a:prstGeom>
        </p:spPr>
      </p:pic>
      <p:pic>
        <p:nvPicPr>
          <p:cNvPr id="6" name="Grafik 5"/>
          <p:cNvPicPr>
            <a:picLocks noChangeAspect="1"/>
          </p:cNvPicPr>
          <p:nvPr/>
        </p:nvPicPr>
        <p:blipFill>
          <a:blip r:embed="rId3"/>
          <a:stretch>
            <a:fillRect/>
          </a:stretch>
        </p:blipFill>
        <p:spPr>
          <a:xfrm>
            <a:off x="9503385" y="4795105"/>
            <a:ext cx="1133475" cy="866775"/>
          </a:xfrm>
          <a:prstGeom prst="rect">
            <a:avLst/>
          </a:prstGeom>
        </p:spPr>
      </p:pic>
    </p:spTree>
    <p:extLst>
      <p:ext uri="{BB962C8B-B14F-4D97-AF65-F5344CB8AC3E}">
        <p14:creationId xmlns:p14="http://schemas.microsoft.com/office/powerpoint/2010/main" val="21064793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a:t>
            </a:r>
            <a:br>
              <a:rPr lang="de-DE" dirty="0" smtClean="0"/>
            </a:br>
            <a:r>
              <a:rPr lang="de-DE" dirty="0" smtClean="0"/>
              <a:t>Bedingungen 2</a:t>
            </a:r>
            <a:endParaRPr lang="de-DE" dirty="0"/>
          </a:p>
        </p:txBody>
      </p:sp>
      <p:sp>
        <p:nvSpPr>
          <p:cNvPr id="3" name="Inhaltsplatzhalter 2"/>
          <p:cNvSpPr>
            <a:spLocks noGrp="1"/>
          </p:cNvSpPr>
          <p:nvPr>
            <p:ph idx="1"/>
          </p:nvPr>
        </p:nvSpPr>
        <p:spPr>
          <a:xfrm>
            <a:off x="2589212" y="2133600"/>
            <a:ext cx="6695465" cy="3777622"/>
          </a:xfrm>
        </p:spPr>
        <p:txBody>
          <a:bodyPr>
            <a:normAutofit/>
          </a:bodyPr>
          <a:lstStyle/>
          <a:p>
            <a:pPr marL="457200" lvl="1" indent="0">
              <a:buNone/>
            </a:pPr>
            <a:endParaRPr lang="de-DE" dirty="0" smtClean="0"/>
          </a:p>
          <a:p>
            <a:pPr lvl="1"/>
            <a:r>
              <a:rPr lang="de-DE" dirty="0" smtClean="0"/>
              <a:t>Unter „Steuerung“ findet ihr entsprechende Elemente</a:t>
            </a:r>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36</a:t>
            </a:fld>
            <a:endParaRPr lang="de-DE" dirty="0"/>
          </a:p>
        </p:txBody>
      </p:sp>
      <p:pic>
        <p:nvPicPr>
          <p:cNvPr id="7" name="Grafik 6"/>
          <p:cNvPicPr>
            <a:picLocks noChangeAspect="1"/>
          </p:cNvPicPr>
          <p:nvPr/>
        </p:nvPicPr>
        <p:blipFill>
          <a:blip r:embed="rId2"/>
          <a:stretch>
            <a:fillRect/>
          </a:stretch>
        </p:blipFill>
        <p:spPr>
          <a:xfrm>
            <a:off x="9102235" y="2597027"/>
            <a:ext cx="1619250" cy="2238375"/>
          </a:xfrm>
          <a:prstGeom prst="rect">
            <a:avLst/>
          </a:prstGeom>
        </p:spPr>
      </p:pic>
    </p:spTree>
    <p:extLst>
      <p:ext uri="{BB962C8B-B14F-4D97-AF65-F5344CB8AC3E}">
        <p14:creationId xmlns:p14="http://schemas.microsoft.com/office/powerpoint/2010/main" val="33980375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Bedingungen</a:t>
            </a:r>
            <a:endParaRPr lang="de-DE" dirty="0"/>
          </a:p>
        </p:txBody>
      </p:sp>
      <p:sp>
        <p:nvSpPr>
          <p:cNvPr id="3" name="Inhaltsplatzhalter 2"/>
          <p:cNvSpPr>
            <a:spLocks noGrp="1"/>
          </p:cNvSpPr>
          <p:nvPr>
            <p:ph idx="1"/>
          </p:nvPr>
        </p:nvSpPr>
        <p:spPr>
          <a:xfrm>
            <a:off x="2589212" y="2133600"/>
            <a:ext cx="6695465" cy="3777622"/>
          </a:xfrm>
        </p:spPr>
        <p:txBody>
          <a:bodyPr>
            <a:normAutofit/>
          </a:bodyPr>
          <a:lstStyle/>
          <a:p>
            <a:pPr marL="457200" lvl="1" indent="0">
              <a:buNone/>
            </a:pPr>
            <a:endParaRPr lang="de-DE" dirty="0" smtClean="0"/>
          </a:p>
          <a:p>
            <a:pPr lvl="1"/>
            <a:r>
              <a:rPr lang="de-DE" dirty="0" smtClean="0"/>
              <a:t>Ändert Euer Programm so ab, dass ihr mit einer Bedingung überprüft, ob der Wert aus der Variable eures Abstandsensors größer als z.B. 20 cm ist. Dann ändert die Hintergrundfarbe des LCD Displays auf blau. Wenn der Abstand kleiner ist, wieder auf eine andere Farbe.</a:t>
            </a:r>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37</a:t>
            </a:fld>
            <a:endParaRPr lang="de-DE" dirty="0"/>
          </a:p>
        </p:txBody>
      </p:sp>
    </p:spTree>
    <p:extLst>
      <p:ext uri="{BB962C8B-B14F-4D97-AF65-F5344CB8AC3E}">
        <p14:creationId xmlns:p14="http://schemas.microsoft.com/office/powerpoint/2010/main" val="4101583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Bedingungen</a:t>
            </a:r>
            <a:endParaRPr lang="de-DE" dirty="0"/>
          </a:p>
        </p:txBody>
      </p:sp>
      <p:sp>
        <p:nvSpPr>
          <p:cNvPr id="3" name="Inhaltsplatzhalter 2"/>
          <p:cNvSpPr>
            <a:spLocks noGrp="1"/>
          </p:cNvSpPr>
          <p:nvPr>
            <p:ph idx="1"/>
          </p:nvPr>
        </p:nvSpPr>
        <p:spPr>
          <a:xfrm>
            <a:off x="2589212" y="2133600"/>
            <a:ext cx="6695465" cy="3777622"/>
          </a:xfrm>
        </p:spPr>
        <p:txBody>
          <a:bodyPr>
            <a:normAutofit/>
          </a:bodyPr>
          <a:lstStyle/>
          <a:p>
            <a:pPr marL="457200" lvl="1" indent="0">
              <a:buNone/>
            </a:pPr>
            <a:endParaRPr lang="de-DE" dirty="0" smtClean="0"/>
          </a:p>
          <a:p>
            <a:pPr lvl="1"/>
            <a:r>
              <a:rPr lang="de-DE" dirty="0" smtClean="0"/>
              <a:t>Wofür braucht Ihr Bedingungen bei der Umsetzung </a:t>
            </a:r>
            <a:r>
              <a:rPr lang="de-DE" dirty="0"/>
              <a:t>e</a:t>
            </a:r>
            <a:r>
              <a:rPr lang="de-DE" dirty="0" smtClean="0"/>
              <a:t>urer Pflanze?</a:t>
            </a:r>
          </a:p>
          <a:p>
            <a:pPr lvl="1"/>
            <a:endParaRPr lang="de-DE" dirty="0" smtClean="0"/>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38</a:t>
            </a:fld>
            <a:endParaRPr lang="de-DE" dirty="0"/>
          </a:p>
        </p:txBody>
      </p:sp>
    </p:spTree>
    <p:extLst>
      <p:ext uri="{BB962C8B-B14F-4D97-AF65-F5344CB8AC3E}">
        <p14:creationId xmlns:p14="http://schemas.microsoft.com/office/powerpoint/2010/main" val="3744520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Farben</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39</a:t>
            </a:fld>
            <a:endParaRPr lang="de-DE" dirty="0"/>
          </a:p>
        </p:txBody>
      </p:sp>
      <p:pic>
        <p:nvPicPr>
          <p:cNvPr id="5" name="Grafik 4"/>
          <p:cNvPicPr>
            <a:picLocks noChangeAspect="1"/>
          </p:cNvPicPr>
          <p:nvPr/>
        </p:nvPicPr>
        <p:blipFill>
          <a:blip r:embed="rId2"/>
          <a:stretch>
            <a:fillRect/>
          </a:stretch>
        </p:blipFill>
        <p:spPr>
          <a:xfrm>
            <a:off x="2592925" y="1725663"/>
            <a:ext cx="4386213" cy="1955095"/>
          </a:xfrm>
          <a:prstGeom prst="rect">
            <a:avLst/>
          </a:prstGeom>
        </p:spPr>
      </p:pic>
      <p:sp>
        <p:nvSpPr>
          <p:cNvPr id="15" name="Inhaltsplatzhalter 2"/>
          <p:cNvSpPr>
            <a:spLocks noGrp="1"/>
          </p:cNvSpPr>
          <p:nvPr>
            <p:ph idx="1"/>
          </p:nvPr>
        </p:nvSpPr>
        <p:spPr>
          <a:xfrm>
            <a:off x="2592925" y="3855942"/>
            <a:ext cx="6643020" cy="3002058"/>
          </a:xfrm>
        </p:spPr>
        <p:txBody>
          <a:bodyPr/>
          <a:lstStyle/>
          <a:p>
            <a:pPr marL="0" indent="0">
              <a:buNone/>
            </a:pPr>
            <a:r>
              <a:rPr lang="de-DE" dirty="0" smtClean="0"/>
              <a:t>Für uns Wichtig:</a:t>
            </a:r>
          </a:p>
          <a:p>
            <a:r>
              <a:rPr lang="de-DE" b="1" dirty="0" smtClean="0">
                <a:solidFill>
                  <a:srgbClr val="0A8698"/>
                </a:solidFill>
              </a:rPr>
              <a:t>Roboter</a:t>
            </a:r>
            <a:r>
              <a:rPr lang="de-DE" dirty="0" smtClean="0">
                <a:solidFill>
                  <a:srgbClr val="0A8698"/>
                </a:solidFill>
              </a:rPr>
              <a:t> </a:t>
            </a:r>
            <a:r>
              <a:rPr lang="de-DE" dirty="0" smtClean="0"/>
              <a:t>für die Ansteuerung des </a:t>
            </a:r>
            <a:r>
              <a:rPr lang="de-DE" dirty="0" err="1" smtClean="0"/>
              <a:t>Arduinos</a:t>
            </a:r>
            <a:endParaRPr lang="de-DE" dirty="0" smtClean="0"/>
          </a:p>
          <a:p>
            <a:r>
              <a:rPr lang="de-DE" b="1" dirty="0" err="1" smtClean="0">
                <a:solidFill>
                  <a:srgbClr val="EE7D16"/>
                </a:solidFill>
              </a:rPr>
              <a:t>Daten&amp;Blöcke</a:t>
            </a:r>
            <a:r>
              <a:rPr lang="de-DE" dirty="0" smtClean="0">
                <a:solidFill>
                  <a:srgbClr val="EE7D16"/>
                </a:solidFill>
              </a:rPr>
              <a:t> </a:t>
            </a:r>
            <a:r>
              <a:rPr lang="de-DE" dirty="0" smtClean="0"/>
              <a:t>zum verwenden von Variablen</a:t>
            </a:r>
          </a:p>
          <a:p>
            <a:r>
              <a:rPr lang="de-DE" b="1" dirty="0" smtClean="0">
                <a:solidFill>
                  <a:srgbClr val="5CB712"/>
                </a:solidFill>
              </a:rPr>
              <a:t>Operationen</a:t>
            </a:r>
            <a:r>
              <a:rPr lang="de-DE" dirty="0" smtClean="0">
                <a:solidFill>
                  <a:srgbClr val="5CB712"/>
                </a:solidFill>
              </a:rPr>
              <a:t> </a:t>
            </a:r>
            <a:r>
              <a:rPr lang="de-DE" dirty="0" smtClean="0"/>
              <a:t>zum Rechnen und Vergleichen</a:t>
            </a:r>
          </a:p>
          <a:p>
            <a:r>
              <a:rPr lang="de-DE" b="1" dirty="0" smtClean="0">
                <a:solidFill>
                  <a:srgbClr val="E1A91A"/>
                </a:solidFill>
              </a:rPr>
              <a:t>Steuerung</a:t>
            </a:r>
            <a:r>
              <a:rPr lang="de-DE" dirty="0" smtClean="0">
                <a:solidFill>
                  <a:srgbClr val="E1A91A"/>
                </a:solidFill>
              </a:rPr>
              <a:t> </a:t>
            </a:r>
            <a:r>
              <a:rPr lang="de-DE" dirty="0" smtClean="0"/>
              <a:t>zum Kontrollstrukturen zu erstellen</a:t>
            </a:r>
            <a:endParaRPr lang="de-DE" dirty="0"/>
          </a:p>
        </p:txBody>
      </p:sp>
    </p:spTree>
    <p:extLst>
      <p:ext uri="{BB962C8B-B14F-4D97-AF65-F5344CB8AC3E}">
        <p14:creationId xmlns:p14="http://schemas.microsoft.com/office/powerpoint/2010/main" val="1422711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Programme</a:t>
            </a:r>
            <a:endParaRPr lang="de-DE" dirty="0"/>
          </a:p>
        </p:txBody>
      </p:sp>
      <p:sp>
        <p:nvSpPr>
          <p:cNvPr id="3" name="Inhaltsplatzhalter 2"/>
          <p:cNvSpPr>
            <a:spLocks noGrp="1"/>
          </p:cNvSpPr>
          <p:nvPr>
            <p:ph idx="1"/>
          </p:nvPr>
        </p:nvSpPr>
        <p:spPr/>
        <p:txBody>
          <a:bodyPr/>
          <a:lstStyle/>
          <a:p>
            <a:r>
              <a:rPr lang="de-DE" dirty="0" smtClean="0"/>
              <a:t>Was ist eigentlich ein Programm? </a:t>
            </a:r>
          </a:p>
          <a:p>
            <a:r>
              <a:rPr lang="de-DE" dirty="0" smtClean="0"/>
              <a:t>Habt Ihr da Ideen?</a:t>
            </a:r>
          </a:p>
        </p:txBody>
      </p:sp>
      <p:sp>
        <p:nvSpPr>
          <p:cNvPr id="4" name="Foliennummernplatzhalter 3"/>
          <p:cNvSpPr>
            <a:spLocks noGrp="1"/>
          </p:cNvSpPr>
          <p:nvPr>
            <p:ph type="sldNum" sz="quarter" idx="12"/>
          </p:nvPr>
        </p:nvSpPr>
        <p:spPr/>
        <p:txBody>
          <a:bodyPr/>
          <a:lstStyle/>
          <a:p>
            <a:fld id="{339AAA98-22AC-41C1-93F4-361D646F55AA}" type="slidenum">
              <a:rPr lang="de-DE" smtClean="0"/>
              <a:t>4</a:t>
            </a:fld>
            <a:endParaRPr lang="de-DE" dirty="0"/>
          </a:p>
        </p:txBody>
      </p:sp>
    </p:spTree>
    <p:extLst>
      <p:ext uri="{BB962C8B-B14F-4D97-AF65-F5344CB8AC3E}">
        <p14:creationId xmlns:p14="http://schemas.microsoft.com/office/powerpoint/2010/main" val="3005066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Formen</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40</a:t>
            </a:fld>
            <a:endParaRPr lang="de-DE" dirty="0"/>
          </a:p>
        </p:txBody>
      </p:sp>
      <p:sp>
        <p:nvSpPr>
          <p:cNvPr id="15" name="Inhaltsplatzhalter 2"/>
          <p:cNvSpPr>
            <a:spLocks noGrp="1"/>
          </p:cNvSpPr>
          <p:nvPr>
            <p:ph idx="1"/>
          </p:nvPr>
        </p:nvSpPr>
        <p:spPr>
          <a:xfrm>
            <a:off x="2592925" y="1823941"/>
            <a:ext cx="6643020" cy="4787873"/>
          </a:xfrm>
        </p:spPr>
        <p:txBody>
          <a:bodyPr>
            <a:normAutofit/>
          </a:bodyPr>
          <a:lstStyle/>
          <a:p>
            <a:pPr marL="0" indent="0">
              <a:buNone/>
            </a:pPr>
            <a:r>
              <a:rPr lang="de-DE" dirty="0" smtClean="0"/>
              <a:t>Die Formen geben Hinweise über die Möglichkeiten der Verwendung des Elements</a:t>
            </a:r>
          </a:p>
          <a:p>
            <a:r>
              <a:rPr lang="de-DE" dirty="0" smtClean="0"/>
              <a:t>Runde Elemente passen in die weißen Flächen:</a:t>
            </a:r>
          </a:p>
          <a:p>
            <a:endParaRPr lang="de-DE" dirty="0"/>
          </a:p>
          <a:p>
            <a:endParaRPr lang="de-DE" dirty="0" smtClean="0"/>
          </a:p>
          <a:p>
            <a:endParaRPr lang="de-DE" dirty="0"/>
          </a:p>
          <a:p>
            <a:endParaRPr lang="de-DE" dirty="0" smtClean="0"/>
          </a:p>
          <a:p>
            <a:r>
              <a:rPr lang="de-DE" dirty="0" smtClean="0"/>
              <a:t>Eckige Elemente kann man miteinander </a:t>
            </a:r>
            <a:r>
              <a:rPr lang="de-DE" dirty="0"/>
              <a:t>v</a:t>
            </a:r>
            <a:r>
              <a:rPr lang="de-DE" dirty="0" smtClean="0"/>
              <a:t>erbinden</a:t>
            </a:r>
            <a:endParaRPr lang="de-DE" dirty="0"/>
          </a:p>
        </p:txBody>
      </p:sp>
      <p:pic>
        <p:nvPicPr>
          <p:cNvPr id="3" name="Grafik 2"/>
          <p:cNvPicPr>
            <a:picLocks noChangeAspect="1"/>
          </p:cNvPicPr>
          <p:nvPr/>
        </p:nvPicPr>
        <p:blipFill>
          <a:blip r:embed="rId2"/>
          <a:stretch>
            <a:fillRect/>
          </a:stretch>
        </p:blipFill>
        <p:spPr>
          <a:xfrm>
            <a:off x="2806577" y="3198702"/>
            <a:ext cx="4562475" cy="1019175"/>
          </a:xfrm>
          <a:prstGeom prst="rect">
            <a:avLst/>
          </a:prstGeom>
        </p:spPr>
      </p:pic>
      <p:sp>
        <p:nvSpPr>
          <p:cNvPr id="7" name="Pfeil nach rechts 6"/>
          <p:cNvSpPr/>
          <p:nvPr/>
        </p:nvSpPr>
        <p:spPr>
          <a:xfrm>
            <a:off x="3452524" y="3821724"/>
            <a:ext cx="3424004" cy="396154"/>
          </a:xfrm>
          <a:prstGeom prst="rightArrow">
            <a:avLst/>
          </a:prstGeom>
          <a:noFill/>
          <a:ln w="28575">
            <a:solidFill>
              <a:srgbClr val="FF0000"/>
            </a:solidFill>
          </a:ln>
          <a:effectLst>
            <a:glow rad="228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6" name="Grafik 5"/>
          <p:cNvPicPr>
            <a:picLocks noChangeAspect="1"/>
          </p:cNvPicPr>
          <p:nvPr/>
        </p:nvPicPr>
        <p:blipFill>
          <a:blip r:embed="rId3"/>
          <a:stretch>
            <a:fillRect/>
          </a:stretch>
        </p:blipFill>
        <p:spPr>
          <a:xfrm>
            <a:off x="2806577" y="4919683"/>
            <a:ext cx="2209800" cy="1581150"/>
          </a:xfrm>
          <a:prstGeom prst="rect">
            <a:avLst/>
          </a:prstGeom>
        </p:spPr>
      </p:pic>
      <p:sp>
        <p:nvSpPr>
          <p:cNvPr id="9" name="Pfeil nach rechts 8"/>
          <p:cNvSpPr/>
          <p:nvPr/>
        </p:nvSpPr>
        <p:spPr>
          <a:xfrm rot="16200000">
            <a:off x="2953931" y="5615754"/>
            <a:ext cx="404771" cy="396154"/>
          </a:xfrm>
          <a:prstGeom prst="rightArrow">
            <a:avLst/>
          </a:prstGeom>
          <a:noFill/>
          <a:ln w="28575">
            <a:solidFill>
              <a:srgbClr val="FF0000"/>
            </a:solidFill>
          </a:ln>
          <a:effectLst>
            <a:glow rad="228600">
              <a:schemeClr val="accent2">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pic>
        <p:nvPicPr>
          <p:cNvPr id="8" name="Grafik 7"/>
          <p:cNvPicPr>
            <a:picLocks noChangeAspect="1"/>
          </p:cNvPicPr>
          <p:nvPr/>
        </p:nvPicPr>
        <p:blipFill>
          <a:blip r:embed="rId4"/>
          <a:stretch>
            <a:fillRect/>
          </a:stretch>
        </p:blipFill>
        <p:spPr>
          <a:xfrm>
            <a:off x="5088611" y="5453083"/>
            <a:ext cx="2286000" cy="1047750"/>
          </a:xfrm>
          <a:prstGeom prst="rect">
            <a:avLst/>
          </a:prstGeom>
        </p:spPr>
      </p:pic>
      <p:pic>
        <p:nvPicPr>
          <p:cNvPr id="10" name="Grafik 9"/>
          <p:cNvPicPr>
            <a:picLocks noChangeAspect="1"/>
          </p:cNvPicPr>
          <p:nvPr/>
        </p:nvPicPr>
        <p:blipFill>
          <a:blip r:embed="rId5"/>
          <a:stretch>
            <a:fillRect/>
          </a:stretch>
        </p:blipFill>
        <p:spPr>
          <a:xfrm>
            <a:off x="7483345" y="3741627"/>
            <a:ext cx="1752600" cy="476250"/>
          </a:xfrm>
          <a:prstGeom prst="rect">
            <a:avLst/>
          </a:prstGeom>
        </p:spPr>
      </p:pic>
    </p:spTree>
    <p:extLst>
      <p:ext uri="{BB962C8B-B14F-4D97-AF65-F5344CB8AC3E}">
        <p14:creationId xmlns:p14="http://schemas.microsoft.com/office/powerpoint/2010/main" val="835126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Programm</a:t>
            </a:r>
            <a:endParaRPr lang="de-DE" dirty="0"/>
          </a:p>
        </p:txBody>
      </p:sp>
      <p:sp>
        <p:nvSpPr>
          <p:cNvPr id="3" name="Inhaltsplatzhalter 2"/>
          <p:cNvSpPr>
            <a:spLocks noGrp="1"/>
          </p:cNvSpPr>
          <p:nvPr>
            <p:ph idx="1"/>
          </p:nvPr>
        </p:nvSpPr>
        <p:spPr>
          <a:xfrm>
            <a:off x="2589212" y="2133600"/>
            <a:ext cx="5361714" cy="3777622"/>
          </a:xfrm>
        </p:spPr>
        <p:txBody>
          <a:bodyPr>
            <a:normAutofit/>
          </a:bodyPr>
          <a:lstStyle/>
          <a:p>
            <a:r>
              <a:rPr lang="de-DE" dirty="0" smtClean="0"/>
              <a:t>Ein Arduino Programm in mBlock hat immer die gleiche Struktur:</a:t>
            </a:r>
          </a:p>
          <a:p>
            <a:r>
              <a:rPr lang="de-DE" dirty="0" smtClean="0"/>
              <a:t>Ein Programm und eine endlos-Schleife</a:t>
            </a:r>
          </a:p>
          <a:p>
            <a:r>
              <a:rPr lang="de-DE" dirty="0" smtClean="0"/>
              <a:t>Alles weitere wird in diese Schleife gepackt</a:t>
            </a:r>
          </a:p>
          <a:p>
            <a:r>
              <a:rPr lang="de-DE" dirty="0" smtClean="0"/>
              <a:t>Wenn Ihr es ausprobieren wollt, müsst ihr auf „Upload zum Arduino“ drücken</a:t>
            </a:r>
          </a:p>
          <a:p>
            <a:pPr marL="0" indent="0">
              <a:buNone/>
            </a:pPr>
            <a:endParaRPr lang="de-DE" dirty="0" smtClean="0"/>
          </a:p>
          <a:p>
            <a:r>
              <a:rPr lang="de-DE" dirty="0" smtClean="0">
                <a:solidFill>
                  <a:srgbClr val="0070C0"/>
                </a:solidFill>
              </a:rPr>
              <a:t>„</a:t>
            </a:r>
            <a:r>
              <a:rPr lang="de-DE" dirty="0" err="1" smtClean="0">
                <a:solidFill>
                  <a:srgbClr val="0070C0"/>
                </a:solidFill>
              </a:rPr>
              <a:t>Arduiono</a:t>
            </a:r>
            <a:r>
              <a:rPr lang="de-DE" dirty="0" smtClean="0">
                <a:solidFill>
                  <a:srgbClr val="0070C0"/>
                </a:solidFill>
              </a:rPr>
              <a:t> Programm“ findet ihr unter „Roboter“</a:t>
            </a:r>
          </a:p>
          <a:p>
            <a:r>
              <a:rPr lang="de-DE" dirty="0" smtClean="0">
                <a:solidFill>
                  <a:srgbClr val="0070C0"/>
                </a:solidFill>
              </a:rPr>
              <a:t>Schleifen und warten unter „Steuerung“</a:t>
            </a:r>
          </a:p>
          <a:p>
            <a:pPr marL="0" indent="0">
              <a:buNone/>
            </a:pPr>
            <a:endParaRPr lang="de-DE" dirty="0" smtClean="0"/>
          </a:p>
          <a:p>
            <a:pPr marL="0" indent="0">
              <a:buNone/>
            </a:pPr>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41</a:t>
            </a:fld>
            <a:endParaRPr lang="de-DE" dirty="0"/>
          </a:p>
        </p:txBody>
      </p:sp>
      <p:pic>
        <p:nvPicPr>
          <p:cNvPr id="7" name="Grafik 6"/>
          <p:cNvPicPr>
            <a:picLocks noChangeAspect="1"/>
          </p:cNvPicPr>
          <p:nvPr/>
        </p:nvPicPr>
        <p:blipFill>
          <a:blip r:embed="rId2"/>
          <a:stretch>
            <a:fillRect/>
          </a:stretch>
        </p:blipFill>
        <p:spPr>
          <a:xfrm>
            <a:off x="8167089" y="2133600"/>
            <a:ext cx="1724025" cy="866775"/>
          </a:xfrm>
          <a:prstGeom prst="rect">
            <a:avLst/>
          </a:prstGeom>
        </p:spPr>
      </p:pic>
      <p:pic>
        <p:nvPicPr>
          <p:cNvPr id="9" name="Grafik 8"/>
          <p:cNvPicPr>
            <a:picLocks noChangeAspect="1"/>
          </p:cNvPicPr>
          <p:nvPr/>
        </p:nvPicPr>
        <p:blipFill>
          <a:blip r:embed="rId3"/>
          <a:stretch>
            <a:fillRect/>
          </a:stretch>
        </p:blipFill>
        <p:spPr>
          <a:xfrm>
            <a:off x="8167089" y="4022411"/>
            <a:ext cx="2228850" cy="1809750"/>
          </a:xfrm>
          <a:prstGeom prst="rect">
            <a:avLst/>
          </a:prstGeom>
        </p:spPr>
      </p:pic>
    </p:spTree>
    <p:extLst>
      <p:ext uri="{BB962C8B-B14F-4D97-AF65-F5344CB8AC3E}">
        <p14:creationId xmlns:p14="http://schemas.microsoft.com/office/powerpoint/2010/main" val="418430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Sensoren</a:t>
            </a:r>
            <a:br>
              <a:rPr lang="de-DE" dirty="0" smtClean="0"/>
            </a:br>
            <a:r>
              <a:rPr lang="de-DE" dirty="0" smtClean="0"/>
              <a:t>Temperatur (Analog)</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42</a:t>
            </a:fld>
            <a:endParaRPr lang="de-DE" dirty="0"/>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748" y="1927778"/>
            <a:ext cx="5125452" cy="4390492"/>
          </a:xfrm>
          <a:prstGeom prst="rect">
            <a:avLst/>
          </a:prstGeom>
        </p:spPr>
      </p:pic>
    </p:spTree>
    <p:extLst>
      <p:ext uri="{BB962C8B-B14F-4D97-AF65-F5344CB8AC3E}">
        <p14:creationId xmlns:p14="http://schemas.microsoft.com/office/powerpoint/2010/main" val="712292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Temperatur</a:t>
            </a:r>
            <a:endParaRPr lang="de-DE" dirty="0"/>
          </a:p>
        </p:txBody>
      </p:sp>
      <p:sp>
        <p:nvSpPr>
          <p:cNvPr id="3" name="Inhaltsplatzhalter 2"/>
          <p:cNvSpPr>
            <a:spLocks noGrp="1"/>
          </p:cNvSpPr>
          <p:nvPr>
            <p:ph idx="1"/>
          </p:nvPr>
        </p:nvSpPr>
        <p:spPr/>
        <p:txBody>
          <a:bodyPr>
            <a:normAutofit/>
          </a:bodyPr>
          <a:lstStyle/>
          <a:p>
            <a:r>
              <a:rPr lang="de-DE" dirty="0" smtClean="0"/>
              <a:t>Steckt den Temperatursensor an den Steckplatz A1 an</a:t>
            </a:r>
          </a:p>
          <a:p>
            <a:r>
              <a:rPr lang="de-DE" dirty="0" smtClean="0"/>
              <a:t>Versucht ein Programm zu schreiben um die Daten auszulesen</a:t>
            </a:r>
          </a:p>
          <a:p>
            <a:endParaRPr lang="de-DE" dirty="0" smtClean="0"/>
          </a:p>
          <a:p>
            <a:r>
              <a:rPr lang="de-DE" dirty="0" smtClean="0"/>
              <a:t>Testet und dokumentiert:</a:t>
            </a:r>
          </a:p>
          <a:p>
            <a:pPr lvl="1"/>
            <a:r>
              <a:rPr lang="de-DE" dirty="0" smtClean="0"/>
              <a:t>Wie schnell reagiert der Sensor?</a:t>
            </a:r>
          </a:p>
          <a:p>
            <a:pPr lvl="1"/>
            <a:r>
              <a:rPr lang="de-DE" dirty="0" smtClean="0"/>
              <a:t>Wie genau ist der Sensor?</a:t>
            </a:r>
          </a:p>
          <a:p>
            <a:pPr lvl="1"/>
            <a:r>
              <a:rPr lang="de-DE" dirty="0" smtClean="0"/>
              <a:t>Müsst Ihr Anpassungen der Werte vornehmen? (Eichen mit Thermometer)</a:t>
            </a:r>
          </a:p>
        </p:txBody>
      </p:sp>
      <p:sp>
        <p:nvSpPr>
          <p:cNvPr id="4" name="Foliennummernplatzhalter 3"/>
          <p:cNvSpPr>
            <a:spLocks noGrp="1"/>
          </p:cNvSpPr>
          <p:nvPr>
            <p:ph type="sldNum" sz="quarter" idx="12"/>
          </p:nvPr>
        </p:nvSpPr>
        <p:spPr/>
        <p:txBody>
          <a:bodyPr/>
          <a:lstStyle/>
          <a:p>
            <a:fld id="{339AAA98-22AC-41C1-93F4-361D646F55AA}" type="slidenum">
              <a:rPr lang="de-DE" smtClean="0"/>
              <a:t>43</a:t>
            </a:fld>
            <a:endParaRPr lang="de-DE" dirty="0"/>
          </a:p>
        </p:txBody>
      </p:sp>
    </p:spTree>
    <p:extLst>
      <p:ext uri="{BB962C8B-B14F-4D97-AF65-F5344CB8AC3E}">
        <p14:creationId xmlns:p14="http://schemas.microsoft.com/office/powerpoint/2010/main" val="16320858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Aktoren</a:t>
            </a:r>
            <a:br>
              <a:rPr lang="de-DE" dirty="0" smtClean="0"/>
            </a:br>
            <a:r>
              <a:rPr lang="de-DE" dirty="0" err="1" smtClean="0"/>
              <a:t>Chainable</a:t>
            </a:r>
            <a:r>
              <a:rPr lang="de-DE" dirty="0" smtClean="0"/>
              <a:t> LED Digital 7 und 8 (beide!)</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44</a:t>
            </a:fld>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576" y="2172533"/>
            <a:ext cx="5007879" cy="3755909"/>
          </a:xfrm>
          <a:prstGeom prst="rect">
            <a:avLst/>
          </a:prstGeom>
        </p:spPr>
      </p:pic>
    </p:spTree>
    <p:extLst>
      <p:ext uri="{BB962C8B-B14F-4D97-AF65-F5344CB8AC3E}">
        <p14:creationId xmlns:p14="http://schemas.microsoft.com/office/powerpoint/2010/main" val="441526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err="1" smtClean="0"/>
              <a:t>Chainable</a:t>
            </a:r>
            <a:r>
              <a:rPr lang="de-DE" dirty="0" smtClean="0"/>
              <a:t> LED</a:t>
            </a:r>
            <a:endParaRPr lang="de-DE" dirty="0"/>
          </a:p>
        </p:txBody>
      </p:sp>
      <p:sp>
        <p:nvSpPr>
          <p:cNvPr id="3" name="Inhaltsplatzhalter 2"/>
          <p:cNvSpPr>
            <a:spLocks noGrp="1"/>
          </p:cNvSpPr>
          <p:nvPr>
            <p:ph idx="1"/>
          </p:nvPr>
        </p:nvSpPr>
        <p:spPr/>
        <p:txBody>
          <a:bodyPr>
            <a:normAutofit fontScale="92500" lnSpcReduction="10000"/>
          </a:bodyPr>
          <a:lstStyle/>
          <a:p>
            <a:r>
              <a:rPr lang="de-DE" dirty="0" smtClean="0"/>
              <a:t>Steckt die LED an Digital Port D7!</a:t>
            </a:r>
          </a:p>
          <a:p>
            <a:r>
              <a:rPr lang="de-DE" dirty="0" smtClean="0"/>
              <a:t>(D8 ist zwar frei, kann aber nicht mehr verwendet werden!)</a:t>
            </a:r>
          </a:p>
          <a:p>
            <a:r>
              <a:rPr lang="de-DE" dirty="0" smtClean="0"/>
              <a:t>Die Verbindung muss dabei vom Steckboard zum „in“ Stecker einer LED gehen.</a:t>
            </a:r>
          </a:p>
          <a:p>
            <a:pPr lvl="1"/>
            <a:r>
              <a:rPr lang="de-DE" dirty="0" smtClean="0"/>
              <a:t>Wenn Ihr mehrere LEDs anschließen wollt, hintereinander immer von „out“ zu „in“</a:t>
            </a:r>
          </a:p>
          <a:p>
            <a:pPr lvl="1"/>
            <a:r>
              <a:rPr lang="de-DE" dirty="0" smtClean="0"/>
              <a:t>Die Steuerung erfolgt über den Chain LED Befehl</a:t>
            </a:r>
          </a:p>
          <a:p>
            <a:pPr lvl="1"/>
            <a:r>
              <a:rPr lang="de-DE" dirty="0" smtClean="0"/>
              <a:t>Dabei müssen die Werte für rot (r), grün (g), und blaue (b) als ganze Zahlen zwischen 0 und 255 eingetragen werden.</a:t>
            </a:r>
          </a:p>
          <a:p>
            <a:r>
              <a:rPr lang="de-DE" dirty="0"/>
              <a:t>Testet und dokumentiert:</a:t>
            </a:r>
          </a:p>
          <a:p>
            <a:pPr lvl="1"/>
            <a:r>
              <a:rPr lang="de-DE" dirty="0" smtClean="0"/>
              <a:t>Wie müssen die </a:t>
            </a:r>
            <a:r>
              <a:rPr lang="de-DE" dirty="0" err="1" smtClean="0"/>
              <a:t>rgb</a:t>
            </a:r>
            <a:r>
              <a:rPr lang="de-DE" dirty="0" smtClean="0"/>
              <a:t>-Werte für verschiedene Farben sein?</a:t>
            </a:r>
          </a:p>
          <a:p>
            <a:pPr lvl="1"/>
            <a:r>
              <a:rPr lang="de-DE" dirty="0" smtClean="0"/>
              <a:t>Findet ihr ein „</a:t>
            </a:r>
            <a:r>
              <a:rPr lang="de-DE" dirty="0" err="1" smtClean="0"/>
              <a:t>Farbrad</a:t>
            </a:r>
            <a:r>
              <a:rPr lang="de-DE" dirty="0" smtClean="0"/>
              <a:t>“ dafür im Internet? Und wenn ja, wo?</a:t>
            </a:r>
          </a:p>
          <a:p>
            <a:pPr lvl="1"/>
            <a:r>
              <a:rPr lang="de-DE" dirty="0" smtClean="0"/>
              <a:t>Könnt Ihr auch 2 LEDs unterschiedlich ansteuern?</a:t>
            </a:r>
          </a:p>
          <a:p>
            <a:pPr marL="457200" lvl="1" indent="0">
              <a:buNone/>
            </a:pP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45</a:t>
            </a:fld>
            <a:endParaRPr lang="de-DE" dirty="0"/>
          </a:p>
        </p:txBody>
      </p:sp>
      <p:pic>
        <p:nvPicPr>
          <p:cNvPr id="5" name="Grafik 4"/>
          <p:cNvPicPr>
            <a:picLocks noChangeAspect="1"/>
          </p:cNvPicPr>
          <p:nvPr/>
        </p:nvPicPr>
        <p:blipFill>
          <a:blip r:embed="rId2"/>
          <a:stretch>
            <a:fillRect/>
          </a:stretch>
        </p:blipFill>
        <p:spPr>
          <a:xfrm>
            <a:off x="8155527" y="3501256"/>
            <a:ext cx="2390775" cy="381000"/>
          </a:xfrm>
          <a:prstGeom prst="rect">
            <a:avLst/>
          </a:prstGeom>
        </p:spPr>
      </p:pic>
    </p:spTree>
    <p:extLst>
      <p:ext uri="{BB962C8B-B14F-4D97-AF65-F5344CB8AC3E}">
        <p14:creationId xmlns:p14="http://schemas.microsoft.com/office/powerpoint/2010/main" val="2478208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Sensoren</a:t>
            </a:r>
            <a:br>
              <a:rPr lang="de-DE" dirty="0" smtClean="0"/>
            </a:br>
            <a:r>
              <a:rPr lang="de-DE" dirty="0" smtClean="0"/>
              <a:t>Lichtsensor(Analog)</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46</a:t>
            </a:fld>
            <a:endParaRPr lang="de-DE"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744" y="2187614"/>
            <a:ext cx="4857830" cy="3643373"/>
          </a:xfrm>
          <a:prstGeom prst="rect">
            <a:avLst/>
          </a:prstGeom>
        </p:spPr>
      </p:pic>
    </p:spTree>
    <p:extLst>
      <p:ext uri="{BB962C8B-B14F-4D97-AF65-F5344CB8AC3E}">
        <p14:creationId xmlns:p14="http://schemas.microsoft.com/office/powerpoint/2010/main" val="19509536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Lichtsensor</a:t>
            </a:r>
            <a:endParaRPr lang="de-DE" dirty="0"/>
          </a:p>
        </p:txBody>
      </p:sp>
      <p:sp>
        <p:nvSpPr>
          <p:cNvPr id="3" name="Inhaltsplatzhalter 2"/>
          <p:cNvSpPr>
            <a:spLocks noGrp="1"/>
          </p:cNvSpPr>
          <p:nvPr>
            <p:ph idx="1"/>
          </p:nvPr>
        </p:nvSpPr>
        <p:spPr/>
        <p:txBody>
          <a:bodyPr>
            <a:normAutofit/>
          </a:bodyPr>
          <a:lstStyle/>
          <a:p>
            <a:r>
              <a:rPr lang="de-DE" dirty="0" smtClean="0"/>
              <a:t>Steckt den Lichtsensor an den Steckplatz A0 an</a:t>
            </a:r>
          </a:p>
          <a:p>
            <a:r>
              <a:rPr lang="de-DE" dirty="0" smtClean="0"/>
              <a:t>Versucht ein Programm zu schreiben um die Daten auszulesen</a:t>
            </a:r>
          </a:p>
          <a:p>
            <a:pPr lvl="1"/>
            <a:r>
              <a:rPr lang="de-DE" dirty="0" smtClean="0"/>
              <a:t>Tipp: schreibt die Sensorwerte auf das LCD Display</a:t>
            </a:r>
          </a:p>
          <a:p>
            <a:endParaRPr lang="de-DE" dirty="0" smtClean="0"/>
          </a:p>
          <a:p>
            <a:r>
              <a:rPr lang="de-DE" dirty="0" smtClean="0"/>
              <a:t>Testet und Dokumentiert:</a:t>
            </a:r>
          </a:p>
          <a:p>
            <a:pPr lvl="1"/>
            <a:r>
              <a:rPr lang="de-DE" dirty="0" smtClean="0"/>
              <a:t>In welcher Maßeinheit wird Licht allgemein gemessen? (Internet Recherche)</a:t>
            </a:r>
          </a:p>
          <a:p>
            <a:pPr lvl="1"/>
            <a:r>
              <a:rPr lang="de-DE" dirty="0"/>
              <a:t>Wie schnell reagiert der Lichtsensor</a:t>
            </a:r>
            <a:r>
              <a:rPr lang="de-DE" dirty="0" smtClean="0"/>
              <a:t>?</a:t>
            </a:r>
          </a:p>
          <a:p>
            <a:pPr lvl="1"/>
            <a:r>
              <a:rPr lang="de-DE" dirty="0" smtClean="0"/>
              <a:t>Was für Werte bekommt Ihr in der Sonne, was für welche im Schatten und was für welche wenn Ihr den Sensor abdeckt?</a:t>
            </a:r>
          </a:p>
          <a:p>
            <a:pPr lvl="1"/>
            <a:r>
              <a:rPr lang="de-DE" dirty="0" smtClean="0"/>
              <a:t>Vergleicht die Werte aus eurem Sensor mit einem externen Lichtsensor</a:t>
            </a:r>
          </a:p>
          <a:p>
            <a:pPr lvl="1"/>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47</a:t>
            </a:fld>
            <a:endParaRPr lang="de-DE" dirty="0"/>
          </a:p>
        </p:txBody>
      </p:sp>
    </p:spTree>
    <p:extLst>
      <p:ext uri="{BB962C8B-B14F-4D97-AF65-F5344CB8AC3E}">
        <p14:creationId xmlns:p14="http://schemas.microsoft.com/office/powerpoint/2010/main" val="1578597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Sensoren</a:t>
            </a:r>
            <a:br>
              <a:rPr lang="de-DE" dirty="0" smtClean="0"/>
            </a:br>
            <a:r>
              <a:rPr lang="de-DE" dirty="0" smtClean="0"/>
              <a:t>Feuchtigkeit(Analog)</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48</a:t>
            </a:fld>
            <a:endParaRPr lang="de-DE" dirty="0"/>
          </a:p>
        </p:txBody>
      </p:sp>
      <p:pic>
        <p:nvPicPr>
          <p:cNvPr id="3" name="Grafik 2"/>
          <p:cNvPicPr>
            <a:picLocks noChangeAspect="1"/>
          </p:cNvPicPr>
          <p:nvPr/>
        </p:nvPicPr>
        <p:blipFill rotWithShape="1">
          <a:blip r:embed="rId2">
            <a:extLst>
              <a:ext uri="{28A0092B-C50C-407E-A947-70E740481C1C}">
                <a14:useLocalDpi xmlns:a14="http://schemas.microsoft.com/office/drawing/2010/main" val="0"/>
              </a:ext>
            </a:extLst>
          </a:blip>
          <a:srcRect l="23294" t="6912" r="27895" b="7672"/>
          <a:stretch/>
        </p:blipFill>
        <p:spPr>
          <a:xfrm>
            <a:off x="3922294" y="2462464"/>
            <a:ext cx="4339390" cy="3601452"/>
          </a:xfrm>
          <a:prstGeom prst="rect">
            <a:avLst/>
          </a:prstGeom>
        </p:spPr>
      </p:pic>
    </p:spTree>
    <p:extLst>
      <p:ext uri="{BB962C8B-B14F-4D97-AF65-F5344CB8AC3E}">
        <p14:creationId xmlns:p14="http://schemas.microsoft.com/office/powerpoint/2010/main" val="35374209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Übung</a:t>
            </a:r>
            <a:br>
              <a:rPr lang="de-DE" dirty="0" smtClean="0"/>
            </a:br>
            <a:r>
              <a:rPr lang="de-DE" dirty="0" smtClean="0"/>
              <a:t>Feuchtigkeit</a:t>
            </a:r>
            <a:endParaRPr lang="de-DE" dirty="0"/>
          </a:p>
        </p:txBody>
      </p:sp>
      <p:sp>
        <p:nvSpPr>
          <p:cNvPr id="3" name="Inhaltsplatzhalter 2"/>
          <p:cNvSpPr>
            <a:spLocks noGrp="1"/>
          </p:cNvSpPr>
          <p:nvPr>
            <p:ph idx="1"/>
          </p:nvPr>
        </p:nvSpPr>
        <p:spPr/>
        <p:txBody>
          <a:bodyPr>
            <a:normAutofit/>
          </a:bodyPr>
          <a:lstStyle/>
          <a:p>
            <a:r>
              <a:rPr lang="de-DE" dirty="0" smtClean="0"/>
              <a:t>Steckt den Temperatursensor an den Steckplatz A1 an</a:t>
            </a:r>
          </a:p>
          <a:p>
            <a:r>
              <a:rPr lang="de-DE" dirty="0" smtClean="0"/>
              <a:t>Versucht ein Programm zu schreiben um die Daten auszulesen</a:t>
            </a:r>
          </a:p>
          <a:p>
            <a:endParaRPr lang="de-DE" dirty="0" smtClean="0"/>
          </a:p>
          <a:p>
            <a:r>
              <a:rPr lang="de-DE" dirty="0" smtClean="0"/>
              <a:t>Testet und dokumentiert:</a:t>
            </a:r>
          </a:p>
          <a:p>
            <a:pPr lvl="1"/>
            <a:r>
              <a:rPr lang="de-DE" dirty="0" smtClean="0"/>
              <a:t>Wie schnell reagiert der Sensor?</a:t>
            </a:r>
          </a:p>
          <a:p>
            <a:pPr lvl="1"/>
            <a:r>
              <a:rPr lang="de-DE" dirty="0" smtClean="0"/>
              <a:t>Wie genau ist der Sensor?</a:t>
            </a:r>
          </a:p>
        </p:txBody>
      </p:sp>
      <p:sp>
        <p:nvSpPr>
          <p:cNvPr id="4" name="Foliennummernplatzhalter 3"/>
          <p:cNvSpPr>
            <a:spLocks noGrp="1"/>
          </p:cNvSpPr>
          <p:nvPr>
            <p:ph type="sldNum" sz="quarter" idx="12"/>
          </p:nvPr>
        </p:nvSpPr>
        <p:spPr/>
        <p:txBody>
          <a:bodyPr/>
          <a:lstStyle/>
          <a:p>
            <a:fld id="{339AAA98-22AC-41C1-93F4-361D646F55AA}" type="slidenum">
              <a:rPr lang="de-DE" smtClean="0"/>
              <a:t>49</a:t>
            </a:fld>
            <a:endParaRPr lang="de-DE" dirty="0"/>
          </a:p>
        </p:txBody>
      </p:sp>
    </p:spTree>
    <p:extLst>
      <p:ext uri="{BB962C8B-B14F-4D97-AF65-F5344CB8AC3E}">
        <p14:creationId xmlns:p14="http://schemas.microsoft.com/office/powerpoint/2010/main" val="2772282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Einführung: Programme</a:t>
            </a:r>
            <a:endParaRPr lang="de-DE" dirty="0"/>
          </a:p>
        </p:txBody>
      </p:sp>
      <p:sp>
        <p:nvSpPr>
          <p:cNvPr id="3" name="Inhaltsplatzhalter 2"/>
          <p:cNvSpPr>
            <a:spLocks noGrp="1"/>
          </p:cNvSpPr>
          <p:nvPr>
            <p:ph idx="1"/>
          </p:nvPr>
        </p:nvSpPr>
        <p:spPr/>
        <p:txBody>
          <a:bodyPr/>
          <a:lstStyle/>
          <a:p>
            <a:r>
              <a:rPr lang="de-DE" dirty="0" smtClean="0"/>
              <a:t>Ein Programm ist eine Liste von Befehlen an einen Computer</a:t>
            </a:r>
          </a:p>
          <a:p>
            <a:r>
              <a:rPr lang="de-DE" dirty="0"/>
              <a:t>W</a:t>
            </a:r>
            <a:r>
              <a:rPr lang="de-DE" dirty="0" smtClean="0"/>
              <a:t>ie ein Kochrezept oder eine Anleitung</a:t>
            </a:r>
          </a:p>
          <a:p>
            <a:r>
              <a:rPr lang="de-DE" dirty="0" smtClean="0"/>
              <a:t>Die Befehle werden in der Reihenfolge abgearbeitet</a:t>
            </a:r>
          </a:p>
          <a:p>
            <a:r>
              <a:rPr lang="de-DE" dirty="0" smtClean="0"/>
              <a:t>Oft sind Programmiersprachen aus simplen Befehlen aufgebaut, diese können aber kombiniert werden</a:t>
            </a:r>
          </a:p>
          <a:p>
            <a:r>
              <a:rPr lang="de-DE" dirty="0" smtClean="0"/>
              <a:t>In vielen Programmiersprachen erkennst Du Befehle an den runden Klammern danach, Beispiele mp3-player: „</a:t>
            </a:r>
            <a:r>
              <a:rPr lang="de-DE" dirty="0" err="1" smtClean="0"/>
              <a:t>play</a:t>
            </a:r>
            <a:r>
              <a:rPr lang="de-DE" dirty="0" smtClean="0"/>
              <a:t>()“, „</a:t>
            </a:r>
            <a:r>
              <a:rPr lang="de-DE" dirty="0" err="1" smtClean="0"/>
              <a:t>next</a:t>
            </a:r>
            <a:r>
              <a:rPr lang="de-DE" dirty="0" smtClean="0"/>
              <a:t>()“, „</a:t>
            </a:r>
            <a:r>
              <a:rPr lang="de-DE" dirty="0" err="1" smtClean="0"/>
              <a:t>stop</a:t>
            </a:r>
            <a:r>
              <a:rPr lang="de-DE" dirty="0" smtClean="0"/>
              <a:t>()“</a:t>
            </a:r>
          </a:p>
          <a:p>
            <a:endParaRPr lang="de-DE" dirty="0"/>
          </a:p>
          <a:p>
            <a:pPr marL="0" indent="0">
              <a:buNone/>
            </a:pPr>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5</a:t>
            </a:fld>
            <a:endParaRPr lang="de-DE" dirty="0"/>
          </a:p>
        </p:txBody>
      </p:sp>
    </p:spTree>
    <p:extLst>
      <p:ext uri="{BB962C8B-B14F-4D97-AF65-F5344CB8AC3E}">
        <p14:creationId xmlns:p14="http://schemas.microsoft.com/office/powerpoint/2010/main" val="30979755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Einführung</a:t>
            </a:r>
            <a:br>
              <a:rPr lang="de-DE" dirty="0" smtClean="0"/>
            </a:br>
            <a:r>
              <a:rPr lang="de-DE" dirty="0" smtClean="0"/>
              <a:t>Blöcke</a:t>
            </a:r>
            <a:br>
              <a:rPr lang="de-DE" dirty="0" smtClean="0"/>
            </a:b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50</a:t>
            </a:fld>
            <a:endParaRPr lang="de-DE" dirty="0"/>
          </a:p>
        </p:txBody>
      </p:sp>
      <p:sp>
        <p:nvSpPr>
          <p:cNvPr id="6" name="Inhaltsplatzhalter 2"/>
          <p:cNvSpPr>
            <a:spLocks noGrp="1"/>
          </p:cNvSpPr>
          <p:nvPr>
            <p:ph idx="1"/>
          </p:nvPr>
        </p:nvSpPr>
        <p:spPr>
          <a:xfrm>
            <a:off x="2589212" y="2133600"/>
            <a:ext cx="5048205" cy="3777622"/>
          </a:xfrm>
        </p:spPr>
        <p:txBody>
          <a:bodyPr/>
          <a:lstStyle/>
          <a:p>
            <a:r>
              <a:rPr lang="de-DE" dirty="0" smtClean="0"/>
              <a:t>Blöcke dienen zum Strukturieren des Programmes</a:t>
            </a:r>
          </a:p>
          <a:p>
            <a:r>
              <a:rPr lang="de-DE" dirty="0" smtClean="0"/>
              <a:t>Gebt ihnen sinnvolle Namen</a:t>
            </a:r>
          </a:p>
          <a:p>
            <a:r>
              <a:rPr lang="de-DE" dirty="0" smtClean="0"/>
              <a:t>Blöcke dürfen </a:t>
            </a:r>
            <a:r>
              <a:rPr lang="de-DE" b="1" dirty="0" smtClean="0"/>
              <a:t>NICHT</a:t>
            </a:r>
            <a:r>
              <a:rPr lang="de-DE" dirty="0" smtClean="0"/>
              <a:t> den gleichen Namen wie eine Variable haben</a:t>
            </a:r>
          </a:p>
          <a:p>
            <a:r>
              <a:rPr lang="de-DE" dirty="0" smtClean="0"/>
              <a:t>Innerhalb eines Blockes habt ihr Zugriff auf alle Variablen des gesamten Programmes</a:t>
            </a:r>
          </a:p>
          <a:p>
            <a:endParaRPr lang="de-DE" dirty="0" smtClean="0"/>
          </a:p>
          <a:p>
            <a:endParaRPr lang="de-DE" dirty="0"/>
          </a:p>
        </p:txBody>
      </p:sp>
      <p:pic>
        <p:nvPicPr>
          <p:cNvPr id="9" name="Grafik 8"/>
          <p:cNvPicPr>
            <a:picLocks noChangeAspect="1"/>
          </p:cNvPicPr>
          <p:nvPr/>
        </p:nvPicPr>
        <p:blipFill>
          <a:blip r:embed="rId2"/>
          <a:stretch>
            <a:fillRect/>
          </a:stretch>
        </p:blipFill>
        <p:spPr>
          <a:xfrm>
            <a:off x="7847012" y="2133600"/>
            <a:ext cx="3657600" cy="1600200"/>
          </a:xfrm>
          <a:prstGeom prst="rect">
            <a:avLst/>
          </a:prstGeom>
        </p:spPr>
      </p:pic>
      <p:pic>
        <p:nvPicPr>
          <p:cNvPr id="10" name="Grafik 9"/>
          <p:cNvPicPr>
            <a:picLocks noChangeAspect="1"/>
          </p:cNvPicPr>
          <p:nvPr/>
        </p:nvPicPr>
        <p:blipFill>
          <a:blip r:embed="rId3"/>
          <a:stretch>
            <a:fillRect/>
          </a:stretch>
        </p:blipFill>
        <p:spPr>
          <a:xfrm>
            <a:off x="7847012" y="4022411"/>
            <a:ext cx="1914525" cy="1095375"/>
          </a:xfrm>
          <a:prstGeom prst="rect">
            <a:avLst/>
          </a:prstGeom>
        </p:spPr>
      </p:pic>
    </p:spTree>
    <p:extLst>
      <p:ext uri="{BB962C8B-B14F-4D97-AF65-F5344CB8AC3E}">
        <p14:creationId xmlns:p14="http://schemas.microsoft.com/office/powerpoint/2010/main" val="5412717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Einführung</a:t>
            </a:r>
            <a:br>
              <a:rPr lang="de-DE" dirty="0" smtClean="0"/>
            </a:br>
            <a:r>
              <a:rPr lang="de-DE" dirty="0" smtClean="0"/>
              <a:t>Sense-</a:t>
            </a:r>
            <a:r>
              <a:rPr lang="de-DE" dirty="0" err="1" smtClean="0"/>
              <a:t>Reason</a:t>
            </a:r>
            <a:r>
              <a:rPr lang="de-DE" dirty="0" smtClean="0"/>
              <a:t>-Act Modell</a:t>
            </a:r>
            <a:br>
              <a:rPr lang="de-DE" dirty="0" smtClean="0"/>
            </a:b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51</a:t>
            </a:fld>
            <a:endParaRPr lang="de-DE" dirty="0"/>
          </a:p>
        </p:txBody>
      </p:sp>
      <p:sp>
        <p:nvSpPr>
          <p:cNvPr id="6" name="Inhaltsplatzhalter 2"/>
          <p:cNvSpPr>
            <a:spLocks noGrp="1"/>
          </p:cNvSpPr>
          <p:nvPr>
            <p:ph idx="1"/>
          </p:nvPr>
        </p:nvSpPr>
        <p:spPr>
          <a:xfrm>
            <a:off x="2589212" y="2133600"/>
            <a:ext cx="5048205" cy="3777622"/>
          </a:xfrm>
        </p:spPr>
        <p:txBody>
          <a:bodyPr/>
          <a:lstStyle/>
          <a:p>
            <a:r>
              <a:rPr lang="de-DE" dirty="0" smtClean="0"/>
              <a:t>Sense-</a:t>
            </a:r>
            <a:r>
              <a:rPr lang="de-DE" dirty="0" err="1" smtClean="0"/>
              <a:t>Reason</a:t>
            </a:r>
            <a:r>
              <a:rPr lang="de-DE" dirty="0" smtClean="0"/>
              <a:t>-Act ist ein sinnvoller Ablauf für die Programmierung eurer Pflanze</a:t>
            </a:r>
          </a:p>
          <a:p>
            <a:r>
              <a:rPr lang="de-DE" dirty="0" smtClean="0"/>
              <a:t>Das Programm sollte so aufgebaut werden</a:t>
            </a:r>
          </a:p>
          <a:p>
            <a:r>
              <a:rPr lang="de-DE" dirty="0" smtClean="0"/>
              <a:t>Die Werte von einem Programmteil zum nächsten speichert ihr in Variablen</a:t>
            </a:r>
          </a:p>
          <a:p>
            <a:endParaRPr lang="de-DE" dirty="0"/>
          </a:p>
        </p:txBody>
      </p:sp>
      <p:pic>
        <p:nvPicPr>
          <p:cNvPr id="3" name="Grafik 2"/>
          <p:cNvPicPr>
            <a:picLocks noChangeAspect="1"/>
          </p:cNvPicPr>
          <p:nvPr/>
        </p:nvPicPr>
        <p:blipFill>
          <a:blip r:embed="rId2"/>
          <a:stretch>
            <a:fillRect/>
          </a:stretch>
        </p:blipFill>
        <p:spPr>
          <a:xfrm>
            <a:off x="8612777" y="2220524"/>
            <a:ext cx="2351314" cy="2001118"/>
          </a:xfrm>
          <a:prstGeom prst="rect">
            <a:avLst/>
          </a:prstGeom>
        </p:spPr>
      </p:pic>
      <p:sp>
        <p:nvSpPr>
          <p:cNvPr id="5" name="Rechteck 4"/>
          <p:cNvSpPr/>
          <p:nvPr/>
        </p:nvSpPr>
        <p:spPr>
          <a:xfrm>
            <a:off x="2686595" y="4537166"/>
            <a:ext cx="1384662" cy="61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Sense</a:t>
            </a:r>
            <a:endParaRPr lang="de-DE" dirty="0"/>
          </a:p>
        </p:txBody>
      </p:sp>
      <p:sp>
        <p:nvSpPr>
          <p:cNvPr id="8" name="Rechteck 7"/>
          <p:cNvSpPr/>
          <p:nvPr/>
        </p:nvSpPr>
        <p:spPr>
          <a:xfrm>
            <a:off x="4957355" y="4537166"/>
            <a:ext cx="1384662" cy="61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Reason</a:t>
            </a:r>
            <a:endParaRPr lang="de-DE" dirty="0"/>
          </a:p>
        </p:txBody>
      </p:sp>
      <p:sp>
        <p:nvSpPr>
          <p:cNvPr id="10" name="Rechteck 9"/>
          <p:cNvSpPr/>
          <p:nvPr/>
        </p:nvSpPr>
        <p:spPr>
          <a:xfrm>
            <a:off x="7228115" y="4537166"/>
            <a:ext cx="1384662" cy="618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Act</a:t>
            </a:r>
            <a:endParaRPr lang="de-DE" dirty="0"/>
          </a:p>
        </p:txBody>
      </p:sp>
      <p:cxnSp>
        <p:nvCxnSpPr>
          <p:cNvPr id="11" name="Gewinkelte Verbindung 10"/>
          <p:cNvCxnSpPr>
            <a:stCxn id="10" idx="2"/>
            <a:endCxn id="5" idx="2"/>
          </p:cNvCxnSpPr>
          <p:nvPr/>
        </p:nvCxnSpPr>
        <p:spPr>
          <a:xfrm rot="5400000">
            <a:off x="5649686" y="2884714"/>
            <a:ext cx="12700" cy="4541520"/>
          </a:xfrm>
          <a:prstGeom prst="bentConnector3">
            <a:avLst>
              <a:gd name="adj1" fmla="val 433714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5" idx="3"/>
            <a:endCxn id="8" idx="1"/>
          </p:cNvCxnSpPr>
          <p:nvPr/>
        </p:nvCxnSpPr>
        <p:spPr>
          <a:xfrm>
            <a:off x="4071257" y="4846320"/>
            <a:ext cx="8860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3"/>
            <a:endCxn id="10" idx="1"/>
          </p:cNvCxnSpPr>
          <p:nvPr/>
        </p:nvCxnSpPr>
        <p:spPr>
          <a:xfrm>
            <a:off x="6342017" y="4846320"/>
            <a:ext cx="8860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1813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Kreativ-Übung</a:t>
            </a:r>
            <a:br>
              <a:rPr lang="de-DE" dirty="0" smtClean="0"/>
            </a:br>
            <a:endParaRPr lang="de-DE" dirty="0"/>
          </a:p>
        </p:txBody>
      </p:sp>
      <p:sp>
        <p:nvSpPr>
          <p:cNvPr id="3" name="Inhaltsplatzhalter 2"/>
          <p:cNvSpPr>
            <a:spLocks noGrp="1"/>
          </p:cNvSpPr>
          <p:nvPr>
            <p:ph idx="1"/>
          </p:nvPr>
        </p:nvSpPr>
        <p:spPr/>
        <p:txBody>
          <a:bodyPr/>
          <a:lstStyle/>
          <a:p>
            <a:r>
              <a:rPr lang="de-DE" dirty="0" smtClean="0"/>
              <a:t>Was von den Ideen von der ersten Kreativrunde meint Ihr sind umsetzbar?</a:t>
            </a:r>
          </a:p>
          <a:p>
            <a:r>
              <a:rPr lang="de-DE" dirty="0" smtClean="0"/>
              <a:t>Was für neue Ideen sind Euch gekommen?</a:t>
            </a:r>
          </a:p>
          <a:p>
            <a:endParaRPr lang="de-DE" dirty="0" smtClean="0"/>
          </a:p>
        </p:txBody>
      </p:sp>
      <p:sp>
        <p:nvSpPr>
          <p:cNvPr id="4" name="Foliennummernplatzhalter 3"/>
          <p:cNvSpPr>
            <a:spLocks noGrp="1"/>
          </p:cNvSpPr>
          <p:nvPr>
            <p:ph type="sldNum" sz="quarter" idx="12"/>
          </p:nvPr>
        </p:nvSpPr>
        <p:spPr/>
        <p:txBody>
          <a:bodyPr/>
          <a:lstStyle/>
          <a:p>
            <a:fld id="{339AAA98-22AC-41C1-93F4-361D646F55AA}" type="slidenum">
              <a:rPr lang="de-DE" smtClean="0"/>
              <a:t>52</a:t>
            </a:fld>
            <a:endParaRPr lang="de-DE" dirty="0"/>
          </a:p>
        </p:txBody>
      </p:sp>
    </p:spTree>
    <p:extLst>
      <p:ext uri="{BB962C8B-B14F-4D97-AF65-F5344CB8AC3E}">
        <p14:creationId xmlns:p14="http://schemas.microsoft.com/office/powerpoint/2010/main" val="30694318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smtClean="0"/>
              <a:t>Aufgaben für die Exkursion und </a:t>
            </a:r>
            <a:r>
              <a:rPr lang="de-DE" dirty="0" smtClean="0"/>
              <a:t>Recherche</a:t>
            </a:r>
            <a:r>
              <a:rPr lang="de-DE" dirty="0" smtClean="0"/>
              <a:t/>
            </a:r>
            <a:br>
              <a:rPr lang="de-DE" dirty="0" smtClean="0"/>
            </a:br>
            <a:r>
              <a:rPr lang="de-DE" dirty="0" smtClean="0"/>
              <a:t/>
            </a:r>
            <a:br>
              <a:rPr lang="de-DE" dirty="0" smtClean="0"/>
            </a:br>
            <a:endParaRPr lang="de-DE" dirty="0"/>
          </a:p>
        </p:txBody>
      </p:sp>
      <p:sp>
        <p:nvSpPr>
          <p:cNvPr id="3" name="Inhaltsplatzhalter 2"/>
          <p:cNvSpPr>
            <a:spLocks noGrp="1"/>
          </p:cNvSpPr>
          <p:nvPr>
            <p:ph idx="1"/>
          </p:nvPr>
        </p:nvSpPr>
        <p:spPr>
          <a:xfrm>
            <a:off x="2589211" y="2133599"/>
            <a:ext cx="9393681" cy="4171507"/>
          </a:xfrm>
        </p:spPr>
        <p:txBody>
          <a:bodyPr/>
          <a:lstStyle/>
          <a:p>
            <a:r>
              <a:rPr lang="de-DE" dirty="0" smtClean="0"/>
              <a:t>Macht </a:t>
            </a:r>
            <a:r>
              <a:rPr lang="de-DE" dirty="0" smtClean="0"/>
              <a:t>Fotos des Ausflugs, der Pflanzen und vom botanischen Garten</a:t>
            </a:r>
          </a:p>
          <a:p>
            <a:r>
              <a:rPr lang="de-DE" dirty="0" smtClean="0"/>
              <a:t>Macht Euch Stichworte über die Exkursion</a:t>
            </a:r>
          </a:p>
          <a:p>
            <a:r>
              <a:rPr lang="de-DE" dirty="0" smtClean="0"/>
              <a:t>Welche Pflanzen (Name und Art) habt Ihr bekommen?</a:t>
            </a:r>
          </a:p>
          <a:p>
            <a:r>
              <a:rPr lang="de-DE" dirty="0" smtClean="0"/>
              <a:t>Was wisst Ihr über die Bedürfnisse (Licht, Wasser, Boden) der Pflanzen? </a:t>
            </a:r>
          </a:p>
          <a:p>
            <a:r>
              <a:rPr lang="de-DE" dirty="0" smtClean="0"/>
              <a:t>Was wisst Ihr nicht und müsst es noch recherchieren?</a:t>
            </a:r>
          </a:p>
          <a:p>
            <a:pPr marL="0" indent="0">
              <a:buNone/>
            </a:pPr>
            <a:endParaRPr lang="de-DE" dirty="0" smtClean="0"/>
          </a:p>
          <a:p>
            <a:pPr marL="0" indent="0">
              <a:buNone/>
            </a:pPr>
            <a:endParaRPr lang="de-DE" dirty="0" smtClean="0"/>
          </a:p>
          <a:p>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53</a:t>
            </a:fld>
            <a:endParaRPr lang="de-DE" dirty="0"/>
          </a:p>
        </p:txBody>
      </p:sp>
    </p:spTree>
    <p:extLst>
      <p:ext uri="{BB962C8B-B14F-4D97-AF65-F5344CB8AC3E}">
        <p14:creationId xmlns:p14="http://schemas.microsoft.com/office/powerpoint/2010/main" val="3777652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Aktor</a:t>
            </a:r>
            <a:br>
              <a:rPr lang="de-DE" dirty="0" smtClean="0"/>
            </a:br>
            <a:r>
              <a:rPr lang="de-DE" dirty="0" smtClean="0"/>
              <a:t>MP3</a:t>
            </a: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54</a:t>
            </a:fld>
            <a:endParaRPr lang="de-DE" dirty="0"/>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6422" y="2588430"/>
            <a:ext cx="4035347" cy="3181199"/>
          </a:xfrm>
          <a:prstGeom prst="rect">
            <a:avLst/>
          </a:prstGeom>
        </p:spPr>
      </p:pic>
      <p:sp>
        <p:nvSpPr>
          <p:cNvPr id="9" name="Inhaltsplatzhalter 2"/>
          <p:cNvSpPr>
            <a:spLocks noGrp="1"/>
          </p:cNvSpPr>
          <p:nvPr>
            <p:ph idx="1"/>
          </p:nvPr>
        </p:nvSpPr>
        <p:spPr>
          <a:xfrm>
            <a:off x="2589212" y="2909164"/>
            <a:ext cx="4995954" cy="3002058"/>
          </a:xfrm>
        </p:spPr>
        <p:txBody>
          <a:bodyPr>
            <a:normAutofit fontScale="77500" lnSpcReduction="20000"/>
          </a:bodyPr>
          <a:lstStyle/>
          <a:p>
            <a:r>
              <a:rPr lang="de-DE" dirty="0" smtClean="0"/>
              <a:t>Das MP3-Modul an D2 verbinden</a:t>
            </a:r>
          </a:p>
          <a:p>
            <a:r>
              <a:rPr lang="de-DE" dirty="0" smtClean="0"/>
              <a:t>Sounds als mp3 Speichern</a:t>
            </a:r>
          </a:p>
          <a:p>
            <a:pPr lvl="1"/>
            <a:r>
              <a:rPr lang="de-DE" dirty="0" smtClean="0"/>
              <a:t>Name: 01.mp3 , 02.mp3, 03.mp3, …</a:t>
            </a:r>
          </a:p>
          <a:p>
            <a:r>
              <a:rPr lang="de-DE" dirty="0" smtClean="0"/>
              <a:t>Ordner auf der SD Karte „MP3“ erstellen</a:t>
            </a:r>
          </a:p>
          <a:p>
            <a:r>
              <a:rPr lang="de-DE" dirty="0" smtClean="0"/>
              <a:t>Dateien in den Ordner kopieren</a:t>
            </a:r>
            <a:endParaRPr lang="de-DE" dirty="0"/>
          </a:p>
          <a:p>
            <a:r>
              <a:rPr lang="de-DE" dirty="0" smtClean="0"/>
              <a:t>Abspielen über </a:t>
            </a:r>
            <a:r>
              <a:rPr lang="de-DE" dirty="0" err="1" smtClean="0"/>
              <a:t>MBlock</a:t>
            </a:r>
            <a:r>
              <a:rPr lang="de-DE" dirty="0" smtClean="0"/>
              <a:t> „</a:t>
            </a:r>
            <a:r>
              <a:rPr lang="de-DE" dirty="0" err="1" smtClean="0"/>
              <a:t>play</a:t>
            </a:r>
            <a:r>
              <a:rPr lang="de-DE" dirty="0" smtClean="0"/>
              <a:t> mp3 (1)“</a:t>
            </a:r>
          </a:p>
          <a:p>
            <a:endParaRPr lang="de-DE" dirty="0"/>
          </a:p>
          <a:p>
            <a:r>
              <a:rPr lang="de-DE" dirty="0" smtClean="0"/>
              <a:t>Sounds findet ihr u.a. auf </a:t>
            </a:r>
            <a:r>
              <a:rPr lang="de-DE" dirty="0" smtClean="0">
                <a:hlinkClick r:id="rId3"/>
              </a:rPr>
              <a:t>www.soundbible.com</a:t>
            </a:r>
            <a:endParaRPr lang="de-DE" dirty="0" smtClean="0"/>
          </a:p>
          <a:p>
            <a:r>
              <a:rPr lang="de-DE" dirty="0" err="1" smtClean="0"/>
              <a:t>Youtube</a:t>
            </a:r>
            <a:r>
              <a:rPr lang="de-DE" dirty="0" smtClean="0"/>
              <a:t> </a:t>
            </a:r>
            <a:r>
              <a:rPr lang="de-DE" dirty="0" err="1" smtClean="0"/>
              <a:t>songs</a:t>
            </a:r>
            <a:r>
              <a:rPr lang="de-DE" dirty="0"/>
              <a:t> umwandeln: </a:t>
            </a:r>
            <a:endParaRPr lang="de-DE" dirty="0" smtClean="0"/>
          </a:p>
          <a:p>
            <a:pPr marL="0" indent="0">
              <a:buNone/>
            </a:pPr>
            <a:r>
              <a:rPr lang="de-DE" dirty="0" smtClean="0"/>
              <a:t>https</a:t>
            </a:r>
            <a:r>
              <a:rPr lang="de-DE" dirty="0"/>
              <a:t>://www.onlinevideoconverter.com/de</a:t>
            </a:r>
          </a:p>
        </p:txBody>
      </p:sp>
    </p:spTree>
    <p:extLst>
      <p:ext uri="{BB962C8B-B14F-4D97-AF65-F5344CB8AC3E}">
        <p14:creationId xmlns:p14="http://schemas.microsoft.com/office/powerpoint/2010/main" val="4072084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Feedback Tag </a:t>
            </a:r>
            <a:r>
              <a:rPr lang="de-DE" dirty="0" smtClean="0"/>
              <a:t>2</a:t>
            </a:r>
            <a:endParaRPr lang="de-DE" dirty="0"/>
          </a:p>
        </p:txBody>
      </p:sp>
      <p:sp>
        <p:nvSpPr>
          <p:cNvPr id="3" name="Inhaltsplatzhalter 2"/>
          <p:cNvSpPr>
            <a:spLocks noGrp="1"/>
          </p:cNvSpPr>
          <p:nvPr>
            <p:ph idx="1"/>
          </p:nvPr>
        </p:nvSpPr>
        <p:spPr/>
        <p:txBody>
          <a:bodyPr/>
          <a:lstStyle/>
          <a:p>
            <a:r>
              <a:rPr lang="de-DE" dirty="0"/>
              <a:t>Was denkt Ihr?</a:t>
            </a:r>
          </a:p>
          <a:p>
            <a:pPr marL="0" indent="0">
              <a:buNone/>
            </a:pPr>
            <a:endParaRPr lang="de-DE" dirty="0"/>
          </a:p>
          <a:p>
            <a:endParaRPr lang="de-DE" dirty="0"/>
          </a:p>
          <a:p>
            <a:pPr marL="0" indent="0">
              <a:buNone/>
            </a:pP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55</a:t>
            </a:fld>
            <a:endParaRPr lang="de-DE" dirty="0"/>
          </a:p>
        </p:txBody>
      </p:sp>
    </p:spTree>
    <p:extLst>
      <p:ext uri="{BB962C8B-B14F-4D97-AF65-F5344CB8AC3E}">
        <p14:creationId xmlns:p14="http://schemas.microsoft.com/office/powerpoint/2010/main" val="3371832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883" y="2321493"/>
            <a:ext cx="8119729" cy="3227592"/>
          </a:xfrm>
          <a:prstGeom prst="rect">
            <a:avLst/>
          </a:prstGeom>
        </p:spPr>
      </p:pic>
      <p:sp>
        <p:nvSpPr>
          <p:cNvPr id="2" name="Titel 1"/>
          <p:cNvSpPr>
            <a:spLocks noGrp="1"/>
          </p:cNvSpPr>
          <p:nvPr>
            <p:ph type="title"/>
          </p:nvPr>
        </p:nvSpPr>
        <p:spPr/>
        <p:txBody>
          <a:bodyPr/>
          <a:lstStyle/>
          <a:p>
            <a:r>
              <a:rPr lang="de-DE" dirty="0" smtClean="0"/>
              <a:t>Arduino – </a:t>
            </a:r>
            <a:br>
              <a:rPr lang="de-DE" dirty="0" smtClean="0"/>
            </a:br>
            <a:r>
              <a:rPr lang="de-DE" dirty="0" smtClean="0"/>
              <a:t>Eine open </a:t>
            </a:r>
            <a:r>
              <a:rPr lang="de-DE" dirty="0" err="1" smtClean="0"/>
              <a:t>source</a:t>
            </a:r>
            <a:r>
              <a:rPr lang="de-DE" dirty="0" smtClean="0"/>
              <a:t> </a:t>
            </a:r>
            <a:r>
              <a:rPr lang="de-DE" dirty="0" err="1" smtClean="0"/>
              <a:t>Prototyping</a:t>
            </a:r>
            <a:r>
              <a:rPr lang="de-DE" dirty="0" smtClean="0"/>
              <a:t> Plattform</a:t>
            </a:r>
            <a:endParaRPr lang="de-DE" dirty="0"/>
          </a:p>
        </p:txBody>
      </p:sp>
      <p:sp>
        <p:nvSpPr>
          <p:cNvPr id="3" name="Inhaltsplatzhalter 2"/>
          <p:cNvSpPr>
            <a:spLocks noGrp="1"/>
          </p:cNvSpPr>
          <p:nvPr>
            <p:ph idx="1"/>
          </p:nvPr>
        </p:nvSpPr>
        <p:spPr>
          <a:xfrm>
            <a:off x="2589212" y="3850104"/>
            <a:ext cx="4405146" cy="2061117"/>
          </a:xfrm>
        </p:spPr>
        <p:txBody>
          <a:bodyPr>
            <a:normAutofit/>
          </a:bodyPr>
          <a:lstStyle/>
          <a:p>
            <a:r>
              <a:rPr lang="de-DE" dirty="0"/>
              <a:t>Der Arduino ist ein </a:t>
            </a:r>
            <a:r>
              <a:rPr lang="de-DE" dirty="0" smtClean="0"/>
              <a:t>Mini-Computer</a:t>
            </a:r>
          </a:p>
          <a:p>
            <a:r>
              <a:rPr lang="de-DE" dirty="0" smtClean="0"/>
              <a:t>Mit dem Arduino lassen sich schnell und einfach Sensoren und LEDs oder Motoren ansteuern</a:t>
            </a:r>
          </a:p>
          <a:p>
            <a:r>
              <a:rPr lang="de-DE" dirty="0" smtClean="0"/>
              <a:t>Durch den Arduino vereinfacht sich der Umgang mit Elektronik</a:t>
            </a:r>
          </a:p>
          <a:p>
            <a:endParaRPr lang="de-DE" dirty="0"/>
          </a:p>
        </p:txBody>
      </p:sp>
      <p:sp>
        <p:nvSpPr>
          <p:cNvPr id="5" name="Foliennummernplatzhalter 4"/>
          <p:cNvSpPr>
            <a:spLocks noGrp="1"/>
          </p:cNvSpPr>
          <p:nvPr>
            <p:ph type="sldNum" sz="quarter" idx="12"/>
          </p:nvPr>
        </p:nvSpPr>
        <p:spPr/>
        <p:txBody>
          <a:bodyPr/>
          <a:lstStyle/>
          <a:p>
            <a:fld id="{339AAA98-22AC-41C1-93F4-361D646F55AA}" type="slidenum">
              <a:rPr lang="de-DE" smtClean="0"/>
              <a:t>6</a:t>
            </a:fld>
            <a:endParaRPr lang="de-DE" dirty="0"/>
          </a:p>
        </p:txBody>
      </p:sp>
    </p:spTree>
    <p:extLst>
      <p:ext uri="{BB962C8B-B14F-4D97-AF65-F5344CB8AC3E}">
        <p14:creationId xmlns:p14="http://schemas.microsoft.com/office/powerpoint/2010/main" val="639306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03432" y="2384111"/>
            <a:ext cx="2412510" cy="2066570"/>
          </a:xfrm>
          <a:prstGeom prst="rect">
            <a:avLst/>
          </a:prstGeom>
        </p:spPr>
      </p:pic>
      <p:pic>
        <p:nvPicPr>
          <p:cNvPr id="6" name="Inhaltsplatzhalt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294146" y="2384111"/>
            <a:ext cx="2109286" cy="2109286"/>
          </a:xfrm>
        </p:spPr>
      </p:pic>
      <p:sp>
        <p:nvSpPr>
          <p:cNvPr id="2" name="Titel 1"/>
          <p:cNvSpPr>
            <a:spLocks noGrp="1"/>
          </p:cNvSpPr>
          <p:nvPr>
            <p:ph type="title"/>
          </p:nvPr>
        </p:nvSpPr>
        <p:spPr/>
        <p:txBody>
          <a:bodyPr>
            <a:normAutofit fontScale="90000"/>
          </a:bodyPr>
          <a:lstStyle/>
          <a:p>
            <a:r>
              <a:rPr lang="de-DE" dirty="0" err="1" smtClean="0"/>
              <a:t>Seeed</a:t>
            </a:r>
            <a:r>
              <a:rPr lang="de-DE" dirty="0" smtClean="0"/>
              <a:t> Grove –</a:t>
            </a:r>
            <a:br>
              <a:rPr lang="de-DE" dirty="0" smtClean="0"/>
            </a:br>
            <a:r>
              <a:rPr lang="de-DE" dirty="0" smtClean="0"/>
              <a:t>Sensoren (Licht, Temperatur, </a:t>
            </a:r>
            <a:r>
              <a:rPr lang="de-DE" dirty="0" err="1" smtClean="0"/>
              <a:t>etc</a:t>
            </a:r>
            <a:r>
              <a:rPr lang="de-DE" dirty="0" smtClean="0"/>
              <a:t>) </a:t>
            </a:r>
            <a:br>
              <a:rPr lang="de-DE" dirty="0" smtClean="0"/>
            </a:br>
            <a:r>
              <a:rPr lang="de-DE" dirty="0" smtClean="0"/>
              <a:t>Aktoren (Motoren, Displays, LEDs, etc.)</a:t>
            </a:r>
            <a:br>
              <a:rPr lang="de-DE" dirty="0" smtClean="0"/>
            </a:br>
            <a:r>
              <a:rPr lang="de-DE" dirty="0" smtClean="0"/>
              <a:t>Kabel zum Stecken statt löten</a:t>
            </a:r>
            <a:br>
              <a:rPr lang="de-DE" dirty="0" smtClean="0"/>
            </a:br>
            <a:endParaRPr lang="de-DE" dirty="0"/>
          </a:p>
        </p:txBody>
      </p:sp>
      <p:pic>
        <p:nvPicPr>
          <p:cNvPr id="5" name="Grafik 4"/>
          <p:cNvPicPr>
            <a:picLocks noChangeAspect="1"/>
          </p:cNvPicPr>
          <p:nvPr/>
        </p:nvPicPr>
        <p:blipFill>
          <a:blip r:embed="rId4"/>
          <a:stretch>
            <a:fillRect/>
          </a:stretch>
        </p:blipFill>
        <p:spPr>
          <a:xfrm>
            <a:off x="2589212" y="2648806"/>
            <a:ext cx="5245768" cy="3934326"/>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6657" y="4450681"/>
            <a:ext cx="3209758" cy="2407319"/>
          </a:xfrm>
          <a:prstGeom prst="rect">
            <a:avLst/>
          </a:prstGeom>
        </p:spPr>
      </p:pic>
      <p:pic>
        <p:nvPicPr>
          <p:cNvPr id="9" name="Grafik 8"/>
          <p:cNvPicPr>
            <a:picLocks noChangeAspect="1"/>
          </p:cNvPicPr>
          <p:nvPr/>
        </p:nvPicPr>
        <p:blipFill>
          <a:blip r:embed="rId6"/>
          <a:stretch>
            <a:fillRect/>
          </a:stretch>
        </p:blipFill>
        <p:spPr>
          <a:xfrm>
            <a:off x="7927604" y="4289989"/>
            <a:ext cx="2227262" cy="2227262"/>
          </a:xfrm>
          <a:prstGeom prst="rect">
            <a:avLst/>
          </a:prstGeom>
        </p:spPr>
      </p:pic>
      <p:sp>
        <p:nvSpPr>
          <p:cNvPr id="10" name="Foliennummernplatzhalter 9"/>
          <p:cNvSpPr>
            <a:spLocks noGrp="1"/>
          </p:cNvSpPr>
          <p:nvPr>
            <p:ph type="sldNum" sz="quarter" idx="12"/>
          </p:nvPr>
        </p:nvSpPr>
        <p:spPr/>
        <p:txBody>
          <a:bodyPr/>
          <a:lstStyle/>
          <a:p>
            <a:fld id="{339AAA98-22AC-41C1-93F4-361D646F55AA}" type="slidenum">
              <a:rPr lang="de-DE" smtClean="0"/>
              <a:t>7</a:t>
            </a:fld>
            <a:endParaRPr lang="de-DE" dirty="0"/>
          </a:p>
        </p:txBody>
      </p:sp>
    </p:spTree>
    <p:extLst>
      <p:ext uri="{BB962C8B-B14F-4D97-AF65-F5344CB8AC3E}">
        <p14:creationId xmlns:p14="http://schemas.microsoft.com/office/powerpoint/2010/main" val="1438321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Steckboard</a:t>
            </a:r>
            <a:br>
              <a:rPr lang="de-DE" dirty="0" smtClean="0"/>
            </a:br>
            <a:endParaRPr lang="de-DE" dirty="0"/>
          </a:p>
        </p:txBody>
      </p:sp>
      <p:sp>
        <p:nvSpPr>
          <p:cNvPr id="4" name="Foliennummernplatzhalter 3"/>
          <p:cNvSpPr>
            <a:spLocks noGrp="1"/>
          </p:cNvSpPr>
          <p:nvPr>
            <p:ph type="sldNum" sz="quarter" idx="12"/>
          </p:nvPr>
        </p:nvSpPr>
        <p:spPr/>
        <p:txBody>
          <a:bodyPr/>
          <a:lstStyle/>
          <a:p>
            <a:fld id="{339AAA98-22AC-41C1-93F4-361D646F55AA}" type="slidenum">
              <a:rPr lang="de-DE" smtClean="0"/>
              <a:t>8</a:t>
            </a:fld>
            <a:endParaRPr lang="de-DE" dirty="0"/>
          </a:p>
        </p:txBody>
      </p:sp>
      <p:pic>
        <p:nvPicPr>
          <p:cNvPr id="6" name="Grafik 5"/>
          <p:cNvPicPr>
            <a:picLocks noChangeAspect="1"/>
          </p:cNvPicPr>
          <p:nvPr/>
        </p:nvPicPr>
        <p:blipFill rotWithShape="1">
          <a:blip r:embed="rId2"/>
          <a:srcRect l="6096" t="9170" r="55712" b="50274"/>
          <a:stretch/>
        </p:blipFill>
        <p:spPr>
          <a:xfrm>
            <a:off x="5085103" y="3183892"/>
            <a:ext cx="4371475" cy="3481606"/>
          </a:xfrm>
          <a:prstGeom prst="rect">
            <a:avLst/>
          </a:prstGeom>
        </p:spPr>
      </p:pic>
      <p:sp>
        <p:nvSpPr>
          <p:cNvPr id="7" name="Pfeil nach links 6"/>
          <p:cNvSpPr/>
          <p:nvPr/>
        </p:nvSpPr>
        <p:spPr>
          <a:xfrm rot="5400000">
            <a:off x="7291373" y="877824"/>
            <a:ext cx="664787" cy="3834064"/>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sp>
        <p:nvSpPr>
          <p:cNvPr id="8" name="Textfeld 7"/>
          <p:cNvSpPr txBox="1"/>
          <p:nvPr/>
        </p:nvSpPr>
        <p:spPr>
          <a:xfrm rot="16200000">
            <a:off x="861829" y="4075505"/>
            <a:ext cx="4760497" cy="1077218"/>
          </a:xfrm>
          <a:prstGeom prst="rect">
            <a:avLst/>
          </a:prstGeom>
          <a:noFill/>
        </p:spPr>
        <p:txBody>
          <a:bodyPr wrap="square" rtlCol="0">
            <a:spAutoFit/>
          </a:bodyPr>
          <a:lstStyle/>
          <a:p>
            <a:pPr algn="ctr"/>
            <a:r>
              <a:rPr lang="de-DE" sz="3200" b="1" dirty="0" smtClean="0"/>
              <a:t>Analoge Steckplätze</a:t>
            </a:r>
          </a:p>
          <a:p>
            <a:pPr algn="ctr"/>
            <a:r>
              <a:rPr lang="de-DE" sz="3200" b="1" dirty="0" smtClean="0"/>
              <a:t>A0 – A3</a:t>
            </a:r>
          </a:p>
        </p:txBody>
      </p:sp>
      <p:sp>
        <p:nvSpPr>
          <p:cNvPr id="9" name="Pfeil nach links 8"/>
          <p:cNvSpPr/>
          <p:nvPr/>
        </p:nvSpPr>
        <p:spPr>
          <a:xfrm>
            <a:off x="3870587" y="2703099"/>
            <a:ext cx="1034716" cy="3834064"/>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sp>
        <p:nvSpPr>
          <p:cNvPr id="10" name="Textfeld 9"/>
          <p:cNvSpPr txBox="1"/>
          <p:nvPr/>
        </p:nvSpPr>
        <p:spPr>
          <a:xfrm>
            <a:off x="5243517" y="1530824"/>
            <a:ext cx="4760497" cy="1077218"/>
          </a:xfrm>
          <a:prstGeom prst="rect">
            <a:avLst/>
          </a:prstGeom>
          <a:noFill/>
        </p:spPr>
        <p:txBody>
          <a:bodyPr wrap="square" rtlCol="0">
            <a:spAutoFit/>
          </a:bodyPr>
          <a:lstStyle/>
          <a:p>
            <a:pPr algn="ctr"/>
            <a:r>
              <a:rPr lang="de-DE" sz="3200" b="1" dirty="0" smtClean="0"/>
              <a:t>Digitale Steckplätze</a:t>
            </a:r>
          </a:p>
          <a:p>
            <a:pPr algn="ctr"/>
            <a:r>
              <a:rPr lang="de-DE" sz="3200" b="1" dirty="0" smtClean="0"/>
              <a:t>D</a:t>
            </a:r>
            <a:r>
              <a:rPr lang="de-DE" sz="3200" b="1" dirty="0"/>
              <a:t>2</a:t>
            </a:r>
            <a:r>
              <a:rPr lang="de-DE" sz="3200" b="1" dirty="0" smtClean="0"/>
              <a:t> – D8</a:t>
            </a:r>
          </a:p>
        </p:txBody>
      </p:sp>
      <p:sp>
        <p:nvSpPr>
          <p:cNvPr id="11" name="Pfeil nach links 10"/>
          <p:cNvSpPr/>
          <p:nvPr/>
        </p:nvSpPr>
        <p:spPr>
          <a:xfrm rot="10800000">
            <a:off x="9540799" y="4728180"/>
            <a:ext cx="935269" cy="1772653"/>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de-DE"/>
          </a:p>
        </p:txBody>
      </p:sp>
      <p:sp>
        <p:nvSpPr>
          <p:cNvPr id="12" name="Textfeld 11"/>
          <p:cNvSpPr txBox="1"/>
          <p:nvPr/>
        </p:nvSpPr>
        <p:spPr>
          <a:xfrm rot="5400000">
            <a:off x="8650227" y="4304102"/>
            <a:ext cx="4760497" cy="1077218"/>
          </a:xfrm>
          <a:prstGeom prst="rect">
            <a:avLst/>
          </a:prstGeom>
          <a:noFill/>
        </p:spPr>
        <p:txBody>
          <a:bodyPr wrap="square" rtlCol="0">
            <a:spAutoFit/>
          </a:bodyPr>
          <a:lstStyle/>
          <a:p>
            <a:pPr algn="ctr"/>
            <a:r>
              <a:rPr lang="de-DE" sz="3200" b="1" dirty="0" smtClean="0"/>
              <a:t>Display Steckplätze</a:t>
            </a:r>
          </a:p>
          <a:p>
            <a:pPr algn="ctr"/>
            <a:r>
              <a:rPr lang="de-DE" sz="3200" b="1" dirty="0" smtClean="0"/>
              <a:t>I2C</a:t>
            </a:r>
          </a:p>
        </p:txBody>
      </p:sp>
    </p:spTree>
    <p:extLst>
      <p:ext uri="{BB962C8B-B14F-4D97-AF65-F5344CB8AC3E}">
        <p14:creationId xmlns:p14="http://schemas.microsoft.com/office/powerpoint/2010/main" val="210583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accent2">
                <a:lumMod val="40000"/>
                <a:lumOff val="60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Kabel</a:t>
            </a:r>
            <a:endParaRPr lang="de-DE" dirty="0"/>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77381" y="3535679"/>
            <a:ext cx="3203061" cy="2402296"/>
          </a:xfrm>
        </p:spPr>
      </p:pic>
      <p:sp>
        <p:nvSpPr>
          <p:cNvPr id="4" name="Foliennummernplatzhalter 3"/>
          <p:cNvSpPr>
            <a:spLocks noGrp="1"/>
          </p:cNvSpPr>
          <p:nvPr>
            <p:ph type="sldNum" sz="quarter" idx="12"/>
          </p:nvPr>
        </p:nvSpPr>
        <p:spPr/>
        <p:txBody>
          <a:bodyPr/>
          <a:lstStyle/>
          <a:p>
            <a:fld id="{339AAA98-22AC-41C1-93F4-361D646F55AA}" type="slidenum">
              <a:rPr lang="de-DE" smtClean="0"/>
              <a:t>9</a:t>
            </a:fld>
            <a:endParaRPr lang="de-DE" dirty="0"/>
          </a:p>
        </p:txBody>
      </p:sp>
      <p:sp>
        <p:nvSpPr>
          <p:cNvPr id="7" name="Inhaltsplatzhalter 2"/>
          <p:cNvSpPr txBox="1">
            <a:spLocks/>
          </p:cNvSpPr>
          <p:nvPr/>
        </p:nvSpPr>
        <p:spPr>
          <a:xfrm>
            <a:off x="2589212" y="2133600"/>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de-DE" dirty="0" smtClean="0"/>
              <a:t>Die Steckkabel dienen zum Verbinden der einzelnen Komponenten (LEDs, Sensoren, …)</a:t>
            </a:r>
          </a:p>
          <a:p>
            <a:r>
              <a:rPr lang="de-DE" dirty="0" smtClean="0"/>
              <a:t>Die Stecker haben eine „Richtung“, zu erkennen an den „Nasen“ an einer Seite, die Gegenseite (Buchse) dazu die passenden Ausbuchtungen</a:t>
            </a:r>
          </a:p>
          <a:p>
            <a:pPr marL="0" indent="0">
              <a:buNone/>
            </a:pPr>
            <a:endParaRPr lang="de-DE" dirty="0" smtClean="0"/>
          </a:p>
          <a:p>
            <a:pPr marL="0" indent="0">
              <a:buFont typeface="Wingdings 3" charset="2"/>
              <a:buNone/>
            </a:pPr>
            <a:endParaRPr lang="de-DE" dirty="0" smtClean="0"/>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3782" y="3765144"/>
            <a:ext cx="2861435" cy="2146077"/>
          </a:xfrm>
          <a:prstGeom prst="rect">
            <a:avLst/>
          </a:prstGeom>
        </p:spPr>
      </p:pic>
    </p:spTree>
    <p:extLst>
      <p:ext uri="{BB962C8B-B14F-4D97-AF65-F5344CB8AC3E}">
        <p14:creationId xmlns:p14="http://schemas.microsoft.com/office/powerpoint/2010/main" val="2835363098"/>
      </p:ext>
    </p:extLst>
  </p:cSld>
  <p:clrMapOvr>
    <a:masterClrMapping/>
  </p:clrMapOvr>
  <p:timing>
    <p:tnLst>
      <p:par>
        <p:cTn id="1" dur="indefinite" restart="never" nodeType="tmRoot"/>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duino Hands On-Smile.potx" id="{50B76AD5-EE29-4157-B3AC-61171E72F79E}" vid="{43D9BE21-6248-4048-84EF-7637A9EA44CB}"/>
    </a:ext>
  </a:extLst>
</a:theme>
</file>

<file path=ppt/theme/theme2.xml><?xml version="1.0" encoding="utf-8"?>
<a:theme xmlns:a="http://schemas.openxmlformats.org/drawingml/2006/main" name="Fetzen">
  <a:themeElements>
    <a:clrScheme name="Benutzerdefiniert 3">
      <a:dk1>
        <a:sysClr val="windowText" lastClr="000000"/>
      </a:dk1>
      <a:lt1>
        <a:sysClr val="window" lastClr="FFFFFF"/>
      </a:lt1>
      <a:dk2>
        <a:srgbClr val="647252"/>
      </a:dk2>
      <a:lt2>
        <a:srgbClr val="FBEBD8"/>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Fetze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etze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Arduino Hands On-Smile.potx" id="{50B76AD5-EE29-4157-B3AC-61171E72F79E}" vid="{464781D6-8AA8-42FF-9EF8-8AF254B4B9A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Arduino Hands On-Smile</Template>
  <TotalTime>0</TotalTime>
  <Words>1697</Words>
  <Application>Microsoft Office PowerPoint</Application>
  <PresentationFormat>Breitbild</PresentationFormat>
  <Paragraphs>317</Paragraphs>
  <Slides>55</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55</vt:i4>
      </vt:variant>
    </vt:vector>
  </HeadingPairs>
  <TitlesOfParts>
    <vt:vector size="63" baseType="lpstr">
      <vt:lpstr>Arial</vt:lpstr>
      <vt:lpstr>Calibri</vt:lpstr>
      <vt:lpstr>Calibri Light</vt:lpstr>
      <vt:lpstr>Century Gothic</vt:lpstr>
      <vt:lpstr>Wingdings 2</vt:lpstr>
      <vt:lpstr>Wingdings 3</vt:lpstr>
      <vt:lpstr>HDOfficeLightV0</vt:lpstr>
      <vt:lpstr>Fetzen</vt:lpstr>
      <vt:lpstr>Einführung in die Programmierung Tag 2</vt:lpstr>
      <vt:lpstr>Kurze Wiederholung von Tag 1</vt:lpstr>
      <vt:lpstr>Einführung: Übersicht</vt:lpstr>
      <vt:lpstr>Einführung: Programme</vt:lpstr>
      <vt:lpstr>Einführung: Programme</vt:lpstr>
      <vt:lpstr>Arduino –  Eine open source Prototyping Plattform</vt:lpstr>
      <vt:lpstr>Seeed Grove – Sensoren (Licht, Temperatur, etc)  Aktoren (Motoren, Displays, LEDs, etc.) Kabel zum Stecken statt löten </vt:lpstr>
      <vt:lpstr>Steckboard </vt:lpstr>
      <vt:lpstr>Kabel</vt:lpstr>
      <vt:lpstr>Steckboard</vt:lpstr>
      <vt:lpstr>mBlock: Eine grafische Programmierumgebung (Scratch)</vt:lpstr>
      <vt:lpstr>mBlock: Umschalten auf Arduino Modus </vt:lpstr>
      <vt:lpstr>mBlock: Übersicht </vt:lpstr>
      <vt:lpstr>mBlock: Übersicht </vt:lpstr>
      <vt:lpstr>mBlock: Übersicht </vt:lpstr>
      <vt:lpstr>Übung Das erste Programm</vt:lpstr>
      <vt:lpstr>Übung Das erste Programm</vt:lpstr>
      <vt:lpstr>Aktor RGB LCD (I2C)</vt:lpstr>
      <vt:lpstr>Übung RGB LCD</vt:lpstr>
      <vt:lpstr>Einführung: Variablen</vt:lpstr>
      <vt:lpstr>Einführung: Variablen anlegen</vt:lpstr>
      <vt:lpstr>Einführung: Variablen anlegen</vt:lpstr>
      <vt:lpstr>Übung Variablen 1</vt:lpstr>
      <vt:lpstr>Lösung Übung Variablen 1</vt:lpstr>
      <vt:lpstr>Übung Variablen 2</vt:lpstr>
      <vt:lpstr>Lösung Übung Variablen 2</vt:lpstr>
      <vt:lpstr>Übung Variablen</vt:lpstr>
      <vt:lpstr>Einführung Schleifen/Wiederholungen</vt:lpstr>
      <vt:lpstr>Übung Schleifen/Wiederholungen</vt:lpstr>
      <vt:lpstr>Lösung Übung Schleifen/Wiederholungen</vt:lpstr>
      <vt:lpstr>Übung Schleifen</vt:lpstr>
      <vt:lpstr>Ende der Wiederholung</vt:lpstr>
      <vt:lpstr>Sensoren Ultraschall-Abstand(Digital)</vt:lpstr>
      <vt:lpstr>Übung Ultraschall-Abstand</vt:lpstr>
      <vt:lpstr>Einführung Bedingungen</vt:lpstr>
      <vt:lpstr>Einführung Bedingungen 2</vt:lpstr>
      <vt:lpstr>Übung Bedingungen</vt:lpstr>
      <vt:lpstr>Übung Bedingungen</vt:lpstr>
      <vt:lpstr>Einführung: Farben</vt:lpstr>
      <vt:lpstr>Einführung: Formen</vt:lpstr>
      <vt:lpstr>Einführung: Programm</vt:lpstr>
      <vt:lpstr>Sensoren Temperatur (Analog)</vt:lpstr>
      <vt:lpstr>Übung Temperatur</vt:lpstr>
      <vt:lpstr>Aktoren Chainable LED Digital 7 und 8 (beide!)</vt:lpstr>
      <vt:lpstr>Übung Chainable LED</vt:lpstr>
      <vt:lpstr>Sensoren Lichtsensor(Analog)</vt:lpstr>
      <vt:lpstr>Übung Lichtsensor</vt:lpstr>
      <vt:lpstr>Sensoren Feuchtigkeit(Analog)</vt:lpstr>
      <vt:lpstr>Übung Feuchtigkeit</vt:lpstr>
      <vt:lpstr>Einführung Blöcke </vt:lpstr>
      <vt:lpstr>Einführung Sense-Reason-Act Modell </vt:lpstr>
      <vt:lpstr>Kreativ-Übung </vt:lpstr>
      <vt:lpstr>Aufgaben für die Exkursion und Recherche  </vt:lpstr>
      <vt:lpstr>Aktor MP3</vt:lpstr>
      <vt:lpstr>Feedback Tag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Hands On</dc:title>
  <dc:creator>GestureDeveloper</dc:creator>
  <cp:lastModifiedBy>GestureDeveloper</cp:lastModifiedBy>
  <cp:revision>161</cp:revision>
  <dcterms:created xsi:type="dcterms:W3CDTF">2017-07-05T14:16:32Z</dcterms:created>
  <dcterms:modified xsi:type="dcterms:W3CDTF">2019-11-12T12:54:38Z</dcterms:modified>
</cp:coreProperties>
</file>