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8b94d671b_4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8b94d671b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8b94d671b_4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8b94d671b_4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8b94d671b_4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8b94d671b_4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8b94d671b_4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8b94d671b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pl"/>
              <a:t> język Python jako narzędzie programistyczne umożliwiające przeprowadzenie symulacji, został wybrany ze względu na łatwość pisania kodu</a:t>
            </a:r>
            <a:endParaRPr/>
          </a:p>
          <a:p>
            <a:pPr indent="-317500" lvl="0" marL="457200" rtl="0" algn="l">
              <a:spcBef>
                <a:spcPts val="0"/>
              </a:spcBef>
              <a:spcAft>
                <a:spcPts val="0"/>
              </a:spcAft>
              <a:buSzPts val="1400"/>
              <a:buChar char="-"/>
            </a:pPr>
            <a:r>
              <a:rPr lang="pl"/>
              <a:t>biblioteka PIL - Python Imaging Library - biblioteka graficzna, dzięki niej można wczytać grafiki, przekształcać je, zapisywać i korzystać z wielu innych ciekawych funkcji.</a:t>
            </a:r>
            <a:endParaRPr/>
          </a:p>
          <a:p>
            <a:pPr indent="-317500" lvl="0" marL="457200" rtl="0" algn="l">
              <a:spcBef>
                <a:spcPts val="0"/>
              </a:spcBef>
              <a:spcAft>
                <a:spcPts val="0"/>
              </a:spcAft>
              <a:buSzPts val="1400"/>
              <a:buChar char="-"/>
            </a:pPr>
            <a:r>
              <a:rPr lang="pl"/>
              <a:t> Google Maps - długość dróg, dane na temat ilości i przepustowości skrzyżowań, ograniczeń prędkości, liczby pasów,</a:t>
            </a:r>
            <a:endParaRPr/>
          </a:p>
          <a:p>
            <a:pPr indent="-317500" lvl="0" marL="457200" rtl="0" algn="l">
              <a:spcBef>
                <a:spcPts val="0"/>
              </a:spcBef>
              <a:spcAft>
                <a:spcPts val="0"/>
              </a:spcAft>
              <a:buSzPts val="1400"/>
              <a:buChar char="-"/>
            </a:pPr>
            <a:r>
              <a:rPr lang="pl"/>
              <a:t>model Nagela - Schrackenberga - opisany poniżej w literaturze, zakładający zróżnicowaną ilość pojazdów, ich prędkość, możliwości zmiany pasa ruchu i z góry określony cel podróży danego samochodu.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c6f980f91_0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6f980f9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Celem projektu jest wykonanie symulacji ruchu samochodów osobowych i ciężarowych na I Obwodnicy Krakowa. Model symulacji powinien zostać wykonany w taki sposób, by uwzględnić specyfikę ruchu, to znaczy uwzględnić:</a:t>
            </a:r>
            <a:endParaRPr/>
          </a:p>
          <a:p>
            <a:pPr indent="-317500" lvl="0" marL="457200" rtl="0" algn="l">
              <a:spcBef>
                <a:spcPts val="0"/>
              </a:spcBef>
              <a:spcAft>
                <a:spcPts val="0"/>
              </a:spcAft>
              <a:buSzPts val="1400"/>
              <a:buChar char="-"/>
            </a:pPr>
            <a:r>
              <a:rPr lang="pl"/>
              <a:t>ograniczone możliwości wjazdu na obwodnicę,</a:t>
            </a:r>
            <a:endParaRPr/>
          </a:p>
          <a:p>
            <a:pPr indent="-317500" lvl="0" marL="457200" rtl="0" algn="l">
              <a:spcBef>
                <a:spcPts val="0"/>
              </a:spcBef>
              <a:spcAft>
                <a:spcPts val="0"/>
              </a:spcAft>
              <a:buSzPts val="1400"/>
              <a:buChar char="-"/>
            </a:pPr>
            <a:r>
              <a:rPr lang="pl"/>
              <a:t>różną przepustowość skrzyżowań.</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Pierwsza obwodnica to ciąg ulic otaczających Stare Miasto. Ruch jest tu ograniczony głównie do samochodów mieszkańców, służb miejskich i zaopatrzenia sklepw. Znajduje się tu dużo ograniczeń prędkości, wiele ulic jednokierunkowych, a w przypadku dwukierunkowych jeden pas ruchu w każdą stronę.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pl"/>
              <a:t> język Python jako narzędzie programistyczne umożliwiające przeprowadzenie symulacji, został wybrany ze względu na łatwość pisania kodu</a:t>
            </a:r>
            <a:endParaRPr/>
          </a:p>
          <a:p>
            <a:pPr indent="-317500" lvl="0" marL="457200" rtl="0" algn="l">
              <a:spcBef>
                <a:spcPts val="0"/>
              </a:spcBef>
              <a:spcAft>
                <a:spcPts val="0"/>
              </a:spcAft>
              <a:buSzPts val="1400"/>
              <a:buChar char="-"/>
            </a:pPr>
            <a:r>
              <a:rPr lang="pl"/>
              <a:t>biblioteka PIL - Python Imaging Library - biblioteka graficzna, dzięki niej można wczytać grafiki, przekształcać je, zapisywać i korzystać z wielu innych ciekawych funkcji.</a:t>
            </a:r>
            <a:endParaRPr/>
          </a:p>
          <a:p>
            <a:pPr indent="-317500" lvl="0" marL="457200" rtl="0" algn="l">
              <a:spcBef>
                <a:spcPts val="0"/>
              </a:spcBef>
              <a:spcAft>
                <a:spcPts val="0"/>
              </a:spcAft>
              <a:buSzPts val="1400"/>
              <a:buChar char="-"/>
            </a:pPr>
            <a:r>
              <a:rPr lang="pl"/>
              <a:t> Google Maps - długość dróg, dane na temat ilości i przepustowości skrzyżowań, ograniczeń prędkości, liczby pasów,</a:t>
            </a:r>
            <a:endParaRPr/>
          </a:p>
          <a:p>
            <a:pPr indent="-317500" lvl="0" marL="457200" rtl="0" algn="l">
              <a:spcBef>
                <a:spcPts val="0"/>
              </a:spcBef>
              <a:spcAft>
                <a:spcPts val="0"/>
              </a:spcAft>
              <a:buSzPts val="1400"/>
              <a:buChar char="-"/>
            </a:pPr>
            <a:r>
              <a:rPr lang="pl"/>
              <a:t>model Nagela - Schrackenberga - opisany poniżej w literaturze, zakładający zróżnicowaną ilość pojazdów, ich prędkość, możliwości zmiany pasa ruchu i z góry określony cel podróży danego samochodu.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85cc3a6c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85cc3a6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Wiele zjawisk jesteśmy w stanie w przybliżonym stopniu badać w sposób deterministyczny. Dotyczy to systemów, które przy takich samych warunkach początkowych otrzymamy takie same efekty końcowe. Jednak nie zawsze taki przybliżony model matematyczny będzie właściwym podejściem, często przecież mamy do czynienia ze zdarzeniami których nasz model nie jest w stanie brać pod uwagę, np. spontaniczna reakcja ludzka czy nieoczekiwana zmiana warunków pogodowych. </a:t>
            </a:r>
            <a:endParaRPr/>
          </a:p>
          <a:p>
            <a:pPr indent="0" lvl="0" marL="0" rtl="0" algn="l">
              <a:spcBef>
                <a:spcPts val="0"/>
              </a:spcBef>
              <a:spcAft>
                <a:spcPts val="0"/>
              </a:spcAft>
              <a:buNone/>
            </a:pPr>
            <a:r>
              <a:rPr lang="pl"/>
              <a:t>W takich sytuacjach sięgamy po rozwiązanie doświadczalne, a kiedy skala, koszt lub niebezpieczeństwo związane z doświadczeniem przekraczają nasze możliwości, po symulację komputerową. Obecnie w dobie szeroko dostępnej wysokiej mocy obliczeniowej symulacje są jednym z najszerzej stosowanych i wiodących rozwój technologii narzędzi.</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62fbedc46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62fbedc4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62fbedc46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62fbedc4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W modelu prędkość podawana jest w komórkach pokonanych w jednostce czasu.</a:t>
            </a:r>
            <a:endParaRPr/>
          </a:p>
          <a:p>
            <a:pPr indent="0" lvl="0" marL="0" rtl="0" algn="l">
              <a:spcBef>
                <a:spcPts val="0"/>
              </a:spcBef>
              <a:spcAft>
                <a:spcPts val="0"/>
              </a:spcAft>
              <a:buNone/>
            </a:pPr>
            <a:r>
              <a:rPr lang="pl"/>
              <a:t>Komórka to ok 7.5m, ponadto opisany jest on regułami:</a:t>
            </a:r>
            <a:endParaRPr/>
          </a:p>
          <a:p>
            <a:pPr indent="-317500" lvl="0" marL="457200" rtl="0" algn="l">
              <a:spcBef>
                <a:spcPts val="0"/>
              </a:spcBef>
              <a:spcAft>
                <a:spcPts val="0"/>
              </a:spcAft>
              <a:buSzPts val="1400"/>
              <a:buChar char="-"/>
            </a:pPr>
            <a:r>
              <a:rPr lang="pl"/>
              <a:t>Przyspieszenie: </a:t>
            </a:r>
            <a:endParaRPr/>
          </a:p>
          <a:p>
            <a:pPr indent="-317500" lvl="0" marL="457200" rtl="0" algn="l">
              <a:spcBef>
                <a:spcPts val="0"/>
              </a:spcBef>
              <a:spcAft>
                <a:spcPts val="0"/>
              </a:spcAft>
              <a:buSzPts val="1400"/>
              <a:buChar char="-"/>
            </a:pPr>
            <a:r>
              <a:rPr lang="pl"/>
              <a:t>Hamowanie: </a:t>
            </a:r>
            <a:endParaRPr/>
          </a:p>
          <a:p>
            <a:pPr indent="-317500" lvl="0" marL="457200" rtl="0" algn="l">
              <a:spcBef>
                <a:spcPts val="0"/>
              </a:spcBef>
              <a:spcAft>
                <a:spcPts val="0"/>
              </a:spcAft>
              <a:buSzPts val="1400"/>
              <a:buChar char="-"/>
            </a:pPr>
            <a:r>
              <a:rPr lang="pl"/>
              <a:t>Element losowy:</a:t>
            </a:r>
            <a:endParaRPr/>
          </a:p>
          <a:p>
            <a:pPr indent="-317500" lvl="0" marL="457200" rtl="0" algn="l">
              <a:spcBef>
                <a:spcPts val="0"/>
              </a:spcBef>
              <a:spcAft>
                <a:spcPts val="0"/>
              </a:spcAft>
              <a:buSzPts val="1400"/>
              <a:buChar char="-"/>
            </a:pPr>
            <a:r>
              <a:rPr lang="pl"/>
              <a:t>Zmiana położenia:</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8b94d671b_4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8b94d671b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l"/>
              <a:t>Symulacja ruchu na I obwodnicy Krakowa</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t>10 czerwca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Symulacja ruchu na I Obwodnicy Krakowa</a:t>
            </a:r>
            <a:endParaRPr/>
          </a:p>
        </p:txBody>
      </p:sp>
      <p:sp>
        <p:nvSpPr>
          <p:cNvPr id="140" name="Google Shape;140;p22"/>
          <p:cNvSpPr txBox="1"/>
          <p:nvPr>
            <p:ph idx="1" type="body"/>
          </p:nvPr>
        </p:nvSpPr>
        <p:spPr>
          <a:xfrm>
            <a:off x="373575" y="1307150"/>
            <a:ext cx="5718000" cy="10851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Clr>
                <a:schemeClr val="dk1"/>
              </a:buClr>
              <a:buSzPts val="2500"/>
              <a:buChar char="●"/>
            </a:pPr>
            <a:r>
              <a:rPr b="1" lang="pl" sz="2500">
                <a:solidFill>
                  <a:schemeClr val="dk1"/>
                </a:solidFill>
              </a:rPr>
              <a:t>Współczynnik prawdopodobieństwa</a:t>
            </a:r>
            <a:endParaRPr b="1" sz="2500">
              <a:solidFill>
                <a:schemeClr val="dk1"/>
              </a:solidFill>
            </a:endParaRPr>
          </a:p>
          <a:p>
            <a:pPr indent="-387350" lvl="0" marL="457200" rtl="0" algn="l">
              <a:spcBef>
                <a:spcPts val="0"/>
              </a:spcBef>
              <a:spcAft>
                <a:spcPts val="0"/>
              </a:spcAft>
              <a:buClr>
                <a:schemeClr val="dk1"/>
              </a:buClr>
              <a:buSzPts val="2500"/>
              <a:buChar char="●"/>
            </a:pPr>
            <a:r>
              <a:rPr b="1" lang="pl" sz="2500">
                <a:solidFill>
                  <a:schemeClr val="dk1"/>
                </a:solidFill>
              </a:rPr>
              <a:t>Podział skrzyżowań na grupy</a:t>
            </a:r>
            <a:endParaRPr b="1" sz="2500">
              <a:solidFill>
                <a:schemeClr val="dk1"/>
              </a:solidFill>
            </a:endParaRPr>
          </a:p>
        </p:txBody>
      </p:sp>
      <p:pic>
        <p:nvPicPr>
          <p:cNvPr id="141" name="Google Shape;141;p22"/>
          <p:cNvPicPr preferRelativeResize="0"/>
          <p:nvPr/>
        </p:nvPicPr>
        <p:blipFill>
          <a:blip r:embed="rId3">
            <a:alphaModFix/>
          </a:blip>
          <a:stretch>
            <a:fillRect/>
          </a:stretch>
        </p:blipFill>
        <p:spPr>
          <a:xfrm>
            <a:off x="413850" y="2538125"/>
            <a:ext cx="8391702" cy="24464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Analiza trzech symulacji</a:t>
            </a:r>
            <a:endParaRPr/>
          </a:p>
        </p:txBody>
      </p:sp>
      <p:sp>
        <p:nvSpPr>
          <p:cNvPr id="147" name="Google Shape;147;p23"/>
          <p:cNvSpPr txBox="1"/>
          <p:nvPr>
            <p:ph idx="1" type="body"/>
          </p:nvPr>
        </p:nvSpPr>
        <p:spPr>
          <a:xfrm>
            <a:off x="373575" y="1307150"/>
            <a:ext cx="5718000" cy="10851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Clr>
                <a:schemeClr val="dk1"/>
              </a:buClr>
              <a:buSzPts val="2500"/>
              <a:buChar char="●"/>
            </a:pPr>
            <a:r>
              <a:rPr b="1" lang="pl" sz="2500">
                <a:solidFill>
                  <a:schemeClr val="dk1"/>
                </a:solidFill>
              </a:rPr>
              <a:t>Jak wyglądały?</a:t>
            </a:r>
            <a:endParaRPr b="1" sz="2500">
              <a:solidFill>
                <a:schemeClr val="dk1"/>
              </a:solidFill>
            </a:endParaRPr>
          </a:p>
          <a:p>
            <a:pPr indent="-387350" lvl="0" marL="457200" rtl="0" algn="l">
              <a:spcBef>
                <a:spcPts val="0"/>
              </a:spcBef>
              <a:spcAft>
                <a:spcPts val="0"/>
              </a:spcAft>
              <a:buClr>
                <a:schemeClr val="dk1"/>
              </a:buClr>
              <a:buSzPts val="2500"/>
              <a:buChar char="●"/>
            </a:pPr>
            <a:r>
              <a:rPr b="1" lang="pl" sz="2500">
                <a:solidFill>
                  <a:schemeClr val="dk1"/>
                </a:solidFill>
              </a:rPr>
              <a:t>Jakie mamy wnioski?</a:t>
            </a:r>
            <a:endParaRPr b="1" sz="2500">
              <a:solidFill>
                <a:schemeClr val="dk1"/>
              </a:solidFill>
            </a:endParaRPr>
          </a:p>
          <a:p>
            <a:pPr indent="-387350" lvl="0" marL="457200" rtl="0" algn="l">
              <a:spcBef>
                <a:spcPts val="0"/>
              </a:spcBef>
              <a:spcAft>
                <a:spcPts val="0"/>
              </a:spcAft>
              <a:buClr>
                <a:schemeClr val="dk1"/>
              </a:buClr>
              <a:buSzPts val="2500"/>
              <a:buChar char="●"/>
            </a:pPr>
            <a:r>
              <a:rPr b="1" lang="pl" sz="2500">
                <a:solidFill>
                  <a:schemeClr val="dk1"/>
                </a:solidFill>
              </a:rPr>
              <a:t>Podsumowanie :)</a:t>
            </a:r>
            <a:endParaRPr b="1" sz="2500">
              <a:solidFill>
                <a:schemeClr val="dk1"/>
              </a:solidFill>
            </a:endParaRPr>
          </a:p>
        </p:txBody>
      </p:sp>
      <p:pic>
        <p:nvPicPr>
          <p:cNvPr id="148" name="Google Shape;148;p23"/>
          <p:cNvPicPr preferRelativeResize="0"/>
          <p:nvPr/>
        </p:nvPicPr>
        <p:blipFill>
          <a:blip r:embed="rId3">
            <a:alphaModFix/>
          </a:blip>
          <a:stretch>
            <a:fillRect/>
          </a:stretch>
        </p:blipFill>
        <p:spPr>
          <a:xfrm>
            <a:off x="6957675" y="0"/>
            <a:ext cx="236526" cy="5143490"/>
          </a:xfrm>
          <a:prstGeom prst="rect">
            <a:avLst/>
          </a:prstGeom>
          <a:noFill/>
          <a:ln>
            <a:noFill/>
          </a:ln>
        </p:spPr>
      </p:pic>
      <p:pic>
        <p:nvPicPr>
          <p:cNvPr id="149" name="Google Shape;149;p23"/>
          <p:cNvPicPr preferRelativeResize="0"/>
          <p:nvPr/>
        </p:nvPicPr>
        <p:blipFill>
          <a:blip r:embed="rId4">
            <a:alphaModFix/>
          </a:blip>
          <a:stretch>
            <a:fillRect/>
          </a:stretch>
        </p:blipFill>
        <p:spPr>
          <a:xfrm>
            <a:off x="7623175" y="1688"/>
            <a:ext cx="236525" cy="5140129"/>
          </a:xfrm>
          <a:prstGeom prst="rect">
            <a:avLst/>
          </a:prstGeom>
          <a:noFill/>
          <a:ln>
            <a:noFill/>
          </a:ln>
        </p:spPr>
      </p:pic>
      <p:pic>
        <p:nvPicPr>
          <p:cNvPr id="150" name="Google Shape;150;p23"/>
          <p:cNvPicPr preferRelativeResize="0"/>
          <p:nvPr/>
        </p:nvPicPr>
        <p:blipFill>
          <a:blip r:embed="rId5">
            <a:alphaModFix/>
          </a:blip>
          <a:stretch>
            <a:fillRect/>
          </a:stretch>
        </p:blipFill>
        <p:spPr>
          <a:xfrm>
            <a:off x="8373625" y="1700"/>
            <a:ext cx="265275" cy="51401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Podsumowanie :)</a:t>
            </a:r>
            <a:endParaRPr/>
          </a:p>
        </p:txBody>
      </p:sp>
      <p:sp>
        <p:nvSpPr>
          <p:cNvPr id="156" name="Google Shape;156;p24"/>
          <p:cNvSpPr txBox="1"/>
          <p:nvPr>
            <p:ph idx="1" type="body"/>
          </p:nvPr>
        </p:nvSpPr>
        <p:spPr>
          <a:xfrm>
            <a:off x="5845325" y="1869200"/>
            <a:ext cx="3239700" cy="33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l" sz="1300">
                <a:solidFill>
                  <a:schemeClr val="dk1"/>
                </a:solidFill>
              </a:rPr>
              <a:t>&lt;= Ilość samochodów na I Obwodnicy Krakowa w godzinach dopołudniowych: </a:t>
            </a:r>
            <a:endParaRPr b="1" sz="1300">
              <a:solidFill>
                <a:schemeClr val="dk1"/>
              </a:solidFill>
            </a:endParaRPr>
          </a:p>
          <a:p>
            <a:pPr indent="0" lvl="0" marL="0" rtl="0" algn="l">
              <a:spcBef>
                <a:spcPts val="1600"/>
              </a:spcBef>
              <a:spcAft>
                <a:spcPts val="0"/>
              </a:spcAft>
              <a:buNone/>
            </a:pPr>
            <a:r>
              <a:t/>
            </a:r>
            <a:endParaRPr b="1" sz="1300">
              <a:solidFill>
                <a:schemeClr val="dk1"/>
              </a:solidFill>
            </a:endParaRPr>
          </a:p>
          <a:p>
            <a:pPr indent="0" lvl="0" marL="0" rtl="0" algn="l">
              <a:spcBef>
                <a:spcPts val="1600"/>
              </a:spcBef>
              <a:spcAft>
                <a:spcPts val="0"/>
              </a:spcAft>
              <a:buNone/>
            </a:pPr>
            <a:r>
              <a:t/>
            </a:r>
            <a:endParaRPr b="1" sz="1300">
              <a:solidFill>
                <a:schemeClr val="dk1"/>
              </a:solidFill>
            </a:endParaRPr>
          </a:p>
          <a:p>
            <a:pPr indent="0" lvl="0" marL="0" rtl="0" algn="l">
              <a:spcBef>
                <a:spcPts val="1600"/>
              </a:spcBef>
              <a:spcAft>
                <a:spcPts val="0"/>
              </a:spcAft>
              <a:buNone/>
            </a:pPr>
            <a:r>
              <a:t/>
            </a:r>
            <a:endParaRPr b="1" sz="1300">
              <a:solidFill>
                <a:schemeClr val="dk1"/>
              </a:solidFill>
            </a:endParaRPr>
          </a:p>
          <a:p>
            <a:pPr indent="0" lvl="0" marL="0" rtl="0" algn="l">
              <a:spcBef>
                <a:spcPts val="1600"/>
              </a:spcBef>
              <a:spcAft>
                <a:spcPts val="1600"/>
              </a:spcAft>
              <a:buNone/>
            </a:pPr>
            <a:r>
              <a:rPr b="1" lang="pl" sz="1300">
                <a:solidFill>
                  <a:schemeClr val="dk1"/>
                </a:solidFill>
              </a:rPr>
              <a:t>&lt;= Ilość samochodów na I Obwodnicy Krakowa w godzinach popołudniowych: </a:t>
            </a:r>
            <a:endParaRPr b="1" sz="1300">
              <a:solidFill>
                <a:schemeClr val="dk1"/>
              </a:solidFill>
            </a:endParaRPr>
          </a:p>
        </p:txBody>
      </p:sp>
      <p:pic>
        <p:nvPicPr>
          <p:cNvPr id="157" name="Google Shape;157;p24"/>
          <p:cNvPicPr preferRelativeResize="0"/>
          <p:nvPr/>
        </p:nvPicPr>
        <p:blipFill>
          <a:blip r:embed="rId3">
            <a:alphaModFix/>
          </a:blip>
          <a:stretch>
            <a:fillRect/>
          </a:stretch>
        </p:blipFill>
        <p:spPr>
          <a:xfrm>
            <a:off x="0" y="3308083"/>
            <a:ext cx="5717999" cy="1835415"/>
          </a:xfrm>
          <a:prstGeom prst="rect">
            <a:avLst/>
          </a:prstGeom>
          <a:noFill/>
          <a:ln>
            <a:noFill/>
          </a:ln>
        </p:spPr>
      </p:pic>
      <p:pic>
        <p:nvPicPr>
          <p:cNvPr id="158" name="Google Shape;158;p24"/>
          <p:cNvPicPr preferRelativeResize="0"/>
          <p:nvPr/>
        </p:nvPicPr>
        <p:blipFill>
          <a:blip r:embed="rId4">
            <a:alphaModFix/>
          </a:blip>
          <a:stretch>
            <a:fillRect/>
          </a:stretch>
        </p:blipFill>
        <p:spPr>
          <a:xfrm>
            <a:off x="0" y="1538666"/>
            <a:ext cx="5718001" cy="176941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l" sz="3000">
                <a:solidFill>
                  <a:srgbClr val="FFFFFF"/>
                </a:solidFill>
              </a:rPr>
              <a:t>Napotkane problemy</a:t>
            </a:r>
            <a:endParaRPr>
              <a:solidFill>
                <a:srgbClr val="FFFFFF"/>
              </a:solidFill>
            </a:endParaRPr>
          </a:p>
        </p:txBody>
      </p:sp>
      <p:sp>
        <p:nvSpPr>
          <p:cNvPr id="164" name="Google Shape;164;p25"/>
          <p:cNvSpPr txBox="1"/>
          <p:nvPr>
            <p:ph type="title"/>
          </p:nvPr>
        </p:nvSpPr>
        <p:spPr>
          <a:xfrm>
            <a:off x="4953925"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l" sz="3000">
                <a:solidFill>
                  <a:srgbClr val="666666"/>
                </a:solidFill>
              </a:rPr>
              <a:t>Plany i marzenia</a:t>
            </a:r>
            <a:endParaRPr>
              <a:solidFill>
                <a:srgbClr val="666666"/>
              </a:solidFill>
            </a:endParaRPr>
          </a:p>
        </p:txBody>
      </p:sp>
      <p:sp>
        <p:nvSpPr>
          <p:cNvPr id="165" name="Google Shape;165;p25"/>
          <p:cNvSpPr txBox="1"/>
          <p:nvPr>
            <p:ph type="title"/>
          </p:nvPr>
        </p:nvSpPr>
        <p:spPr>
          <a:xfrm>
            <a:off x="4230475" y="1888350"/>
            <a:ext cx="580200" cy="1366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l" sz="3000">
                <a:solidFill>
                  <a:srgbClr val="666666"/>
                </a:solidFill>
              </a:rPr>
              <a:t>VS</a:t>
            </a:r>
            <a:endParaRPr>
              <a:solidFill>
                <a:srgbClr val="66666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6"/>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txBox="1"/>
          <p:nvPr>
            <p:ph idx="4294967295" type="title"/>
          </p:nvPr>
        </p:nvSpPr>
        <p:spPr>
          <a:xfrm>
            <a:off x="297850" y="1104150"/>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solidFill>
                  <a:schemeClr val="lt1"/>
                </a:solidFill>
              </a:rPr>
              <a:t>Zespół</a:t>
            </a:r>
            <a:endParaRPr>
              <a:solidFill>
                <a:schemeClr val="lt1"/>
              </a:solidFill>
            </a:endParaRPr>
          </a:p>
        </p:txBody>
      </p:sp>
      <p:sp>
        <p:nvSpPr>
          <p:cNvPr id="172" name="Google Shape;172;p26"/>
          <p:cNvSpPr txBox="1"/>
          <p:nvPr>
            <p:ph idx="4294967295" type="body"/>
          </p:nvPr>
        </p:nvSpPr>
        <p:spPr>
          <a:xfrm>
            <a:off x="961600" y="32613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pl" sz="1700">
                <a:solidFill>
                  <a:schemeClr val="dk1"/>
                </a:solidFill>
              </a:rPr>
              <a:t>Paweł Biłko</a:t>
            </a:r>
            <a:endParaRPr sz="1700">
              <a:solidFill>
                <a:schemeClr val="dk1"/>
              </a:solidFill>
            </a:endParaRPr>
          </a:p>
        </p:txBody>
      </p:sp>
      <p:sp>
        <p:nvSpPr>
          <p:cNvPr id="173" name="Google Shape;173;p26"/>
          <p:cNvSpPr txBox="1"/>
          <p:nvPr>
            <p:ph idx="4294967295" type="body"/>
          </p:nvPr>
        </p:nvSpPr>
        <p:spPr>
          <a:xfrm>
            <a:off x="3491859" y="3108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pl" sz="1700">
                <a:solidFill>
                  <a:schemeClr val="dk1"/>
                </a:solidFill>
              </a:rPr>
              <a:t>Klaudia Kromołowska</a:t>
            </a:r>
            <a:endParaRPr sz="1700">
              <a:solidFill>
                <a:schemeClr val="dk1"/>
              </a:solidFill>
            </a:endParaRPr>
          </a:p>
        </p:txBody>
      </p:sp>
      <p:sp>
        <p:nvSpPr>
          <p:cNvPr id="174" name="Google Shape;174;p26"/>
          <p:cNvSpPr txBox="1"/>
          <p:nvPr>
            <p:ph idx="4294967295" type="body"/>
          </p:nvPr>
        </p:nvSpPr>
        <p:spPr>
          <a:xfrm>
            <a:off x="6160130" y="32613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pl" sz="1700">
                <a:solidFill>
                  <a:schemeClr val="dk1"/>
                </a:solidFill>
              </a:rPr>
              <a:t>Karolina Filipiuk</a:t>
            </a:r>
            <a:endParaRPr sz="1700">
              <a:solidFill>
                <a:schemeClr val="dk1"/>
              </a:solidFill>
            </a:endParaRPr>
          </a:p>
        </p:txBody>
      </p:sp>
      <p:cxnSp>
        <p:nvCxnSpPr>
          <p:cNvPr id="175" name="Google Shape;175;p26"/>
          <p:cNvCxnSpPr/>
          <p:nvPr/>
        </p:nvCxnSpPr>
        <p:spPr>
          <a:xfrm>
            <a:off x="1880175" y="3866738"/>
            <a:ext cx="270900" cy="0"/>
          </a:xfrm>
          <a:prstGeom prst="straightConnector1">
            <a:avLst/>
          </a:prstGeom>
          <a:noFill/>
          <a:ln cap="flat" cmpd="sng" w="9525">
            <a:solidFill>
              <a:srgbClr val="9E9E9E"/>
            </a:solidFill>
            <a:prstDash val="solid"/>
            <a:round/>
            <a:headEnd len="sm" w="sm" type="none"/>
            <a:tailEnd len="sm" w="sm" type="none"/>
          </a:ln>
        </p:spPr>
      </p:cxnSp>
      <p:cxnSp>
        <p:nvCxnSpPr>
          <p:cNvPr id="176" name="Google Shape;176;p26"/>
          <p:cNvCxnSpPr/>
          <p:nvPr/>
        </p:nvCxnSpPr>
        <p:spPr>
          <a:xfrm>
            <a:off x="4470800" y="3866738"/>
            <a:ext cx="270900" cy="0"/>
          </a:xfrm>
          <a:prstGeom prst="straightConnector1">
            <a:avLst/>
          </a:prstGeom>
          <a:noFill/>
          <a:ln cap="flat" cmpd="sng" w="9525">
            <a:solidFill>
              <a:srgbClr val="9E9E9E"/>
            </a:solidFill>
            <a:prstDash val="solid"/>
            <a:round/>
            <a:headEnd len="sm" w="sm" type="none"/>
            <a:tailEnd len="sm" w="sm" type="none"/>
          </a:ln>
        </p:spPr>
      </p:cxnSp>
      <p:cxnSp>
        <p:nvCxnSpPr>
          <p:cNvPr id="177" name="Google Shape;177;p26"/>
          <p:cNvCxnSpPr/>
          <p:nvPr/>
        </p:nvCxnSpPr>
        <p:spPr>
          <a:xfrm>
            <a:off x="7078075" y="3858844"/>
            <a:ext cx="270900" cy="0"/>
          </a:xfrm>
          <a:prstGeom prst="straightConnector1">
            <a:avLst/>
          </a:prstGeom>
          <a:noFill/>
          <a:ln cap="flat" cmpd="sng" w="9525">
            <a:solidFill>
              <a:srgbClr val="9E9E9E"/>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490250" y="526350"/>
            <a:ext cx="7832100" cy="420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pl" sz="4200"/>
              <a:t>Cel projektu:</a:t>
            </a:r>
            <a:endParaRPr b="1" sz="4200"/>
          </a:p>
          <a:p>
            <a:pPr indent="0" lvl="0" marL="0" rtl="0" algn="l">
              <a:spcBef>
                <a:spcPts val="0"/>
              </a:spcBef>
              <a:spcAft>
                <a:spcPts val="0"/>
              </a:spcAft>
              <a:buNone/>
            </a:pPr>
            <a:r>
              <a:rPr lang="pl" sz="4200"/>
              <a:t>Symulacja ruchu na I Obwodnicy Krakowa</a:t>
            </a:r>
            <a:endParaRPr sz="4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Opis problemu</a:t>
            </a:r>
            <a:endParaRPr/>
          </a:p>
        </p:txBody>
      </p:sp>
      <p:grpSp>
        <p:nvGrpSpPr>
          <p:cNvPr id="71" name="Google Shape;71;p15"/>
          <p:cNvGrpSpPr/>
          <p:nvPr/>
        </p:nvGrpSpPr>
        <p:grpSpPr>
          <a:xfrm>
            <a:off x="431925" y="1304875"/>
            <a:ext cx="2628925" cy="3416400"/>
            <a:chOff x="431925" y="1304875"/>
            <a:chExt cx="2628925" cy="3416400"/>
          </a:xfrm>
        </p:grpSpPr>
        <p:sp>
          <p:nvSpPr>
            <p:cNvPr id="72" name="Google Shape;72;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5"/>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chemeClr val="lt1"/>
                </a:solidFill>
              </a:rPr>
              <a:t>Liczba pojazdów</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75" name="Google Shape;75;p15"/>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l" sz="1600"/>
              <a:t>Liczba pojazdów silnie ograniczona - zezwolenie na wjazd mają tu tylko mieszkańcy, służby miejskie i zaopatrzeniowcy sklepów. </a:t>
            </a:r>
            <a:endParaRPr sz="1600"/>
          </a:p>
        </p:txBody>
      </p:sp>
      <p:grpSp>
        <p:nvGrpSpPr>
          <p:cNvPr id="76" name="Google Shape;76;p15"/>
          <p:cNvGrpSpPr/>
          <p:nvPr/>
        </p:nvGrpSpPr>
        <p:grpSpPr>
          <a:xfrm>
            <a:off x="3320450" y="1304875"/>
            <a:ext cx="2632500" cy="3416400"/>
            <a:chOff x="3320450" y="1304875"/>
            <a:chExt cx="2632500" cy="3416400"/>
          </a:xfrm>
        </p:grpSpPr>
        <p:sp>
          <p:nvSpPr>
            <p:cNvPr id="77" name="Google Shape;77;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5"/>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chemeClr val="lt1"/>
                </a:solidFill>
              </a:rPr>
              <a:t>Prędkość pojazdów</a:t>
            </a:r>
            <a:endParaRPr>
              <a:solidFill>
                <a:schemeClr val="lt1"/>
              </a:solidFill>
            </a:endParaRPr>
          </a:p>
        </p:txBody>
      </p:sp>
      <p:sp>
        <p:nvSpPr>
          <p:cNvPr id="80" name="Google Shape;80;p15"/>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l" sz="1600"/>
              <a:t>Prędkość na większości ulic jest ograniczona.</a:t>
            </a:r>
            <a:endParaRPr sz="1600"/>
          </a:p>
        </p:txBody>
      </p:sp>
      <p:grpSp>
        <p:nvGrpSpPr>
          <p:cNvPr id="81" name="Google Shape;81;p15"/>
          <p:cNvGrpSpPr/>
          <p:nvPr/>
        </p:nvGrpSpPr>
        <p:grpSpPr>
          <a:xfrm>
            <a:off x="6212550" y="1304875"/>
            <a:ext cx="2632500" cy="3416400"/>
            <a:chOff x="6212550" y="1304875"/>
            <a:chExt cx="2632500" cy="3416400"/>
          </a:xfrm>
        </p:grpSpPr>
        <p:sp>
          <p:nvSpPr>
            <p:cNvPr id="82" name="Google Shape;82;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15"/>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chemeClr val="lt1"/>
                </a:solidFill>
              </a:rPr>
              <a:t>Zmiana pasa ruchu</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85" name="Google Shape;85;p15"/>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l" sz="1600"/>
              <a:t>Większość ulic jest jednokierunkowa lub zakłada miejscowy ruch dwukierunkowy. Drogi, które zakładają ruch w obu kierunkach, posiadają jeden pas ruchu, więc nie zakładamy możliwości zmiany pasa.</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l"/>
              <a:t>Narzędzia</a:t>
            </a:r>
            <a:endParaRPr/>
          </a:p>
        </p:txBody>
      </p:sp>
      <p:sp>
        <p:nvSpPr>
          <p:cNvPr id="91" name="Google Shape;91;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pl"/>
              <a:t>język Python - umożliwia przeprowadzenie symulacji</a:t>
            </a:r>
            <a:endParaRPr/>
          </a:p>
          <a:p>
            <a:pPr indent="-342900" lvl="0" marL="457200" rtl="0" algn="l">
              <a:spcBef>
                <a:spcPts val="0"/>
              </a:spcBef>
              <a:spcAft>
                <a:spcPts val="0"/>
              </a:spcAft>
              <a:buSzPts val="1800"/>
              <a:buChar char="●"/>
            </a:pPr>
            <a:r>
              <a:rPr lang="pl"/>
              <a:t>biblioteka PIL - graficzna biblioteka Pythona</a:t>
            </a:r>
            <a:endParaRPr/>
          </a:p>
          <a:p>
            <a:pPr indent="-342900" lvl="0" marL="457200" rtl="0" algn="l">
              <a:spcBef>
                <a:spcPts val="0"/>
              </a:spcBef>
              <a:spcAft>
                <a:spcPts val="0"/>
              </a:spcAft>
              <a:buSzPts val="1800"/>
              <a:buChar char="●"/>
            </a:pPr>
            <a:r>
              <a:rPr lang="pl"/>
              <a:t>Google Maps - drogi, skrzyżowania, prędkości i pasy ruchu</a:t>
            </a:r>
            <a:endParaRPr/>
          </a:p>
          <a:p>
            <a:pPr indent="-342900" lvl="0" marL="457200" rtl="0" algn="l">
              <a:spcBef>
                <a:spcPts val="0"/>
              </a:spcBef>
              <a:spcAft>
                <a:spcPts val="0"/>
              </a:spcAft>
              <a:buSzPts val="1800"/>
              <a:buChar char="●"/>
            </a:pPr>
            <a:r>
              <a:rPr lang="pl"/>
              <a:t>model </a:t>
            </a:r>
            <a:r>
              <a:rPr lang="pl"/>
              <a:t>Nagela–Schreckenberga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Wstęp teoretyczny</a:t>
            </a:r>
            <a:endParaRPr/>
          </a:p>
        </p:txBody>
      </p:sp>
      <p:sp>
        <p:nvSpPr>
          <p:cNvPr id="97" name="Google Shape;97;p17"/>
          <p:cNvSpPr txBox="1"/>
          <p:nvPr>
            <p:ph idx="4294967295" type="body"/>
          </p:nvPr>
        </p:nvSpPr>
        <p:spPr>
          <a:xfrm>
            <a:off x="311700" y="1152475"/>
            <a:ext cx="83742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pl" sz="2100">
                <a:solidFill>
                  <a:schemeClr val="dk1"/>
                </a:solidFill>
              </a:rPr>
              <a:t>Po co nam właściwie SYMULACJA? </a:t>
            </a:r>
            <a:endParaRPr b="1" sz="2100">
              <a:solidFill>
                <a:schemeClr val="dk1"/>
              </a:solidFill>
            </a:endParaRPr>
          </a:p>
          <a:p>
            <a:pPr indent="0" lvl="0" marL="0" rtl="0" algn="ctr">
              <a:spcBef>
                <a:spcPts val="1600"/>
              </a:spcBef>
              <a:spcAft>
                <a:spcPts val="0"/>
              </a:spcAft>
              <a:buClr>
                <a:srgbClr val="000000"/>
              </a:buClr>
              <a:buSzPts val="1100"/>
              <a:buFont typeface="Arial"/>
              <a:buNone/>
            </a:pPr>
            <a:r>
              <a:rPr lang="pl" sz="1600"/>
              <a:t>Nie zawsze wystarcza nam </a:t>
            </a:r>
            <a:r>
              <a:rPr b="1" lang="pl" sz="1600"/>
              <a:t>przybliżony model matematyczny</a:t>
            </a:r>
            <a:r>
              <a:rPr lang="pl" sz="1600"/>
              <a:t>, bo w większości przypadków nie jest w stanie zamodelować </a:t>
            </a:r>
            <a:r>
              <a:rPr b="1" lang="pl" sz="1600"/>
              <a:t>nieprzewidywalnych </a:t>
            </a:r>
            <a:r>
              <a:rPr lang="pl" sz="1600"/>
              <a:t>sytuacji, spontanicznych reakcji                            i nieoczekiwanych zmian np. warunków pogodowych.</a:t>
            </a:r>
            <a:endParaRPr sz="1600"/>
          </a:p>
          <a:p>
            <a:pPr indent="0" lvl="0" marL="0" rtl="0" algn="ctr">
              <a:spcBef>
                <a:spcPts val="1600"/>
              </a:spcBef>
              <a:spcAft>
                <a:spcPts val="1600"/>
              </a:spcAft>
              <a:buClr>
                <a:srgbClr val="000000"/>
              </a:buClr>
              <a:buSzPts val="1100"/>
              <a:buFont typeface="Arial"/>
              <a:buNone/>
            </a:pPr>
            <a:r>
              <a:rPr lang="pl" sz="1600"/>
              <a:t>Wtedy właśnie </a:t>
            </a:r>
            <a:r>
              <a:rPr b="1" lang="pl" sz="1600"/>
              <a:t>sięgamy po symulację komputerową </a:t>
            </a:r>
            <a:r>
              <a:rPr lang="pl" sz="1600"/>
              <a:t>- stosunkowo niski koszt                                                 i niebezpieczeństwo związane z doświadczeniem sprawiły, że jest to obecnie</a:t>
            </a:r>
            <a:r>
              <a:rPr b="1" lang="pl" sz="1600"/>
              <a:t> jedno z najszerzej stosowanych</a:t>
            </a:r>
            <a:r>
              <a:rPr lang="pl" sz="1600"/>
              <a:t> i wiodących narzędzi. .</a:t>
            </a:r>
            <a:endParaRPr sz="1600"/>
          </a:p>
        </p:txBody>
      </p:sp>
      <p:sp>
        <p:nvSpPr>
          <p:cNvPr id="98" name="Google Shape;98;p17"/>
          <p:cNvSpPr txBox="1"/>
          <p:nvPr>
            <p:ph idx="4294967295" type="body"/>
          </p:nvPr>
        </p:nvSpPr>
        <p:spPr>
          <a:xfrm>
            <a:off x="6534850" y="338335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pl" sz="1400">
                <a:solidFill>
                  <a:schemeClr val="lt1"/>
                </a:solidFill>
              </a:rPr>
              <a:t>25</a:t>
            </a:r>
            <a:endParaRPr sz="1400">
              <a:solidFill>
                <a:schemeClr val="lt1"/>
              </a:solidFill>
            </a:endParaRPr>
          </a:p>
        </p:txBody>
      </p:sp>
      <p:sp>
        <p:nvSpPr>
          <p:cNvPr id="99" name="Google Shape;99;p17"/>
          <p:cNvSpPr txBox="1"/>
          <p:nvPr>
            <p:ph idx="4294967295" type="body"/>
          </p:nvPr>
        </p:nvSpPr>
        <p:spPr>
          <a:xfrm>
            <a:off x="8226525" y="33830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pl" sz="1400">
                <a:solidFill>
                  <a:schemeClr val="lt1"/>
                </a:solidFill>
              </a:rPr>
              <a:t>22</a:t>
            </a:r>
            <a:endParaRPr sz="14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8"/>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Wstęp teoretyczny</a:t>
            </a:r>
            <a:endParaRPr/>
          </a:p>
        </p:txBody>
      </p:sp>
      <p:sp>
        <p:nvSpPr>
          <p:cNvPr id="105" name="Google Shape;105;p18"/>
          <p:cNvSpPr txBox="1"/>
          <p:nvPr>
            <p:ph idx="4294967295"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pl" sz="2100">
                <a:solidFill>
                  <a:schemeClr val="dk1"/>
                </a:solidFill>
              </a:rPr>
              <a:t>A gdzie ta I Obwodnica Krakowa?</a:t>
            </a:r>
            <a:endParaRPr b="1" sz="2100">
              <a:solidFill>
                <a:schemeClr val="dk1"/>
              </a:solidFill>
            </a:endParaRPr>
          </a:p>
          <a:p>
            <a:pPr indent="0" lvl="0" marL="0" rtl="0" algn="l">
              <a:spcBef>
                <a:spcPts val="1600"/>
              </a:spcBef>
              <a:spcAft>
                <a:spcPts val="0"/>
              </a:spcAft>
              <a:buClr>
                <a:srgbClr val="000000"/>
              </a:buClr>
              <a:buSzPts val="1100"/>
              <a:buFont typeface="Arial"/>
              <a:buNone/>
            </a:pPr>
            <a:r>
              <a:rPr lang="pl" sz="1600"/>
              <a:t>Jest to ciąg ulic otaczających Stare Miasto. </a:t>
            </a:r>
            <a:endParaRPr sz="1600"/>
          </a:p>
          <a:p>
            <a:pPr indent="0" lvl="0" marL="0" rtl="0" algn="l">
              <a:spcBef>
                <a:spcPts val="1600"/>
              </a:spcBef>
              <a:spcAft>
                <a:spcPts val="0"/>
              </a:spcAft>
              <a:buClr>
                <a:srgbClr val="000000"/>
              </a:buClr>
              <a:buSzPts val="1100"/>
              <a:buFont typeface="Arial"/>
              <a:buNone/>
            </a:pPr>
            <a:r>
              <a:rPr b="1" lang="pl" sz="1600"/>
              <a:t>Specyfikacja ruchu:</a:t>
            </a:r>
            <a:endParaRPr b="1" sz="1600"/>
          </a:p>
          <a:p>
            <a:pPr indent="-330200" lvl="0" marL="457200" rtl="0" algn="l">
              <a:spcBef>
                <a:spcPts val="0"/>
              </a:spcBef>
              <a:spcAft>
                <a:spcPts val="0"/>
              </a:spcAft>
              <a:buSzPts val="1600"/>
              <a:buChar char="●"/>
            </a:pPr>
            <a:r>
              <a:rPr lang="pl" sz="1600"/>
              <a:t>ulice jednokierunkowe,</a:t>
            </a:r>
            <a:endParaRPr sz="1600"/>
          </a:p>
          <a:p>
            <a:pPr indent="-330200" lvl="0" marL="457200" rtl="0" algn="l">
              <a:spcBef>
                <a:spcPts val="0"/>
              </a:spcBef>
              <a:spcAft>
                <a:spcPts val="0"/>
              </a:spcAft>
              <a:buSzPts val="1600"/>
              <a:buChar char="●"/>
            </a:pPr>
            <a:r>
              <a:rPr lang="pl" sz="1600"/>
              <a:t>ograniczenia prędkości,</a:t>
            </a:r>
            <a:endParaRPr sz="1600"/>
          </a:p>
          <a:p>
            <a:pPr indent="-330200" lvl="0" marL="457200" rtl="0" algn="l">
              <a:spcBef>
                <a:spcPts val="0"/>
              </a:spcBef>
              <a:spcAft>
                <a:spcPts val="0"/>
              </a:spcAft>
              <a:buSzPts val="1600"/>
              <a:buChar char="●"/>
            </a:pPr>
            <a:r>
              <a:rPr lang="pl" sz="1600"/>
              <a:t>różna przepustowość skrzyżowań,</a:t>
            </a:r>
            <a:endParaRPr sz="1600"/>
          </a:p>
          <a:p>
            <a:pPr indent="-330200" lvl="0" marL="457200" rtl="0" algn="l">
              <a:spcBef>
                <a:spcPts val="0"/>
              </a:spcBef>
              <a:spcAft>
                <a:spcPts val="0"/>
              </a:spcAft>
              <a:buSzPts val="1600"/>
              <a:buChar char="●"/>
            </a:pPr>
            <a:r>
              <a:rPr lang="pl" sz="1600"/>
              <a:t>stosunkowo mały ruch.</a:t>
            </a:r>
            <a:endParaRPr sz="1600"/>
          </a:p>
        </p:txBody>
      </p:sp>
      <p:sp>
        <p:nvSpPr>
          <p:cNvPr id="106" name="Google Shape;106;p18"/>
          <p:cNvSpPr txBox="1"/>
          <p:nvPr>
            <p:ph idx="4294967295" type="body"/>
          </p:nvPr>
        </p:nvSpPr>
        <p:spPr>
          <a:xfrm>
            <a:off x="6534850" y="338335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pl" sz="1400">
                <a:solidFill>
                  <a:schemeClr val="lt1"/>
                </a:solidFill>
              </a:rPr>
              <a:t>25</a:t>
            </a:r>
            <a:endParaRPr sz="1400">
              <a:solidFill>
                <a:schemeClr val="lt1"/>
              </a:solidFill>
            </a:endParaRPr>
          </a:p>
        </p:txBody>
      </p:sp>
      <p:sp>
        <p:nvSpPr>
          <p:cNvPr id="107" name="Google Shape;107;p18"/>
          <p:cNvSpPr txBox="1"/>
          <p:nvPr>
            <p:ph idx="4294967295" type="body"/>
          </p:nvPr>
        </p:nvSpPr>
        <p:spPr>
          <a:xfrm>
            <a:off x="7374913" y="29358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pl" sz="1400">
                <a:solidFill>
                  <a:schemeClr val="lt1"/>
                </a:solidFill>
              </a:rPr>
              <a:t>35</a:t>
            </a:r>
            <a:endParaRPr sz="1400">
              <a:solidFill>
                <a:schemeClr val="lt1"/>
              </a:solidFill>
            </a:endParaRPr>
          </a:p>
        </p:txBody>
      </p:sp>
      <p:sp>
        <p:nvSpPr>
          <p:cNvPr id="108" name="Google Shape;108;p18"/>
          <p:cNvSpPr txBox="1"/>
          <p:nvPr>
            <p:ph idx="4294967295" type="body"/>
          </p:nvPr>
        </p:nvSpPr>
        <p:spPr>
          <a:xfrm>
            <a:off x="8226525" y="33830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pl" sz="1400">
                <a:solidFill>
                  <a:schemeClr val="lt1"/>
                </a:solidFill>
              </a:rPr>
              <a:t>22</a:t>
            </a:r>
            <a:endParaRPr sz="1400">
              <a:solidFill>
                <a:schemeClr val="lt1"/>
              </a:solidFill>
            </a:endParaRPr>
          </a:p>
        </p:txBody>
      </p:sp>
      <p:pic>
        <p:nvPicPr>
          <p:cNvPr id="109" name="Google Shape;109;p18"/>
          <p:cNvPicPr preferRelativeResize="0"/>
          <p:nvPr/>
        </p:nvPicPr>
        <p:blipFill>
          <a:blip r:embed="rId3">
            <a:alphaModFix/>
          </a:blip>
          <a:stretch>
            <a:fillRect/>
          </a:stretch>
        </p:blipFill>
        <p:spPr>
          <a:xfrm>
            <a:off x="5685075" y="1193625"/>
            <a:ext cx="1918450" cy="275625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9"/>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Wstęp teoretyczny</a:t>
            </a:r>
            <a:endParaRPr/>
          </a:p>
        </p:txBody>
      </p:sp>
      <p:sp>
        <p:nvSpPr>
          <p:cNvPr id="115" name="Google Shape;115;p19"/>
          <p:cNvSpPr txBox="1"/>
          <p:nvPr>
            <p:ph idx="4294967295" type="body"/>
          </p:nvPr>
        </p:nvSpPr>
        <p:spPr>
          <a:xfrm>
            <a:off x="311700" y="1152475"/>
            <a:ext cx="4529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pl" sz="2100">
                <a:solidFill>
                  <a:schemeClr val="dk1"/>
                </a:solidFill>
              </a:rPr>
              <a:t>Model Nagela–Schreckenberga</a:t>
            </a:r>
            <a:endParaRPr b="1" sz="2100">
              <a:solidFill>
                <a:schemeClr val="dk1"/>
              </a:solidFill>
            </a:endParaRPr>
          </a:p>
          <a:p>
            <a:pPr indent="0" lvl="0" marL="0" rtl="0" algn="l">
              <a:spcBef>
                <a:spcPts val="1600"/>
              </a:spcBef>
              <a:spcAft>
                <a:spcPts val="0"/>
              </a:spcAft>
              <a:buClr>
                <a:srgbClr val="000000"/>
              </a:buClr>
              <a:buSzPts val="1100"/>
              <a:buFont typeface="Arial"/>
              <a:buNone/>
            </a:pPr>
            <a:r>
              <a:rPr b="1" lang="pl" sz="1600"/>
              <a:t>Model ten bazuje na automatach komórkowych (CA), zwykle opisywanych w kontekście czterech wartości (L, S, N, f):</a:t>
            </a:r>
            <a:endParaRPr b="1" sz="1600"/>
          </a:p>
          <a:p>
            <a:pPr indent="-330200" lvl="0" marL="457200" rtl="0" algn="l">
              <a:spcBef>
                <a:spcPts val="0"/>
              </a:spcBef>
              <a:spcAft>
                <a:spcPts val="0"/>
              </a:spcAft>
              <a:buSzPts val="1600"/>
              <a:buChar char="●"/>
            </a:pPr>
            <a:r>
              <a:rPr lang="pl" sz="1600"/>
              <a:t>L (Layout) - przestrzeń z siatką komórek</a:t>
            </a:r>
            <a:endParaRPr sz="1600"/>
          </a:p>
          <a:p>
            <a:pPr indent="-330200" lvl="0" marL="457200" rtl="0" algn="l">
              <a:spcBef>
                <a:spcPts val="0"/>
              </a:spcBef>
              <a:spcAft>
                <a:spcPts val="0"/>
              </a:spcAft>
              <a:buSzPts val="1600"/>
              <a:buChar char="●"/>
            </a:pPr>
            <a:r>
              <a:rPr lang="pl" sz="1600"/>
              <a:t>S (States) - skończony zbiór stanów</a:t>
            </a:r>
            <a:endParaRPr sz="1600"/>
          </a:p>
          <a:p>
            <a:pPr indent="-330200" lvl="0" marL="457200" rtl="0" algn="l">
              <a:spcBef>
                <a:spcPts val="0"/>
              </a:spcBef>
              <a:spcAft>
                <a:spcPts val="0"/>
              </a:spcAft>
              <a:buSzPts val="1600"/>
              <a:buChar char="●"/>
            </a:pPr>
            <a:r>
              <a:rPr lang="pl" sz="1600"/>
              <a:t>N (Neighbours) - zbiór sąsiadów komórki</a:t>
            </a:r>
            <a:endParaRPr sz="1600"/>
          </a:p>
          <a:p>
            <a:pPr indent="-330200" lvl="0" marL="457200" rtl="0" algn="l">
              <a:spcBef>
                <a:spcPts val="0"/>
              </a:spcBef>
              <a:spcAft>
                <a:spcPts val="0"/>
              </a:spcAft>
              <a:buSzPts val="1600"/>
              <a:buChar char="●"/>
            </a:pPr>
            <a:r>
              <a:rPr lang="pl" sz="1600"/>
              <a:t>f - funkcja zmiany konfiguracji w komórkach</a:t>
            </a:r>
            <a:endParaRPr sz="1600"/>
          </a:p>
        </p:txBody>
      </p:sp>
      <p:sp>
        <p:nvSpPr>
          <p:cNvPr id="116" name="Google Shape;116;p19"/>
          <p:cNvSpPr txBox="1"/>
          <p:nvPr>
            <p:ph idx="4294967295" type="body"/>
          </p:nvPr>
        </p:nvSpPr>
        <p:spPr>
          <a:xfrm>
            <a:off x="6534850" y="338335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pl" sz="1400">
                <a:solidFill>
                  <a:schemeClr val="lt1"/>
                </a:solidFill>
              </a:rPr>
              <a:t>25</a:t>
            </a:r>
            <a:endParaRPr sz="1400">
              <a:solidFill>
                <a:schemeClr val="lt1"/>
              </a:solidFill>
            </a:endParaRPr>
          </a:p>
        </p:txBody>
      </p:sp>
      <p:sp>
        <p:nvSpPr>
          <p:cNvPr id="117" name="Google Shape;117;p19"/>
          <p:cNvSpPr txBox="1"/>
          <p:nvPr>
            <p:ph idx="4294967295" type="body"/>
          </p:nvPr>
        </p:nvSpPr>
        <p:spPr>
          <a:xfrm>
            <a:off x="7374913" y="29358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pl" sz="1400">
                <a:solidFill>
                  <a:schemeClr val="lt1"/>
                </a:solidFill>
              </a:rPr>
              <a:t>35</a:t>
            </a:r>
            <a:endParaRPr sz="1400">
              <a:solidFill>
                <a:schemeClr val="lt1"/>
              </a:solidFill>
            </a:endParaRPr>
          </a:p>
        </p:txBody>
      </p:sp>
      <p:sp>
        <p:nvSpPr>
          <p:cNvPr id="118" name="Google Shape;118;p19"/>
          <p:cNvSpPr txBox="1"/>
          <p:nvPr>
            <p:ph idx="4294967295" type="body"/>
          </p:nvPr>
        </p:nvSpPr>
        <p:spPr>
          <a:xfrm>
            <a:off x="8226525" y="33830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pl" sz="1400">
                <a:solidFill>
                  <a:schemeClr val="lt1"/>
                </a:solidFill>
              </a:rPr>
              <a:t>22</a:t>
            </a:r>
            <a:endParaRPr sz="1400">
              <a:solidFill>
                <a:schemeClr val="lt1"/>
              </a:solidFill>
            </a:endParaRPr>
          </a:p>
        </p:txBody>
      </p:sp>
      <p:pic>
        <p:nvPicPr>
          <p:cNvPr id="119" name="Google Shape;119;p19"/>
          <p:cNvPicPr preferRelativeResize="0"/>
          <p:nvPr/>
        </p:nvPicPr>
        <p:blipFill>
          <a:blip r:embed="rId3">
            <a:alphaModFix/>
          </a:blip>
          <a:stretch>
            <a:fillRect/>
          </a:stretch>
        </p:blipFill>
        <p:spPr>
          <a:xfrm>
            <a:off x="5401650" y="1259559"/>
            <a:ext cx="2955800" cy="262438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Implementacja</a:t>
            </a:r>
            <a:endParaRPr/>
          </a:p>
        </p:txBody>
      </p:sp>
      <p:sp>
        <p:nvSpPr>
          <p:cNvPr id="125" name="Google Shape;125;p20"/>
          <p:cNvSpPr txBox="1"/>
          <p:nvPr>
            <p:ph idx="1" type="body"/>
          </p:nvPr>
        </p:nvSpPr>
        <p:spPr>
          <a:xfrm>
            <a:off x="1517875" y="2492075"/>
            <a:ext cx="2079900" cy="23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l" sz="2100">
                <a:solidFill>
                  <a:schemeClr val="dk1"/>
                </a:solidFill>
              </a:rPr>
              <a:t>Struktura kodu:</a:t>
            </a:r>
            <a:endParaRPr b="1" sz="1600"/>
          </a:p>
          <a:p>
            <a:pPr indent="-330200" lvl="0" marL="457200" rtl="0" algn="l">
              <a:spcBef>
                <a:spcPts val="1600"/>
              </a:spcBef>
              <a:spcAft>
                <a:spcPts val="0"/>
              </a:spcAft>
              <a:buSzPts val="1600"/>
              <a:buChar char="●"/>
            </a:pPr>
            <a:r>
              <a:rPr lang="pl" sz="1600"/>
              <a:t>ns_sim ,</a:t>
            </a:r>
            <a:endParaRPr sz="1600"/>
          </a:p>
          <a:p>
            <a:pPr indent="-330200" lvl="0" marL="457200" rtl="0" algn="l">
              <a:spcBef>
                <a:spcPts val="0"/>
              </a:spcBef>
              <a:spcAft>
                <a:spcPts val="0"/>
              </a:spcAft>
              <a:buSzPts val="1600"/>
              <a:buChar char="●"/>
            </a:pPr>
            <a:r>
              <a:rPr lang="pl" sz="1600"/>
              <a:t>agents,</a:t>
            </a:r>
            <a:endParaRPr sz="1600"/>
          </a:p>
          <a:p>
            <a:pPr indent="-330200" lvl="0" marL="457200" rtl="0" algn="l">
              <a:spcBef>
                <a:spcPts val="0"/>
              </a:spcBef>
              <a:spcAft>
                <a:spcPts val="0"/>
              </a:spcAft>
              <a:buSzPts val="1600"/>
              <a:buChar char="●"/>
            </a:pPr>
            <a:r>
              <a:rPr lang="pl" sz="1600"/>
              <a:t>main,</a:t>
            </a:r>
            <a:endParaRPr sz="1600"/>
          </a:p>
          <a:p>
            <a:pPr indent="-330200" lvl="0" marL="457200" rtl="0" algn="l">
              <a:spcBef>
                <a:spcPts val="0"/>
              </a:spcBef>
              <a:spcAft>
                <a:spcPts val="0"/>
              </a:spcAft>
              <a:buSzPts val="1600"/>
              <a:buChar char="●"/>
            </a:pPr>
            <a:r>
              <a:rPr lang="pl" sz="1600"/>
              <a:t>roads,</a:t>
            </a:r>
            <a:endParaRPr sz="1600"/>
          </a:p>
          <a:p>
            <a:pPr indent="-330200" lvl="0" marL="457200" rtl="0" algn="l">
              <a:spcBef>
                <a:spcPts val="0"/>
              </a:spcBef>
              <a:spcAft>
                <a:spcPts val="0"/>
              </a:spcAft>
              <a:buSzPts val="1600"/>
              <a:buChar char="●"/>
            </a:pPr>
            <a:r>
              <a:rPr lang="pl" sz="1600"/>
              <a:t>settings,</a:t>
            </a:r>
            <a:endParaRPr sz="1600"/>
          </a:p>
          <a:p>
            <a:pPr indent="-330200" lvl="0" marL="457200" rtl="0" algn="l">
              <a:spcBef>
                <a:spcPts val="0"/>
              </a:spcBef>
              <a:spcAft>
                <a:spcPts val="0"/>
              </a:spcAft>
              <a:buSzPts val="1600"/>
              <a:buChar char="●"/>
            </a:pPr>
            <a:r>
              <a:rPr lang="pl" sz="1600"/>
              <a:t>visualization.</a:t>
            </a:r>
            <a:endParaRPr sz="1600"/>
          </a:p>
        </p:txBody>
      </p:sp>
      <p:sp>
        <p:nvSpPr>
          <p:cNvPr id="126" name="Google Shape;126;p20"/>
          <p:cNvSpPr txBox="1"/>
          <p:nvPr>
            <p:ph idx="2" type="body"/>
          </p:nvPr>
        </p:nvSpPr>
        <p:spPr>
          <a:xfrm>
            <a:off x="3110825" y="338075"/>
            <a:ext cx="3999900" cy="192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pl" sz="2100">
                <a:solidFill>
                  <a:schemeClr val="dk1"/>
                </a:solidFill>
              </a:rPr>
              <a:t>Wybrane stałe:</a:t>
            </a:r>
            <a:endParaRPr b="1" sz="1600"/>
          </a:p>
          <a:p>
            <a:pPr indent="-330200" lvl="0" marL="457200" rtl="0" algn="l">
              <a:spcBef>
                <a:spcPts val="1600"/>
              </a:spcBef>
              <a:spcAft>
                <a:spcPts val="0"/>
              </a:spcAft>
              <a:buSzPts val="1600"/>
              <a:buChar char="●"/>
            </a:pPr>
            <a:r>
              <a:rPr lang="pl" sz="1600"/>
              <a:t>D_CELL_SIZE,</a:t>
            </a:r>
            <a:endParaRPr sz="1600"/>
          </a:p>
          <a:p>
            <a:pPr indent="-330200" lvl="0" marL="457200" rtl="0" algn="l">
              <a:spcBef>
                <a:spcPts val="0"/>
              </a:spcBef>
              <a:spcAft>
                <a:spcPts val="0"/>
              </a:spcAft>
              <a:buSzPts val="1600"/>
              <a:buChar char="●"/>
            </a:pPr>
            <a:r>
              <a:rPr lang="pl" sz="1600"/>
              <a:t>D_TIME_STEP,</a:t>
            </a:r>
            <a:endParaRPr sz="1600"/>
          </a:p>
          <a:p>
            <a:pPr indent="-330200" lvl="0" marL="457200" rtl="0" algn="l">
              <a:spcBef>
                <a:spcPts val="0"/>
              </a:spcBef>
              <a:spcAft>
                <a:spcPts val="0"/>
              </a:spcAft>
              <a:buSzPts val="1600"/>
              <a:buChar char="●"/>
            </a:pPr>
            <a:r>
              <a:rPr lang="pl" sz="1600"/>
              <a:t>D_VISIBILITY,</a:t>
            </a:r>
            <a:endParaRPr sz="1600"/>
          </a:p>
          <a:p>
            <a:pPr indent="-330200" lvl="0" marL="457200" rtl="0" algn="l">
              <a:spcBef>
                <a:spcPts val="0"/>
              </a:spcBef>
              <a:spcAft>
                <a:spcPts val="0"/>
              </a:spcAft>
              <a:buSzPts val="1600"/>
              <a:buChar char="●"/>
            </a:pPr>
            <a:r>
              <a:rPr lang="pl" sz="1600"/>
              <a:t>D_SIMULATION_DURATION.</a:t>
            </a:r>
            <a:endParaRPr sz="1600"/>
          </a:p>
        </p:txBody>
      </p:sp>
      <p:sp>
        <p:nvSpPr>
          <p:cNvPr id="127" name="Google Shape;127;p20"/>
          <p:cNvSpPr txBox="1"/>
          <p:nvPr>
            <p:ph idx="2" type="body"/>
          </p:nvPr>
        </p:nvSpPr>
        <p:spPr>
          <a:xfrm>
            <a:off x="4832400" y="2492075"/>
            <a:ext cx="3999900" cy="212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pl" sz="2100">
                <a:solidFill>
                  <a:schemeClr val="dk1"/>
                </a:solidFill>
              </a:rPr>
              <a:t>Wybrane klasy:</a:t>
            </a:r>
            <a:endParaRPr b="1" sz="1600"/>
          </a:p>
          <a:p>
            <a:pPr indent="-330200" lvl="0" marL="457200" rtl="0" algn="l">
              <a:spcBef>
                <a:spcPts val="1600"/>
              </a:spcBef>
              <a:spcAft>
                <a:spcPts val="0"/>
              </a:spcAft>
              <a:buSzPts val="1600"/>
              <a:buChar char="●"/>
            </a:pPr>
            <a:r>
              <a:rPr lang="pl" sz="1600"/>
              <a:t>Vehicle,</a:t>
            </a:r>
            <a:endParaRPr sz="1600"/>
          </a:p>
          <a:p>
            <a:pPr indent="-330200" lvl="0" marL="457200" rtl="0" algn="l">
              <a:spcBef>
                <a:spcPts val="0"/>
              </a:spcBef>
              <a:spcAft>
                <a:spcPts val="0"/>
              </a:spcAft>
              <a:buSzPts val="1600"/>
              <a:buChar char="●"/>
            </a:pPr>
            <a:r>
              <a:rPr lang="pl" sz="1600"/>
              <a:t>Road,</a:t>
            </a:r>
            <a:endParaRPr sz="1600"/>
          </a:p>
          <a:p>
            <a:pPr indent="-330200" lvl="0" marL="457200" rtl="0" algn="l">
              <a:spcBef>
                <a:spcPts val="0"/>
              </a:spcBef>
              <a:spcAft>
                <a:spcPts val="0"/>
              </a:spcAft>
              <a:buSzPts val="1600"/>
              <a:buChar char="●"/>
            </a:pPr>
            <a:r>
              <a:rPr lang="pl" sz="1600"/>
              <a:t>Node,</a:t>
            </a:r>
            <a:endParaRPr sz="1600"/>
          </a:p>
          <a:p>
            <a:pPr indent="-330200" lvl="0" marL="457200" rtl="0" algn="l">
              <a:spcBef>
                <a:spcPts val="0"/>
              </a:spcBef>
              <a:spcAft>
                <a:spcPts val="0"/>
              </a:spcAft>
              <a:buSzPts val="1600"/>
              <a:buChar char="●"/>
            </a:pPr>
            <a:r>
              <a:rPr lang="pl" sz="1600"/>
              <a:t>Simulation,</a:t>
            </a:r>
            <a:endParaRPr sz="1600"/>
          </a:p>
          <a:p>
            <a:pPr indent="-330200" lvl="0" marL="457200" rtl="0" algn="l">
              <a:spcBef>
                <a:spcPts val="0"/>
              </a:spcBef>
              <a:spcAft>
                <a:spcPts val="0"/>
              </a:spcAft>
              <a:buSzPts val="1600"/>
              <a:buChar char="●"/>
            </a:pPr>
            <a:r>
              <a:rPr lang="pl" sz="1600"/>
              <a:t>Config.</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Wykresy</a:t>
            </a:r>
            <a:endParaRPr/>
          </a:p>
        </p:txBody>
      </p:sp>
      <p:sp>
        <p:nvSpPr>
          <p:cNvPr id="133" name="Google Shape;133;p21"/>
          <p:cNvSpPr txBox="1"/>
          <p:nvPr>
            <p:ph idx="1" type="body"/>
          </p:nvPr>
        </p:nvSpPr>
        <p:spPr>
          <a:xfrm>
            <a:off x="373575" y="1986925"/>
            <a:ext cx="3842700" cy="99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pl" sz="4000">
                <a:solidFill>
                  <a:schemeClr val="dk1"/>
                </a:solidFill>
              </a:rPr>
              <a:t>Jak je tworzymy?</a:t>
            </a:r>
            <a:endParaRPr sz="3500"/>
          </a:p>
        </p:txBody>
      </p:sp>
      <p:pic>
        <p:nvPicPr>
          <p:cNvPr id="134" name="Google Shape;134;p21"/>
          <p:cNvPicPr preferRelativeResize="0"/>
          <p:nvPr/>
        </p:nvPicPr>
        <p:blipFill>
          <a:blip r:embed="rId3">
            <a:alphaModFix/>
          </a:blip>
          <a:stretch>
            <a:fillRect/>
          </a:stretch>
        </p:blipFill>
        <p:spPr>
          <a:xfrm>
            <a:off x="4956275" y="661263"/>
            <a:ext cx="2250711" cy="38209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