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266" r:id="rId3"/>
    <p:sldId id="258" r:id="rId4"/>
    <p:sldId id="267" r:id="rId5"/>
    <p:sldId id="268" r:id="rId6"/>
    <p:sldId id="261" r:id="rId7"/>
    <p:sldId id="260" r:id="rId8"/>
    <p:sldId id="264" r:id="rId9"/>
    <p:sldId id="263" r:id="rId10"/>
    <p:sldId id="265" r:id="rId11"/>
    <p:sldId id="259" r:id="rId12"/>
    <p:sldId id="274" r:id="rId13"/>
    <p:sldId id="269" r:id="rId14"/>
    <p:sldId id="271" r:id="rId15"/>
    <p:sldId id="272" r:id="rId16"/>
    <p:sldId id="270" r:id="rId17"/>
    <p:sldId id="352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9" r:id="rId28"/>
    <p:sldId id="290" r:id="rId29"/>
    <p:sldId id="291" r:id="rId30"/>
    <p:sldId id="294" r:id="rId31"/>
    <p:sldId id="292" r:id="rId32"/>
    <p:sldId id="295" r:id="rId33"/>
    <p:sldId id="293" r:id="rId34"/>
    <p:sldId id="388" r:id="rId35"/>
    <p:sldId id="286" r:id="rId36"/>
    <p:sldId id="296" r:id="rId37"/>
    <p:sldId id="297" r:id="rId38"/>
    <p:sldId id="300" r:id="rId39"/>
    <p:sldId id="382" r:id="rId40"/>
    <p:sldId id="327" r:id="rId41"/>
    <p:sldId id="400" r:id="rId42"/>
    <p:sldId id="401" r:id="rId43"/>
    <p:sldId id="361" r:id="rId44"/>
    <p:sldId id="362" r:id="rId45"/>
    <p:sldId id="363" r:id="rId46"/>
    <p:sldId id="364" r:id="rId47"/>
    <p:sldId id="365" r:id="rId48"/>
    <p:sldId id="397" r:id="rId49"/>
    <p:sldId id="402" r:id="rId50"/>
    <p:sldId id="298" r:id="rId51"/>
    <p:sldId id="301" r:id="rId52"/>
    <p:sldId id="302" r:id="rId53"/>
    <p:sldId id="303" r:id="rId54"/>
    <p:sldId id="305" r:id="rId55"/>
    <p:sldId id="304" r:id="rId56"/>
    <p:sldId id="306" r:id="rId57"/>
    <p:sldId id="307" r:id="rId58"/>
    <p:sldId id="308" r:id="rId59"/>
    <p:sldId id="387" r:id="rId60"/>
    <p:sldId id="360" r:id="rId61"/>
    <p:sldId id="325" r:id="rId62"/>
    <p:sldId id="389" r:id="rId63"/>
    <p:sldId id="311" r:id="rId64"/>
    <p:sldId id="313" r:id="rId65"/>
    <p:sldId id="288" r:id="rId66"/>
    <p:sldId id="314" r:id="rId67"/>
    <p:sldId id="355" r:id="rId68"/>
    <p:sldId id="287" r:id="rId69"/>
    <p:sldId id="316" r:id="rId70"/>
    <p:sldId id="317" r:id="rId71"/>
    <p:sldId id="318" r:id="rId72"/>
    <p:sldId id="319" r:id="rId73"/>
    <p:sldId id="366" r:id="rId74"/>
    <p:sldId id="322" r:id="rId75"/>
    <p:sldId id="329" r:id="rId76"/>
    <p:sldId id="368" r:id="rId77"/>
    <p:sldId id="324" r:id="rId78"/>
    <p:sldId id="323" r:id="rId79"/>
    <p:sldId id="342" r:id="rId80"/>
    <p:sldId id="343" r:id="rId81"/>
    <p:sldId id="403" r:id="rId82"/>
    <p:sldId id="332" r:id="rId83"/>
    <p:sldId id="341" r:id="rId84"/>
    <p:sldId id="331" r:id="rId85"/>
    <p:sldId id="373" r:id="rId86"/>
    <p:sldId id="374" r:id="rId87"/>
    <p:sldId id="375" r:id="rId88"/>
    <p:sldId id="376" r:id="rId89"/>
    <p:sldId id="377" r:id="rId90"/>
    <p:sldId id="359" r:id="rId91"/>
    <p:sldId id="384" r:id="rId92"/>
    <p:sldId id="399" r:id="rId93"/>
    <p:sldId id="330" r:id="rId94"/>
    <p:sldId id="333" r:id="rId95"/>
    <p:sldId id="334" r:id="rId96"/>
    <p:sldId id="404" r:id="rId97"/>
    <p:sldId id="335" r:id="rId98"/>
    <p:sldId id="383" r:id="rId99"/>
    <p:sldId id="339" r:id="rId100"/>
    <p:sldId id="346" r:id="rId101"/>
    <p:sldId id="354" r:id="rId102"/>
    <p:sldId id="347" r:id="rId103"/>
    <p:sldId id="350" r:id="rId104"/>
    <p:sldId id="348" r:id="rId105"/>
    <p:sldId id="349" r:id="rId106"/>
    <p:sldId id="353" r:id="rId107"/>
    <p:sldId id="356" r:id="rId108"/>
    <p:sldId id="337" r:id="rId109"/>
    <p:sldId id="345" r:id="rId110"/>
    <p:sldId id="358" r:id="rId111"/>
    <p:sldId id="357" r:id="rId112"/>
    <p:sldId id="370" r:id="rId113"/>
    <p:sldId id="367" r:id="rId114"/>
    <p:sldId id="379" r:id="rId115"/>
    <p:sldId id="392" r:id="rId116"/>
    <p:sldId id="391" r:id="rId117"/>
    <p:sldId id="336" r:id="rId118"/>
    <p:sldId id="381" r:id="rId119"/>
    <p:sldId id="378" r:id="rId120"/>
    <p:sldId id="390" r:id="rId121"/>
    <p:sldId id="393" r:id="rId122"/>
    <p:sldId id="386" r:id="rId123"/>
    <p:sldId id="394" r:id="rId124"/>
    <p:sldId id="396" r:id="rId125"/>
    <p:sldId id="405" r:id="rId1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82E2A4-A94F-604E-8A39-208CEDCDA1F3}">
          <p14:sldIdLst>
            <p14:sldId id="256"/>
          </p14:sldIdLst>
        </p14:section>
        <p14:section name="Wprowadzenie do koncepcji JVM i środowiska Java" id="{6B79CE5D-CA84-DB46-9153-1F95A83B619A}">
          <p14:sldIdLst>
            <p14:sldId id="266"/>
            <p14:sldId id="258"/>
            <p14:sldId id="267"/>
            <p14:sldId id="268"/>
            <p14:sldId id="261"/>
            <p14:sldId id="260"/>
            <p14:sldId id="264"/>
            <p14:sldId id="263"/>
            <p14:sldId id="265"/>
            <p14:sldId id="259"/>
          </p14:sldIdLst>
        </p14:section>
        <p14:section name="Podstawowe pojęcia programowania obiektowego" id="{D9FE9811-53ED-C543-AA08-9A7A9A9AA0B0}">
          <p14:sldIdLst>
            <p14:sldId id="274"/>
            <p14:sldId id="269"/>
            <p14:sldId id="271"/>
            <p14:sldId id="272"/>
            <p14:sldId id="270"/>
          </p14:sldIdLst>
        </p14:section>
        <p14:section name="Java - elementy języka" id="{2AE711C1-4600-7346-AC48-191545120D54}">
          <p14:sldIdLst>
            <p14:sldId id="352"/>
          </p14:sldIdLst>
        </p14:section>
        <p14:section name="Komentarze" id="{407C6200-3D3A-5346-BE55-30B8E0DB99F4}">
          <p14:sldIdLst>
            <p14:sldId id="276"/>
            <p14:sldId id="278"/>
            <p14:sldId id="279"/>
          </p14:sldIdLst>
        </p14:section>
        <p14:section name="Typy danych" id="{7AB0B9D1-DC14-3E41-9092-427301C6FE4B}">
          <p14:sldIdLst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94"/>
            <p14:sldId id="292"/>
            <p14:sldId id="295"/>
            <p14:sldId id="293"/>
          </p14:sldIdLst>
        </p14:section>
        <p14:section name="Zmienne" id="{223B1974-EE65-D24D-A98E-7DC0D28BB6E4}">
          <p14:sldIdLst>
            <p14:sldId id="388"/>
            <p14:sldId id="286"/>
            <p14:sldId id="296"/>
            <p14:sldId id="297"/>
            <p14:sldId id="300"/>
            <p14:sldId id="382"/>
          </p14:sldIdLst>
        </p14:section>
        <p14:section name="Typ referencyjny" id="{36C71EF5-92BA-C44D-900F-A1CA613F4B31}">
          <p14:sldIdLst>
            <p14:sldId id="327"/>
            <p14:sldId id="400"/>
          </p14:sldIdLst>
        </p14:section>
        <p14:section name="Łańcuchy" id="{309704F5-AF36-4346-8566-6EA3F4022DD1}">
          <p14:sldIdLst>
            <p14:sldId id="401"/>
            <p14:sldId id="361"/>
            <p14:sldId id="362"/>
            <p14:sldId id="363"/>
            <p14:sldId id="364"/>
            <p14:sldId id="365"/>
            <p14:sldId id="397"/>
          </p14:sldIdLst>
        </p14:section>
        <p14:section name="Operatory" id="{420DC719-D101-674F-8A91-F1ED87DCB0A1}">
          <p14:sldIdLst>
            <p14:sldId id="402"/>
            <p14:sldId id="298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87"/>
            <p14:sldId id="360"/>
            <p14:sldId id="325"/>
          </p14:sldIdLst>
        </p14:section>
        <p14:section name="Przepływ sterowania" id="{158F1E83-6C6F-224A-B1D3-29E0FDA48414}">
          <p14:sldIdLst>
            <p14:sldId id="389"/>
            <p14:sldId id="311"/>
            <p14:sldId id="313"/>
            <p14:sldId id="288"/>
            <p14:sldId id="314"/>
            <p14:sldId id="355"/>
            <p14:sldId id="287"/>
            <p14:sldId id="316"/>
            <p14:sldId id="317"/>
            <p14:sldId id="318"/>
            <p14:sldId id="319"/>
            <p14:sldId id="366"/>
          </p14:sldIdLst>
        </p14:section>
        <p14:section name="Klasy" id="{086C50CD-E61D-D641-ABB7-93D1DF888158}">
          <p14:sldIdLst>
            <p14:sldId id="322"/>
            <p14:sldId id="329"/>
            <p14:sldId id="368"/>
            <p14:sldId id="324"/>
            <p14:sldId id="323"/>
            <p14:sldId id="342"/>
            <p14:sldId id="343"/>
            <p14:sldId id="403"/>
            <p14:sldId id="332"/>
            <p14:sldId id="341"/>
            <p14:sldId id="331"/>
            <p14:sldId id="373"/>
            <p14:sldId id="374"/>
            <p14:sldId id="375"/>
            <p14:sldId id="376"/>
            <p14:sldId id="377"/>
            <p14:sldId id="359"/>
            <p14:sldId id="384"/>
            <p14:sldId id="399"/>
            <p14:sldId id="330"/>
          </p14:sldIdLst>
        </p14:section>
        <p14:section name="Pakiety" id="{7E75D480-61C9-924F-B4A4-E419EFE90E49}">
          <p14:sldIdLst>
            <p14:sldId id="333"/>
            <p14:sldId id="334"/>
            <p14:sldId id="404"/>
          </p14:sldIdLst>
        </p14:section>
        <p14:section name="Static" id="{D60CE460-DA5F-2D40-A01D-7D55C2FA82F4}">
          <p14:sldIdLst>
            <p14:sldId id="335"/>
            <p14:sldId id="383"/>
            <p14:sldId id="339"/>
          </p14:sldIdLst>
        </p14:section>
        <p14:section name="Tablice" id="{CCA2DD14-8270-F345-AAC5-9A4916CF71C2}">
          <p14:sldIdLst>
            <p14:sldId id="346"/>
            <p14:sldId id="354"/>
            <p14:sldId id="347"/>
            <p14:sldId id="350"/>
            <p14:sldId id="348"/>
            <p14:sldId id="349"/>
            <p14:sldId id="353"/>
            <p14:sldId id="356"/>
          </p14:sldIdLst>
        </p14:section>
        <p14:section name="Dziedziczenie" id="{0C43CABD-94BF-CD46-8568-36FA0C81A8CF}">
          <p14:sldIdLst>
            <p14:sldId id="337"/>
            <p14:sldId id="345"/>
            <p14:sldId id="358"/>
            <p14:sldId id="357"/>
            <p14:sldId id="370"/>
            <p14:sldId id="367"/>
            <p14:sldId id="379"/>
            <p14:sldId id="392"/>
            <p14:sldId id="391"/>
            <p14:sldId id="336"/>
            <p14:sldId id="381"/>
          </p14:sldIdLst>
        </p14:section>
        <p14:section name="Interfejsy" id="{DD8F8903-6A7B-574D-A4F9-CD2A19A12F2D}">
          <p14:sldIdLst>
            <p14:sldId id="378"/>
            <p14:sldId id="390"/>
            <p14:sldId id="393"/>
            <p14:sldId id="386"/>
            <p14:sldId id="394"/>
            <p14:sldId id="396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5F5F5"/>
    <a:srgbClr val="565656"/>
    <a:srgbClr val="A4C639"/>
    <a:srgbClr val="A74A00"/>
    <a:srgbClr val="FFC18F"/>
    <a:srgbClr val="ED6E0A"/>
    <a:srgbClr val="FF923C"/>
    <a:srgbClr val="FFA359"/>
    <a:srgbClr val="FF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382"/>
  </p:normalViewPr>
  <p:slideViewPr>
    <p:cSldViewPr snapToGrid="0" snapToObjects="1">
      <p:cViewPr varScale="1">
        <p:scale>
          <a:sx n="113" d="100"/>
          <a:sy n="113" d="100"/>
        </p:scale>
        <p:origin x="120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4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FCC8C1-4E7C-0144-8AE2-8E4954662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550F-FC7F-B74F-9022-976CF94215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BD149-43C3-A944-9C4F-619AB9C70408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8DA7-B3DC-D74D-B822-B4CB8E4F84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CEF7-43F1-D940-9840-874B5C09A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52EC5-2D62-F945-9659-9BD94F25B3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92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2FFB-BA7C-BF4C-8D47-FCF7A8B65BB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5AE5-3E3E-E741-9609-1E29B0AD5C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93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5AE5-3E3E-E741-9609-1E29B0AD5C1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6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F738-9564-2242-B841-4EFC5582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1AD4E-CFF0-F543-80EB-DF40432EC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l-PL"/>
              <a:t>Rzeszów 2019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CFCA-763B-8045-8DBD-690A5CB6B1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82A0A4-8A69-8C4D-A18F-BA8E8D048810}" type="datetimeFigureOut">
              <a:rPr lang="pl-PL" smtClean="0"/>
              <a:pPr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436-488C-034D-B777-5C9490CB8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CD4040-1920-994C-BFB4-DCE216D932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62253"/>
            <a:ext cx="10515600" cy="248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D63EC4-87B5-724B-B05B-C0A62EA57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114800"/>
            <a:ext cx="10515600" cy="2041525"/>
          </a:xfr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8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FirstSample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System.out.println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9DE-1DDD-D84C-9B6B-3A841EF7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AAA43-3255-9C42-BE7F-61F6BB445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10E10-9D86-8B47-BFFB-FAC9A37B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E6528-7CE9-2247-8BA1-D6719D02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A5EC8-D266-1B4E-A20D-79AB4477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75F2-4E55-A449-95F1-B385DB4B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8839-CEBB-BF4A-AE05-E9C8CEF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CEEA2-4B6E-5149-9D46-47914C0E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D01-8F4A-644C-B403-5CA2684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09DC-92D7-1244-BB13-E857D834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83D0-A34C-B94D-AA42-154BCEB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18C81-7ABA-DE4A-B4D8-D43532F2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D630-9A09-DD4A-B3CB-D48888F7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27B0-DDFD-4E4D-B63C-062AB653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8551-CE0E-E444-A939-1642D65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DE5B-E3E5-7D48-98DD-4A46399A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4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A22F-A0D3-A845-8951-84A98F23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9147-4699-C44F-9532-7D47B000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FDCC-4958-1247-8412-04B3C7C9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 b="0" i="0">
                <a:solidFill>
                  <a:srgbClr val="898989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6682A0A4-8A69-8C4D-A18F-BA8E8D048810}" type="datetimeFigureOut">
              <a:rPr lang="pl-PL" smtClean="0"/>
              <a:pPr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B307-0450-E34C-95B8-6470228A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 b="0" i="0">
                <a:solidFill>
                  <a:srgbClr val="898989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9814-2876-864A-A497-D66597C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  <a:latin typeface="+mn-lt"/>
              </a:defRPr>
            </a:lvl1pPr>
          </a:lstStyle>
          <a:p>
            <a:fld id="{075C020D-27D0-1B41-8738-B581B3014FC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47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11E-57CC-2C47-A936-2AB5BEE2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783D-A193-7741-BF42-10374103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F796-EABB-0244-B2E1-7D512B2E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fld id="{6682A0A4-8A69-8C4D-A18F-BA8E8D048810}" type="datetimeFigureOut">
              <a:rPr lang="pl-PL" smtClean="0"/>
              <a:pPr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7BE6-72AA-D944-8756-0F11DE56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31D5-BB01-3D4B-8403-70A2C390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fld id="{075C020D-27D0-1B41-8738-B581B3014FC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00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F3A8-3B6E-BB41-AFE0-2FF92D4C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615F-F2E3-A24C-B235-A2015235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EC35-6AA9-A041-8DA8-D44F99A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E3CD-F219-844F-A2AB-FE3AAB2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D53D-5DAA-0345-A25B-C525D83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D854-F950-F440-96A7-59AF9584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20F6-B05C-FF4E-ABA8-696B8CD44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60A1-3F30-3F49-B748-CC0291A1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0436-DBE8-E647-8758-F1584C9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62CA-F60B-1C41-93D8-9D5137F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E875-8D30-464A-A033-E349DDE6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A4C0-46B0-3B47-9680-E1F404EE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9F20-C427-A145-874D-D9BF1F8A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0C57-58D9-C949-B061-4EF66E45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4CFD0-A15B-C642-BF13-6F712212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2C806-5487-C748-955B-68624334C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1165C-9B9B-A144-AB16-641BAE2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8CC4-472C-3343-AE43-3807442E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45835-BC3A-4446-A55E-DB49F2C9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0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61EF-575E-3441-9746-97CC34FC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F5A67-8A89-9540-B2AA-40DEBAAB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E249-7AA4-5648-976A-539A11A0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6895A-ADB2-EC41-AFFF-7799238B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5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ABB0-9D92-8847-A8F4-B064DAF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C4C2A-8BF6-7D41-BA2A-51BB7B1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3A75-AA48-DC4D-A3AC-29041895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9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3835-0403-A749-B098-C35FBE7F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22F-DBF7-E141-9766-8E3E0103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4DE1-3705-AD46-A903-A4FB61D0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0547B-D9BB-DF41-A78F-7E7EA440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12.11.2021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B570-730D-EC41-AFF0-472AC16D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4284-63D9-9641-B399-9D2A0BE6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5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DFC78-A8DE-D047-9465-177D7BE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Floating Point Types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735B-2B09-DF41-80D1-07C42E79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1690"/>
            <a:ext cx="10515600" cy="48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47A-66A3-3541-89AA-C5C28773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Rzeszów 2019</a:t>
            </a:r>
            <a:endParaRPr lang="pl-PL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AB5A86-E930-D540-97D5-BB1CEBAF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6682A0A4-8A69-8C4D-A18F-BA8E8D048810}" type="datetimeFigureOut">
              <a:rPr lang="pl-PL" smtClean="0"/>
              <a:pPr/>
              <a:t>12.11.2021</a:t>
            </a:fld>
            <a:endParaRPr lang="pl-PL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645CFA-3CF5-A14C-8526-ABD6E78A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4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71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rgbClr val="FF7100"/>
        </a:buClr>
        <a:buFont typeface="Wingdings" pitchFamily="2" charset="2"/>
        <a:buChar char="§"/>
        <a:defRPr sz="22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20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2BAD-996D-AC46-91C0-ABC317A1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pl-PL" sz="4800" dirty="0"/>
              <a:t>Języki i metody programowania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E20CD-16DD-004D-87BA-C5CAEC29C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400" y="5469454"/>
            <a:ext cx="9144000" cy="87207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sz="2200" dirty="0"/>
              <a:t>mgr inż. Mariusz Tymowicz</a:t>
            </a:r>
            <a:endParaRPr lang="en-GB" sz="2200" dirty="0"/>
          </a:p>
          <a:p>
            <a:pPr algn="r"/>
            <a:r>
              <a:rPr lang="en-GB" sz="1900" i="1" dirty="0"/>
              <a:t>mariusz.tymowicz@gmail.com</a:t>
            </a:r>
            <a:endParaRPr lang="pl-PL" sz="1900" i="1" dirty="0"/>
          </a:p>
        </p:txBody>
      </p:sp>
    </p:spTree>
    <p:extLst>
      <p:ext uri="{BB962C8B-B14F-4D97-AF65-F5344CB8AC3E}">
        <p14:creationId xmlns:p14="http://schemas.microsoft.com/office/powerpoint/2010/main" val="243348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5C2A-4D52-9E4D-B527-C8C8C1B8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Uruchamianie w terminalu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017-6754-6243-B20D-2B01CAB7B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89405"/>
            <a:ext cx="10515600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Uruchomienie odbywa się za pomocą polecenia </a:t>
            </a:r>
            <a:r>
              <a:rPr lang="pl-PL" b="1" dirty="0" err="1"/>
              <a:t>java</a:t>
            </a:r>
            <a:r>
              <a:rPr lang="pl-PL" dirty="0"/>
              <a:t>, postać ogólna: </a:t>
            </a:r>
            <a:endParaRPr lang="pl-PL" b="1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526A42B-5950-C04E-9CDE-8ECF7961BE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59649"/>
            <a:ext cx="10515600" cy="595311"/>
          </a:xfrm>
        </p:spPr>
        <p:txBody>
          <a:bodyPr>
            <a:normAutofit/>
          </a:bodyPr>
          <a:lstStyle/>
          <a:p>
            <a:r>
              <a:rPr lang="pl-PL" sz="1600" dirty="0"/>
              <a:t>$ </a:t>
            </a:r>
            <a:r>
              <a:rPr lang="pl-PL" sz="1600" dirty="0" err="1"/>
              <a:t>java</a:t>
            </a:r>
            <a:r>
              <a:rPr lang="pl-PL" sz="1600" dirty="0"/>
              <a:t> [-</a:t>
            </a:r>
            <a:r>
              <a:rPr lang="pl-PL" sz="1600" dirty="0" err="1"/>
              <a:t>options</a:t>
            </a:r>
            <a:r>
              <a:rPr lang="pl-PL" sz="1600" dirty="0"/>
              <a:t>] </a:t>
            </a:r>
            <a:r>
              <a:rPr lang="pl-PL" sz="1600" dirty="0" err="1"/>
              <a:t>class</a:t>
            </a:r>
            <a:r>
              <a:rPr lang="pl-PL" sz="1600" dirty="0"/>
              <a:t> [</a:t>
            </a:r>
            <a:r>
              <a:rPr lang="pl-PL" sz="1600" dirty="0" err="1"/>
              <a:t>args</a:t>
            </a:r>
            <a:r>
              <a:rPr lang="pl-PL" sz="1600" dirty="0"/>
              <a:t>...]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E683D22-FFD3-BB42-9B34-EF6E2F42F9D2}"/>
              </a:ext>
            </a:extLst>
          </p:cNvPr>
          <p:cNvSpPr txBox="1">
            <a:spLocks/>
          </p:cNvSpPr>
          <p:nvPr/>
        </p:nvSpPr>
        <p:spPr>
          <a:xfrm>
            <a:off x="838200" y="3902391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4D98116-A26C-6546-B45A-635AD0710C06}"/>
              </a:ext>
            </a:extLst>
          </p:cNvPr>
          <p:cNvSpPr txBox="1">
            <a:spLocks/>
          </p:cNvSpPr>
          <p:nvPr/>
        </p:nvSpPr>
        <p:spPr>
          <a:xfrm>
            <a:off x="838200" y="3307080"/>
            <a:ext cx="1051560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Uruchomienie przykładowego programu: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667A7-9B2A-774F-AA6A-3D682F17E3F2}"/>
              </a:ext>
            </a:extLst>
          </p:cNvPr>
          <p:cNvSpPr txBox="1">
            <a:spLocks/>
          </p:cNvSpPr>
          <p:nvPr/>
        </p:nvSpPr>
        <p:spPr>
          <a:xfrm>
            <a:off x="838200" y="5512588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-</a:t>
            </a:r>
            <a:r>
              <a:rPr lang="pl-PL" dirty="0" err="1"/>
              <a:t>classpath</a:t>
            </a:r>
            <a:r>
              <a:rPr lang="pl-PL" dirty="0"/>
              <a:t> ./out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1C32C0-C154-2442-BF86-E58E84C7BB41}"/>
              </a:ext>
            </a:extLst>
          </p:cNvPr>
          <p:cNvSpPr txBox="1">
            <a:spLocks/>
          </p:cNvSpPr>
          <p:nvPr/>
        </p:nvSpPr>
        <p:spPr>
          <a:xfrm>
            <a:off x="838200" y="4917277"/>
            <a:ext cx="1051560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Uruchomienie programu, wraz z podaniem ścieżki do klasy: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A375335-93A4-3646-990B-C865DAAEB04D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1582088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0611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Tablica jest kolekcją zmiennych tego samego typu do których odwołujemy się za pomocą wspólnej nazwy. </a:t>
            </a:r>
          </a:p>
          <a:p>
            <a:r>
              <a:rPr lang="pl-PL" dirty="0"/>
              <a:t>W Javie tablice zostały zaimplementowane jako obiekty.</a:t>
            </a:r>
          </a:p>
          <a:p>
            <a:r>
              <a:rPr lang="pl-PL" dirty="0"/>
              <a:t>Tablice mogą mieć jeden lub więcej wymiarów. </a:t>
            </a:r>
          </a:p>
        </p:txBody>
      </p:sp>
    </p:spTree>
    <p:extLst>
      <p:ext uri="{BB962C8B-B14F-4D97-AF65-F5344CB8AC3E}">
        <p14:creationId xmlns:p14="http://schemas.microsoft.com/office/powerpoint/2010/main" val="32030828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jednowymiarowe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Tablica jednowymiarowa jest listą powiązanych ze sobą zmiennych. Deklaracja jednowymiarowej tablicy ma następującą postać ogólną: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181898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 </a:t>
            </a:r>
            <a:r>
              <a:rPr lang="pl-PL" sz="1800" dirty="0" err="1"/>
              <a:t>nazwaTablicy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typ[rozmiar];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CC4F-647E-4746-ACC3-33871C6E9DAD}"/>
              </a:ext>
            </a:extLst>
          </p:cNvPr>
          <p:cNvSpPr txBox="1">
            <a:spLocks/>
          </p:cNvSpPr>
          <p:nvPr/>
        </p:nvSpPr>
        <p:spPr>
          <a:xfrm>
            <a:off x="838200" y="4407389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deklaracji 10-cio elementowej tablicy liczb typu </a:t>
            </a:r>
            <a:r>
              <a:rPr lang="pl-PL" dirty="0" err="1"/>
              <a:t>int</a:t>
            </a:r>
            <a:r>
              <a:rPr lang="pl-PL" dirty="0"/>
              <a:t>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496126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int</a:t>
            </a:r>
            <a:r>
              <a:rPr lang="pl-PL" sz="1800" dirty="0"/>
              <a:t>[] </a:t>
            </a:r>
            <a:r>
              <a:rPr lang="pl-PL" sz="1800" dirty="0" err="1"/>
              <a:t>myNumbers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[10];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2960478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Istnieje również możliwość deklaracji tablic w postaci: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51479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 </a:t>
            </a:r>
            <a:r>
              <a:rPr lang="pl-PL" sz="1800" dirty="0" err="1"/>
              <a:t>nazwaTablicy</a:t>
            </a:r>
            <a:r>
              <a:rPr lang="pl-PL" sz="1800" dirty="0"/>
              <a:t>[] = </a:t>
            </a:r>
            <a:r>
              <a:rPr lang="pl-PL" sz="1800" dirty="0" err="1"/>
              <a:t>new</a:t>
            </a:r>
            <a:r>
              <a:rPr lang="pl-PL" sz="1800" dirty="0"/>
              <a:t> typ[rozmiar];</a:t>
            </a:r>
          </a:p>
        </p:txBody>
      </p:sp>
    </p:spTree>
    <p:extLst>
      <p:ext uri="{BB962C8B-B14F-4D97-AF65-F5344CB8AC3E}">
        <p14:creationId xmlns:p14="http://schemas.microsoft.com/office/powerpoint/2010/main" val="22201853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Inicjalizacja tablic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Istnieje możliwość zainicjalizowania tablicy wartościami na etapie tworzenia.  </a:t>
            </a:r>
          </a:p>
          <a:p>
            <a:pPr marL="0" indent="0">
              <a:buNone/>
            </a:pPr>
            <a:r>
              <a:rPr lang="pl-PL" dirty="0"/>
              <a:t>W ogólnym przypadku inicjalizacja tablicy jednowymiarowej posiada postać: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30922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 </a:t>
            </a:r>
            <a:r>
              <a:rPr lang="pl-PL" sz="1800" dirty="0" err="1"/>
              <a:t>nazwaTablicy</a:t>
            </a:r>
            <a:r>
              <a:rPr lang="pl-PL" sz="1800" dirty="0"/>
              <a:t> = { wartość1, wartość2, … </a:t>
            </a:r>
            <a:r>
              <a:rPr lang="pl-PL" sz="1800" dirty="0" err="1"/>
              <a:t>wartośćN</a:t>
            </a:r>
            <a:r>
              <a:rPr lang="pl-PL" sz="1800" dirty="0"/>
              <a:t> };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3134424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inicjalizacji tablicy jednowymiarowej: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68874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" sz="1800" dirty="0" err="1"/>
              <a:t>int</a:t>
            </a:r>
            <a:r>
              <a:rPr lang="fr" sz="1800" dirty="0"/>
              <a:t>[] cubes = { 0, 1, 8, 27, 64 };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01561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Dostęp do elementów tablicy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CC4F-647E-4746-ACC3-33871C6E9DAD}"/>
              </a:ext>
            </a:extLst>
          </p:cNvPr>
          <p:cNvSpPr txBox="1">
            <a:spLocks/>
          </p:cNvSpPr>
          <p:nvPr/>
        </p:nvSpPr>
        <p:spPr>
          <a:xfrm>
            <a:off x="838200" y="3729210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Odczyt elementu o indeksie 5: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434611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x = </a:t>
            </a:r>
            <a:r>
              <a:rPr lang="pl-PL" sz="1800" dirty="0" err="1"/>
              <a:t>myNumbers</a:t>
            </a:r>
            <a:r>
              <a:rPr lang="pl-PL" sz="1800" dirty="0"/>
              <a:t>[5];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1185912"/>
            <a:ext cx="10515600" cy="180466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Dostęp do poszczególnych elementów tablicy odbywa się za pomocą indeksu. Indeks pierwszego elementu ma wartość 0, ostatniego rozmiar tablicy - 1. Aby odwołać się do konkretnego elementu tablicy jego index podaje się w nawiasach kwadratowych: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01596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nazwaTablicy</a:t>
            </a:r>
            <a:r>
              <a:rPr lang="pl-PL" sz="1800" dirty="0"/>
              <a:t>[index]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9273E93-755A-9D43-807C-04908936FE51}"/>
              </a:ext>
            </a:extLst>
          </p:cNvPr>
          <p:cNvSpPr txBox="1">
            <a:spLocks/>
          </p:cNvSpPr>
          <p:nvPr/>
        </p:nvSpPr>
        <p:spPr>
          <a:xfrm>
            <a:off x="838200" y="5061978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Zapis elementu o indeksie 7: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0265399-A5FE-314F-856D-502C54AC1F0D}"/>
              </a:ext>
            </a:extLst>
          </p:cNvPr>
          <p:cNvSpPr txBox="1">
            <a:spLocks/>
          </p:cNvSpPr>
          <p:nvPr/>
        </p:nvSpPr>
        <p:spPr>
          <a:xfrm>
            <a:off x="838200" y="5631683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myNumbers</a:t>
            </a:r>
            <a:r>
              <a:rPr lang="pl-PL" sz="1800" dirty="0"/>
              <a:t>[7] = 999;</a:t>
            </a:r>
          </a:p>
        </p:txBody>
      </p:sp>
    </p:spTree>
    <p:extLst>
      <p:ext uri="{BB962C8B-B14F-4D97-AF65-F5344CB8AC3E}">
        <p14:creationId xmlns:p14="http://schemas.microsoft.com/office/powerpoint/2010/main" val="22939346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jednowymiarowe – przykład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484116"/>
            <a:ext cx="10515600" cy="346142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</a:t>
            </a:r>
            <a:r>
              <a:rPr lang="pl-PL" sz="1800" b="1" dirty="0"/>
              <a:t>[]</a:t>
            </a:r>
            <a:r>
              <a:rPr lang="pl-PL" sz="1800" dirty="0"/>
              <a:t> </a:t>
            </a:r>
            <a:r>
              <a:rPr lang="pl-PL" sz="1800" dirty="0" err="1"/>
              <a:t>squares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int</a:t>
            </a:r>
            <a:r>
              <a:rPr lang="pl-PL" sz="1800" b="1" dirty="0"/>
              <a:t>[5]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for (</a:t>
            </a:r>
            <a:r>
              <a:rPr lang="pl-PL" sz="1800" dirty="0" err="1"/>
              <a:t>int</a:t>
            </a:r>
            <a:r>
              <a:rPr lang="pl-PL" sz="1800" dirty="0"/>
              <a:t> i = 0; i &lt; </a:t>
            </a:r>
            <a:r>
              <a:rPr lang="pl-PL" sz="1800" dirty="0" err="1"/>
              <a:t>squares.length</a:t>
            </a:r>
            <a:r>
              <a:rPr lang="pl-PL" sz="1800" dirty="0"/>
              <a:t>; i++)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squares</a:t>
            </a:r>
            <a:r>
              <a:rPr lang="pl-PL" sz="1800" b="1" dirty="0"/>
              <a:t>[i]</a:t>
            </a:r>
            <a:r>
              <a:rPr lang="pl-PL" sz="1800" dirty="0"/>
              <a:t> = i * i;</a:t>
            </a:r>
            <a:br>
              <a:rPr lang="pl-PL" sz="1800" dirty="0"/>
            </a:br>
            <a:r>
              <a:rPr lang="pl-PL" sz="1800" dirty="0"/>
              <a:t>}</a:t>
            </a:r>
          </a:p>
          <a:p>
            <a:pPr>
              <a:spcBef>
                <a:spcPts val="0"/>
              </a:spcBef>
            </a:pPr>
            <a:br>
              <a:rPr lang="pl-PL" sz="1800" dirty="0"/>
            </a:br>
            <a:r>
              <a:rPr lang="pl-PL" sz="1800" dirty="0"/>
              <a:t>for (</a:t>
            </a:r>
            <a:r>
              <a:rPr lang="pl-PL" sz="1800" dirty="0" err="1"/>
              <a:t>int</a:t>
            </a:r>
            <a:r>
              <a:rPr lang="pl-PL" sz="1800" dirty="0"/>
              <a:t> i = 0; i &lt; </a:t>
            </a:r>
            <a:r>
              <a:rPr lang="pl-PL" sz="1800" dirty="0" err="1"/>
              <a:t>squares.length</a:t>
            </a:r>
            <a:r>
              <a:rPr lang="pl-PL" sz="1800" dirty="0"/>
              <a:t>; i++)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dirty="0" err="1"/>
              <a:t>squares</a:t>
            </a:r>
            <a:r>
              <a:rPr lang="pl-PL" sz="1800" b="1" dirty="0"/>
              <a:t>[i]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8138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wielowymiarowe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Deklaracja tablicy wielowymiarowej posiada następującą postać ogólną: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1820084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typ[][]…[] </a:t>
            </a:r>
            <a:r>
              <a:rPr lang="pl-PL" sz="1800" dirty="0" err="1"/>
              <a:t>nazwaTablicy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typ[rozmiar1][rozmiar2]…[</a:t>
            </a:r>
            <a:r>
              <a:rPr lang="pl-PL" sz="1800" dirty="0" err="1"/>
              <a:t>rozmiarN</a:t>
            </a:r>
            <a:r>
              <a:rPr lang="pl-PL" sz="1800" dirty="0"/>
              <a:t>];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38200" y="337469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int</a:t>
            </a:r>
            <a:r>
              <a:rPr lang="pl-PL" sz="1800" dirty="0"/>
              <a:t>[][] </a:t>
            </a:r>
            <a:r>
              <a:rPr lang="pl-PL" sz="1800" dirty="0" err="1"/>
              <a:t>myNumbers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[5][10];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38200" y="269378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deklaracji tablicy dwuwymiarowej:</a:t>
            </a:r>
          </a:p>
        </p:txBody>
      </p:sp>
    </p:spTree>
    <p:extLst>
      <p:ext uri="{BB962C8B-B14F-4D97-AF65-F5344CB8AC3E}">
        <p14:creationId xmlns:p14="http://schemas.microsoft.com/office/powerpoint/2010/main" val="3611533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en" dirty="0" err="1"/>
              <a:t>Rozszerzona</a:t>
            </a:r>
            <a:r>
              <a:rPr lang="en" dirty="0"/>
              <a:t> </a:t>
            </a:r>
            <a:r>
              <a:rPr lang="en" dirty="0" err="1"/>
              <a:t>pętla</a:t>
            </a:r>
            <a:r>
              <a:rPr lang="en" dirty="0"/>
              <a:t> </a:t>
            </a:r>
            <a:r>
              <a:rPr lang="en" b="1" dirty="0"/>
              <a:t>for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9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dostępna jest rozszerzona postać pętli </a:t>
            </a:r>
            <a:r>
              <a:rPr lang="pl-PL" b="1" dirty="0"/>
              <a:t>for</a:t>
            </a:r>
            <a:r>
              <a:rPr lang="pl-PL" dirty="0"/>
              <a:t> implementująca styl pętli </a:t>
            </a:r>
            <a:r>
              <a:rPr lang="pl-PL" b="1" dirty="0"/>
              <a:t>for </a:t>
            </a:r>
            <a:r>
              <a:rPr lang="pl-PL" b="1" dirty="0" err="1"/>
              <a:t>each</a:t>
            </a:r>
            <a:r>
              <a:rPr lang="pl-PL" dirty="0"/>
              <a:t>. Umożliwia ona przeglądanie tablic oraz innych kolekcji bez użycia indeksu. </a:t>
            </a:r>
          </a:p>
          <a:p>
            <a:pPr marL="0" indent="0">
              <a:buNone/>
            </a:pPr>
            <a:r>
              <a:rPr lang="pl-PL" dirty="0"/>
              <a:t>Postać ogólna: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3176030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for (zmienna : kolekcja) instrukcja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38200" y="4528427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int</a:t>
            </a:r>
            <a:r>
              <a:rPr lang="pl-PL" sz="1800" dirty="0"/>
              <a:t> </a:t>
            </a:r>
            <a:r>
              <a:rPr lang="pl-PL" sz="1800" dirty="0" err="1"/>
              <a:t>number</a:t>
            </a:r>
            <a:r>
              <a:rPr lang="pl-PL" sz="1800" dirty="0"/>
              <a:t> </a:t>
            </a:r>
            <a:r>
              <a:rPr lang="pl-PL" sz="1800" b="1" dirty="0"/>
              <a:t>:</a:t>
            </a:r>
            <a:r>
              <a:rPr lang="pl-PL" sz="1800" dirty="0"/>
              <a:t> </a:t>
            </a:r>
            <a:r>
              <a:rPr lang="pl-PL" sz="1800" dirty="0" err="1"/>
              <a:t>myNumbers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dirty="0" err="1"/>
              <a:t>number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38200" y="3920420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wykorzystania:</a:t>
            </a:r>
          </a:p>
        </p:txBody>
      </p:sp>
    </p:spTree>
    <p:extLst>
      <p:ext uri="{BB962C8B-B14F-4D97-AF65-F5344CB8AC3E}">
        <p14:creationId xmlns:p14="http://schemas.microsoft.com/office/powerpoint/2010/main" val="19385693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en" dirty="0" err="1"/>
              <a:t>Typ</a:t>
            </a:r>
            <a:r>
              <a:rPr lang="en" dirty="0"/>
              <a:t> </a:t>
            </a:r>
            <a:r>
              <a:rPr lang="en" dirty="0" err="1"/>
              <a:t>wyliczeniowy</a:t>
            </a:r>
            <a:endParaRPr lang="e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9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Typ wyliczeniowy pozwala na przechowywanie wartości z ograniczonej, uprzednio zdefiniowanej grupy. W języku Java wszystkie typy wyliczeniowe są podklasami klasy </a:t>
            </a:r>
            <a:r>
              <a:rPr lang="pl-PL" b="1" dirty="0" err="1"/>
              <a:t>Enum</a:t>
            </a:r>
            <a:r>
              <a:rPr lang="pl-PL" dirty="0"/>
              <a:t>. Definiuje się je przy użyciu słowa kluczowego </a:t>
            </a:r>
            <a:r>
              <a:rPr lang="pl-PL" b="1" dirty="0" err="1"/>
              <a:t>enum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Postać ogólna definicji typy wyliczeniowego: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56785" y="3157916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enum</a:t>
            </a:r>
            <a:r>
              <a:rPr lang="pl-PL" sz="1800" dirty="0"/>
              <a:t> </a:t>
            </a:r>
            <a:r>
              <a:rPr lang="pl-PL" sz="1800" dirty="0" err="1"/>
              <a:t>NazwaTypu</a:t>
            </a:r>
            <a:r>
              <a:rPr lang="pl-PL" sz="1800" dirty="0"/>
              <a:t> { WARTOŚĆ1, WARTOŚĆ2, … WARTOŚĆN };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56785" y="4834535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 err="1"/>
              <a:t>enum</a:t>
            </a:r>
            <a:r>
              <a:rPr lang="en" sz="1800" dirty="0"/>
              <a:t> Size {SMALL, MEDIUM, LARGE, EXTRA_LARGE};</a:t>
            </a:r>
          </a:p>
          <a:p>
            <a:pPr>
              <a:spcBef>
                <a:spcPts val="0"/>
              </a:spcBef>
            </a:pPr>
            <a:endParaRPr lang="en" sz="1800" dirty="0"/>
          </a:p>
          <a:p>
            <a:pPr>
              <a:spcBef>
                <a:spcPts val="0"/>
              </a:spcBef>
            </a:pPr>
            <a:r>
              <a:rPr lang="pl-PL" sz="1800" dirty="0" err="1"/>
              <a:t>Size</a:t>
            </a:r>
            <a:r>
              <a:rPr lang="pl-PL" sz="1800" dirty="0"/>
              <a:t> </a:t>
            </a:r>
            <a:r>
              <a:rPr lang="pl-PL" sz="1800" dirty="0" err="1"/>
              <a:t>size</a:t>
            </a:r>
            <a:r>
              <a:rPr lang="pl-PL" sz="1800" dirty="0"/>
              <a:t> = </a:t>
            </a:r>
            <a:r>
              <a:rPr lang="pl-PL" sz="1800" dirty="0" err="1"/>
              <a:t>Size.MEDIUM</a:t>
            </a:r>
            <a:r>
              <a:rPr lang="pl-PL" sz="1800" dirty="0"/>
              <a:t>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56785" y="4261317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definicji i użycia typu wyliczeniowego:</a:t>
            </a:r>
          </a:p>
        </p:txBody>
      </p:sp>
    </p:spTree>
    <p:extLst>
      <p:ext uri="{BB962C8B-B14F-4D97-AF65-F5344CB8AC3E}">
        <p14:creationId xmlns:p14="http://schemas.microsoft.com/office/powerpoint/2010/main" val="24906613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Dziedziczenie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4261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Technika ta umożliwia tworzenie nowych klas na bazie klas już istniejących. Klasa, która dziedziczy po innej klasie, przejmuje jej metody i pola oraz dodaje własne metody i pola, które służą przystosowaniu do nowych zadań. </a:t>
            </a:r>
          </a:p>
          <a:p>
            <a:pPr marL="0" indent="0">
              <a:buNone/>
            </a:pPr>
            <a:r>
              <a:rPr lang="pl-PL" dirty="0"/>
              <a:t>Przesłanką do zastosowania dziedziczenia jest zajście relacji typu „jest” pomiędzy dwiema klasami. Istniejąca klasa nazywana jest </a:t>
            </a:r>
            <a:r>
              <a:rPr lang="pl-PL" b="1" dirty="0"/>
              <a:t>nadklasa</a:t>
            </a:r>
            <a:r>
              <a:rPr lang="pl-PL" dirty="0"/>
              <a:t>̨ (ang. </a:t>
            </a:r>
            <a:r>
              <a:rPr lang="pl-PL" dirty="0" err="1"/>
              <a:t>superclass</a:t>
            </a:r>
            <a:r>
              <a:rPr lang="pl-PL" dirty="0"/>
              <a:t>), </a:t>
            </a:r>
            <a:r>
              <a:rPr lang="pl-PL" b="1" dirty="0"/>
              <a:t>klasą bazowa</a:t>
            </a:r>
            <a:r>
              <a:rPr lang="pl-PL" dirty="0"/>
              <a:t>̨ (ang. </a:t>
            </a:r>
            <a:r>
              <a:rPr lang="pl-PL" dirty="0" err="1"/>
              <a:t>base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 lub </a:t>
            </a:r>
            <a:r>
              <a:rPr lang="pl-PL" b="1" dirty="0"/>
              <a:t>klasą macierzystą </a:t>
            </a:r>
            <a:r>
              <a:rPr lang="pl-PL" dirty="0"/>
              <a:t>(ang. </a:t>
            </a:r>
            <a:r>
              <a:rPr lang="pl-PL" dirty="0" err="1"/>
              <a:t>parent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). Nowo tworzona klasa nazywa się </a:t>
            </a:r>
            <a:r>
              <a:rPr lang="pl-PL" b="1" dirty="0"/>
              <a:t>podklasą</a:t>
            </a:r>
            <a:r>
              <a:rPr lang="pl-PL" dirty="0"/>
              <a:t> (ang. </a:t>
            </a:r>
            <a:r>
              <a:rPr lang="pl-PL" dirty="0" err="1"/>
              <a:t>subclass</a:t>
            </a:r>
            <a:r>
              <a:rPr lang="pl-PL" dirty="0"/>
              <a:t>), </a:t>
            </a:r>
            <a:r>
              <a:rPr lang="pl-PL" b="1" dirty="0"/>
              <a:t>klasą pochodna</a:t>
            </a:r>
            <a:r>
              <a:rPr lang="pl-PL" dirty="0"/>
              <a:t>̨ (ang. </a:t>
            </a:r>
            <a:r>
              <a:rPr lang="pl-PL" dirty="0" err="1"/>
              <a:t>derived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 lub klasą </a:t>
            </a:r>
            <a:r>
              <a:rPr lang="pl-PL" b="1" dirty="0"/>
              <a:t>potomna</a:t>
            </a:r>
            <a:r>
              <a:rPr lang="pl-PL" dirty="0"/>
              <a:t>̨ (ang. </a:t>
            </a:r>
            <a:r>
              <a:rPr lang="pl-PL" dirty="0" err="1"/>
              <a:t>child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). </a:t>
            </a:r>
          </a:p>
          <a:p>
            <a:pPr marL="0" indent="0">
              <a:buNone/>
            </a:pPr>
            <a:r>
              <a:rPr lang="pl-PL" dirty="0"/>
              <a:t>Dziedziczenie realizowane jest za pomocą słowa kluczowego </a:t>
            </a:r>
            <a:r>
              <a:rPr lang="pl-PL" b="1" dirty="0" err="1"/>
              <a:t>extends</a:t>
            </a:r>
            <a:r>
              <a:rPr lang="pl-PL" dirty="0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565334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KlasaPotomna</a:t>
            </a:r>
            <a:r>
              <a:rPr lang="pl-PL" sz="1800" dirty="0"/>
              <a:t> </a:t>
            </a:r>
            <a:r>
              <a:rPr lang="pl-PL" sz="1800" b="1" dirty="0" err="1"/>
              <a:t>extends</a:t>
            </a:r>
            <a:r>
              <a:rPr lang="pl-PL" sz="1800" dirty="0"/>
              <a:t> </a:t>
            </a:r>
            <a:r>
              <a:rPr lang="pl-PL" sz="1800" dirty="0" err="1"/>
              <a:t>KlasaBazowa</a:t>
            </a:r>
            <a:r>
              <a:rPr lang="pl-PL" sz="1800" dirty="0"/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2096837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Dziedziczenie - przykład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7378297-1F69-1C4F-8505-D7D01B0A5A7C}"/>
              </a:ext>
            </a:extLst>
          </p:cNvPr>
          <p:cNvSpPr txBox="1">
            <a:spLocks/>
          </p:cNvSpPr>
          <p:nvPr/>
        </p:nvSpPr>
        <p:spPr>
          <a:xfrm>
            <a:off x="838200" y="1325122"/>
            <a:ext cx="10515600" cy="310133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class </a:t>
            </a:r>
            <a:r>
              <a:rPr lang="en" sz="1800" dirty="0"/>
              <a:t>Person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int</a:t>
            </a:r>
            <a:r>
              <a:rPr lang="en" sz="1800" dirty="0"/>
              <a:t> age;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en" sz="1800" dirty="0"/>
            </a:br>
            <a:br>
              <a:rPr lang="en" sz="1800" dirty="0"/>
            </a:br>
            <a:r>
              <a:rPr lang="en" sz="1800" b="1" dirty="0"/>
              <a:t>class </a:t>
            </a:r>
            <a:r>
              <a:rPr lang="en" sz="1800" dirty="0"/>
              <a:t>Employee </a:t>
            </a:r>
            <a:r>
              <a:rPr lang="en" sz="1800" b="1" dirty="0"/>
              <a:t>extends </a:t>
            </a:r>
            <a:r>
              <a:rPr lang="en" sz="1800" dirty="0"/>
              <a:t>Person {</a:t>
            </a:r>
            <a:br>
              <a:rPr lang="en" sz="1800" dirty="0"/>
            </a:br>
            <a:r>
              <a:rPr lang="en" sz="1800" dirty="0"/>
              <a:t>    float salary;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5728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C33-51FC-B249-9D66-ABBCCB0F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języka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728D-EAE0-1D48-B11D-D2B482DC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0777"/>
            <a:ext cx="5181600" cy="3382963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prosty</a:t>
            </a:r>
          </a:p>
          <a:p>
            <a:r>
              <a:rPr lang="pl-PL" sz="2400" dirty="0"/>
              <a:t>obiektowy</a:t>
            </a:r>
          </a:p>
          <a:p>
            <a:r>
              <a:rPr lang="pl-PL" sz="2400" dirty="0"/>
              <a:t>sieciowy</a:t>
            </a:r>
          </a:p>
          <a:p>
            <a:r>
              <a:rPr lang="pl-PL" sz="2400" dirty="0"/>
              <a:t>niezawodny</a:t>
            </a:r>
          </a:p>
          <a:p>
            <a:r>
              <a:rPr lang="pl-PL" sz="2400" dirty="0"/>
              <a:t>bezpieczny</a:t>
            </a:r>
          </a:p>
          <a:p>
            <a:r>
              <a:rPr lang="pl-PL" sz="2400" dirty="0"/>
              <a:t>niezależny od architektury</a:t>
            </a:r>
          </a:p>
          <a:p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E030C-4B1F-F74A-8E1B-AB5ACB9C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10777"/>
            <a:ext cx="5181600" cy="3382963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przenośny</a:t>
            </a:r>
          </a:p>
          <a:p>
            <a:r>
              <a:rPr lang="pl-PL" sz="2400" dirty="0"/>
              <a:t>interpretowany</a:t>
            </a:r>
          </a:p>
          <a:p>
            <a:r>
              <a:rPr lang="pl-PL" sz="2400" dirty="0"/>
              <a:t>wysokowydajny</a:t>
            </a:r>
          </a:p>
          <a:p>
            <a:r>
              <a:rPr lang="pl-PL" sz="2400" dirty="0"/>
              <a:t>wielowątkowy</a:t>
            </a:r>
          </a:p>
          <a:p>
            <a:r>
              <a:rPr lang="pl-PL" sz="2400" dirty="0"/>
              <a:t>dynamiczny</a:t>
            </a:r>
          </a:p>
          <a:p>
            <a:endParaRPr lang="pl-PL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F9792-7DD4-6C4D-96AE-C5DFA96D8F2B}"/>
              </a:ext>
            </a:extLst>
          </p:cNvPr>
          <p:cNvSpPr txBox="1">
            <a:spLocks/>
          </p:cNvSpPr>
          <p:nvPr/>
        </p:nvSpPr>
        <p:spPr>
          <a:xfrm>
            <a:off x="838200" y="1561395"/>
            <a:ext cx="10515600" cy="45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O języku Java możemy mówić, że jest:</a:t>
            </a:r>
          </a:p>
          <a:p>
            <a:endParaRPr lang="pl-PL" dirty="0"/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24907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Konstruktor a dziedziczenie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24471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Zarówno klasa bazowa jak i pochodna mogą posiadać </a:t>
            </a:r>
            <a:r>
              <a:rPr lang="pl-PL" dirty="0" err="1"/>
              <a:t>konstruktory</a:t>
            </a:r>
            <a:r>
              <a:rPr lang="pl-PL" dirty="0"/>
              <a:t>. Jeśli klasa bazowa definiuje </a:t>
            </a:r>
            <a:r>
              <a:rPr lang="pl-PL" dirty="0" err="1"/>
              <a:t>konstruktory</a:t>
            </a:r>
            <a:r>
              <a:rPr lang="pl-PL" dirty="0"/>
              <a:t>, to niezbędne jest zainicjalizowanie części bazowej obiektu za pomocą któregoś z nich. Odpowiedzialny za to jest konstruktor klasy pochodnej. Pierwszą instrukcją, która musi zostać w nim wykonana jest wywołanie konstruktora klasy bazowej za pomocą słowa kluczowego </a:t>
            </a:r>
            <a:r>
              <a:rPr lang="pl-PL" b="1" dirty="0"/>
              <a:t>super</a:t>
            </a:r>
            <a:r>
              <a:rPr lang="pl-PL" dirty="0"/>
              <a:t>.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40D7A3-D7DE-3F40-B463-FFB0206E7EBB}"/>
              </a:ext>
            </a:extLst>
          </p:cNvPr>
          <p:cNvSpPr txBox="1">
            <a:spLocks/>
          </p:cNvSpPr>
          <p:nvPr/>
        </p:nvSpPr>
        <p:spPr>
          <a:xfrm>
            <a:off x="838200" y="358289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</a:t>
            </a:r>
            <a:r>
              <a:rPr lang="en" sz="1800" b="1" dirty="0"/>
              <a:t>extends</a:t>
            </a:r>
            <a:r>
              <a:rPr lang="en" sz="1800" dirty="0"/>
              <a:t> Person {</a:t>
            </a:r>
            <a:br>
              <a:rPr lang="en" sz="1800" dirty="0"/>
            </a:br>
            <a:r>
              <a:rPr lang="en" sz="1800" dirty="0"/>
              <a:t>    float salary;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Employee(String name, </a:t>
            </a:r>
            <a:r>
              <a:rPr lang="en" sz="1800" dirty="0" err="1"/>
              <a:t>int</a:t>
            </a:r>
            <a:r>
              <a:rPr lang="en" sz="1800" dirty="0"/>
              <a:t> age, float salary) {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b="1" dirty="0"/>
              <a:t>super</a:t>
            </a:r>
            <a:r>
              <a:rPr lang="en" sz="1800" dirty="0"/>
              <a:t>(name, age);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053412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Przesłanianie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8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przypadku zadeklarowania w klasie potomnej metody o tej samej sygnaturze co w klasie bazowej, mówimy o przesłanianiu metod. </a:t>
            </a:r>
          </a:p>
          <a:p>
            <a:pPr marL="0" indent="0">
              <a:buNone/>
            </a:pPr>
            <a:r>
              <a:rPr lang="pl-PL" dirty="0"/>
              <a:t>Metody klasy potomnej mają dostęp do przesłoniętych metod klasy bazowej za pośrednictwem słowa kluczowego </a:t>
            </a:r>
            <a:r>
              <a:rPr lang="pl-PL" b="1" dirty="0"/>
              <a:t>super</a:t>
            </a:r>
            <a:r>
              <a:rPr lang="pl-PL" dirty="0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string </a:t>
            </a:r>
            <a:r>
              <a:rPr lang="en" sz="1800" dirty="0" err="1"/>
              <a:t>getDescription</a:t>
            </a:r>
            <a:r>
              <a:rPr lang="en" sz="1800" dirty="0"/>
              <a:t>() {</a:t>
            </a:r>
            <a:br>
              <a:rPr lang="en" sz="1800" dirty="0"/>
            </a:br>
            <a:r>
              <a:rPr lang="en" sz="1800" dirty="0"/>
              <a:t>    return </a:t>
            </a:r>
            <a:r>
              <a:rPr lang="en" sz="1800" b="1" dirty="0" err="1"/>
              <a:t>super</a:t>
            </a:r>
            <a:r>
              <a:rPr lang="en" sz="1800" dirty="0" err="1"/>
              <a:t>.getDescription</a:t>
            </a:r>
            <a:r>
              <a:rPr lang="en" sz="1800" dirty="0"/>
              <a:t>() + " text";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46464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604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Modyfikatory dostępu - tabela pełna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34325"/>
              </p:ext>
            </p:extLst>
          </p:nvPr>
        </p:nvGraphicFramePr>
        <p:xfrm>
          <a:off x="838200" y="2039704"/>
          <a:ext cx="10515600" cy="277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5789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78019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Pakiet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Podklasa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pakietem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protected</a:t>
                      </a:r>
                      <a:endParaRPr lang="pl-PL" sz="2000" b="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domyślny (brak)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50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Klasy abstrakcyjne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3197863"/>
          </a:xfrm>
        </p:spPr>
        <p:txBody>
          <a:bodyPr>
            <a:spAutoFit/>
          </a:bodyPr>
          <a:lstStyle/>
          <a:p>
            <a:r>
              <a:rPr lang="pl-PL" dirty="0"/>
              <a:t>Klasy abstrakcyjne stanowią jedynie bazę do dziedziczenia dla innych klas. </a:t>
            </a:r>
          </a:p>
          <a:p>
            <a:r>
              <a:rPr lang="pl-PL" dirty="0"/>
              <a:t>Nie jest możliwe utworzenie instancji klasy abstrakcyjnej. </a:t>
            </a:r>
          </a:p>
          <a:p>
            <a:r>
              <a:rPr lang="pl-PL" dirty="0"/>
              <a:t>Klasy abstrakcyjne mogą posiadać metody abstrakcyjne nie posiadające implementacji a jedynie sygnaturę. </a:t>
            </a:r>
          </a:p>
          <a:p>
            <a:r>
              <a:rPr lang="pl-PL" dirty="0"/>
              <a:t>Klasy pochodne muszą zaimplementować wszystkie metody abstrakcyjne.</a:t>
            </a:r>
          </a:p>
          <a:p>
            <a:r>
              <a:rPr lang="pl-PL" dirty="0"/>
              <a:t>Klasy abstrakcyjne mogą także posiadać metody nie abstrakcyjne oraz pola.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4633811"/>
            <a:ext cx="10515600" cy="16609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abstract</a:t>
            </a:r>
            <a:r>
              <a:rPr lang="en" sz="1800" dirty="0"/>
              <a:t> class Animal 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abstract</a:t>
            </a:r>
            <a:r>
              <a:rPr lang="en" sz="1800" dirty="0"/>
              <a:t> void eat();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2316845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zamienialności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94889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Zasada zamienialności (ang. </a:t>
            </a:r>
            <a:r>
              <a:rPr lang="pl-PL" b="1" dirty="0" err="1"/>
              <a:t>substitution</a:t>
            </a:r>
            <a:r>
              <a:rPr lang="pl-PL" b="1" dirty="0"/>
              <a:t> </a:t>
            </a:r>
            <a:r>
              <a:rPr lang="pl-PL" b="1" dirty="0" err="1"/>
              <a:t>principle</a:t>
            </a:r>
            <a:r>
              <a:rPr lang="pl-PL" dirty="0"/>
              <a:t>) głosi, że wszędzie tam, gdzie można użyć obiektu klasy bazowej (nadklasy), można również użyć obiektu klasy pochodnej (podklasy). </a:t>
            </a:r>
          </a:p>
          <a:p>
            <a:pPr marL="0" indent="0">
              <a:buNone/>
            </a:pPr>
            <a:r>
              <a:rPr lang="pl-PL" dirty="0"/>
              <a:t>W Javie zmienne obiektowe są polimorficzne. Zmienna klasy bazowej może odwoływać się do dowolnego obiektu swojego typu jak i każdej klasy pochodnej.</a:t>
            </a:r>
          </a:p>
        </p:txBody>
      </p:sp>
    </p:spTree>
    <p:extLst>
      <p:ext uri="{BB962C8B-B14F-4D97-AF65-F5344CB8AC3E}">
        <p14:creationId xmlns:p14="http://schemas.microsoft.com/office/powerpoint/2010/main" val="11575815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zamienialności - przykład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52619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abstract class </a:t>
            </a:r>
            <a:r>
              <a:rPr lang="en" sz="1800" dirty="0"/>
              <a:t>Animal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abstract void </a:t>
            </a:r>
            <a:r>
              <a:rPr lang="en" sz="1800" dirty="0"/>
              <a:t>move();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extends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b="1" dirty="0" err="1"/>
              <a:t>void</a:t>
            </a:r>
            <a:r>
              <a:rPr lang="pl-PL" sz="1800" b="1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b="1" dirty="0"/>
              <a:t>"</a:t>
            </a:r>
            <a:r>
              <a:rPr lang="pl-PL" sz="1800" b="1" dirty="0" err="1"/>
              <a:t>Kangaroo</a:t>
            </a:r>
            <a:r>
              <a:rPr lang="pl-PL" sz="1800" b="1" dirty="0"/>
              <a:t> hops!"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= </a:t>
            </a:r>
            <a:r>
              <a:rPr lang="pl-PL" sz="1800" dirty="0" err="1"/>
              <a:t>kangaroo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kangaroo</a:t>
            </a:r>
            <a:r>
              <a:rPr lang="pl-PL" sz="1800" dirty="0"/>
              <a:t> = (</a:t>
            </a:r>
            <a:r>
              <a:rPr lang="pl-PL" sz="1800" dirty="0" err="1"/>
              <a:t>Kangaroo</a:t>
            </a:r>
            <a:r>
              <a:rPr lang="pl-PL" sz="1800" dirty="0"/>
              <a:t>) </a:t>
            </a:r>
            <a:r>
              <a:rPr lang="pl-PL" sz="1800" dirty="0" err="1"/>
              <a:t>animal</a:t>
            </a:r>
            <a:r>
              <a:rPr lang="pl-PL" sz="1800" dirty="0"/>
              <a:t>; 		// wymaga rzutowania!</a:t>
            </a:r>
          </a:p>
        </p:txBody>
      </p:sp>
    </p:spTree>
    <p:extLst>
      <p:ext uri="{BB962C8B-B14F-4D97-AF65-F5344CB8AC3E}">
        <p14:creationId xmlns:p14="http://schemas.microsoft.com/office/powerpoint/2010/main" val="2408848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02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Polimorfizm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058805"/>
            <a:ext cx="10515600" cy="562202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dirty="0"/>
              <a:t>Dog </a:t>
            </a:r>
            <a:r>
              <a:rPr lang="pl-PL" sz="1800" b="1" dirty="0" err="1"/>
              <a:t>extends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b="1" dirty="0" err="1"/>
              <a:t>void</a:t>
            </a:r>
            <a:r>
              <a:rPr lang="pl-PL" sz="1800" b="1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</a:t>
            </a:r>
            <a:r>
              <a:rPr lang="pl-PL" sz="1800" b="1" dirty="0" err="1"/>
              <a:t>out</a:t>
            </a:r>
            <a:r>
              <a:rPr lang="pl-PL" sz="1800" dirty="0" err="1"/>
              <a:t>.println</a:t>
            </a:r>
            <a:r>
              <a:rPr lang="pl-PL" sz="1800" dirty="0"/>
              <a:t>(</a:t>
            </a:r>
            <a:r>
              <a:rPr lang="pl-PL" sz="1800" b="1" dirty="0"/>
              <a:t>"Dog </a:t>
            </a:r>
            <a:r>
              <a:rPr lang="pl-PL" sz="1800" b="1" dirty="0" err="1"/>
              <a:t>walks</a:t>
            </a:r>
            <a:r>
              <a:rPr lang="pl-PL" sz="1800" b="1" dirty="0"/>
              <a:t>!"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  <a:p>
            <a:pPr>
              <a:spcBef>
                <a:spcPts val="0"/>
              </a:spcBef>
            </a:pPr>
            <a:r>
              <a:rPr lang="pl-PL" sz="1800" dirty="0"/>
              <a:t>…</a:t>
            </a:r>
          </a:p>
          <a:p>
            <a:pPr>
              <a:spcBef>
                <a:spcPts val="0"/>
              </a:spcBef>
            </a:pPr>
            <a:r>
              <a:rPr lang="pl-PL" sz="1800" dirty="0" err="1"/>
              <a:t>Animal</a:t>
            </a:r>
            <a:r>
              <a:rPr lang="pl-PL" sz="1800" dirty="0"/>
              <a:t>[]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[4];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[0]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[1]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[2]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[3]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animal.move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endParaRPr lang="pl-PL" sz="1800" b="1" dirty="0"/>
          </a:p>
        </p:txBody>
      </p:sp>
    </p:spTree>
    <p:extLst>
      <p:ext uri="{BB962C8B-B14F-4D97-AF65-F5344CB8AC3E}">
        <p14:creationId xmlns:p14="http://schemas.microsoft.com/office/powerpoint/2010/main" val="40702384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Klasa bazowa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b="1" dirty="0"/>
              <a:t>Object</a:t>
            </a:r>
            <a:r>
              <a:rPr lang="pl-PL" dirty="0"/>
              <a:t> jest podstawą wszystkich pozostałych klas w Javie. Każda klasa w tym języku dziedziczy z klasy </a:t>
            </a:r>
            <a:r>
              <a:rPr lang="pl-PL" b="1" dirty="0"/>
              <a:t>Object</a:t>
            </a:r>
            <a:r>
              <a:rPr lang="pl-PL" dirty="0"/>
              <a:t>, w związku z czym nie jest wymagane jawne rozszerzanie tej klasy: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69972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</a:t>
            </a:r>
            <a:r>
              <a:rPr lang="pl-PL" sz="1800" dirty="0" err="1"/>
              <a:t>extends</a:t>
            </a:r>
            <a:r>
              <a:rPr lang="pl-PL" sz="1800" dirty="0"/>
              <a:t> Object { … }	// </a:t>
            </a:r>
            <a:r>
              <a:rPr lang="pl-PL" sz="1800" b="1" dirty="0" err="1"/>
              <a:t>extends</a:t>
            </a:r>
            <a:r>
              <a:rPr lang="pl-PL" sz="1800" b="1" dirty="0"/>
              <a:t> Object</a:t>
            </a:r>
            <a:r>
              <a:rPr lang="pl-PL" sz="1800" dirty="0"/>
              <a:t> nie wymagane!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D4AD92-9F5B-504D-BC91-3D44C1B7E74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3196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Klasa </a:t>
            </a:r>
            <a:r>
              <a:rPr lang="pl-PL" b="1" dirty="0"/>
              <a:t>Object</a:t>
            </a:r>
            <a:r>
              <a:rPr lang="pl-PL" dirty="0"/>
              <a:t> udostępnia kilka interesujących metod:</a:t>
            </a:r>
          </a:p>
          <a:p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equals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(Object </a:t>
            </a:r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pl-P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pl-PL" dirty="0"/>
              <a:t>// domyślnie porównuje referencje</a:t>
            </a:r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toString() 			</a:t>
            </a:r>
            <a:r>
              <a:rPr lang="pl-PL" dirty="0"/>
              <a:t>// domyślnie nazwa wraz z pakietem </a:t>
            </a:r>
            <a:r>
              <a:rPr lang="en-GB" dirty="0" err="1"/>
              <a:t>i</a:t>
            </a:r>
            <a:r>
              <a:rPr lang="pl-PL" dirty="0"/>
              <a:t> </a:t>
            </a:r>
            <a:r>
              <a:rPr lang="en-GB" dirty="0" err="1"/>
              <a:t>adres</a:t>
            </a:r>
            <a:endParaRPr lang="en-GB" dirty="0"/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hashCode() </a:t>
            </a:r>
            <a:r>
              <a:rPr lang="pl-PL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endParaRPr lang="pl-PL" dirty="0"/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getClass() </a:t>
            </a:r>
          </a:p>
        </p:txBody>
      </p:sp>
    </p:spTree>
    <p:extLst>
      <p:ext uri="{BB962C8B-B14F-4D97-AF65-F5344CB8AC3E}">
        <p14:creationId xmlns:p14="http://schemas.microsoft.com/office/powerpoint/2010/main" val="16261770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Klasy i metody finalne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Klasy, których nie można rozszerzyć, nazywają się klasami finalnymi. Oznacza się je modyfikatorem </a:t>
            </a:r>
            <a:r>
              <a:rPr lang="pl-PL" b="1" dirty="0" err="1"/>
              <a:t>final</a:t>
            </a:r>
            <a:r>
              <a:rPr lang="pl-PL" dirty="0"/>
              <a:t>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19422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/>
              <a:t>final</a:t>
            </a:r>
            <a:r>
              <a:rPr lang="en" sz="1800" dirty="0"/>
              <a:t> class Executive extends Manager { … }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2920017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Finalna może też być metoda w klasie. W takim przypadku nie można jej przesłonić w żadnej z podklas (wszystkie metody w klasie finalnej są finalne).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88705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</a:t>
            </a:r>
            <a:r>
              <a:rPr lang="en" sz="1800" dirty="0" err="1"/>
              <a:t>ublic</a:t>
            </a:r>
            <a:r>
              <a:rPr lang="en" sz="1800" dirty="0"/>
              <a:t> class Employee 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    public </a:t>
            </a:r>
            <a:r>
              <a:rPr lang="en" sz="1800" b="1" dirty="0"/>
              <a:t>final</a:t>
            </a:r>
            <a:r>
              <a:rPr lang="en" sz="1800" dirty="0"/>
              <a:t> String </a:t>
            </a:r>
            <a:r>
              <a:rPr lang="en" sz="1800" dirty="0" err="1"/>
              <a:t>getName</a:t>
            </a:r>
            <a:r>
              <a:rPr lang="en" sz="1800" dirty="0"/>
              <a:t>() {</a:t>
            </a:r>
            <a:br>
              <a:rPr lang="en" sz="1800" dirty="0"/>
            </a:br>
            <a:r>
              <a:rPr lang="en" sz="1800" dirty="0"/>
              <a:t>        return name;</a:t>
            </a:r>
            <a:br>
              <a:rPr lang="en" sz="1800" dirty="0"/>
            </a:br>
            <a:r>
              <a:rPr lang="en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1250070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Interfejsy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31510"/>
            <a:ext cx="10515600" cy="3197863"/>
          </a:xfrm>
        </p:spPr>
        <p:txBody>
          <a:bodyPr>
            <a:spAutoFit/>
          </a:bodyPr>
          <a:lstStyle/>
          <a:p>
            <a:r>
              <a:rPr lang="pl-PL" dirty="0"/>
              <a:t>Interfejsy opisują, co klasy powinny robić, ale nie określają w jaki sposób</a:t>
            </a:r>
          </a:p>
          <a:p>
            <a:r>
              <a:rPr lang="pl-PL" dirty="0"/>
              <a:t>Klasy implementują interfejsy, mogą implementować ich wiele</a:t>
            </a:r>
          </a:p>
          <a:p>
            <a:r>
              <a:rPr lang="pl-PL" dirty="0"/>
              <a:t>Interfejsy nie są klasami, nie można utworzyć ich egzemplarza</a:t>
            </a:r>
          </a:p>
          <a:p>
            <a:r>
              <a:rPr lang="pl-PL" dirty="0"/>
              <a:t>Dopuszczalne jest tworzenie zmiennych typu interfejsu, jednak zmienna ta musi odwoływać się do obiektu klasy implementującej dany interfejs</a:t>
            </a:r>
          </a:p>
          <a:p>
            <a:r>
              <a:rPr lang="pl-PL" dirty="0"/>
              <a:t>Interfejsy mogą rozszerzać się wzajemnie</a:t>
            </a:r>
          </a:p>
        </p:txBody>
      </p:sp>
    </p:spTree>
    <p:extLst>
      <p:ext uri="{BB962C8B-B14F-4D97-AF65-F5344CB8AC3E}">
        <p14:creationId xmlns:p14="http://schemas.microsoft.com/office/powerpoint/2010/main" val="20499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4800" dirty="0"/>
              <a:t>Podstawowe pojęcia i zasady programowania obiektowego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523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Definiowanie własnych interfejsów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2501198"/>
          </a:xfrm>
        </p:spPr>
        <p:txBody>
          <a:bodyPr>
            <a:spAutoFit/>
          </a:bodyPr>
          <a:lstStyle/>
          <a:p>
            <a:r>
              <a:rPr lang="pl-PL" dirty="0"/>
              <a:t>Interfejsy definiowane są za pomocą słowa kluczowego </a:t>
            </a:r>
            <a:r>
              <a:rPr lang="pl-PL" b="1" dirty="0" err="1"/>
              <a:t>interface</a:t>
            </a:r>
            <a:r>
              <a:rPr lang="pl-PL" dirty="0"/>
              <a:t>. </a:t>
            </a:r>
          </a:p>
          <a:p>
            <a:r>
              <a:rPr lang="pl-PL" dirty="0"/>
              <a:t>Metody w interfejsach posiadają jedynie nagłówki, wszystkie domyślnie oznaczone są jako </a:t>
            </a:r>
            <a:r>
              <a:rPr lang="pl-PL" b="1" dirty="0"/>
              <a:t>public</a:t>
            </a:r>
            <a:r>
              <a:rPr lang="pl-PL" dirty="0"/>
              <a:t>.</a:t>
            </a:r>
          </a:p>
          <a:p>
            <a:r>
              <a:rPr lang="pl-PL" dirty="0"/>
              <a:t>W interfejsach można definiować pola, domyślnie posiadają one modyfikatory </a:t>
            </a:r>
            <a:r>
              <a:rPr lang="pl-PL" b="1" dirty="0" err="1"/>
              <a:t>static</a:t>
            </a:r>
            <a:r>
              <a:rPr lang="pl-PL" b="1" dirty="0"/>
              <a:t> </a:t>
            </a:r>
            <a:r>
              <a:rPr lang="pl-PL" b="1" dirty="0" err="1"/>
              <a:t>final</a:t>
            </a:r>
            <a:r>
              <a:rPr lang="pl-PL" dirty="0"/>
              <a:t>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805826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</a:t>
            </a:r>
            <a:r>
              <a:rPr lang="en" sz="1800" dirty="0" err="1"/>
              <a:t>ublic</a:t>
            </a:r>
            <a:r>
              <a:rPr lang="en" sz="1800" dirty="0"/>
              <a:t> </a:t>
            </a:r>
            <a:r>
              <a:rPr lang="en" sz="1800" b="1" dirty="0"/>
              <a:t>interface</a:t>
            </a:r>
            <a:r>
              <a:rPr lang="en" sz="1800" dirty="0"/>
              <a:t> </a:t>
            </a:r>
            <a:r>
              <a:rPr lang="en" sz="1800" dirty="0" err="1"/>
              <a:t>SimpleInterface</a:t>
            </a:r>
            <a:r>
              <a:rPr lang="en" sz="1800" dirty="0"/>
              <a:t>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int</a:t>
            </a:r>
            <a:r>
              <a:rPr lang="en" sz="1800" dirty="0"/>
              <a:t> MY_CONSTANT = 10;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void </a:t>
            </a:r>
            <a:r>
              <a:rPr lang="en" sz="1800" dirty="0" err="1"/>
              <a:t>doSomething</a:t>
            </a:r>
            <a:r>
              <a:rPr lang="en" sz="1800" dirty="0"/>
              <a:t>();</a:t>
            </a:r>
            <a:br>
              <a:rPr lang="en" sz="1800" dirty="0"/>
            </a:br>
            <a:r>
              <a:rPr lang="en" sz="1800" dirty="0"/>
              <a:t>    void </a:t>
            </a:r>
            <a:r>
              <a:rPr lang="en" sz="1800" dirty="0" err="1"/>
              <a:t>calc</a:t>
            </a:r>
            <a:r>
              <a:rPr lang="en" sz="1800" dirty="0"/>
              <a:t>(</a:t>
            </a:r>
            <a:r>
              <a:rPr lang="en" sz="1800" dirty="0" err="1"/>
              <a:t>int</a:t>
            </a:r>
            <a:r>
              <a:rPr lang="en" sz="1800" dirty="0"/>
              <a:t> </a:t>
            </a:r>
            <a:r>
              <a:rPr lang="en" sz="1800" dirty="0" err="1"/>
              <a:t>arg</a:t>
            </a:r>
            <a:r>
              <a:rPr lang="en" sz="1800" dirty="0"/>
              <a:t>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0338184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Implementacja interfejsu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1492781"/>
          </a:xfrm>
        </p:spPr>
        <p:txBody>
          <a:bodyPr>
            <a:spAutoFit/>
          </a:bodyPr>
          <a:lstStyle/>
          <a:p>
            <a:r>
              <a:rPr lang="pl-PL" dirty="0"/>
              <a:t>Klasy implementują interfejsy przy użyciu słowa kluczowego </a:t>
            </a:r>
            <a:r>
              <a:rPr lang="pl-PL" b="1" dirty="0" err="1"/>
              <a:t>implements</a:t>
            </a:r>
            <a:endParaRPr lang="pl-PL" b="1" dirty="0"/>
          </a:p>
          <a:p>
            <a:r>
              <a:rPr lang="pl-PL" dirty="0"/>
              <a:t>Klasa musi zaimplementować wszystkie metody interfejsu z pełnym odwzorowaniem ich sygnatur</a:t>
            </a:r>
          </a:p>
        </p:txBody>
      </p:sp>
    </p:spTree>
    <p:extLst>
      <p:ext uri="{BB962C8B-B14F-4D97-AF65-F5344CB8AC3E}">
        <p14:creationId xmlns:p14="http://schemas.microsoft.com/office/powerpoint/2010/main" val="17062373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definicji i implementacji interfejsu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522326"/>
            <a:ext cx="10515600" cy="49018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interface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Dog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("Dog </a:t>
            </a:r>
            <a:r>
              <a:rPr lang="pl-PL" sz="1800" dirty="0" err="1"/>
              <a:t>walks</a:t>
            </a:r>
            <a:r>
              <a:rPr lang="pl-PL" sz="1800" dirty="0"/>
              <a:t>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Kangaroo</a:t>
            </a:r>
            <a:r>
              <a:rPr lang="pl-PL" sz="1800" dirty="0"/>
              <a:t> hops!");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22017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999"/>
            <a:ext cx="10515600" cy="595574"/>
          </a:xfrm>
        </p:spPr>
        <p:txBody>
          <a:bodyPr>
            <a:noAutofit/>
          </a:bodyPr>
          <a:lstStyle/>
          <a:p>
            <a:r>
              <a:rPr lang="pl-PL" dirty="0"/>
              <a:t>Interfejsy - polimorfizm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556547" y="1220884"/>
            <a:ext cx="6700778" cy="504723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180000" rIns="91440" bIns="216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interface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Dog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("Dog </a:t>
            </a:r>
            <a:r>
              <a:rPr lang="pl-PL" sz="1800" dirty="0" err="1"/>
              <a:t>walks</a:t>
            </a:r>
            <a:r>
              <a:rPr lang="pl-PL" sz="1800" dirty="0"/>
              <a:t>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Kangaroo</a:t>
            </a:r>
            <a:r>
              <a:rPr lang="pl-PL" sz="1800" dirty="0"/>
              <a:t> hops!");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50B9-99B5-F240-9DC6-5AA6DF478A74}"/>
              </a:ext>
            </a:extLst>
          </p:cNvPr>
          <p:cNvSpPr txBox="1">
            <a:spLocks/>
          </p:cNvSpPr>
          <p:nvPr/>
        </p:nvSpPr>
        <p:spPr>
          <a:xfrm>
            <a:off x="7257325" y="1220884"/>
            <a:ext cx="4354974" cy="504723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180000" rIns="91440" bIns="21600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Animal</a:t>
            </a:r>
            <a:r>
              <a:rPr lang="pl-PL" sz="1800" dirty="0"/>
              <a:t>[]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[5];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[0]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[1]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[2]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[3]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[4]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a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2667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Generyczne listy tablicowe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272446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/>
              <a:t>Employee</a:t>
            </a:r>
            <a:r>
              <a:rPr lang="en" sz="1800" b="1" dirty="0"/>
              <a:t>&gt;</a:t>
            </a:r>
            <a:r>
              <a:rPr lang="en" sz="1800" dirty="0"/>
              <a:t> employees = </a:t>
            </a:r>
            <a:r>
              <a:rPr lang="en" sz="1800" b="1" dirty="0"/>
              <a:t>new </a:t>
            </a:r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>
                <a:solidFill>
                  <a:schemeClr val="bg1">
                    <a:lumMod val="65000"/>
                  </a:schemeClr>
                </a:solidFill>
              </a:rPr>
              <a:t>Employee</a:t>
            </a:r>
            <a:r>
              <a:rPr lang="en" sz="1800" b="1" dirty="0"/>
              <a:t>&gt;</a:t>
            </a:r>
            <a:r>
              <a:rPr lang="en" sz="1800" dirty="0"/>
              <a:t>();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5D5F-5BA9-B34F-96AD-70736476F38C}"/>
              </a:ext>
            </a:extLst>
          </p:cNvPr>
          <p:cNvSpPr txBox="1">
            <a:spLocks/>
          </p:cNvSpPr>
          <p:nvPr/>
        </p:nvSpPr>
        <p:spPr>
          <a:xfrm>
            <a:off x="838200" y="3621644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/>
              <a:t>Employee</a:t>
            </a:r>
            <a:r>
              <a:rPr lang="en" sz="1800" b="1" dirty="0"/>
              <a:t>&gt;</a:t>
            </a:r>
            <a:r>
              <a:rPr lang="en" sz="1800" dirty="0"/>
              <a:t> employees = </a:t>
            </a:r>
            <a:r>
              <a:rPr lang="en" sz="1800" b="1" dirty="0"/>
              <a:t>new </a:t>
            </a:r>
            <a:r>
              <a:rPr lang="en" sz="1800" b="1" dirty="0" err="1"/>
              <a:t>ArrayList</a:t>
            </a:r>
            <a:r>
              <a:rPr lang="en" sz="1800" b="1" dirty="0"/>
              <a:t>&lt;&gt;</a:t>
            </a:r>
            <a:r>
              <a:rPr lang="en" sz="1800" dirty="0"/>
              <a:t>();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A79C3D-5E0B-E147-8B13-82CDCDCF43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83500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Listy tablicowe pozwalają na przechowywanie kolekcji o zmiennej liczbie elementów.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88749A-A444-D849-99BC-E2BD898B3028}"/>
              </a:ext>
            </a:extLst>
          </p:cNvPr>
          <p:cNvSpPr txBox="1">
            <a:spLocks/>
          </p:cNvSpPr>
          <p:nvPr/>
        </p:nvSpPr>
        <p:spPr>
          <a:xfrm>
            <a:off x="838200" y="451882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Typem generycznym może być jedynie typ referencyjny.</a:t>
            </a:r>
          </a:p>
        </p:txBody>
      </p:sp>
    </p:spTree>
    <p:extLst>
      <p:ext uri="{BB962C8B-B14F-4D97-AF65-F5344CB8AC3E}">
        <p14:creationId xmlns:p14="http://schemas.microsoft.com/office/powerpoint/2010/main" val="36913316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Generyczne listy tablicowe - przykład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E58F053-54F8-1644-8D94-3E6DECE5BC67}"/>
              </a:ext>
            </a:extLst>
          </p:cNvPr>
          <p:cNvSpPr txBox="1">
            <a:spLocks/>
          </p:cNvSpPr>
          <p:nvPr/>
        </p:nvSpPr>
        <p:spPr>
          <a:xfrm>
            <a:off x="838200" y="1518236"/>
            <a:ext cx="10515600" cy="382152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 err="1"/>
              <a:t>ArrayList</a:t>
            </a:r>
            <a:r>
              <a:rPr lang="pl-PL" sz="1800" dirty="0"/>
              <a:t>&lt;</a:t>
            </a:r>
            <a:r>
              <a:rPr lang="pl-PL" sz="1800" dirty="0" err="1"/>
              <a:t>Animal</a:t>
            </a:r>
            <a:r>
              <a:rPr lang="pl-PL" sz="1800" dirty="0"/>
              <a:t>&gt;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ArrayList</a:t>
            </a:r>
            <a:r>
              <a:rPr lang="pl-PL" sz="1800" dirty="0"/>
              <a:t>&lt;&gt;();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/>
              <a:t>Dog());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/>
              <a:t>Dog());</a:t>
            </a:r>
            <a:br>
              <a:rPr lang="pl-PL" sz="1800" dirty="0"/>
            </a:br>
            <a:br>
              <a:rPr lang="pl-PL" sz="1800" dirty="0"/>
            </a:br>
            <a:r>
              <a:rPr lang="pl-PL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animal.move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endParaRPr lang="en" sz="1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1E3C89-07CE-B34C-BD6A-67CD256300D3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147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152-5EEE-F54B-BC14-9A33CC74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metodologii programowania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1733-8F3D-5A42-A0B1-073F512F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l-PL" dirty="0"/>
              <a:t>Kod maszynowy</a:t>
            </a:r>
          </a:p>
          <a:p>
            <a:pPr>
              <a:lnSpc>
                <a:spcPct val="120000"/>
              </a:lnSpc>
            </a:pPr>
            <a:r>
              <a:rPr lang="pl-PL" dirty="0"/>
              <a:t>Języki niskiego poziomu (asemblerowe)</a:t>
            </a:r>
          </a:p>
          <a:p>
            <a:pPr>
              <a:lnSpc>
                <a:spcPct val="120000"/>
              </a:lnSpc>
            </a:pPr>
            <a:r>
              <a:rPr lang="pl-PL" dirty="0"/>
              <a:t>Języki wysokiego poziomu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Niestrukturalne (skoki „</a:t>
            </a:r>
            <a:r>
              <a:rPr lang="pl-PL" sz="2200" dirty="0" err="1"/>
              <a:t>goto</a:t>
            </a:r>
            <a:r>
              <a:rPr lang="pl-PL" sz="2200" dirty="0"/>
              <a:t>”)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Strukturalne (instrukcje sterujące, pętle)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Proceduralne (funkcje i procedury)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Obiektowe</a:t>
            </a:r>
          </a:p>
        </p:txBody>
      </p:sp>
    </p:spTree>
    <p:extLst>
      <p:ext uri="{BB962C8B-B14F-4D97-AF65-F5344CB8AC3E}">
        <p14:creationId xmlns:p14="http://schemas.microsoft.com/office/powerpoint/2010/main" val="304515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B695-2C9E-D844-B502-3BE2C28E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pojęcia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6C93-67FC-5F4C-8EAF-E9BB3982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176395"/>
          </a:xfrm>
        </p:spPr>
        <p:txBody>
          <a:bodyPr>
            <a:normAutofit/>
          </a:bodyPr>
          <a:lstStyle/>
          <a:p>
            <a:r>
              <a:rPr lang="pl-PL" dirty="0"/>
              <a:t>Klasa - definicja dla obiektów, obejmuje dopuszczalny stan obiektów oraz ich zachowania</a:t>
            </a:r>
          </a:p>
          <a:p>
            <a:r>
              <a:rPr lang="pl-PL" dirty="0"/>
              <a:t>Obiekt - struktura zawierająca:</a:t>
            </a:r>
          </a:p>
          <a:p>
            <a:pPr lvl="1"/>
            <a:r>
              <a:rPr lang="pl-PL" dirty="0"/>
              <a:t>dane - nazywane zmiennymi składowymi</a:t>
            </a:r>
          </a:p>
          <a:p>
            <a:pPr lvl="1"/>
            <a:r>
              <a:rPr lang="pl-PL" dirty="0"/>
              <a:t>funkcje służące do wykonywania operacji na danych - nazywane metodami składowymi</a:t>
            </a:r>
          </a:p>
          <a:p>
            <a:pPr marL="0" indent="0">
              <a:buNone/>
            </a:pPr>
            <a:r>
              <a:rPr lang="pl-PL" dirty="0"/>
              <a:t>Specyfikacja klasy używana jest do tworzenia obiektów. Obiekty są instancjami klasy.</a:t>
            </a:r>
          </a:p>
        </p:txBody>
      </p:sp>
    </p:spTree>
    <p:extLst>
      <p:ext uri="{BB962C8B-B14F-4D97-AF65-F5344CB8AC3E}">
        <p14:creationId xmlns:p14="http://schemas.microsoft.com/office/powerpoint/2010/main" val="120295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8825-D946-4049-BFF6-7DF1814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obiektu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406F-5018-8B43-899F-AF8A2AA0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Każdy obiekt posiada trzy cechy:</a:t>
            </a:r>
          </a:p>
          <a:p>
            <a:r>
              <a:rPr lang="pl-PL" dirty="0"/>
              <a:t>Tożsamość (ang. </a:t>
            </a:r>
            <a:r>
              <a:rPr lang="pl-PL" dirty="0" err="1"/>
              <a:t>identity</a:t>
            </a:r>
            <a:r>
              <a:rPr lang="pl-PL" dirty="0"/>
              <a:t>), cechę umożliwiającą jego identyfikację i odróżnienie od innych obiektów</a:t>
            </a:r>
          </a:p>
          <a:p>
            <a:r>
              <a:rPr lang="pl-PL" dirty="0"/>
              <a:t>Stan (ang. </a:t>
            </a:r>
            <a:r>
              <a:rPr lang="pl-PL" dirty="0" err="1"/>
              <a:t>state</a:t>
            </a:r>
            <a:r>
              <a:rPr lang="pl-PL" dirty="0"/>
              <a:t>), aktualny stan danych składowych</a:t>
            </a:r>
          </a:p>
          <a:p>
            <a:r>
              <a:rPr lang="pl-PL" dirty="0"/>
              <a:t>Zachowanie (ang. </a:t>
            </a:r>
            <a:r>
              <a:rPr lang="pl-PL" dirty="0" err="1"/>
              <a:t>behaviour</a:t>
            </a:r>
            <a:r>
              <a:rPr lang="pl-PL" dirty="0"/>
              <a:t>), zestaw metod wykonujących operacje na tych danych</a:t>
            </a:r>
          </a:p>
        </p:txBody>
      </p:sp>
    </p:spTree>
    <p:extLst>
      <p:ext uri="{BB962C8B-B14F-4D97-AF65-F5344CB8AC3E}">
        <p14:creationId xmlns:p14="http://schemas.microsoft.com/office/powerpoint/2010/main" val="23233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7603-8EB0-8247-9F22-29FB50B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zasady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A5FE-41ED-EF45-A371-16A80288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799"/>
            <a:ext cx="10515600" cy="4094163"/>
          </a:xfrm>
        </p:spPr>
        <p:txBody>
          <a:bodyPr/>
          <a:lstStyle/>
          <a:p>
            <a:r>
              <a:rPr lang="pl-PL" dirty="0"/>
              <a:t>Hermetyzacja - mechanizm wiążący dane z kodem, który na nich operuje</a:t>
            </a:r>
          </a:p>
          <a:p>
            <a:r>
              <a:rPr lang="pl-PL" dirty="0"/>
              <a:t>Polimorfizm – (wiele form) oznacza możliwość posługiwania się pewnym zbiorem akcji za pomocą jednego interfejsu</a:t>
            </a:r>
          </a:p>
          <a:p>
            <a:r>
              <a:rPr lang="pl-PL" dirty="0"/>
              <a:t>Dziedziczenie - jest procesem w którym obiekt otrzymuje (dziedziczy) cechy innego obiektu</a:t>
            </a:r>
          </a:p>
        </p:txBody>
      </p:sp>
    </p:spTree>
    <p:extLst>
      <p:ext uri="{BB962C8B-B14F-4D97-AF65-F5344CB8AC3E}">
        <p14:creationId xmlns:p14="http://schemas.microsoft.com/office/powerpoint/2010/main" val="218134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l-PL" dirty="0"/>
              <a:t>Podstawowe elementy języka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5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9767"/>
          </a:xfrm>
        </p:spPr>
        <p:txBody>
          <a:bodyPr/>
          <a:lstStyle/>
          <a:p>
            <a:r>
              <a:rPr lang="pl-PL" dirty="0"/>
              <a:t>Komentarze są fragmentami kodu źródłowego pomijanymi przez kompilator, nie mają żadnego wpływu na program. </a:t>
            </a:r>
          </a:p>
          <a:p>
            <a:r>
              <a:rPr lang="pl-PL" dirty="0"/>
              <a:t>Komentarze dodawane są aby przekazać jakąś informację osobom czytającym kod źródłowy.</a:t>
            </a:r>
          </a:p>
        </p:txBody>
      </p:sp>
    </p:spTree>
    <p:extLst>
      <p:ext uri="{BB962C8B-B14F-4D97-AF65-F5344CB8AC3E}">
        <p14:creationId xmlns:p14="http://schemas.microsoft.com/office/powerpoint/2010/main" val="219050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8A31-1890-2F47-AB63-4EA4C3F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 pojedynczy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AD52-4F5A-644A-BFD8-86D941CF0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10318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Komentarz jednoliniowy </a:t>
            </a:r>
            <a:r>
              <a:rPr lang="pl-PL" b="1" dirty="0"/>
              <a:t>// </a:t>
            </a:r>
            <a:r>
              <a:rPr lang="pl-PL" dirty="0"/>
              <a:t>działa do końca wiersza w którym jest umieszczony. </a:t>
            </a:r>
            <a:endParaRPr lang="pl-PL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7100EC-E6C7-FB4E-A5D0-759F37379727}"/>
              </a:ext>
            </a:extLst>
          </p:cNvPr>
          <p:cNvSpPr txBox="1">
            <a:spLocks/>
          </p:cNvSpPr>
          <p:nvPr/>
        </p:nvSpPr>
        <p:spPr>
          <a:xfrm>
            <a:off x="838200" y="2598896"/>
            <a:ext cx="10515600" cy="282860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{</a:t>
            </a:r>
          </a:p>
          <a:p>
            <a:r>
              <a:rPr lang="pl-PL" dirty="0"/>
              <a:t>    </a:t>
            </a:r>
            <a:r>
              <a:rPr lang="pl-PL" b="1" dirty="0"/>
              <a:t>// komentarz w oddzielnej linii</a:t>
            </a:r>
            <a:br>
              <a:rPr lang="pl-PL" dirty="0"/>
            </a:br>
            <a:r>
              <a:rPr lang="pl-PL" dirty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System.out.println</a:t>
            </a:r>
            <a:r>
              <a:rPr lang="pl-PL" dirty="0"/>
              <a:t>("Witaj!"); </a:t>
            </a:r>
            <a:r>
              <a:rPr lang="pl-PL" b="1" dirty="0"/>
              <a:t>// komentarz na końcu linii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4800" dirty="0"/>
              <a:t>Wprowadzenie do koncepcji JVM </a:t>
            </a:r>
            <a:br>
              <a:rPr lang="pl-PL" sz="4800" dirty="0"/>
            </a:br>
            <a:r>
              <a:rPr lang="pl-PL" sz="4800" dirty="0"/>
              <a:t>i środowiska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2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8A31-1890-2F47-AB63-4EA4C3F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 wieloliniowy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7100EC-E6C7-FB4E-A5D0-759F37379727}"/>
              </a:ext>
            </a:extLst>
          </p:cNvPr>
          <p:cNvSpPr txBox="1">
            <a:spLocks/>
          </p:cNvSpPr>
          <p:nvPr/>
        </p:nvSpPr>
        <p:spPr>
          <a:xfrm>
            <a:off x="838200" y="1666081"/>
            <a:ext cx="10515600" cy="352583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System.out.println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b="1" dirty="0"/>
              <a:t>    /* </a:t>
            </a:r>
            <a:br>
              <a:rPr lang="pl-PL" b="1" dirty="0"/>
            </a:br>
            <a:r>
              <a:rPr lang="pl-PL" b="1" dirty="0"/>
              <a:t>     * komentarz</a:t>
            </a:r>
            <a:br>
              <a:rPr lang="pl-PL" b="1" dirty="0"/>
            </a:br>
            <a:r>
              <a:rPr lang="pl-PL" b="1" dirty="0"/>
              <a:t>     * w wielu</a:t>
            </a:r>
            <a:br>
              <a:rPr lang="pl-PL" b="1" dirty="0"/>
            </a:br>
            <a:r>
              <a:rPr lang="pl-PL" b="1" dirty="0"/>
              <a:t>     * liniach</a:t>
            </a:r>
            <a:br>
              <a:rPr lang="pl-PL" b="1" dirty="0"/>
            </a:br>
            <a:r>
              <a:rPr lang="pl-PL" b="1" dirty="0"/>
              <a:t>     */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System.out.println</a:t>
            </a:r>
            <a:r>
              <a:rPr lang="pl-PL" b="1" dirty="0"/>
              <a:t>/* takich komentarzy nie stosujemy */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07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893-3F4D-B146-9E96-76D4F48FC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Typy danych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8BFAF-3654-EB4A-AAA5-B792397DE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58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81"/>
            <a:ext cx="10515600" cy="797103"/>
          </a:xfrm>
        </p:spPr>
        <p:txBody>
          <a:bodyPr/>
          <a:lstStyle/>
          <a:p>
            <a:r>
              <a:rPr lang="pl-PL" dirty="0"/>
              <a:t>Podstawowe typy danych w Javie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429"/>
            <a:ext cx="10515600" cy="2665142"/>
          </a:xfrm>
        </p:spPr>
        <p:txBody>
          <a:bodyPr/>
          <a:lstStyle/>
          <a:p>
            <a:r>
              <a:rPr lang="pl-PL" dirty="0"/>
              <a:t>Całkowite </a:t>
            </a:r>
          </a:p>
          <a:p>
            <a:r>
              <a:rPr lang="pl-PL" dirty="0"/>
              <a:t>Zmiennoprzecinkowe</a:t>
            </a:r>
          </a:p>
          <a:p>
            <a:r>
              <a:rPr lang="pl-PL" dirty="0"/>
              <a:t>Typ char</a:t>
            </a:r>
          </a:p>
          <a:p>
            <a:r>
              <a:rPr lang="pl-PL" dirty="0"/>
              <a:t>Typ </a:t>
            </a:r>
            <a:r>
              <a:rPr lang="pl-PL" dirty="0" err="1"/>
              <a:t>boolean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498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całkowite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Typy całkowite przechowują liczby pozbawione części ułamkowej.</a:t>
            </a:r>
          </a:p>
          <a:p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60562-15AA-A04A-9496-8C2C626D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03955"/>
              </p:ext>
            </p:extLst>
          </p:nvPr>
        </p:nvGraphicFramePr>
        <p:xfrm>
          <a:off x="1410664" y="2989855"/>
          <a:ext cx="93706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56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622296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6475119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Liczba bajtów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Zakres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-128 do 127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short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–32 768 do 32 767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–2 147 483 648 do 2 147 483 647 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long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–9 223 372 036 854 775 808 do 9 223 372 036 854 775 807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8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zmiennoprzecinkowe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Typy zmiennoprzecinkowe służą do przechowywania liczb z częścią ułamkową.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60562-15AA-A04A-9496-8C2C626D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02770"/>
              </p:ext>
            </p:extLst>
          </p:nvPr>
        </p:nvGraphicFramePr>
        <p:xfrm>
          <a:off x="2157231" y="3286125"/>
          <a:ext cx="7877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27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4201610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Liczba bajtów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Dokładność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float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 około 6 cyfr po przecinku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double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 około 15 cyfr po przecinku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7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C9D-0679-5042-A327-547E6AC1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F3D2-27DE-7849-9CEB-8209E23C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char służy do przechowywania pojedynczych znaków. W Javie typ char zajmuje 2 bajty pamięci i reprezentuje pojedynczy znak </a:t>
            </a:r>
            <a:r>
              <a:rPr lang="pl-PL" dirty="0" err="1"/>
              <a:t>Unicode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456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C9D-0679-5042-A327-547E6AC1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</a:t>
            </a:r>
            <a:r>
              <a:rPr lang="pl-PL" dirty="0" err="1"/>
              <a:t>boolean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F3D2-27DE-7849-9CEB-8209E23C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b="1" dirty="0" err="1"/>
              <a:t>boolean</a:t>
            </a:r>
            <a:r>
              <a:rPr lang="pl-PL" dirty="0"/>
              <a:t> (logiczny) pozwala przechowywać jedną z dwóch wartości: </a:t>
            </a:r>
          </a:p>
          <a:p>
            <a:r>
              <a:rPr lang="pl-PL" b="1" dirty="0" err="1"/>
              <a:t>true</a:t>
            </a:r>
            <a:r>
              <a:rPr lang="pl-PL" dirty="0"/>
              <a:t> (prawda)</a:t>
            </a:r>
          </a:p>
          <a:p>
            <a:r>
              <a:rPr lang="pl-PL" b="1" dirty="0" err="1"/>
              <a:t>false</a:t>
            </a:r>
            <a:r>
              <a:rPr lang="pl-PL" dirty="0"/>
              <a:t> (fałsz)</a:t>
            </a:r>
          </a:p>
        </p:txBody>
      </p:sp>
    </p:spTree>
    <p:extLst>
      <p:ext uri="{BB962C8B-B14F-4D97-AF65-F5344CB8AC3E}">
        <p14:creationId xmlns:p14="http://schemas.microsoft.com/office/powerpoint/2010/main" val="163680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205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Literały, to wartości reprezentowane w postaci czytelnej dla człowieka. Mogą reprezentować wartości każdego z typów prostych.</a:t>
            </a:r>
          </a:p>
        </p:txBody>
      </p:sp>
    </p:spTree>
    <p:extLst>
      <p:ext uri="{BB962C8B-B14F-4D97-AF65-F5344CB8AC3E}">
        <p14:creationId xmlns:p14="http://schemas.microsoft.com/office/powerpoint/2010/main" val="913439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całkowite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127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Domyślnie literały całkowite są typu </a:t>
            </a:r>
            <a:r>
              <a:rPr lang="pl-PL" b="1" dirty="0" err="1"/>
              <a:t>int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Przykłady literałów całkowitych: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800033"/>
            <a:ext cx="10515600" cy="3021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age</a:t>
            </a:r>
            <a:r>
              <a:rPr lang="pl-PL" dirty="0"/>
              <a:t> = </a:t>
            </a:r>
            <a:r>
              <a:rPr lang="pl-PL" b="1" dirty="0"/>
              <a:t>25</a:t>
            </a:r>
            <a:r>
              <a:rPr lang="pl-PL" dirty="0"/>
              <a:t>;			// </a:t>
            </a:r>
            <a:r>
              <a:rPr lang="pl-PL" dirty="0" err="1"/>
              <a:t>int</a:t>
            </a:r>
            <a:endParaRPr lang="pl-PL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pl-PL" dirty="0"/>
              <a:t>billions = </a:t>
            </a:r>
            <a:r>
              <a:rPr lang="pl-PL" b="1" dirty="0"/>
              <a:t>10000000000L</a:t>
            </a:r>
            <a:r>
              <a:rPr lang="pl-PL" dirty="0"/>
              <a:t>;      // long</a:t>
            </a:r>
          </a:p>
          <a:p>
            <a:pPr>
              <a:spcBef>
                <a:spcPts val="0"/>
              </a:spcBef>
            </a:pPr>
            <a:r>
              <a:rPr lang="pl-PL" dirty="0" err="1"/>
              <a:t>billions</a:t>
            </a:r>
            <a:r>
              <a:rPr lang="pl-PL" dirty="0"/>
              <a:t> = </a:t>
            </a:r>
            <a:r>
              <a:rPr lang="pl-PL" b="1" dirty="0"/>
              <a:t>10000000000</a:t>
            </a:r>
            <a:r>
              <a:rPr lang="pl-PL" dirty="0"/>
              <a:t>;  	// </a:t>
            </a:r>
            <a:r>
              <a:rPr lang="pl-PL" dirty="0" err="1"/>
              <a:t>int</a:t>
            </a:r>
            <a:r>
              <a:rPr lang="pl-PL" dirty="0"/>
              <a:t> - błąd wartość poza zakresem!</a:t>
            </a:r>
          </a:p>
          <a:p>
            <a:pPr>
              <a:spcBef>
                <a:spcPts val="0"/>
              </a:spcBef>
            </a:pPr>
            <a:r>
              <a:rPr lang="pl-PL" dirty="0" err="1"/>
              <a:t>billions</a:t>
            </a:r>
            <a:r>
              <a:rPr lang="pl-PL" dirty="0"/>
              <a:t> = -</a:t>
            </a:r>
            <a:r>
              <a:rPr lang="pl-PL" b="1" dirty="0"/>
              <a:t>10_000_000_000L</a:t>
            </a:r>
            <a:r>
              <a:rPr lang="pl-PL" dirty="0"/>
              <a:t>;  // </a:t>
            </a:r>
            <a:r>
              <a:rPr lang="pl-PL" dirty="0" err="1"/>
              <a:t>long</a:t>
            </a:r>
            <a:endParaRPr lang="pl-PL" dirty="0"/>
          </a:p>
          <a:p>
            <a:pPr>
              <a:spcBef>
                <a:spcPts val="0"/>
              </a:spcBef>
            </a:pPr>
            <a:endParaRPr lang="pl-PL" dirty="0"/>
          </a:p>
          <a:p>
            <a:pPr>
              <a:spcBef>
                <a:spcPts val="0"/>
              </a:spcBef>
            </a:pPr>
            <a:r>
              <a:rPr lang="pl-PL" dirty="0" err="1"/>
              <a:t>hex</a:t>
            </a:r>
            <a:r>
              <a:rPr lang="pl-PL" dirty="0"/>
              <a:t> = </a:t>
            </a:r>
            <a:r>
              <a:rPr lang="pl-PL" b="1" dirty="0"/>
              <a:t>0xFF</a:t>
            </a:r>
            <a:r>
              <a:rPr lang="pl-PL" dirty="0"/>
              <a:t>;			// 255</a:t>
            </a:r>
          </a:p>
          <a:p>
            <a:pPr>
              <a:spcBef>
                <a:spcPts val="0"/>
              </a:spcBef>
            </a:pPr>
            <a:r>
              <a:rPr lang="pl-PL" dirty="0" err="1"/>
              <a:t>oct</a:t>
            </a:r>
            <a:r>
              <a:rPr lang="pl-PL" dirty="0"/>
              <a:t> = </a:t>
            </a:r>
            <a:r>
              <a:rPr lang="pl-PL" b="1" dirty="0"/>
              <a:t>010</a:t>
            </a:r>
            <a:r>
              <a:rPr lang="pl-PL" dirty="0"/>
              <a:t>;			// ?</a:t>
            </a:r>
          </a:p>
          <a:p>
            <a:pPr>
              <a:spcBef>
                <a:spcPts val="0"/>
              </a:spcBef>
            </a:pPr>
            <a:r>
              <a:rPr lang="pl-PL" dirty="0"/>
              <a:t>bin = </a:t>
            </a:r>
            <a:r>
              <a:rPr lang="pl-PL" b="1" dirty="0"/>
              <a:t>0b1000</a:t>
            </a:r>
            <a:r>
              <a:rPr lang="pl-PL" dirty="0"/>
              <a:t>;			// ?</a:t>
            </a:r>
          </a:p>
        </p:txBody>
      </p:sp>
    </p:spTree>
    <p:extLst>
      <p:ext uri="{BB962C8B-B14F-4D97-AF65-F5344CB8AC3E}">
        <p14:creationId xmlns:p14="http://schemas.microsoft.com/office/powerpoint/2010/main" val="16303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zmiennoprzecinkowe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127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Domyślnie literały zmiennoprzecinkowe są typu </a:t>
            </a:r>
            <a:r>
              <a:rPr lang="pl-PL" b="1" dirty="0" err="1"/>
              <a:t>double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Przykłady literałów zmiennoprzecinkowych: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853690"/>
            <a:ext cx="10515600" cy="200755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</a:t>
            </a:r>
            <a:r>
              <a:rPr lang="pl-PL" dirty="0"/>
              <a:t>; 		// </a:t>
            </a:r>
            <a:r>
              <a:rPr lang="pl-PL" dirty="0" err="1"/>
              <a:t>double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3.14f</a:t>
            </a:r>
            <a:r>
              <a:rPr lang="pl-PL" dirty="0"/>
              <a:t>; 		// </a:t>
            </a:r>
            <a:r>
              <a:rPr lang="pl-PL" dirty="0" err="1"/>
              <a:t>float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3.141592F</a:t>
            </a:r>
            <a:r>
              <a:rPr lang="pl-PL" dirty="0"/>
              <a:t>;</a:t>
            </a:r>
            <a:r>
              <a:rPr lang="en-GB" dirty="0"/>
              <a:t>	</a:t>
            </a:r>
            <a:r>
              <a:rPr lang="pl-PL" dirty="0"/>
              <a:t>	// </a:t>
            </a:r>
            <a:r>
              <a:rPr lang="pl-PL" dirty="0" err="1"/>
              <a:t>float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3.14159265359d</a:t>
            </a:r>
            <a:r>
              <a:rPr lang="pl-PL" dirty="0"/>
              <a:t>; 	// </a:t>
            </a:r>
            <a:r>
              <a:rPr lang="pl-PL" dirty="0" err="1"/>
              <a:t>double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3.14159265359f</a:t>
            </a:r>
            <a:r>
              <a:rPr lang="pl-PL" dirty="0"/>
              <a:t>; 	// </a:t>
            </a:r>
            <a:r>
              <a:rPr lang="pl-PL" dirty="0" err="1"/>
              <a:t>float</a:t>
            </a:r>
            <a:r>
              <a:rPr lang="pl-PL" dirty="0"/>
              <a:t> - utrata dokładności</a:t>
            </a:r>
          </a:p>
        </p:txBody>
      </p:sp>
    </p:spTree>
    <p:extLst>
      <p:ext uri="{BB962C8B-B14F-4D97-AF65-F5344CB8AC3E}">
        <p14:creationId xmlns:p14="http://schemas.microsoft.com/office/powerpoint/2010/main" val="2371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B31A-D591-634A-B18A-7B68A11E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Java?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4B561D-CBB7-8B46-B139-4F9F5BC8F1D9}"/>
              </a:ext>
            </a:extLst>
          </p:cNvPr>
          <p:cNvSpPr/>
          <p:nvPr/>
        </p:nvSpPr>
        <p:spPr>
          <a:xfrm>
            <a:off x="838200" y="1520646"/>
            <a:ext cx="7338060" cy="4724400"/>
          </a:xfrm>
          <a:prstGeom prst="roundRect">
            <a:avLst>
              <a:gd name="adj" fmla="val 4409"/>
            </a:avLst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5EFA1E-1789-1C40-8092-E2FD816DDA63}"/>
              </a:ext>
            </a:extLst>
          </p:cNvPr>
          <p:cNvSpPr/>
          <p:nvPr/>
        </p:nvSpPr>
        <p:spPr>
          <a:xfrm>
            <a:off x="1254839" y="2181642"/>
            <a:ext cx="6504781" cy="1819947"/>
          </a:xfrm>
          <a:prstGeom prst="roundRect">
            <a:avLst>
              <a:gd name="adj" fmla="val 9410"/>
            </a:avLst>
          </a:prstGeom>
          <a:solidFill>
            <a:srgbClr val="FF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774D1D-C3D5-494A-AFAE-E515DDC6973F}"/>
              </a:ext>
            </a:extLst>
          </p:cNvPr>
          <p:cNvSpPr/>
          <p:nvPr/>
        </p:nvSpPr>
        <p:spPr>
          <a:xfrm>
            <a:off x="1254839" y="4213344"/>
            <a:ext cx="6504781" cy="1819947"/>
          </a:xfrm>
          <a:prstGeom prst="roundRect">
            <a:avLst>
              <a:gd name="adj" fmla="val 11084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9C2E6-5A08-0142-A7EE-92CC74E9083F}"/>
              </a:ext>
            </a:extLst>
          </p:cNvPr>
          <p:cNvSpPr txBox="1"/>
          <p:nvPr/>
        </p:nvSpPr>
        <p:spPr>
          <a:xfrm>
            <a:off x="2208263" y="1618051"/>
            <a:ext cx="4597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Platforma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1F676-03A5-4A45-A959-A503A8DDC9D8}"/>
              </a:ext>
            </a:extLst>
          </p:cNvPr>
          <p:cNvSpPr txBox="1"/>
          <p:nvPr/>
        </p:nvSpPr>
        <p:spPr>
          <a:xfrm>
            <a:off x="2524604" y="2313918"/>
            <a:ext cx="39652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0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Język programowania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C08C4-7B98-4B4E-8238-15BB03995CEA}"/>
              </a:ext>
            </a:extLst>
          </p:cNvPr>
          <p:cNvSpPr txBox="1"/>
          <p:nvPr/>
        </p:nvSpPr>
        <p:spPr>
          <a:xfrm>
            <a:off x="1414780" y="4336482"/>
            <a:ext cx="60045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Środowisko uruchomieniowa (JRE)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8BE2D-F192-4D40-8019-AA49EB5E00F3}"/>
              </a:ext>
            </a:extLst>
          </p:cNvPr>
          <p:cNvSpPr txBox="1"/>
          <p:nvPr/>
        </p:nvSpPr>
        <p:spPr>
          <a:xfrm>
            <a:off x="2098953" y="3393459"/>
            <a:ext cx="21977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Przepływ sterowania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48492-4017-774F-9289-04124EBF5851}"/>
              </a:ext>
            </a:extLst>
          </p:cNvPr>
          <p:cNvSpPr txBox="1"/>
          <p:nvPr/>
        </p:nvSpPr>
        <p:spPr>
          <a:xfrm>
            <a:off x="2736530" y="2917516"/>
            <a:ext cx="1066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Składnia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E89D4-4263-134A-9700-C6E688BAB261}"/>
              </a:ext>
            </a:extLst>
          </p:cNvPr>
          <p:cNvSpPr txBox="1"/>
          <p:nvPr/>
        </p:nvSpPr>
        <p:spPr>
          <a:xfrm>
            <a:off x="3961409" y="2917516"/>
            <a:ext cx="28378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Zorientowanie na obiekty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3804A-5FF8-844E-9997-341DAC90CF00}"/>
              </a:ext>
            </a:extLst>
          </p:cNvPr>
          <p:cNvSpPr txBox="1"/>
          <p:nvPr/>
        </p:nvSpPr>
        <p:spPr>
          <a:xfrm>
            <a:off x="4417060" y="3374915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Typy danych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D51C6-C838-5344-ACBC-F557754ED858}"/>
              </a:ext>
            </a:extLst>
          </p:cNvPr>
          <p:cNvSpPr txBox="1"/>
          <p:nvPr/>
        </p:nvSpPr>
        <p:spPr>
          <a:xfrm>
            <a:off x="1825981" y="4905302"/>
            <a:ext cx="17687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Bezpieczeństwo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3D7E1-18F4-484D-AC64-733025A0092A}"/>
              </a:ext>
            </a:extLst>
          </p:cNvPr>
          <p:cNvSpPr txBox="1"/>
          <p:nvPr/>
        </p:nvSpPr>
        <p:spPr>
          <a:xfrm>
            <a:off x="3802696" y="4903814"/>
            <a:ext cx="1305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Wątki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9DB2F-06C4-704B-AADD-180F8DBADDF3}"/>
              </a:ext>
            </a:extLst>
          </p:cNvPr>
          <p:cNvSpPr txBox="1"/>
          <p:nvPr/>
        </p:nvSpPr>
        <p:spPr>
          <a:xfrm>
            <a:off x="5211624" y="5226979"/>
            <a:ext cx="1768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Operacje wejścia wyjścia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E51A2-32E4-0541-B99C-53535963CF74}"/>
              </a:ext>
            </a:extLst>
          </p:cNvPr>
          <p:cNvSpPr txBox="1"/>
          <p:nvPr/>
        </p:nvSpPr>
        <p:spPr>
          <a:xfrm>
            <a:off x="3085145" y="5381854"/>
            <a:ext cx="1768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Zarządzanie pamięcią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3D4F9-8D46-484B-A523-2AAD41B4E26F}"/>
              </a:ext>
            </a:extLst>
          </p:cNvPr>
          <p:cNvCxnSpPr>
            <a:cxnSpLocks/>
          </p:cNvCxnSpPr>
          <p:nvPr/>
        </p:nvCxnSpPr>
        <p:spPr>
          <a:xfrm flipV="1">
            <a:off x="7759620" y="4822011"/>
            <a:ext cx="2209919" cy="1"/>
          </a:xfrm>
          <a:prstGeom prst="line">
            <a:avLst/>
          </a:prstGeom>
          <a:ln w="22225">
            <a:solidFill>
              <a:srgbClr val="A74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D695E3-C1DD-954A-B23E-72CDE3C06A7D}"/>
              </a:ext>
            </a:extLst>
          </p:cNvPr>
          <p:cNvSpPr/>
          <p:nvPr/>
        </p:nvSpPr>
        <p:spPr>
          <a:xfrm>
            <a:off x="9969539" y="3778373"/>
            <a:ext cx="1384261" cy="1448606"/>
          </a:xfrm>
          <a:prstGeom prst="roundRect">
            <a:avLst>
              <a:gd name="adj" fmla="val 7393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 SE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Java EE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Java ME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pl-PL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JavaFX</a:t>
            </a:r>
            <a:endParaRPr lang="pl-PL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78A0B0-3030-DE4C-A35B-CBD46D2976E9}"/>
              </a:ext>
            </a:extLst>
          </p:cNvPr>
          <p:cNvSpPr/>
          <p:nvPr/>
        </p:nvSpPr>
        <p:spPr>
          <a:xfrm>
            <a:off x="9969539" y="5381854"/>
            <a:ext cx="1384261" cy="863192"/>
          </a:xfrm>
          <a:prstGeom prst="roundRect">
            <a:avLst>
              <a:gd name="adj" fmla="val 7393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Android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E1BE8D-37D6-E642-AB15-22FDC1649BC9}"/>
              </a:ext>
            </a:extLst>
          </p:cNvPr>
          <p:cNvCxnSpPr>
            <a:cxnSpLocks/>
          </p:cNvCxnSpPr>
          <p:nvPr/>
        </p:nvCxnSpPr>
        <p:spPr>
          <a:xfrm>
            <a:off x="7759620" y="5546314"/>
            <a:ext cx="2209919" cy="0"/>
          </a:xfrm>
          <a:prstGeom prst="line">
            <a:avLst/>
          </a:prstGeom>
          <a:ln w="22225">
            <a:solidFill>
              <a:srgbClr val="A4C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</a:t>
            </a:r>
            <a:r>
              <a:rPr lang="pl-PL" dirty="0" err="1"/>
              <a:t>boolean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59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Dla typu </a:t>
            </a:r>
            <a:r>
              <a:rPr lang="pl-PL" b="1" dirty="0" err="1"/>
              <a:t>boolean</a:t>
            </a:r>
            <a:r>
              <a:rPr lang="pl-PL" dirty="0"/>
              <a:t> istnieją dwie stałe: </a:t>
            </a:r>
            <a:r>
              <a:rPr lang="pl-PL" b="1" dirty="0" err="1"/>
              <a:t>true</a:t>
            </a:r>
            <a:r>
              <a:rPr lang="pl-PL" dirty="0"/>
              <a:t> i </a:t>
            </a:r>
            <a:r>
              <a:rPr lang="pl-PL" b="1" dirty="0" err="1"/>
              <a:t>false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358638"/>
            <a:ext cx="10515600" cy="130750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isValid</a:t>
            </a:r>
            <a:r>
              <a:rPr lang="pl-PL" dirty="0"/>
              <a:t> = </a:t>
            </a:r>
            <a:r>
              <a:rPr lang="pl-PL" b="1" dirty="0" err="1"/>
              <a:t>true</a:t>
            </a:r>
            <a:r>
              <a:rPr lang="pl-PL" dirty="0"/>
              <a:t>; </a:t>
            </a:r>
          </a:p>
          <a:p>
            <a:pPr>
              <a:spcBef>
                <a:spcPts val="0"/>
              </a:spcBef>
            </a:pPr>
            <a:r>
              <a:rPr lang="pl-PL" dirty="0" err="1"/>
              <a:t>isValid</a:t>
            </a:r>
            <a:r>
              <a:rPr lang="pl-PL" dirty="0"/>
              <a:t> = </a:t>
            </a:r>
            <a:r>
              <a:rPr lang="pl-PL" b="1" dirty="0" err="1"/>
              <a:t>false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981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znakowe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59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Przykłady literałów znakowych: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119358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'A'</a:t>
            </a:r>
            <a:r>
              <a:rPr lang="pl-PL" dirty="0"/>
              <a:t>; </a:t>
            </a:r>
          </a:p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'1'</a:t>
            </a:r>
            <a:r>
              <a:rPr lang="pl-PL" dirty="0"/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839486-A794-CE4E-A8DB-B7369C4E8C28}"/>
              </a:ext>
            </a:extLst>
          </p:cNvPr>
          <p:cNvSpPr txBox="1">
            <a:spLocks/>
          </p:cNvSpPr>
          <p:nvPr/>
        </p:nvSpPr>
        <p:spPr>
          <a:xfrm>
            <a:off x="838200" y="3684808"/>
            <a:ext cx="10515600" cy="76328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'\u03C0'</a:t>
            </a:r>
            <a:r>
              <a:rPr lang="pl-PL" dirty="0"/>
              <a:t>;  // znak </a:t>
            </a:r>
            <a:r>
              <a:rPr lang="el-GR" dirty="0"/>
              <a:t>π</a:t>
            </a:r>
            <a:endParaRPr lang="pl-P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3093577"/>
            <a:ext cx="10515600" cy="5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Znaki </a:t>
            </a:r>
            <a:r>
              <a:rPr lang="pl-PL" dirty="0" err="1"/>
              <a:t>Unicode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051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 specjalne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839486-A794-CE4E-A8DB-B7369C4E8C28}"/>
              </a:ext>
            </a:extLst>
          </p:cNvPr>
          <p:cNvSpPr txBox="1">
            <a:spLocks/>
          </p:cNvSpPr>
          <p:nvPr/>
        </p:nvSpPr>
        <p:spPr>
          <a:xfrm>
            <a:off x="838200" y="2281918"/>
            <a:ext cx="10515600" cy="23584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/>
              <a:t>\’</a:t>
            </a:r>
            <a:r>
              <a:rPr lang="pl-PL" dirty="0"/>
              <a:t>	- apostrof (cudzysłów pojedynczy)</a:t>
            </a:r>
          </a:p>
          <a:p>
            <a:pPr>
              <a:spcBef>
                <a:spcPts val="0"/>
              </a:spcBef>
            </a:pPr>
            <a:r>
              <a:rPr lang="pl-PL" b="1" dirty="0"/>
              <a:t>\"</a:t>
            </a:r>
            <a:r>
              <a:rPr lang="pl-PL" dirty="0"/>
              <a:t>	- cudzysłów podwójny</a:t>
            </a:r>
          </a:p>
          <a:p>
            <a:pPr>
              <a:spcBef>
                <a:spcPts val="0"/>
              </a:spcBef>
            </a:pPr>
            <a:r>
              <a:rPr lang="pl-PL" b="1" dirty="0"/>
              <a:t>\\</a:t>
            </a:r>
            <a:r>
              <a:rPr lang="pl-PL" dirty="0"/>
              <a:t> 	- ukośnik lewy</a:t>
            </a:r>
            <a:endParaRPr lang="pl-PL" b="1" dirty="0"/>
          </a:p>
          <a:p>
            <a:pPr>
              <a:spcBef>
                <a:spcPts val="0"/>
              </a:spcBef>
            </a:pPr>
            <a:r>
              <a:rPr lang="pl-PL" b="1" dirty="0"/>
              <a:t>\t</a:t>
            </a:r>
            <a:r>
              <a:rPr lang="pl-PL" dirty="0"/>
              <a:t> 	- znak tabulatora</a:t>
            </a:r>
          </a:p>
          <a:p>
            <a:pPr>
              <a:spcBef>
                <a:spcPts val="0"/>
              </a:spcBef>
            </a:pPr>
            <a:r>
              <a:rPr lang="pl-PL" b="1" dirty="0"/>
              <a:t>\n</a:t>
            </a:r>
            <a:r>
              <a:rPr lang="pl-PL" dirty="0"/>
              <a:t> 	- nowa linia</a:t>
            </a:r>
          </a:p>
          <a:p>
            <a:pPr>
              <a:spcBef>
                <a:spcPts val="0"/>
              </a:spcBef>
            </a:pPr>
            <a:r>
              <a:rPr lang="pl-PL" b="1" dirty="0"/>
              <a:t>\</a:t>
            </a:r>
            <a:r>
              <a:rPr lang="pl-PL" b="1" dirty="0" err="1"/>
              <a:t>uXXXX</a:t>
            </a:r>
            <a:r>
              <a:rPr lang="pl-PL" dirty="0"/>
              <a:t> 	- znak </a:t>
            </a:r>
            <a:r>
              <a:rPr lang="pl-PL" dirty="0" err="1"/>
              <a:t>Unicode</a:t>
            </a:r>
            <a:r>
              <a:rPr lang="pl-PL" dirty="0"/>
              <a:t>, XXXX – szesnastkowy kod znaku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Symbole zastępcze znaków specjalnych: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07E6A09-9E49-814E-AF2C-DC764FD3ADC0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76327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'\''</a:t>
            </a:r>
            <a:r>
              <a:rPr lang="pl-PL" dirty="0"/>
              <a:t>;	 	</a:t>
            </a:r>
          </a:p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'\\'</a:t>
            </a:r>
            <a:r>
              <a:rPr lang="pl-PL" dirty="0"/>
              <a:t>; 	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7871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łańcuchowe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770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/>
              <a:t>Stałe łańcuchowe reprezentowane są sekwencją znaków ujętą w cudzysłowy: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144994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"</a:t>
            </a:r>
            <a:r>
              <a:rPr lang="pl-PL" dirty="0" err="1"/>
              <a:t>sample</a:t>
            </a:r>
            <a:r>
              <a:rPr lang="pl-PL" dirty="0"/>
              <a:t> string"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3717421"/>
            <a:ext cx="10515600" cy="98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Aby w łańcuchu zawrzeć znaki specjalne należy posłużyć się symbolem zastępczym: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4356A8-1D67-3742-BB30-7ED59F55AA92}"/>
              </a:ext>
            </a:extLst>
          </p:cNvPr>
          <p:cNvSpPr txBox="1">
            <a:spLocks/>
          </p:cNvSpPr>
          <p:nvPr/>
        </p:nvSpPr>
        <p:spPr>
          <a:xfrm>
            <a:off x="838200" y="4700187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"He </a:t>
            </a:r>
            <a:r>
              <a:rPr lang="pl-PL" dirty="0" err="1"/>
              <a:t>said</a:t>
            </a:r>
            <a:r>
              <a:rPr lang="pl-PL" dirty="0"/>
              <a:t>: </a:t>
            </a:r>
            <a:r>
              <a:rPr lang="pl-PL" b="1" dirty="0"/>
              <a:t>\"</a:t>
            </a:r>
            <a:r>
              <a:rPr lang="pl-PL" dirty="0"/>
              <a:t>Hi!</a:t>
            </a:r>
            <a:r>
              <a:rPr lang="pl-PL" b="1" dirty="0"/>
              <a:t>\"</a:t>
            </a:r>
            <a:r>
              <a:rPr lang="pl-PL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921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142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Deklaracja zmiennej, postać ogólna: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DE40-3D77-854B-9C05-AEA10FE2C2E5}"/>
              </a:ext>
            </a:extLst>
          </p:cNvPr>
          <p:cNvSpPr txBox="1">
            <a:spLocks/>
          </p:cNvSpPr>
          <p:nvPr/>
        </p:nvSpPr>
        <p:spPr>
          <a:xfrm>
            <a:off x="838200" y="2502217"/>
            <a:ext cx="10515600" cy="58928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typ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4DC2D-9C26-B041-B301-389597E62EBB}"/>
              </a:ext>
            </a:extLst>
          </p:cNvPr>
          <p:cNvSpPr txBox="1">
            <a:spLocks/>
          </p:cNvSpPr>
          <p:nvPr/>
        </p:nvSpPr>
        <p:spPr>
          <a:xfrm>
            <a:off x="838200" y="3637499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Przykłady: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321F251-1157-5544-B00B-A32F7D424D9A}"/>
              </a:ext>
            </a:extLst>
          </p:cNvPr>
          <p:cNvSpPr txBox="1">
            <a:spLocks/>
          </p:cNvSpPr>
          <p:nvPr/>
        </p:nvSpPr>
        <p:spPr>
          <a:xfrm>
            <a:off x="838200" y="4314090"/>
            <a:ext cx="10515600" cy="149014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float</a:t>
            </a:r>
            <a:r>
              <a:rPr lang="pl-PL" dirty="0"/>
              <a:t> </a:t>
            </a:r>
            <a:r>
              <a:rPr lang="pl-PL" dirty="0" err="1"/>
              <a:t>heightInMeters</a:t>
            </a:r>
            <a:r>
              <a:rPr lang="pl-PL" dirty="0"/>
              <a:t>;</a:t>
            </a:r>
          </a:p>
          <a:p>
            <a:r>
              <a:rPr lang="pl-PL" b="1" dirty="0"/>
              <a:t>int</a:t>
            </a:r>
            <a:r>
              <a:rPr lang="pl-PL" dirty="0"/>
              <a:t> day, month, year</a:t>
            </a:r>
            <a:r>
              <a:rPr lang="en-GB" dirty="0"/>
              <a:t>, x1, x2</a:t>
            </a:r>
            <a:r>
              <a:rPr lang="pl-PL" dirty="0"/>
              <a:t>;</a:t>
            </a:r>
          </a:p>
          <a:p>
            <a:r>
              <a:rPr lang="pl-PL" b="1" dirty="0"/>
              <a:t>boolean</a:t>
            </a:r>
            <a:r>
              <a:rPr lang="pl-PL" dirty="0"/>
              <a:t> isVisible;</a:t>
            </a:r>
          </a:p>
        </p:txBody>
      </p:sp>
    </p:spTree>
    <p:extLst>
      <p:ext uri="{BB962C8B-B14F-4D97-AF65-F5344CB8AC3E}">
        <p14:creationId xmlns:p14="http://schemas.microsoft.com/office/powerpoint/2010/main" val="729667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- nazewnictwo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Sposób nadawania nazw zmiennych jest kombinacją zasad języka i konwencji:</a:t>
            </a:r>
          </a:p>
          <a:p>
            <a:r>
              <a:rPr lang="pl-PL" dirty="0"/>
              <a:t>Co do zasady nazwy zmiennych mogą składać się z liter, cyfr oraz znaków: </a:t>
            </a:r>
            <a:r>
              <a:rPr lang="pl-PL" b="1" dirty="0"/>
              <a:t>$</a:t>
            </a:r>
            <a:r>
              <a:rPr lang="pl-PL" dirty="0"/>
              <a:t> i </a:t>
            </a:r>
            <a:r>
              <a:rPr lang="pl-PL" b="1" dirty="0"/>
              <a:t>_</a:t>
            </a:r>
          </a:p>
          <a:p>
            <a:r>
              <a:rPr lang="pl-PL" dirty="0"/>
              <a:t>Przyjęło się, że używa się jedynie liter i cyfr</a:t>
            </a:r>
          </a:p>
          <a:p>
            <a:r>
              <a:rPr lang="pl-PL" dirty="0"/>
              <a:t>Wymagane jest aby pierwszym znakiem w nazwie </a:t>
            </a:r>
            <a:r>
              <a:rPr lang="pl-PL" b="1" dirty="0"/>
              <a:t>nie</a:t>
            </a:r>
            <a:r>
              <a:rPr lang="pl-PL" dirty="0"/>
              <a:t> była cyfra</a:t>
            </a:r>
          </a:p>
          <a:p>
            <a:r>
              <a:rPr lang="pl-PL" dirty="0"/>
              <a:t>Przyjęło się, że nazwy rozpoczynają się od małych liter i zapisywane są zgodnie z notacją „Camel Case”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A86192-FAB8-42CD-8403-E369ECF70C48}"/>
              </a:ext>
            </a:extLst>
          </p:cNvPr>
          <p:cNvSpPr txBox="1">
            <a:spLocks/>
          </p:cNvSpPr>
          <p:nvPr/>
        </p:nvSpPr>
        <p:spPr>
          <a:xfrm>
            <a:off x="838200" y="4866276"/>
            <a:ext cx="10515600" cy="149014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float</a:t>
            </a:r>
            <a:r>
              <a:rPr lang="pl-PL" dirty="0"/>
              <a:t> </a:t>
            </a:r>
            <a:r>
              <a:rPr lang="pl-PL" dirty="0" err="1"/>
              <a:t>heightInMeters</a:t>
            </a:r>
            <a:r>
              <a:rPr lang="pl-PL" dirty="0"/>
              <a:t>;</a:t>
            </a:r>
          </a:p>
          <a:p>
            <a:r>
              <a:rPr lang="pl-PL" b="1" dirty="0"/>
              <a:t>int</a:t>
            </a:r>
            <a:r>
              <a:rPr lang="pl-PL" dirty="0"/>
              <a:t> day, month, year</a:t>
            </a:r>
            <a:r>
              <a:rPr lang="en-GB" dirty="0"/>
              <a:t>, x1, x2</a:t>
            </a:r>
            <a:r>
              <a:rPr lang="pl-PL" dirty="0"/>
              <a:t>;</a:t>
            </a:r>
          </a:p>
          <a:p>
            <a:r>
              <a:rPr lang="pl-PL" b="1" dirty="0"/>
              <a:t>boolean</a:t>
            </a:r>
            <a:r>
              <a:rPr lang="pl-PL" dirty="0"/>
              <a:t> isVisible;</a:t>
            </a:r>
          </a:p>
        </p:txBody>
      </p:sp>
    </p:spTree>
    <p:extLst>
      <p:ext uri="{BB962C8B-B14F-4D97-AF65-F5344CB8AC3E}">
        <p14:creationId xmlns:p14="http://schemas.microsoft.com/office/powerpoint/2010/main" val="1916872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zmiennych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531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Przed użyciem (odczytem) zmienne muszą zostać zainicjalizowane.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1961134"/>
            <a:ext cx="10515600" cy="90078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44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;</a:t>
            </a:r>
          </a:p>
          <a:p>
            <a:pPr>
              <a:spcBef>
                <a:spcPts val="0"/>
              </a:spcBef>
            </a:pPr>
            <a:r>
              <a:rPr lang="pl-PL" dirty="0" err="1"/>
              <a:t>age</a:t>
            </a:r>
            <a:r>
              <a:rPr lang="pl-PL" dirty="0"/>
              <a:t> = 25;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C97AD-7A67-2F4E-9ED8-D813A83E4DCB}"/>
              </a:ext>
            </a:extLst>
          </p:cNvPr>
          <p:cNvSpPr txBox="1">
            <a:spLocks/>
          </p:cNvSpPr>
          <p:nvPr/>
        </p:nvSpPr>
        <p:spPr>
          <a:xfrm>
            <a:off x="838200" y="335447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Zmienne mogą zostać zadeklarowane i zainicjalizowane jednocześnie: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945CD54-F88F-8B42-8BC5-F1CB54E44C5C}"/>
              </a:ext>
            </a:extLst>
          </p:cNvPr>
          <p:cNvSpPr txBox="1">
            <a:spLocks/>
          </p:cNvSpPr>
          <p:nvPr/>
        </p:nvSpPr>
        <p:spPr>
          <a:xfrm>
            <a:off x="838200" y="3996079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 = 25;</a:t>
            </a:r>
          </a:p>
          <a:p>
            <a:pPr>
              <a:spcBef>
                <a:spcPts val="0"/>
              </a:spcBef>
            </a:pPr>
            <a:r>
              <a:rPr lang="en" b="1" dirty="0"/>
              <a:t>short</a:t>
            </a:r>
            <a:r>
              <a:rPr lang="en" dirty="0"/>
              <a:t> a = 10, b = 20, c = 30;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384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zmiennych wyrażeniem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Zmienne mogą zostać zainicjalizowane również wynikiem wyrażenia: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2412760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days</a:t>
            </a:r>
            <a:r>
              <a:rPr lang="pl-PL" dirty="0"/>
              <a:t> = 10;</a:t>
            </a:r>
          </a:p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 = </a:t>
            </a:r>
            <a:r>
              <a:rPr lang="pl-PL" dirty="0" err="1"/>
              <a:t>days</a:t>
            </a:r>
            <a:r>
              <a:rPr lang="pl-PL" dirty="0"/>
              <a:t> * 24;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A6BC413-B229-4D46-9CD3-68214A30730B}"/>
              </a:ext>
            </a:extLst>
          </p:cNvPr>
          <p:cNvSpPr txBox="1">
            <a:spLocks/>
          </p:cNvSpPr>
          <p:nvPr/>
        </p:nvSpPr>
        <p:spPr>
          <a:xfrm>
            <a:off x="838200" y="367610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Oraz wynikiem działania metody: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876DACC-F58F-064D-BCD8-F690FBF6E974}"/>
              </a:ext>
            </a:extLst>
          </p:cNvPr>
          <p:cNvSpPr txBox="1">
            <a:spLocks/>
          </p:cNvSpPr>
          <p:nvPr/>
        </p:nvSpPr>
        <p:spPr>
          <a:xfrm>
            <a:off x="838200" y="4276149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days</a:t>
            </a:r>
            <a:r>
              <a:rPr lang="pl-PL" dirty="0"/>
              <a:t> = 10;</a:t>
            </a:r>
          </a:p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 = </a:t>
            </a:r>
            <a:r>
              <a:rPr lang="pl-PL" dirty="0" err="1"/>
              <a:t>calcHours</a:t>
            </a:r>
            <a:r>
              <a:rPr lang="pl-PL" dirty="0"/>
              <a:t>(</a:t>
            </a:r>
            <a:r>
              <a:rPr lang="pl-PL" dirty="0" err="1"/>
              <a:t>days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89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Stałe</a:t>
            </a:r>
            <a:endParaRPr lang="pl-PL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Słowo kluczowe </a:t>
            </a:r>
            <a:r>
              <a:rPr lang="pl-PL" b="1" dirty="0" err="1"/>
              <a:t>final</a:t>
            </a:r>
            <a:r>
              <a:rPr lang="pl-PL" dirty="0"/>
              <a:t>, umieszczane przed zmienną oznacza, że tylko raz można przypisać do niej wartość. Zwyczajowo nazwy stałych zapisuje się dużymi literami, słowa rozdzielane są znakiem </a:t>
            </a:r>
            <a:r>
              <a:rPr lang="pl-PL" b="1" dirty="0"/>
              <a:t>_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3319198"/>
            <a:ext cx="10515600" cy="144100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final</a:t>
            </a:r>
            <a:r>
              <a:rPr lang="en" dirty="0"/>
              <a:t> </a:t>
            </a:r>
            <a:r>
              <a:rPr lang="en" b="1" dirty="0"/>
              <a:t>double</a:t>
            </a:r>
            <a:r>
              <a:rPr lang="en" dirty="0"/>
              <a:t> CM_PER_INCH = 2.54;</a:t>
            </a:r>
          </a:p>
          <a:p>
            <a:endParaRPr lang="en" dirty="0"/>
          </a:p>
          <a:p>
            <a:r>
              <a:rPr lang="en" dirty="0"/>
              <a:t>CM_PER_INCH = 2.55; 		// </a:t>
            </a:r>
            <a:r>
              <a:rPr lang="en" dirty="0" err="1"/>
              <a:t>błąd</a:t>
            </a:r>
            <a:r>
              <a:rPr lang="en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212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2A8C-A8C8-B54B-8BD6-B7B07B50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pPr algn="ctr"/>
            <a:r>
              <a:rPr lang="pl-PL" dirty="0"/>
              <a:t>Środowisko uruchomieniowe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7225-1E2C-D94E-B0BA-A3D29F39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15"/>
            <a:ext cx="10515600" cy="397214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Środowisko uruchomieniowe Java Runtime Environment zawiera:</a:t>
            </a:r>
          </a:p>
          <a:p>
            <a:r>
              <a:rPr lang="pl-PL" dirty="0"/>
              <a:t>Maszynę wirtualną Java (Java Virtual Machine)</a:t>
            </a:r>
          </a:p>
          <a:p>
            <a:r>
              <a:rPr lang="pl-PL" dirty="0"/>
              <a:t>Bibliotekę klas podstawowych (Java Class Library)</a:t>
            </a:r>
          </a:p>
          <a:p>
            <a:r>
              <a:rPr lang="pl-PL" dirty="0"/>
              <a:t>Dodatkowe pliki i narzędzia konfiguracyjne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2476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referencyjny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0C0CE32-A21A-7A45-BC29-7C3AF179581C}"/>
              </a:ext>
            </a:extLst>
          </p:cNvPr>
          <p:cNvSpPr txBox="1">
            <a:spLocks/>
          </p:cNvSpPr>
          <p:nvPr/>
        </p:nvSpPr>
        <p:spPr>
          <a:xfrm>
            <a:off x="838200" y="1790901"/>
            <a:ext cx="10515600" cy="1207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Zmienne typu referencyjnego wykorzystywane są wraz z obiektami. Nie przechowują one wartości obiektu a jedynie referencję do niego.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DA7DE0A-994E-FD40-A484-8D8A1BD10A4E}"/>
              </a:ext>
            </a:extLst>
          </p:cNvPr>
          <p:cNvSpPr txBox="1">
            <a:spLocks/>
          </p:cNvSpPr>
          <p:nvPr/>
        </p:nvSpPr>
        <p:spPr>
          <a:xfrm>
            <a:off x="838200" y="2998409"/>
            <a:ext cx="10515600" cy="10643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Zmienna typu referencyjnego nie wskazująca na żaden obiekt posiada wartość </a:t>
            </a:r>
            <a:r>
              <a:rPr lang="pl-PL" b="1" dirty="0" err="1"/>
              <a:t>null</a:t>
            </a:r>
            <a:r>
              <a:rPr lang="pl-PL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053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i wykorzystanie obiektów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73375"/>
            <a:ext cx="10515600" cy="6296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NazwaKlasy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 = </a:t>
            </a:r>
            <a:r>
              <a:rPr lang="pl-PL" b="1" dirty="0" err="1"/>
              <a:t>new</a:t>
            </a:r>
            <a:r>
              <a:rPr lang="pl-PL" dirty="0"/>
              <a:t> </a:t>
            </a:r>
            <a:r>
              <a:rPr lang="pl-PL" b="1" dirty="0" err="1"/>
              <a:t>NazwaKlasy</a:t>
            </a:r>
            <a:r>
              <a:rPr lang="pl-PL" dirty="0"/>
              <a:t>(argumenty);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Nowe obiekty tworzone są z wykorzystaniem operatora </a:t>
            </a:r>
            <a:r>
              <a:rPr lang="pl-PL" b="1" dirty="0" err="1"/>
              <a:t>new</a:t>
            </a:r>
            <a:r>
              <a:rPr lang="pl-PL" dirty="0"/>
              <a:t>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D67E55-F0B0-6948-A932-CB13703AB32F}"/>
              </a:ext>
            </a:extLst>
          </p:cNvPr>
          <p:cNvSpPr txBox="1">
            <a:spLocks/>
          </p:cNvSpPr>
          <p:nvPr/>
        </p:nvSpPr>
        <p:spPr>
          <a:xfrm>
            <a:off x="838200" y="2981017"/>
            <a:ext cx="10515600" cy="54441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Date</a:t>
            </a:r>
            <a:r>
              <a:rPr lang="en" dirty="0"/>
              <a:t> now = </a:t>
            </a:r>
            <a:r>
              <a:rPr lang="en" b="1" dirty="0"/>
              <a:t>new Date</a:t>
            </a:r>
            <a:r>
              <a:rPr lang="en" dirty="0"/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05CB80-F2D6-6C45-BF7F-5D92F2F19FB8}"/>
              </a:ext>
            </a:extLst>
          </p:cNvPr>
          <p:cNvSpPr txBox="1">
            <a:spLocks/>
          </p:cNvSpPr>
          <p:nvPr/>
        </p:nvSpPr>
        <p:spPr>
          <a:xfrm>
            <a:off x="838200" y="3790860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Dostęp do elementów składowych obiektu odbywa się z wykorzystaniem operatora kropki.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FF048E4-1655-7240-B9E7-A000279D5673}"/>
              </a:ext>
            </a:extLst>
          </p:cNvPr>
          <p:cNvSpPr txBox="1">
            <a:spLocks/>
          </p:cNvSpPr>
          <p:nvPr/>
        </p:nvSpPr>
        <p:spPr>
          <a:xfrm>
            <a:off x="838200" y="4980711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p</a:t>
            </a:r>
            <a:r>
              <a:rPr lang="en" dirty="0" err="1"/>
              <a:t>erson.age</a:t>
            </a:r>
            <a:r>
              <a:rPr lang="en" dirty="0"/>
              <a:t> = </a:t>
            </a:r>
            <a:r>
              <a:rPr lang="en" b="1" dirty="0"/>
              <a:t>25;</a:t>
            </a:r>
            <a:br>
              <a:rPr lang="en" dirty="0"/>
            </a:br>
            <a:r>
              <a:rPr lang="pl-PL" dirty="0"/>
              <a:t>p</a:t>
            </a:r>
            <a:r>
              <a:rPr lang="en" dirty="0" err="1"/>
              <a:t>erson.sayHello</a:t>
            </a:r>
            <a:r>
              <a:rPr lang="en" dirty="0"/>
              <a:t>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6504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Łańcuchy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2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Łańcuchy znaków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35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Język Java nie posiada wbudowanego typu łańcuchowego, zamiast tego oferuje klasę biblioteczną </a:t>
            </a:r>
            <a:r>
              <a:rPr lang="pl-PL" b="1" dirty="0"/>
              <a:t>String</a:t>
            </a:r>
            <a:r>
              <a:rPr lang="pl-PL" dirty="0"/>
              <a:t>. Każdy literał łańcuchowy jest obiektem klasy </a:t>
            </a:r>
            <a:r>
              <a:rPr lang="pl-PL" b="1" dirty="0"/>
              <a:t>String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433272"/>
            <a:ext cx="10515600" cy="144106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john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b="1" dirty="0"/>
              <a:t>String</a:t>
            </a:r>
            <a:r>
              <a:rPr lang="pl-PL" dirty="0"/>
              <a:t>("John");</a:t>
            </a:r>
            <a:endParaRPr lang="pl-PL" b="1" dirty="0"/>
          </a:p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greeting</a:t>
            </a:r>
            <a:r>
              <a:rPr lang="pl-PL" dirty="0"/>
              <a:t> = "Hi!";</a:t>
            </a:r>
          </a:p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= "";</a:t>
            </a:r>
          </a:p>
        </p:txBody>
      </p:sp>
    </p:spTree>
    <p:extLst>
      <p:ext uri="{BB962C8B-B14F-4D97-AF65-F5344CB8AC3E}">
        <p14:creationId xmlns:p14="http://schemas.microsoft.com/office/powerpoint/2010/main" val="22106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Konkatenacja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13644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Javie łańcuchy znaków można z sobą łączyć za pomocą operatora </a:t>
            </a:r>
            <a:r>
              <a:rPr lang="pl-PL" b="1" dirty="0"/>
              <a:t>+</a:t>
            </a:r>
            <a:r>
              <a:rPr lang="pl-PL" dirty="0"/>
              <a:t>. Jeśli z łańcuchem zostanie połączona wartość nie będąca łańcuchem zostanie ona automatycznie przekonwertowana na </a:t>
            </a:r>
            <a:r>
              <a:rPr lang="pl-PL" b="1" dirty="0"/>
              <a:t>String</a:t>
            </a:r>
            <a:r>
              <a:rPr lang="pl-PL" dirty="0"/>
              <a:t>.</a:t>
            </a:r>
            <a:endParaRPr lang="pl-P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843967"/>
            <a:ext cx="10515600" cy="118458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String</a:t>
            </a:r>
            <a:r>
              <a:rPr lang="en" dirty="0"/>
              <a:t> name = "John";</a:t>
            </a:r>
            <a:br>
              <a:rPr lang="en" dirty="0"/>
            </a:br>
            <a:r>
              <a:rPr lang="en" b="1" dirty="0" err="1"/>
              <a:t>int</a:t>
            </a:r>
            <a:r>
              <a:rPr lang="en" dirty="0"/>
              <a:t> age = 25;</a:t>
            </a:r>
            <a:br>
              <a:rPr lang="en" dirty="0"/>
            </a:br>
            <a:r>
              <a:rPr lang="en" b="1" dirty="0"/>
              <a:t>String</a:t>
            </a:r>
            <a:r>
              <a:rPr lang="en" dirty="0"/>
              <a:t> info = name </a:t>
            </a:r>
            <a:r>
              <a:rPr lang="en" b="1" dirty="0"/>
              <a:t>+</a:t>
            </a:r>
            <a:r>
              <a:rPr lang="en" dirty="0"/>
              <a:t> " is " </a:t>
            </a:r>
            <a:r>
              <a:rPr lang="en" b="1" dirty="0"/>
              <a:t>+</a:t>
            </a:r>
            <a:r>
              <a:rPr lang="en" dirty="0"/>
              <a:t> age </a:t>
            </a:r>
            <a:r>
              <a:rPr lang="en" b="1" dirty="0"/>
              <a:t>+</a:t>
            </a:r>
            <a:r>
              <a:rPr lang="en" dirty="0"/>
              <a:t> " years old.";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4671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„Modyfikacja”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92435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Javie łańcuchów nie można modyfikować. Można jednak tworzyć nowe łańcuchy na podstawie już istniejących i podstawiać je w ich miejsce. </a:t>
            </a:r>
            <a:endParaRPr lang="pl-P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390290"/>
            <a:ext cx="10515600" cy="86450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String</a:t>
            </a:r>
            <a:r>
              <a:rPr lang="en" dirty="0"/>
              <a:t> text = "Hi!";</a:t>
            </a:r>
            <a:br>
              <a:rPr lang="en" dirty="0"/>
            </a:br>
            <a:r>
              <a:rPr lang="en" dirty="0"/>
              <a:t>text = </a:t>
            </a:r>
            <a:r>
              <a:rPr lang="en" dirty="0" err="1"/>
              <a:t>text.substring</a:t>
            </a:r>
            <a:r>
              <a:rPr lang="en" dirty="0"/>
              <a:t>(0,2) + "story";</a:t>
            </a:r>
            <a:endParaRPr lang="pl-PL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F1084D-9C8F-AA48-8779-05C7009BD674}"/>
              </a:ext>
            </a:extLst>
          </p:cNvPr>
          <p:cNvSpPr txBox="1">
            <a:spLocks/>
          </p:cNvSpPr>
          <p:nvPr/>
        </p:nvSpPr>
        <p:spPr>
          <a:xfrm>
            <a:off x="838200" y="4323121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Aby wydobyć z łańcucha podłańcuch, należy użyć metody </a:t>
            </a:r>
            <a:r>
              <a:rPr lang="pl-PL" b="1" dirty="0" err="1"/>
              <a:t>substring</a:t>
            </a:r>
            <a:r>
              <a:rPr lang="pl-PL" dirty="0"/>
              <a:t> klasy </a:t>
            </a:r>
            <a:r>
              <a:rPr lang="pl-PL" b="1" dirty="0"/>
              <a:t>String</a:t>
            </a:r>
            <a:r>
              <a:rPr lang="pl-PL" dirty="0"/>
              <a:t>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73F02C9-8D07-9347-B5E9-2AECAE21E75A}"/>
              </a:ext>
            </a:extLst>
          </p:cNvPr>
          <p:cNvSpPr txBox="1">
            <a:spLocks/>
          </p:cNvSpPr>
          <p:nvPr/>
        </p:nvSpPr>
        <p:spPr>
          <a:xfrm>
            <a:off x="838200" y="4906995"/>
            <a:ext cx="10515600" cy="5443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String s = </a:t>
            </a:r>
            <a:r>
              <a:rPr lang="en" dirty="0" err="1"/>
              <a:t>greeting.</a:t>
            </a:r>
            <a:r>
              <a:rPr lang="en" b="1" dirty="0" err="1"/>
              <a:t>substring</a:t>
            </a:r>
            <a:r>
              <a:rPr lang="en" dirty="0"/>
              <a:t>(0, 2);</a:t>
            </a:r>
          </a:p>
        </p:txBody>
      </p:sp>
    </p:spTree>
    <p:extLst>
      <p:ext uri="{BB962C8B-B14F-4D97-AF65-F5344CB8AC3E}">
        <p14:creationId xmlns:p14="http://schemas.microsoft.com/office/powerpoint/2010/main" val="3687346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Porównywanie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Do sprawdzenia, czy dwa łańcuchy są identyczne, służy metoda </a:t>
            </a:r>
            <a:r>
              <a:rPr lang="pl-PL" b="1" dirty="0" err="1"/>
              <a:t>equals</a:t>
            </a:r>
            <a:r>
              <a:rPr lang="pl-PL" dirty="0"/>
              <a:t>. Aby sprawdzić, czy dwa łańcuchy są identyczne, z pominięciem wielkości liter, należy użyć metody </a:t>
            </a:r>
            <a:r>
              <a:rPr lang="pl-PL" b="1" dirty="0" err="1"/>
              <a:t>equalsIgnoreCase</a:t>
            </a:r>
            <a:r>
              <a:rPr lang="pl-PL" dirty="0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891807"/>
            <a:ext cx="10515600" cy="150467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String</a:t>
            </a:r>
            <a:r>
              <a:rPr lang="en" dirty="0"/>
              <a:t> greeting = "Hi!";</a:t>
            </a:r>
            <a:br>
              <a:rPr lang="en" dirty="0"/>
            </a:b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</a:t>
            </a:r>
            <a:r>
              <a:rPr lang="pl-PL" dirty="0"/>
              <a:t>("Hi!");		// </a:t>
            </a:r>
            <a:r>
              <a:rPr lang="pl-PL" dirty="0" err="1"/>
              <a:t>true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</a:t>
            </a:r>
            <a:r>
              <a:rPr lang="pl-PL" dirty="0"/>
              <a:t>("hi!");		// </a:t>
            </a:r>
            <a:r>
              <a:rPr lang="pl-PL" dirty="0" err="1"/>
              <a:t>false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equalsIgnoreCase</a:t>
            </a:r>
            <a:r>
              <a:rPr lang="pl-PL" dirty="0"/>
              <a:t>("hi!");	// </a:t>
            </a:r>
            <a:r>
              <a:rPr lang="pl-PL" dirty="0" err="1"/>
              <a:t>true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118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Długość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Do sprawdzania długości łańcuchów służy metoda </a:t>
            </a:r>
            <a:r>
              <a:rPr lang="pl-PL" b="1" dirty="0" err="1"/>
              <a:t>length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950234"/>
            <a:ext cx="10515600" cy="214478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String</a:t>
            </a:r>
            <a:r>
              <a:rPr lang="en" dirty="0"/>
              <a:t> greeting = "Hi!";</a:t>
            </a:r>
            <a:br>
              <a:rPr lang="en" dirty="0"/>
            </a:b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3</a:t>
            </a:r>
          </a:p>
          <a:p>
            <a:pPr>
              <a:spcBef>
                <a:spcPts val="0"/>
              </a:spcBef>
            </a:pPr>
            <a:r>
              <a:rPr lang="en" dirty="0"/>
              <a:t>greeting = "";</a:t>
            </a:r>
            <a:r>
              <a:rPr lang="pl-PL" dirty="0"/>
              <a:t>				</a:t>
            </a:r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0</a:t>
            </a:r>
          </a:p>
          <a:p>
            <a:pPr>
              <a:spcBef>
                <a:spcPts val="0"/>
              </a:spcBef>
            </a:pPr>
            <a:r>
              <a:rPr lang="en" dirty="0"/>
              <a:t>greeting = </a:t>
            </a:r>
            <a:r>
              <a:rPr lang="en" b="1" dirty="0"/>
              <a:t>null</a:t>
            </a:r>
            <a:r>
              <a:rPr lang="en" dirty="0"/>
              <a:t>;</a:t>
            </a:r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</a:t>
            </a:r>
            <a:r>
              <a:rPr lang="pl-PL" b="1" dirty="0" err="1"/>
              <a:t>NullPointerException</a:t>
            </a:r>
            <a:r>
              <a:rPr lang="pl-PL" dirty="0"/>
              <a:t> !!!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1963CED-1CE8-5549-BB65-DC7DB1504786}"/>
              </a:ext>
            </a:extLst>
          </p:cNvPr>
          <p:cNvSpPr txBox="1">
            <a:spLocks/>
          </p:cNvSpPr>
          <p:nvPr/>
        </p:nvSpPr>
        <p:spPr>
          <a:xfrm>
            <a:off x="838200" y="4301401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Należy pamiętać, że istnieje zasadnicza różnica pomiędzy łańcuchem pustym (</a:t>
            </a:r>
            <a:r>
              <a:rPr lang="en" b="1" dirty="0"/>
              <a:t>""</a:t>
            </a:r>
            <a:r>
              <a:rPr lang="en" dirty="0"/>
              <a:t>) a </a:t>
            </a:r>
            <a:r>
              <a:rPr lang="en" dirty="0" err="1"/>
              <a:t>zmienną</a:t>
            </a:r>
            <a:r>
              <a:rPr lang="en" dirty="0"/>
              <a:t> </a:t>
            </a:r>
            <a:r>
              <a:rPr lang="en" dirty="0" err="1"/>
              <a:t>typu</a:t>
            </a:r>
            <a:r>
              <a:rPr lang="en" dirty="0"/>
              <a:t> </a:t>
            </a:r>
            <a:r>
              <a:rPr lang="en" b="1" dirty="0"/>
              <a:t>String</a:t>
            </a:r>
            <a:r>
              <a:rPr lang="en" dirty="0"/>
              <a:t> </a:t>
            </a:r>
            <a:r>
              <a:rPr lang="en" dirty="0" err="1"/>
              <a:t>nie</a:t>
            </a:r>
            <a:r>
              <a:rPr lang="en" dirty="0"/>
              <a:t> </a:t>
            </a:r>
            <a:r>
              <a:rPr lang="en" dirty="0" err="1"/>
              <a:t>posiadającą</a:t>
            </a:r>
            <a:r>
              <a:rPr lang="en" dirty="0"/>
              <a:t> </a:t>
            </a:r>
            <a:r>
              <a:rPr lang="en" dirty="0" err="1"/>
              <a:t>wartości</a:t>
            </a:r>
            <a:r>
              <a:rPr lang="en" dirty="0"/>
              <a:t> (</a:t>
            </a:r>
            <a:r>
              <a:rPr lang="en" b="1" dirty="0"/>
              <a:t>null</a:t>
            </a:r>
            <a:r>
              <a:rPr lang="en" dirty="0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773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 err="1"/>
              <a:t>StringBuilder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799456"/>
            <a:ext cx="10515600" cy="374522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StringBuilder</a:t>
            </a:r>
            <a:r>
              <a:rPr lang="pl-PL" dirty="0"/>
              <a:t> hello =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b="1" dirty="0" err="1"/>
              <a:t>StringBuilder</a:t>
            </a:r>
            <a:r>
              <a:rPr lang="pl-PL" dirty="0"/>
              <a:t>(</a:t>
            </a:r>
            <a:r>
              <a:rPr lang="pl-PL" b="1" dirty="0"/>
              <a:t>"</a:t>
            </a:r>
            <a:r>
              <a:rPr lang="pl-PL" dirty="0"/>
              <a:t>Hello</a:t>
            </a:r>
            <a:r>
              <a:rPr lang="pl-PL" b="1" dirty="0"/>
              <a:t>"</a:t>
            </a:r>
            <a:r>
              <a:rPr lang="pl-PL" dirty="0"/>
              <a:t>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hello.append</a:t>
            </a:r>
            <a:r>
              <a:rPr lang="pl-PL" dirty="0"/>
              <a:t>(</a:t>
            </a:r>
            <a:r>
              <a:rPr lang="pl-PL" b="1" dirty="0"/>
              <a:t>'!’</a:t>
            </a:r>
            <a:r>
              <a:rPr lang="pl-PL" dirty="0"/>
              <a:t>);		// </a:t>
            </a:r>
            <a:r>
              <a:rPr lang="pl-PL" dirty="0" err="1"/>
              <a:t>hello.append</a:t>
            </a:r>
            <a:r>
              <a:rPr lang="pl-PL" dirty="0"/>
              <a:t>("!"); ??</a:t>
            </a: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 err="1"/>
              <a:t>hello.delete</a:t>
            </a:r>
            <a:r>
              <a:rPr lang="pl-PL" dirty="0"/>
              <a:t>(0, 5);</a:t>
            </a: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hello.delete</a:t>
            </a:r>
            <a:r>
              <a:rPr lang="pl-PL" dirty="0"/>
              <a:t>(3, 5);		// ??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C1993B7-288B-E74B-AA55-263ACF828D42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94608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41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BEAC-CCDD-854A-B18D-D5D57F13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JVM i kod bajtowy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CC06-967C-C741-9AC7-E66D233E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Aplikacje Java kompilowane są do postaci kodu bajtowego. Do uruchomienia aplikacji w takiej postaci niezbędna jest maszyna wirtualna Java (JVM), która wykonując aplikację zamienia kod bajtowy na maszynowy.</a:t>
            </a:r>
          </a:p>
        </p:txBody>
      </p:sp>
    </p:spTree>
    <p:extLst>
      <p:ext uri="{BB962C8B-B14F-4D97-AF65-F5344CB8AC3E}">
        <p14:creationId xmlns:p14="http://schemas.microsoft.com/office/powerpoint/2010/main" val="416436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499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 to symbol informujący kompilator, że należy wykonać określoną operację matematyczną lub logiczną. </a:t>
            </a:r>
          </a:p>
          <a:p>
            <a:pPr marL="0" indent="0">
              <a:buNone/>
            </a:pPr>
            <a:r>
              <a:rPr lang="pl-PL" dirty="0"/>
              <a:t>W Javie występują cztery ogólne kategorie operatorów:</a:t>
            </a:r>
          </a:p>
          <a:p>
            <a:r>
              <a:rPr lang="pl-PL" dirty="0"/>
              <a:t>arytmetyczne</a:t>
            </a:r>
          </a:p>
          <a:p>
            <a:r>
              <a:rPr lang="pl-PL" dirty="0"/>
              <a:t>bitowe</a:t>
            </a:r>
          </a:p>
          <a:p>
            <a:r>
              <a:rPr lang="pl-PL" dirty="0"/>
              <a:t>relacyjne</a:t>
            </a:r>
          </a:p>
          <a:p>
            <a:r>
              <a:rPr lang="pl-PL" dirty="0"/>
              <a:t>logiczne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7172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arytmetyczne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arytmetyczne pozwalają na wykonywanie operacji arytmetycznych na liczbach całkowitych i zmiennoprzecinkowych.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3601"/>
              </p:ext>
            </p:extLst>
          </p:nvPr>
        </p:nvGraphicFramePr>
        <p:xfrm>
          <a:off x="838200" y="2955131"/>
          <a:ext cx="10515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71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096859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  <a:gridCol w="4385695">
                  <a:extLst>
                    <a:ext uri="{9D8B030D-6E8A-4147-A177-3AD203B41FA5}">
                      <a16:colId xmlns:a16="http://schemas.microsoft.com/office/drawing/2014/main" val="2224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Operacja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Przykład całkowity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Przykład rzeczywisty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dodawanie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+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+ 2 = 3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1.0 + 2.0 = 3.0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odejmowanie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5 - 4 = 1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5.0 – 4.0 = 1.0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mnożenie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* 2 = 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4.0 * 2.0 = 8.0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dzielenie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/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/ 5 = 2 (!)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13.0 / 5.0 = 2.6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reszta z dzielenia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%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13 % 5 = 3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13.0 % 5.0 = 3.0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265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Inkrementacja i dekrementacja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386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Operatory inkrementacji </a:t>
            </a:r>
            <a:r>
              <a:rPr lang="pl-PL" b="1" dirty="0"/>
              <a:t>++</a:t>
            </a:r>
            <a:r>
              <a:rPr lang="pl-PL" dirty="0"/>
              <a:t> i dekrementacji </a:t>
            </a:r>
            <a:r>
              <a:rPr lang="pl-PL" b="1" dirty="0"/>
              <a:t>--</a:t>
            </a:r>
            <a:r>
              <a:rPr lang="pl-PL" dirty="0"/>
              <a:t> odpowiednio dodają lub odejmują jeden od wartości argumentu. </a:t>
            </a:r>
          </a:p>
          <a:p>
            <a:pPr marL="0" indent="0">
              <a:buNone/>
            </a:pPr>
            <a:r>
              <a:rPr lang="pl-PL" dirty="0"/>
              <a:t>Instrukcjom:</a:t>
            </a:r>
            <a:endParaRPr lang="pl-PL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208F98-21BF-5E49-BD0E-A56071DC17B7}"/>
              </a:ext>
            </a:extLst>
          </p:cNvPr>
          <p:cNvSpPr txBox="1">
            <a:spLocks/>
          </p:cNvSpPr>
          <p:nvPr/>
        </p:nvSpPr>
        <p:spPr>
          <a:xfrm>
            <a:off x="838200" y="3004915"/>
            <a:ext cx="10515600" cy="84817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 = x + 1; </a:t>
            </a:r>
          </a:p>
          <a:p>
            <a:pPr>
              <a:spcBef>
                <a:spcPts val="0"/>
              </a:spcBef>
            </a:pPr>
            <a:r>
              <a:rPr lang="pl-PL" dirty="0"/>
              <a:t>y = y – 1;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AAE0964-6F11-0044-A82D-D6787CDFFBD4}"/>
              </a:ext>
            </a:extLst>
          </p:cNvPr>
          <p:cNvSpPr txBox="1">
            <a:spLocks/>
          </p:cNvSpPr>
          <p:nvPr/>
        </p:nvSpPr>
        <p:spPr>
          <a:xfrm>
            <a:off x="838200" y="4024975"/>
            <a:ext cx="10515600" cy="61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równoważne są:</a:t>
            </a:r>
            <a:endParaRPr lang="pl-PL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1114A8-27B7-A848-8669-827575642357}"/>
              </a:ext>
            </a:extLst>
          </p:cNvPr>
          <p:cNvSpPr txBox="1">
            <a:spLocks/>
          </p:cNvSpPr>
          <p:nvPr/>
        </p:nvSpPr>
        <p:spPr>
          <a:xfrm>
            <a:off x="838200" y="4666977"/>
            <a:ext cx="10515600" cy="84817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x++; </a:t>
            </a:r>
          </a:p>
          <a:p>
            <a:pPr>
              <a:spcBef>
                <a:spcPts val="0"/>
              </a:spcBef>
            </a:pPr>
            <a:r>
              <a:rPr lang="pl-PL" dirty="0"/>
              <a:t>y--;</a:t>
            </a:r>
          </a:p>
        </p:txBody>
      </p:sp>
    </p:spTree>
    <p:extLst>
      <p:ext uri="{BB962C8B-B14F-4D97-AF65-F5344CB8AC3E}">
        <p14:creationId xmlns:p14="http://schemas.microsoft.com/office/powerpoint/2010/main" val="3755169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Formy: przedrostkowa i przyrostkowa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807"/>
            <a:ext cx="10515600" cy="286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inkrementacji i dekrementacji mogą zarówno poprzedzać argument (forma przedrostkowa) jak i występować za nim (forma przyrostkowa). W przypadku formy przedrostkowej najpierw wykonywana jest operacja na argumencie a dopiero później określana jego wartość w wyrażeniu. W przypadku formy przyrostkowej najpierw określana jest wartość argumentu a dopiero potem wykonywana operacja.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AAE0964-6F11-0044-A82D-D6787CDFFBD4}"/>
              </a:ext>
            </a:extLst>
          </p:cNvPr>
          <p:cNvSpPr txBox="1">
            <a:spLocks/>
          </p:cNvSpPr>
          <p:nvPr/>
        </p:nvSpPr>
        <p:spPr>
          <a:xfrm>
            <a:off x="838200" y="3751509"/>
            <a:ext cx="10515600" cy="61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pl-PL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1114A8-27B7-A848-8669-827575642357}"/>
              </a:ext>
            </a:extLst>
          </p:cNvPr>
          <p:cNvSpPr txBox="1">
            <a:spLocks/>
          </p:cNvSpPr>
          <p:nvPr/>
        </p:nvSpPr>
        <p:spPr>
          <a:xfrm>
            <a:off x="838200" y="4059204"/>
            <a:ext cx="10515600" cy="195505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 = 10; </a:t>
            </a:r>
          </a:p>
          <a:p>
            <a:pPr>
              <a:spcBef>
                <a:spcPts val="0"/>
              </a:spcBef>
            </a:pPr>
            <a:r>
              <a:rPr lang="pl-PL" dirty="0"/>
              <a:t>y = </a:t>
            </a:r>
            <a:r>
              <a:rPr lang="pl-PL" b="1" dirty="0"/>
              <a:t>x++</a:t>
            </a:r>
            <a:r>
              <a:rPr lang="pl-PL" dirty="0"/>
              <a:t>; 	// forma przyrostkowa y == 10</a:t>
            </a:r>
          </a:p>
          <a:p>
            <a:pPr>
              <a:spcBef>
                <a:spcPts val="0"/>
              </a:spcBef>
            </a:pP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x = 10;</a:t>
            </a:r>
          </a:p>
          <a:p>
            <a:pPr>
              <a:spcBef>
                <a:spcPts val="0"/>
              </a:spcBef>
            </a:pPr>
            <a:r>
              <a:rPr lang="pl-PL" dirty="0"/>
              <a:t>y = </a:t>
            </a:r>
            <a:r>
              <a:rPr lang="pl-PL" b="1" dirty="0"/>
              <a:t>++x</a:t>
            </a:r>
            <a:r>
              <a:rPr lang="pl-PL" dirty="0"/>
              <a:t>;	// forma przedrostkowa y == 11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750F8BF-25F0-5B4D-B700-724BC2524F6B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042039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relacyjne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relacyjne umożliwiają określenie relacji zachodzących pomiędzy wartościami. Wynik zastosowania operatora relacyjnego jest typu </a:t>
            </a:r>
            <a:r>
              <a:rPr lang="pl-PL" b="1" dirty="0" err="1"/>
              <a:t>boolean</a:t>
            </a:r>
            <a:r>
              <a:rPr lang="pl-PL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87104"/>
              </p:ext>
            </p:extLst>
          </p:nvPr>
        </p:nvGraphicFramePr>
        <p:xfrm>
          <a:off x="3370247" y="2852821"/>
          <a:ext cx="5451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5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649054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Znaczenie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Różne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Większe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Mniejsze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Większe lub 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Mniejsze lub 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8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41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logiczne wykonują operacje logiczne na dwóch zmiennych lub wyrażeniach typu </a:t>
            </a:r>
            <a:r>
              <a:rPr lang="pl-PL" b="1" dirty="0" err="1"/>
              <a:t>boolean</a:t>
            </a:r>
            <a:r>
              <a:rPr lang="pl-PL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0430"/>
              </p:ext>
            </p:extLst>
          </p:nvPr>
        </p:nvGraphicFramePr>
        <p:xfrm>
          <a:off x="3370247" y="2683379"/>
          <a:ext cx="5451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5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649054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Znaczenie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Iloczyn logiczny (AND)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Suma logiczna (OR)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Negacja (NOT)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^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Różnica symetryczna (XOR)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&amp;&amp;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Warunkowy iloczyn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||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Warunkowa suma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8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78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 - zestawienie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78274"/>
              </p:ext>
            </p:extLst>
          </p:nvPr>
        </p:nvGraphicFramePr>
        <p:xfrm>
          <a:off x="1641087" y="1574800"/>
          <a:ext cx="89098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7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1225789676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65162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|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&amp;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^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! p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73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Złożone (skrótowe) operatory przypisania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10033"/>
              </p:ext>
            </p:extLst>
          </p:nvPr>
        </p:nvGraphicFramePr>
        <p:xfrm>
          <a:off x="3568047" y="1973865"/>
          <a:ext cx="50559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35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  <a:gridCol w="1982624">
                  <a:extLst>
                    <a:ext uri="{9D8B030D-6E8A-4147-A177-3AD203B41FA5}">
                      <a16:colId xmlns:a16="http://schemas.microsoft.com/office/drawing/2014/main" val="2224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Zastosowanie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Forma pełna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+=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+ 10;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-=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- 10;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*=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*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/=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/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%= 3;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% 3;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&amp;=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&amp;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|=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|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01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^=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^=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^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7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Priorytety operatorów i nawiasy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8893-85FC-314A-AD71-C23AD38DBAE2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5214826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W przypadku złożonych wyrażeń o kolejności wykonania operacji decyduje priorytet operatora. W celu zmiany priorytetów można stosować nawiasy okrągłe, podobnie jak w wyrażeniach matematycznych. </a:t>
            </a:r>
          </a:p>
          <a:p>
            <a:pPr marL="0" indent="0">
              <a:buFont typeface="Wingdings" pitchFamily="2" charset="2"/>
              <a:buNone/>
            </a:pPr>
            <a:r>
              <a:rPr lang="pl-PL" dirty="0"/>
              <a:t>W przypadku operatorów o tym samym priorytecie operacje są wykonywane od lewej do prawej.</a:t>
            </a:r>
          </a:p>
          <a:p>
            <a:pPr marL="0" indent="0">
              <a:buFont typeface="Wingdings" pitchFamily="2" charset="2"/>
              <a:buNone/>
            </a:pPr>
            <a:r>
              <a:rPr lang="pl-PL" dirty="0"/>
              <a:t>Priorytety operatorów arytmetycznych (od najwyższego):</a:t>
            </a:r>
          </a:p>
          <a:p>
            <a:r>
              <a:rPr lang="pl-PL" dirty="0"/>
              <a:t>Inkrementacja i dekrementacja przyrostkowa (x++)</a:t>
            </a:r>
          </a:p>
          <a:p>
            <a:r>
              <a:rPr lang="pl-PL" dirty="0"/>
              <a:t>Inkrementacja i dekrementacja przedrostkowa (++x)</a:t>
            </a:r>
          </a:p>
          <a:p>
            <a:r>
              <a:rPr lang="pl-PL" dirty="0"/>
              <a:t>Mnożenie, dzielenie, reszta z dzielenia</a:t>
            </a:r>
          </a:p>
          <a:p>
            <a:r>
              <a:rPr lang="pl-PL" dirty="0"/>
              <a:t>Dodawanie i odejmowanie</a:t>
            </a:r>
          </a:p>
        </p:txBody>
      </p:sp>
    </p:spTree>
    <p:extLst>
      <p:ext uri="{BB962C8B-B14F-4D97-AF65-F5344CB8AC3E}">
        <p14:creationId xmlns:p14="http://schemas.microsoft.com/office/powerpoint/2010/main" val="1554712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Priorytety operatorów i nawiasy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8893-85FC-314A-AD71-C23AD38DBAE2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484300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Jaka wartość zostanie podstawiona do zmiennej </a:t>
            </a:r>
            <a:r>
              <a:rPr lang="pl-PL" b="1" dirty="0"/>
              <a:t>c</a:t>
            </a:r>
            <a:r>
              <a:rPr lang="pl-PL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8900B-1211-FE48-B5A2-D60784FFA700}"/>
              </a:ext>
            </a:extLst>
          </p:cNvPr>
          <p:cNvSpPr txBox="1">
            <a:spLocks/>
          </p:cNvSpPr>
          <p:nvPr/>
        </p:nvSpPr>
        <p:spPr>
          <a:xfrm>
            <a:off x="838200" y="1981063"/>
            <a:ext cx="10515600" cy="5443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/>
              <a:t>c</a:t>
            </a:r>
            <a:r>
              <a:rPr lang="pl-PL" dirty="0"/>
              <a:t> = 25 - 5 * 4 / 2 - 10 + 4;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D67474D-C081-7446-964E-5828FA9FBEBA}"/>
              </a:ext>
            </a:extLst>
          </p:cNvPr>
          <p:cNvSpPr txBox="1">
            <a:spLocks/>
          </p:cNvSpPr>
          <p:nvPr/>
        </p:nvSpPr>
        <p:spPr>
          <a:xfrm>
            <a:off x="838200" y="3865652"/>
            <a:ext cx="10515600" cy="182476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c = (25 - 5) * 4 / (2 - 10) + 4;</a:t>
            </a:r>
          </a:p>
          <a:p>
            <a:pPr>
              <a:spcBef>
                <a:spcPts val="0"/>
              </a:spcBef>
            </a:pPr>
            <a:r>
              <a:rPr lang="pl-PL" dirty="0"/>
              <a:t>c = 20 * 4 / </a:t>
            </a:r>
            <a:r>
              <a:rPr lang="en-GB" dirty="0"/>
              <a:t>-8 </a:t>
            </a:r>
            <a:r>
              <a:rPr lang="pl-PL" dirty="0"/>
              <a:t>+ 4;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pl-PL" dirty="0"/>
              <a:t>c = </a:t>
            </a:r>
            <a:r>
              <a:rPr lang="en-GB" dirty="0"/>
              <a:t>80 </a:t>
            </a:r>
            <a:r>
              <a:rPr lang="pl-PL" dirty="0"/>
              <a:t>/ </a:t>
            </a:r>
            <a:r>
              <a:rPr lang="en-GB" dirty="0"/>
              <a:t>-8</a:t>
            </a:r>
            <a:r>
              <a:rPr lang="pl-PL" dirty="0"/>
              <a:t> + 4;</a:t>
            </a:r>
          </a:p>
          <a:p>
            <a:pPr>
              <a:spcBef>
                <a:spcPts val="0"/>
              </a:spcBef>
            </a:pPr>
            <a:r>
              <a:rPr lang="pl-PL" dirty="0"/>
              <a:t>c = </a:t>
            </a:r>
            <a:r>
              <a:rPr lang="en-GB" dirty="0"/>
              <a:t>-10</a:t>
            </a:r>
            <a:r>
              <a:rPr lang="pl-PL" dirty="0"/>
              <a:t> + 4;</a:t>
            </a:r>
          </a:p>
          <a:p>
            <a:pPr>
              <a:spcBef>
                <a:spcPts val="0"/>
              </a:spcBef>
            </a:pPr>
            <a:r>
              <a:rPr lang="pl-PL" dirty="0"/>
              <a:t>c = -6;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DF3660-E22F-6247-A756-8B24BDA9FA57}"/>
              </a:ext>
            </a:extLst>
          </p:cNvPr>
          <p:cNvSpPr txBox="1">
            <a:spLocks/>
          </p:cNvSpPr>
          <p:nvPr/>
        </p:nvSpPr>
        <p:spPr>
          <a:xfrm>
            <a:off x="838200" y="3132099"/>
            <a:ext cx="10515600" cy="484300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zastosowania nawiasów: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14C9F9-43D4-4042-90A1-E07A4C932F25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87812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24B-1215-2340-8B4B-2CC927DE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9638"/>
          </a:xfrm>
        </p:spPr>
        <p:txBody>
          <a:bodyPr/>
          <a:lstStyle/>
          <a:p>
            <a:pPr algn="ctr"/>
            <a:r>
              <a:rPr lang="pl-PL" dirty="0"/>
              <a:t>JRE vs 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91FDE-DB84-5649-8FBE-34BB56F9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59243"/>
            <a:ext cx="5157787" cy="823912"/>
          </a:xfrm>
        </p:spPr>
        <p:txBody>
          <a:bodyPr>
            <a:normAutofit/>
          </a:bodyPr>
          <a:lstStyle/>
          <a:p>
            <a:r>
              <a:rPr lang="pl-PL" dirty="0"/>
              <a:t>Java Runtime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E347-08F0-674B-B9A3-24229059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7635"/>
            <a:ext cx="5157787" cy="3684588"/>
          </a:xfrm>
        </p:spPr>
        <p:txBody>
          <a:bodyPr>
            <a:normAutofit/>
          </a:bodyPr>
          <a:lstStyle/>
          <a:p>
            <a:r>
              <a:rPr lang="pl-PL" dirty="0"/>
              <a:t>Wymagane do uruchomienia aplikacji Java</a:t>
            </a:r>
          </a:p>
          <a:p>
            <a:r>
              <a:rPr lang="pl-PL" dirty="0"/>
              <a:t>Użytkownicy aplikacji potrzebują jedynie JRE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9679-D0AA-A149-8958-7AD255FBF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59243"/>
            <a:ext cx="5183188" cy="823912"/>
          </a:xfrm>
        </p:spPr>
        <p:txBody>
          <a:bodyPr>
            <a:normAutofit/>
          </a:bodyPr>
          <a:lstStyle/>
          <a:p>
            <a:r>
              <a:rPr lang="pl-PL" dirty="0"/>
              <a:t>Java Development Kit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06F4A-34B9-8A4D-8EF4-A481161F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7635"/>
            <a:ext cx="5183188" cy="3684588"/>
          </a:xfrm>
        </p:spPr>
        <p:txBody>
          <a:bodyPr>
            <a:normAutofit/>
          </a:bodyPr>
          <a:lstStyle/>
          <a:p>
            <a:r>
              <a:rPr lang="pl-PL" dirty="0"/>
              <a:t>Dostarcza narzędzi koniecznych do budowania aplikacji Java</a:t>
            </a:r>
          </a:p>
          <a:p>
            <a:r>
              <a:rPr lang="pl-PL" dirty="0"/>
              <a:t>Programiści potrzebują JDK</a:t>
            </a:r>
          </a:p>
          <a:p>
            <a:r>
              <a:rPr lang="pl-PL" dirty="0"/>
              <a:t>JDK zawiera JRE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38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Promowanie typów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3F0918-DD77-8942-8757-3A53366E8B8C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4958345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Jeśli operatorem dwuargumentowym połączymy dwie wartości, to przed wykonaniem operacji zostaną one automatycznie przekonwertowane do typu wspólnego zgodnie z zasadami:</a:t>
            </a:r>
          </a:p>
          <a:p>
            <a:r>
              <a:rPr lang="pl-PL" dirty="0"/>
              <a:t>Jeśli któryś z operandów jest typu </a:t>
            </a:r>
            <a:r>
              <a:rPr lang="pl-PL" b="1" dirty="0" err="1"/>
              <a:t>double</a:t>
            </a:r>
            <a:r>
              <a:rPr lang="pl-PL" dirty="0"/>
              <a:t>, drugi również zostanie przekonwertowany na typ </a:t>
            </a:r>
            <a:r>
              <a:rPr lang="pl-PL" b="1" dirty="0" err="1"/>
              <a:t>double</a:t>
            </a:r>
            <a:r>
              <a:rPr lang="pl-PL" dirty="0"/>
              <a:t>.</a:t>
            </a:r>
          </a:p>
          <a:p>
            <a:r>
              <a:rPr lang="pl-PL" dirty="0"/>
              <a:t>W przeciwnym razie, jeśli któryś z operandów jest typu </a:t>
            </a:r>
            <a:r>
              <a:rPr lang="pl-PL" b="1" dirty="0" err="1"/>
              <a:t>float</a:t>
            </a:r>
            <a:r>
              <a:rPr lang="pl-PL" dirty="0"/>
              <a:t>, drugi zostanie przekonwertowany na typ </a:t>
            </a:r>
            <a:r>
              <a:rPr lang="pl-PL" b="1" dirty="0" err="1"/>
              <a:t>float</a:t>
            </a:r>
            <a:r>
              <a:rPr lang="pl-PL" dirty="0"/>
              <a:t>. </a:t>
            </a:r>
          </a:p>
          <a:p>
            <a:r>
              <a:rPr lang="pl-PL" dirty="0"/>
              <a:t>W przeciwnym razie, jeśli któryś z operandów jest typu </a:t>
            </a:r>
            <a:r>
              <a:rPr lang="pl-PL" b="1" dirty="0" err="1"/>
              <a:t>long</a:t>
            </a:r>
            <a:r>
              <a:rPr lang="pl-PL" dirty="0"/>
              <a:t>, drugi zostanie przekonwertowany na typ </a:t>
            </a:r>
            <a:r>
              <a:rPr lang="pl-PL" b="1" dirty="0" err="1"/>
              <a:t>long</a:t>
            </a:r>
            <a:r>
              <a:rPr lang="pl-PL" dirty="0"/>
              <a:t>. </a:t>
            </a:r>
          </a:p>
          <a:p>
            <a:r>
              <a:rPr lang="pl-PL" dirty="0"/>
              <a:t>W przeciwnym razie oba operandy zostaną przekonwertowane na typ </a:t>
            </a:r>
            <a:r>
              <a:rPr lang="pl-PL" b="1" dirty="0" err="1"/>
              <a:t>int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5491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Rzutowanie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ED8D94-E5EE-DB42-BD04-8443DC204E95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193290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W przypadku konieczności konwersji typu o większej dokładności na typ o mniejszej lub typu zmiennoprzecinkowego na typ całkowity mówimy o rzutowaniu.</a:t>
            </a:r>
          </a:p>
          <a:p>
            <a:pPr marL="0" indent="0">
              <a:buNone/>
            </a:pPr>
            <a:r>
              <a:rPr lang="pl-PL" dirty="0"/>
              <a:t>Aby wykonać rzutowanie, należy przed nazwą rzutowanej zmiennej postawić nazwę typu docelowego w okrągłych nawiasach.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E9FA00-C333-DB44-AF55-C620F393C138}"/>
              </a:ext>
            </a:extLst>
          </p:cNvPr>
          <p:cNvSpPr txBox="1">
            <a:spLocks/>
          </p:cNvSpPr>
          <p:nvPr/>
        </p:nvSpPr>
        <p:spPr>
          <a:xfrm>
            <a:off x="838200" y="3639519"/>
            <a:ext cx="10515600" cy="86450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" dirty="0"/>
              <a:t>double</a:t>
            </a:r>
            <a:r>
              <a:rPr lang="fr" b="1" dirty="0"/>
              <a:t> </a:t>
            </a:r>
            <a:r>
              <a:rPr lang="fr" dirty="0"/>
              <a:t>x = 9.998;</a:t>
            </a:r>
            <a:br>
              <a:rPr lang="fr" dirty="0"/>
            </a:br>
            <a:r>
              <a:rPr lang="fr" dirty="0" err="1"/>
              <a:t>int</a:t>
            </a:r>
            <a:r>
              <a:rPr lang="fr" b="1" dirty="0"/>
              <a:t> </a:t>
            </a:r>
            <a:r>
              <a:rPr lang="fr" dirty="0"/>
              <a:t>i = </a:t>
            </a:r>
            <a:r>
              <a:rPr lang="fr" b="1" dirty="0"/>
              <a:t>(</a:t>
            </a:r>
            <a:r>
              <a:rPr lang="fr" b="1" dirty="0" err="1"/>
              <a:t>int</a:t>
            </a:r>
            <a:r>
              <a:rPr lang="fr" b="1" dirty="0"/>
              <a:t>) </a:t>
            </a:r>
            <a:r>
              <a:rPr lang="fr" dirty="0"/>
              <a:t>x;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675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C728-E26E-7141-98E8-34446A254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Przepływ sterowania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C32AC-6FB9-B14B-878B-3FC7F6B61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326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1174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Blok, czyli instrukcja złożona, to dowolna liczba instrukcji Javy ujętych w nawiasy klamrowe</a:t>
            </a:r>
            <a:r>
              <a:rPr lang="en-GB" dirty="0"/>
              <a:t> </a:t>
            </a:r>
            <a:r>
              <a:rPr lang="en-GB" b="1" dirty="0"/>
              <a:t>{ }</a:t>
            </a:r>
            <a:r>
              <a:rPr lang="en-GB" dirty="0"/>
              <a:t> </a:t>
            </a:r>
            <a:r>
              <a:rPr lang="pl-PL" dirty="0"/>
              <a:t>. Blok określa zasięg zmiennych. Bloki można zagnieżdżać w innych blokach.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87041"/>
            <a:ext cx="10515600" cy="23198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dirty="0" err="1"/>
              <a:t>int</a:t>
            </a:r>
            <a:r>
              <a:rPr lang="pl-PL" dirty="0"/>
              <a:t> n; </a:t>
            </a:r>
          </a:p>
          <a:p>
            <a:pPr>
              <a:spcBef>
                <a:spcPts val="0"/>
              </a:spcBef>
            </a:pPr>
            <a:r>
              <a:rPr lang="pl-PL" dirty="0"/>
              <a:t>…</a:t>
            </a:r>
          </a:p>
          <a:p>
            <a:pPr>
              <a:spcBef>
                <a:spcPts val="0"/>
              </a:spcBef>
            </a:pPr>
            <a:r>
              <a:rPr lang="pl-PL" b="1" dirty="0"/>
              <a:t>{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k;</a:t>
            </a:r>
          </a:p>
          <a:p>
            <a:pPr>
              <a:spcBef>
                <a:spcPts val="0"/>
              </a:spcBef>
            </a:pPr>
            <a:r>
              <a:rPr lang="pl-PL" dirty="0"/>
              <a:t>    …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  <a:r>
              <a:rPr lang="pl-PL" dirty="0"/>
              <a:t> 		// Definicja zmiennej k jest dostępna tylko do tego miejsca</a:t>
            </a:r>
          </a:p>
        </p:txBody>
      </p:sp>
    </p:spTree>
    <p:extLst>
      <p:ext uri="{BB962C8B-B14F-4D97-AF65-F5344CB8AC3E}">
        <p14:creationId xmlns:p14="http://schemas.microsoft.com/office/powerpoint/2010/main" val="78669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b="1" dirty="0" err="1"/>
              <a:t>if</a:t>
            </a:r>
            <a:endParaRPr lang="pl-P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34423"/>
            <a:ext cx="10515600" cy="59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Pozwala na wykonanie instrukcji tylko, jeśli spełniony jest określony warunek.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441684"/>
            <a:ext cx="10515600" cy="593647"/>
          </a:xfrm>
        </p:spPr>
        <p:txBody>
          <a:bodyPr>
            <a:normAutofit/>
          </a:bodyPr>
          <a:lstStyle/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</a:t>
            </a:r>
            <a:r>
              <a:rPr lang="pl-PL" dirty="0"/>
              <a:t> instrukcja1; </a:t>
            </a:r>
            <a:r>
              <a:rPr lang="pl-PL" b="1" dirty="0" err="1"/>
              <a:t>else</a:t>
            </a:r>
            <a:r>
              <a:rPr lang="pl-PL" dirty="0"/>
              <a:t> instrukcja2;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FCD905-A165-3743-B350-D99F40AB9753}"/>
              </a:ext>
            </a:extLst>
          </p:cNvPr>
          <p:cNvSpPr txBox="1">
            <a:spLocks/>
          </p:cNvSpPr>
          <p:nvPr/>
        </p:nvSpPr>
        <p:spPr>
          <a:xfrm>
            <a:off x="838200" y="2855707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Instrukcja po klauzuli </a:t>
            </a:r>
            <a:r>
              <a:rPr lang="pl-PL" sz="2200" b="1" dirty="0" err="1"/>
              <a:t>else</a:t>
            </a:r>
            <a:r>
              <a:rPr lang="pl-PL" sz="2200" dirty="0"/>
              <a:t> wykonywana jest tylko, jeśli warunek jest nieprawdziwy:</a:t>
            </a:r>
          </a:p>
          <a:p>
            <a:endParaRPr lang="pl-PL" sz="22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275CB-75FF-A14D-9E0A-C9D5A653D398}"/>
              </a:ext>
            </a:extLst>
          </p:cNvPr>
          <p:cNvSpPr txBox="1">
            <a:spLocks/>
          </p:cNvSpPr>
          <p:nvPr/>
        </p:nvSpPr>
        <p:spPr>
          <a:xfrm>
            <a:off x="838200" y="2024235"/>
            <a:ext cx="10515600" cy="593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</a:t>
            </a:r>
            <a:r>
              <a:rPr lang="pl-PL" dirty="0"/>
              <a:t> instrukcja;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6C47F1F-3B48-3441-B66D-E661C9AFCC84}"/>
              </a:ext>
            </a:extLst>
          </p:cNvPr>
          <p:cNvSpPr txBox="1">
            <a:spLocks/>
          </p:cNvSpPr>
          <p:nvPr/>
        </p:nvSpPr>
        <p:spPr>
          <a:xfrm>
            <a:off x="838200" y="4829930"/>
            <a:ext cx="10515600" cy="166294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 </a:t>
            </a:r>
            <a:r>
              <a:rPr lang="pl-PL" dirty="0"/>
              <a:t>{</a:t>
            </a:r>
          </a:p>
          <a:p>
            <a:pPr>
              <a:spcBef>
                <a:spcPts val="0"/>
              </a:spcBef>
            </a:pPr>
            <a:r>
              <a:rPr lang="pl-PL" dirty="0"/>
              <a:t>    sekwencja instrukcji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  <a:r>
              <a:rPr lang="pl-PL" dirty="0"/>
              <a:t> </a:t>
            </a:r>
            <a:r>
              <a:rPr lang="pl-PL" b="1" dirty="0" err="1"/>
              <a:t>else</a:t>
            </a:r>
            <a:r>
              <a:rPr lang="pl-PL" dirty="0"/>
              <a:t> </a:t>
            </a:r>
            <a:r>
              <a:rPr lang="pl-PL" b="1" dirty="0"/>
              <a:t>{</a:t>
            </a:r>
          </a:p>
          <a:p>
            <a:pPr>
              <a:spcBef>
                <a:spcPts val="0"/>
              </a:spcBef>
            </a:pPr>
            <a:r>
              <a:rPr lang="pl-PL" b="1" dirty="0"/>
              <a:t>    </a:t>
            </a:r>
            <a:r>
              <a:rPr lang="pl-PL" dirty="0"/>
              <a:t>sekwencja instrukcji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EC3E93-575F-174A-8DE3-1EB24C6545D7}"/>
              </a:ext>
            </a:extLst>
          </p:cNvPr>
          <p:cNvSpPr txBox="1">
            <a:spLocks/>
          </p:cNvSpPr>
          <p:nvPr/>
        </p:nvSpPr>
        <p:spPr>
          <a:xfrm>
            <a:off x="838200" y="4243953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W celu wykonania większej liczby instrukcji należy posłużyć się blokiem kodu:</a:t>
            </a:r>
          </a:p>
          <a:p>
            <a:pPr marL="0" indent="0">
              <a:buNone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588590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Drabinka </a:t>
            </a:r>
            <a:r>
              <a:rPr lang="pl-PL" b="1" dirty="0" err="1"/>
              <a:t>if-else-if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87576"/>
            <a:ext cx="10515600" cy="71723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Konstrukcją często spotykaną jest drabinka </a:t>
            </a:r>
            <a:r>
              <a:rPr lang="pl-PL" b="1" dirty="0" err="1"/>
              <a:t>if-else-if</a:t>
            </a:r>
            <a:r>
              <a:rPr lang="pl-PL" dirty="0"/>
              <a:t> ma ona postać: 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69450"/>
            <a:ext cx="10515600" cy="310896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l-PL" b="1" dirty="0"/>
              <a:t>if</a:t>
            </a:r>
            <a:r>
              <a:rPr lang="pl-PL" dirty="0"/>
              <a:t> 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b="1" dirty="0"/>
              <a:t>else if </a:t>
            </a:r>
            <a:r>
              <a:rPr lang="pl-PL" dirty="0"/>
              <a:t>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dirty="0"/>
              <a:t>…</a:t>
            </a:r>
            <a:br>
              <a:rPr lang="pl-PL" dirty="0"/>
            </a:br>
            <a:r>
              <a:rPr lang="pl-PL" b="1" dirty="0"/>
              <a:t>else if </a:t>
            </a:r>
            <a:r>
              <a:rPr lang="pl-PL" dirty="0"/>
              <a:t>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b="1" dirty="0"/>
              <a:t>else</a:t>
            </a:r>
            <a:br>
              <a:rPr lang="pl-PL" dirty="0"/>
            </a:br>
            <a:r>
              <a:rPr lang="pl-PL" dirty="0"/>
              <a:t>    instrukcja;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DBED0B9-13A3-FD4D-B7B0-CF51401771B0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11165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wyboru </a:t>
            </a:r>
            <a:r>
              <a:rPr lang="pl-PL" b="1" dirty="0" err="1"/>
              <a:t>switch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08081"/>
            <a:ext cx="10515600" cy="42880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switch</a:t>
            </a:r>
            <a:r>
              <a:rPr lang="pl-PL" b="1" dirty="0"/>
              <a:t> </a:t>
            </a:r>
            <a:r>
              <a:rPr lang="pl-PL" dirty="0"/>
              <a:t>(wyrażenie) {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case</a:t>
            </a:r>
            <a:r>
              <a:rPr lang="pl-PL" b="1" dirty="0"/>
              <a:t> </a:t>
            </a:r>
            <a:r>
              <a:rPr lang="pl-PL" dirty="0"/>
              <a:t>stała1: {</a:t>
            </a:r>
            <a:br>
              <a:rPr lang="pl-PL" dirty="0"/>
            </a:br>
            <a:r>
              <a:rPr lang="pl-PL" dirty="0"/>
              <a:t>        sekwencja instrukcji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break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case</a:t>
            </a:r>
            <a:r>
              <a:rPr lang="pl-PL" b="1" dirty="0"/>
              <a:t> </a:t>
            </a:r>
            <a:r>
              <a:rPr lang="pl-PL" dirty="0"/>
              <a:t>stała2: {</a:t>
            </a:r>
            <a:br>
              <a:rPr lang="pl-PL" dirty="0"/>
            </a:br>
            <a:r>
              <a:rPr lang="pl-PL" dirty="0"/>
              <a:t>        sekwencja instrukcji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break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…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default</a:t>
            </a:r>
            <a:r>
              <a:rPr lang="pl-PL" dirty="0"/>
              <a:t>:{</a:t>
            </a:r>
          </a:p>
          <a:p>
            <a:pPr>
              <a:spcBef>
                <a:spcPts val="0"/>
              </a:spcBef>
            </a:pPr>
            <a:r>
              <a:rPr lang="pl-PL" dirty="0"/>
              <a:t>        sekwencja instrukcji</a:t>
            </a:r>
          </a:p>
          <a:p>
            <a:pPr>
              <a:spcBef>
                <a:spcPts val="0"/>
              </a:spcBef>
            </a:pPr>
            <a:r>
              <a:rPr lang="pl-PL" dirty="0"/>
              <a:t>    }	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62253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Ogólna postać instrukcji </a:t>
            </a:r>
            <a:r>
              <a:rPr lang="pl-PL" b="1" dirty="0" err="1"/>
              <a:t>switch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8595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Operator trójargumentowy </a:t>
            </a:r>
            <a:r>
              <a:rPr lang="pl-PL" b="1" dirty="0"/>
              <a:t>?: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34423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występuje również warunkowy operator trójargumentowy </a:t>
            </a:r>
            <a:r>
              <a:rPr lang="pl-PL" b="1" dirty="0"/>
              <a:t>?:</a:t>
            </a:r>
            <a:r>
              <a:rPr lang="pl-PL" dirty="0"/>
              <a:t>. Ogólna postać operatora: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275CB-75FF-A14D-9E0A-C9D5A653D398}"/>
              </a:ext>
            </a:extLst>
          </p:cNvPr>
          <p:cNvSpPr txBox="1">
            <a:spLocks/>
          </p:cNvSpPr>
          <p:nvPr/>
        </p:nvSpPr>
        <p:spPr>
          <a:xfrm>
            <a:off x="838200" y="2469840"/>
            <a:ext cx="10515600" cy="593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warunek </a:t>
            </a:r>
            <a:r>
              <a:rPr lang="pl-PL" b="1" dirty="0"/>
              <a:t>?</a:t>
            </a:r>
            <a:r>
              <a:rPr lang="pl-PL" dirty="0"/>
              <a:t> wyrażenie1 </a:t>
            </a:r>
            <a:r>
              <a:rPr lang="pl-PL" b="1" dirty="0"/>
              <a:t>:</a:t>
            </a:r>
            <a:r>
              <a:rPr lang="pl-PL" dirty="0"/>
              <a:t> wyrażenie2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6C47F1F-3B48-3441-B66D-E661C9AFCC84}"/>
              </a:ext>
            </a:extLst>
          </p:cNvPr>
          <p:cNvSpPr txBox="1">
            <a:spLocks/>
          </p:cNvSpPr>
          <p:nvPr/>
        </p:nvSpPr>
        <p:spPr>
          <a:xfrm>
            <a:off x="838200" y="4022647"/>
            <a:ext cx="10515600" cy="182469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v" dirty="0"/>
              <a:t>int x = 10, y = 20;</a:t>
            </a:r>
          </a:p>
          <a:p>
            <a:pPr>
              <a:spcBef>
                <a:spcPts val="0"/>
              </a:spcBef>
            </a:pPr>
            <a:br>
              <a:rPr lang="sv" dirty="0"/>
            </a:br>
            <a:r>
              <a:rPr lang="sv" dirty="0"/>
              <a:t>int min = x &lt; y </a:t>
            </a:r>
            <a:r>
              <a:rPr lang="sv" b="1" dirty="0"/>
              <a:t>?</a:t>
            </a:r>
            <a:r>
              <a:rPr lang="sv" dirty="0"/>
              <a:t> x </a:t>
            </a:r>
            <a:r>
              <a:rPr lang="sv" b="1" dirty="0"/>
              <a:t>:</a:t>
            </a:r>
            <a:r>
              <a:rPr lang="sv" dirty="0"/>
              <a:t> y;</a:t>
            </a:r>
          </a:p>
          <a:p>
            <a:pPr>
              <a:spcBef>
                <a:spcPts val="0"/>
              </a:spcBef>
            </a:pPr>
            <a:br>
              <a:rPr lang="sv" dirty="0"/>
            </a:br>
            <a:r>
              <a:rPr lang="sv" dirty="0"/>
              <a:t>System.out.println("min: " + min);</a:t>
            </a:r>
            <a:endParaRPr lang="pl-P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EC3E93-575F-174A-8DE3-1EB24C6545D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910802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46"/>
            <a:ext cx="10515600" cy="4440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Pętle pozwalają na wielokrotne wykonanie tej samej instrukcji lub sekwencji instrukcji.</a:t>
            </a:r>
          </a:p>
          <a:p>
            <a:pPr marL="0" indent="0">
              <a:buNone/>
            </a:pPr>
            <a:r>
              <a:rPr lang="pl-PL" dirty="0"/>
              <a:t>W języku Java występują trzy pętle:</a:t>
            </a:r>
          </a:p>
          <a:p>
            <a:r>
              <a:rPr lang="pl-PL" b="1" dirty="0"/>
              <a:t>for</a:t>
            </a:r>
          </a:p>
          <a:p>
            <a:r>
              <a:rPr lang="pl-PL" b="1" dirty="0" err="1"/>
              <a:t>while</a:t>
            </a:r>
            <a:endParaRPr lang="pl-PL" b="1" dirty="0"/>
          </a:p>
          <a:p>
            <a:r>
              <a:rPr lang="pl-PL" b="1" dirty="0"/>
              <a:t>do </a:t>
            </a:r>
            <a:r>
              <a:rPr lang="pl-PL" b="1" dirty="0" err="1"/>
              <a:t>while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23208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/>
              <a:t>for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497366"/>
            <a:ext cx="10515600" cy="104810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dirty="0" err="1"/>
              <a:t>int</a:t>
            </a:r>
            <a:r>
              <a:rPr lang="nn-NO" dirty="0"/>
              <a:t> i = 0; i &lt; 4;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dirty="0" err="1"/>
              <a:t>inicjalizacja</a:t>
            </a:r>
            <a:r>
              <a:rPr lang="nn-NO" dirty="0"/>
              <a:t>; </a:t>
            </a:r>
            <a:r>
              <a:rPr lang="nn-NO" dirty="0" err="1"/>
              <a:t>warunek</a:t>
            </a:r>
            <a:r>
              <a:rPr lang="nn-NO" dirty="0"/>
              <a:t>; </a:t>
            </a:r>
            <a:r>
              <a:rPr lang="nn-NO" dirty="0" err="1"/>
              <a:t>iteracja</a:t>
            </a:r>
            <a:r>
              <a:rPr lang="nn-NO" dirty="0"/>
              <a:t>) </a:t>
            </a:r>
            <a:r>
              <a:rPr lang="nn-NO" dirty="0" err="1"/>
              <a:t>instrukcja</a:t>
            </a:r>
            <a:r>
              <a:rPr lang="nn-NO" dirty="0"/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2664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D27-55C0-E741-9A67-72F6C55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Proces budowy i uruchamiania aplikacji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9A6FC5-DF4B-664C-B3AE-7D893A1B9A86}"/>
              </a:ext>
            </a:extLst>
          </p:cNvPr>
          <p:cNvGrpSpPr/>
          <p:nvPr/>
        </p:nvGrpSpPr>
        <p:grpSpPr>
          <a:xfrm>
            <a:off x="838200" y="2229336"/>
            <a:ext cx="1569720" cy="2603396"/>
            <a:chOff x="5975662" y="1499297"/>
            <a:chExt cx="2403474" cy="3691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576C96-24CD-FE4E-9AB1-A6F72726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662" y="1499297"/>
              <a:ext cx="2403474" cy="3204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B6535-2F7A-FF42-A495-4FA415D2ACE0}"/>
                </a:ext>
              </a:extLst>
            </p:cNvPr>
            <p:cNvSpPr txBox="1"/>
            <p:nvPr/>
          </p:nvSpPr>
          <p:spPr>
            <a:xfrm>
              <a:off x="5975662" y="4710607"/>
              <a:ext cx="2403474" cy="480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565656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Program.java</a:t>
              </a:r>
              <a:endParaRPr lang="en-US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D8010342-6DE4-3C4A-B82F-57DF9FB78C23}"/>
              </a:ext>
            </a:extLst>
          </p:cNvPr>
          <p:cNvSpPr/>
          <p:nvPr/>
        </p:nvSpPr>
        <p:spPr>
          <a:xfrm>
            <a:off x="2651760" y="2632801"/>
            <a:ext cx="670560" cy="538480"/>
          </a:xfrm>
          <a:prstGeom prst="rightArrow">
            <a:avLst/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99E217-B2D8-754D-85C5-7C0DF75E47CD}"/>
              </a:ext>
            </a:extLst>
          </p:cNvPr>
          <p:cNvSpPr/>
          <p:nvPr/>
        </p:nvSpPr>
        <p:spPr>
          <a:xfrm>
            <a:off x="3561159" y="2229336"/>
            <a:ext cx="2219881" cy="1325563"/>
          </a:xfrm>
          <a:prstGeom prst="roundRect">
            <a:avLst>
              <a:gd name="adj" fmla="val 9410"/>
            </a:avLst>
          </a:prstGeom>
          <a:solidFill>
            <a:srgbClr val="FF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565656"/>
                </a:solidFill>
              </a:rPr>
              <a:t>Narzędzia JDK</a:t>
            </a:r>
          </a:p>
          <a:p>
            <a:pPr algn="ctr"/>
            <a:r>
              <a:rPr lang="pl-PL" dirty="0">
                <a:solidFill>
                  <a:srgbClr val="565656"/>
                </a:solidFill>
              </a:rPr>
              <a:t>(kompilator)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38EF6D4-6A0A-2242-8893-58C06A7F1892}"/>
              </a:ext>
            </a:extLst>
          </p:cNvPr>
          <p:cNvSpPr/>
          <p:nvPr/>
        </p:nvSpPr>
        <p:spPr>
          <a:xfrm>
            <a:off x="6024880" y="2632801"/>
            <a:ext cx="670560" cy="538480"/>
          </a:xfrm>
          <a:prstGeom prst="rightArrow">
            <a:avLst/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E6210F-7873-6147-98B1-BF32A11D7337}"/>
              </a:ext>
            </a:extLst>
          </p:cNvPr>
          <p:cNvSpPr/>
          <p:nvPr/>
        </p:nvSpPr>
        <p:spPr>
          <a:xfrm>
            <a:off x="6939280" y="2229335"/>
            <a:ext cx="4526279" cy="1325564"/>
          </a:xfrm>
          <a:prstGeom prst="roundRect">
            <a:avLst>
              <a:gd name="adj" fmla="val 0"/>
            </a:avLst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Program.class</a:t>
            </a:r>
            <a:endParaRPr lang="pl-PL" dirty="0"/>
          </a:p>
          <a:p>
            <a:pPr algn="ctr"/>
            <a:r>
              <a:rPr lang="pl-PL" dirty="0"/>
              <a:t>(kod bajtowy)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B9F5B7-5EE9-304F-A27B-8B0E4159DBB3}"/>
              </a:ext>
            </a:extLst>
          </p:cNvPr>
          <p:cNvSpPr/>
          <p:nvPr/>
        </p:nvSpPr>
        <p:spPr>
          <a:xfrm>
            <a:off x="6934279" y="3554899"/>
            <a:ext cx="4531280" cy="1325563"/>
          </a:xfrm>
          <a:prstGeom prst="roundRect">
            <a:avLst>
              <a:gd name="adj" fmla="val 0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Środowisko uruchomieniowe JRE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A81245-FDE6-014C-914B-41EF2565A121}"/>
              </a:ext>
            </a:extLst>
          </p:cNvPr>
          <p:cNvSpPr/>
          <p:nvPr/>
        </p:nvSpPr>
        <p:spPr>
          <a:xfrm>
            <a:off x="6934279" y="4880463"/>
            <a:ext cx="4531280" cy="132556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operacyjny</a:t>
            </a:r>
          </a:p>
          <a:p>
            <a:pPr algn="ctr"/>
            <a:r>
              <a:rPr lang="pl-PL" dirty="0"/>
              <a:t>(Windows / Linux / Mac / Android)</a:t>
            </a:r>
          </a:p>
        </p:txBody>
      </p:sp>
    </p:spTree>
    <p:extLst>
      <p:ext uri="{BB962C8B-B14F-4D97-AF65-F5344CB8AC3E}">
        <p14:creationId xmlns:p14="http://schemas.microsoft.com/office/powerpoint/2010/main" val="196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 err="1"/>
              <a:t>while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 err="1"/>
              <a:t>while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497366"/>
            <a:ext cx="10515600" cy="19121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int</a:t>
            </a:r>
            <a:r>
              <a:rPr lang="nn-NO" dirty="0"/>
              <a:t> i = 0;</a:t>
            </a:r>
            <a:br>
              <a:rPr lang="nn-NO" dirty="0"/>
            </a:br>
            <a:r>
              <a:rPr lang="nn-NO" b="1" dirty="0" err="1"/>
              <a:t>while</a:t>
            </a:r>
            <a:r>
              <a:rPr lang="nn-NO" dirty="0"/>
              <a:t> (i &lt; 4)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    i+=1;</a:t>
            </a:r>
            <a:br>
              <a:rPr lang="nn-NO" dirty="0"/>
            </a:br>
            <a:r>
              <a:rPr lang="nn-NO" dirty="0"/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 err="1"/>
              <a:t>while</a:t>
            </a:r>
            <a:r>
              <a:rPr lang="nn-NO" b="1" dirty="0"/>
              <a:t> </a:t>
            </a:r>
            <a:r>
              <a:rPr lang="nn-NO" dirty="0"/>
              <a:t>(</a:t>
            </a:r>
            <a:r>
              <a:rPr lang="nn-NO" dirty="0" err="1"/>
              <a:t>warunek</a:t>
            </a:r>
            <a:r>
              <a:rPr lang="nn-NO" dirty="0"/>
              <a:t>) </a:t>
            </a:r>
            <a:r>
              <a:rPr lang="nn-NO" dirty="0" err="1"/>
              <a:t>instrukcja</a:t>
            </a:r>
            <a:r>
              <a:rPr lang="nn-NO" dirty="0"/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749511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/>
              <a:t>do </a:t>
            </a:r>
            <a:r>
              <a:rPr lang="pl-PL" b="1" dirty="0" err="1"/>
              <a:t>while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/>
              <a:t>do </a:t>
            </a:r>
            <a:r>
              <a:rPr lang="pl-PL" b="1" dirty="0" err="1"/>
              <a:t>while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548639"/>
            <a:ext cx="10515600" cy="180102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int</a:t>
            </a:r>
            <a:r>
              <a:rPr lang="nn-NO" dirty="0"/>
              <a:t> i = 0;</a:t>
            </a:r>
            <a:br>
              <a:rPr lang="nn-NO" dirty="0"/>
            </a:br>
            <a:r>
              <a:rPr lang="nn-NO" b="1" dirty="0"/>
              <a:t>do</a:t>
            </a:r>
            <a:r>
              <a:rPr lang="nn-NO" dirty="0"/>
              <a:t>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(i++);</a:t>
            </a:r>
            <a:br>
              <a:rPr lang="nn-NO" dirty="0"/>
            </a:br>
            <a:r>
              <a:rPr lang="nn-NO" dirty="0"/>
              <a:t>} </a:t>
            </a:r>
            <a:r>
              <a:rPr lang="nn-NO" b="1" dirty="0" err="1"/>
              <a:t>while</a:t>
            </a:r>
            <a:r>
              <a:rPr lang="nn-NO" dirty="0"/>
              <a:t> (i &lt; 4);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do </a:t>
            </a:r>
            <a:r>
              <a:rPr lang="nn-NO" dirty="0" err="1"/>
              <a:t>instrukcja</a:t>
            </a:r>
            <a:r>
              <a:rPr lang="nn-NO" dirty="0"/>
              <a:t>; </a:t>
            </a:r>
            <a:r>
              <a:rPr lang="nn-NO" b="1" dirty="0" err="1"/>
              <a:t>while</a:t>
            </a:r>
            <a:r>
              <a:rPr lang="nn-NO" b="1" dirty="0"/>
              <a:t> </a:t>
            </a:r>
            <a:r>
              <a:rPr lang="nn-NO" dirty="0"/>
              <a:t>(</a:t>
            </a:r>
            <a:r>
              <a:rPr lang="nn-NO" dirty="0" err="1"/>
              <a:t>warunek</a:t>
            </a:r>
            <a:r>
              <a:rPr lang="nn-NO" dirty="0"/>
              <a:t>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EAE9EED-51E0-0F44-8C34-1FF8C5327882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001028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b="1" dirty="0" err="1"/>
              <a:t>break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48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Instrukcja </a:t>
            </a:r>
            <a:r>
              <a:rPr lang="pl-PL" b="1" dirty="0" err="1"/>
              <a:t>break</a:t>
            </a:r>
            <a:r>
              <a:rPr lang="pl-PL" dirty="0"/>
              <a:t> pozwala na natychmiastowe przerwanie pętli.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1924389"/>
            <a:ext cx="10515600" cy="15046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0; i &lt; 10;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if</a:t>
            </a:r>
            <a:r>
              <a:rPr lang="nn-NO" dirty="0"/>
              <a:t> (i % 3 != 0) </a:t>
            </a:r>
            <a:r>
              <a:rPr lang="nn-NO" b="1" dirty="0" err="1"/>
              <a:t>break</a:t>
            </a:r>
            <a:r>
              <a:rPr lang="nn-NO" dirty="0"/>
              <a:t>;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505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b="1" dirty="0" err="1"/>
              <a:t>continue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4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Instrukcja </a:t>
            </a:r>
            <a:r>
              <a:rPr lang="pl-PL" b="1" dirty="0" err="1"/>
              <a:t>continue</a:t>
            </a:r>
            <a:r>
              <a:rPr lang="pl-PL" dirty="0"/>
              <a:t> pozwala na przerwanie bieżącego kroku pętli i przejście do kolejnego.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2326088"/>
            <a:ext cx="10515600" cy="15046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0; i &lt; 10;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if</a:t>
            </a:r>
            <a:r>
              <a:rPr lang="nn-NO" dirty="0"/>
              <a:t> (i % 3 != 0) </a:t>
            </a:r>
            <a:r>
              <a:rPr lang="pl-PL" b="1" dirty="0" err="1"/>
              <a:t>continue</a:t>
            </a:r>
            <a:r>
              <a:rPr lang="nn-NO" dirty="0"/>
              <a:t>;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491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51150"/>
            <a:ext cx="10515600" cy="4541725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NazwaKlasy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typ pole1;</a:t>
            </a:r>
            <a:br>
              <a:rPr lang="pl-PL" dirty="0"/>
            </a:br>
            <a:r>
              <a:rPr lang="pl-PL" dirty="0"/>
              <a:t>    typ pole2;</a:t>
            </a:r>
            <a:br>
              <a:rPr lang="pl-PL" dirty="0"/>
            </a:br>
            <a:r>
              <a:rPr lang="pl-PL" dirty="0"/>
              <a:t>    …</a:t>
            </a:r>
          </a:p>
          <a:p>
            <a:pPr>
              <a:spcBef>
                <a:spcPts val="0"/>
              </a:spcBef>
            </a:pPr>
            <a:r>
              <a:rPr lang="pl-PL" dirty="0"/>
              <a:t>    typ metoda1(parametry) {</a:t>
            </a:r>
          </a:p>
          <a:p>
            <a:pPr>
              <a:spcBef>
                <a:spcPts val="0"/>
              </a:spcBef>
            </a:pPr>
            <a:r>
              <a:rPr lang="pl-PL" dirty="0"/>
              <a:t> 	…</a:t>
            </a:r>
            <a:br>
              <a:rPr lang="pl-PL" dirty="0"/>
            </a:br>
            <a:r>
              <a:rPr lang="pl-PL" dirty="0"/>
              <a:t>    }</a:t>
            </a:r>
          </a:p>
          <a:p>
            <a:pPr>
              <a:spcBef>
                <a:spcPts val="0"/>
              </a:spcBef>
            </a:pPr>
            <a:r>
              <a:rPr lang="pl-PL" dirty="0"/>
              <a:t>    typ metoda2(parametry) {</a:t>
            </a:r>
          </a:p>
          <a:p>
            <a:pPr>
              <a:spcBef>
                <a:spcPts val="0"/>
              </a:spcBef>
            </a:pPr>
            <a:r>
              <a:rPr lang="pl-PL" dirty="0"/>
              <a:t> 	…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…	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6296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Ogólna, podstawowa postać definicji klasy:</a:t>
            </a:r>
          </a:p>
        </p:txBody>
      </p:sp>
    </p:spTree>
    <p:extLst>
      <p:ext uri="{BB962C8B-B14F-4D97-AF65-F5344CB8AC3E}">
        <p14:creationId xmlns:p14="http://schemas.microsoft.com/office/powerpoint/2010/main" val="8872960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metody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291397"/>
            <a:ext cx="10515600" cy="1624585"/>
          </a:xfrm>
        </p:spPr>
        <p:txBody>
          <a:bodyPr tIns="108000" bIns="108000">
            <a:spAutoFit/>
          </a:bodyPr>
          <a:lstStyle/>
          <a:p>
            <a:pPr>
              <a:spcBef>
                <a:spcPts val="0"/>
              </a:spcBef>
            </a:pPr>
            <a:r>
              <a:rPr lang="en" dirty="0" err="1"/>
              <a:t>typ</a:t>
            </a:r>
            <a:r>
              <a:rPr lang="en" dirty="0"/>
              <a:t> </a:t>
            </a:r>
            <a:r>
              <a:rPr lang="en" b="1" dirty="0" err="1"/>
              <a:t>nazwaMetody</a:t>
            </a:r>
            <a:r>
              <a:rPr lang="en" dirty="0"/>
              <a:t>(</a:t>
            </a:r>
            <a:r>
              <a:rPr lang="en" dirty="0" err="1"/>
              <a:t>typ</a:t>
            </a:r>
            <a:r>
              <a:rPr lang="en" dirty="0"/>
              <a:t> arg1, </a:t>
            </a:r>
            <a:r>
              <a:rPr lang="en" dirty="0" err="1"/>
              <a:t>typ</a:t>
            </a:r>
            <a:r>
              <a:rPr lang="en" dirty="0"/>
              <a:t> arg2 …) {</a:t>
            </a:r>
          </a:p>
          <a:p>
            <a:pPr>
              <a:spcBef>
                <a:spcPts val="0"/>
              </a:spcBef>
            </a:pPr>
            <a:r>
              <a:rPr lang="en" dirty="0"/>
              <a:t>    …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return</a:t>
            </a:r>
            <a:r>
              <a:rPr lang="en" dirty="0"/>
              <a:t> </a:t>
            </a:r>
            <a:r>
              <a:rPr lang="en" dirty="0" err="1"/>
              <a:t>wynik</a:t>
            </a:r>
            <a:r>
              <a:rPr lang="en" dirty="0"/>
              <a:t>; </a:t>
            </a:r>
            <a:br>
              <a:rPr lang="en" dirty="0"/>
            </a:br>
            <a:r>
              <a:rPr lang="en" dirty="0"/>
              <a:t>}</a:t>
            </a:r>
            <a:endParaRPr lang="pl-P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241C1E4-6A53-0C40-A77D-6181CCCE6585}"/>
              </a:ext>
            </a:extLst>
          </p:cNvPr>
          <p:cNvSpPr txBox="1">
            <a:spLocks/>
          </p:cNvSpPr>
          <p:nvPr/>
        </p:nvSpPr>
        <p:spPr>
          <a:xfrm>
            <a:off x="838200" y="5172489"/>
            <a:ext cx="10515600" cy="126448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08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long</a:t>
            </a:r>
            <a:r>
              <a:rPr lang="pl-PL" sz="1800" dirty="0"/>
              <a:t> y = 10;</a:t>
            </a:r>
            <a:br>
              <a:rPr lang="pl-PL" sz="1800" dirty="0"/>
            </a:br>
            <a:r>
              <a:rPr lang="pl-PL" sz="1800" dirty="0" err="1"/>
              <a:t>long</a:t>
            </a:r>
            <a:r>
              <a:rPr lang="pl-PL" sz="1800" dirty="0"/>
              <a:t> y2 = </a:t>
            </a:r>
            <a:r>
              <a:rPr lang="pl-PL" sz="1800" b="1" dirty="0" err="1"/>
              <a:t>square</a:t>
            </a:r>
            <a:r>
              <a:rPr lang="pl-PL" sz="1800" dirty="0"/>
              <a:t>(y);</a:t>
            </a:r>
            <a:br>
              <a:rPr lang="pl-PL" sz="1800" dirty="0"/>
            </a:br>
            <a:r>
              <a:rPr lang="pl-PL" sz="1800" dirty="0" err="1"/>
              <a:t>long</a:t>
            </a:r>
            <a:r>
              <a:rPr lang="pl-PL" sz="1800" dirty="0"/>
              <a:t> z = </a:t>
            </a:r>
            <a:r>
              <a:rPr lang="pl-PL" sz="1800" b="1" dirty="0" err="1"/>
              <a:t>square</a:t>
            </a:r>
            <a:r>
              <a:rPr lang="pl-PL" sz="1800" dirty="0"/>
              <a:t>(20);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EFCDE-D5B4-BC4E-A152-2CC88CB2A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45151"/>
            <a:ext cx="10515600" cy="6296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Przykładowa metoda podnosząca liczbę do kwadratu: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BB0BED-C5F2-3249-8539-F0BE2A5ED775}"/>
              </a:ext>
            </a:extLst>
          </p:cNvPr>
          <p:cNvSpPr txBox="1">
            <a:spLocks/>
          </p:cNvSpPr>
          <p:nvPr/>
        </p:nvSpPr>
        <p:spPr>
          <a:xfrm>
            <a:off x="838200" y="3736097"/>
            <a:ext cx="10515600" cy="126448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08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long </a:t>
            </a:r>
            <a:r>
              <a:rPr lang="en" sz="1800" b="1" dirty="0"/>
              <a:t>square</a:t>
            </a:r>
            <a:r>
              <a:rPr lang="en" sz="1800" dirty="0"/>
              <a:t>(long x) {</a:t>
            </a:r>
            <a:br>
              <a:rPr lang="en" sz="1800" dirty="0"/>
            </a:br>
            <a:r>
              <a:rPr lang="en" sz="1800" dirty="0"/>
              <a:t>    return x * x;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217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nie zwracająca wyniku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EFCDE-D5B4-BC4E-A152-2CC88CB2A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9039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Słowo kluczowe </a:t>
            </a:r>
            <a:r>
              <a:rPr lang="pl-PL" b="1" dirty="0" err="1"/>
              <a:t>void</a:t>
            </a:r>
            <a:r>
              <a:rPr lang="pl-PL" dirty="0"/>
              <a:t> oznacza brak typu. Dla metod nie zwracających rezultatu występuje ono w miejscu zwracanego typu.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BB0BED-C5F2-3249-8539-F0BE2A5ED775}"/>
              </a:ext>
            </a:extLst>
          </p:cNvPr>
          <p:cNvSpPr txBox="1">
            <a:spLocks/>
          </p:cNvSpPr>
          <p:nvPr/>
        </p:nvSpPr>
        <p:spPr>
          <a:xfrm>
            <a:off x="838200" y="245483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void </a:t>
            </a:r>
            <a:r>
              <a:rPr lang="en" sz="1800" dirty="0" err="1"/>
              <a:t>printWord</a:t>
            </a:r>
            <a:r>
              <a:rPr lang="en" sz="1800" dirty="0"/>
              <a:t>(String word)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if </a:t>
            </a:r>
            <a:r>
              <a:rPr lang="en" sz="1800" dirty="0"/>
              <a:t>(word == </a:t>
            </a:r>
            <a:r>
              <a:rPr lang="en" sz="1800" b="1" dirty="0"/>
              <a:t>null</a:t>
            </a:r>
            <a:r>
              <a:rPr lang="en" sz="1800" dirty="0"/>
              <a:t>) {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b="1" dirty="0"/>
              <a:t>return</a:t>
            </a:r>
            <a:r>
              <a:rPr lang="en" sz="1800" dirty="0"/>
              <a:t>;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System.out.println</a:t>
            </a:r>
            <a:r>
              <a:rPr lang="en" sz="1800" dirty="0"/>
              <a:t>(word);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D97BA3-2012-F640-BC51-4F0B57B21FF8}"/>
              </a:ext>
            </a:extLst>
          </p:cNvPr>
          <p:cNvSpPr txBox="1">
            <a:spLocks/>
          </p:cNvSpPr>
          <p:nvPr/>
        </p:nvSpPr>
        <p:spPr>
          <a:xfrm>
            <a:off x="838200" y="5336092"/>
            <a:ext cx="10515600" cy="94073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printWord</a:t>
            </a:r>
            <a:r>
              <a:rPr lang="pl-PL" sz="1800" dirty="0"/>
              <a:t>(</a:t>
            </a:r>
            <a:r>
              <a:rPr lang="pl-PL" sz="1800" b="1" dirty="0"/>
              <a:t>"Hi"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 err="1"/>
              <a:t>printWord</a:t>
            </a:r>
            <a:r>
              <a:rPr lang="pl-PL" sz="1800" dirty="0"/>
              <a:t>(</a:t>
            </a:r>
            <a:r>
              <a:rPr lang="pl-PL" sz="1800" b="1" dirty="0" err="1"/>
              <a:t>null</a:t>
            </a:r>
            <a:r>
              <a:rPr lang="pl-PL" sz="1800" dirty="0"/>
              <a:t>);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977378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definicji 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633789"/>
            <a:ext cx="10515600" cy="307494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getRange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    return </a:t>
            </a:r>
            <a:r>
              <a:rPr lang="pl-PL" dirty="0" err="1"/>
              <a:t>fuelCapacity</a:t>
            </a:r>
            <a:r>
              <a:rPr lang="pl-PL" dirty="0"/>
              <a:t> / </a:t>
            </a:r>
            <a:r>
              <a:rPr lang="pl-PL" dirty="0" err="1"/>
              <a:t>fuelConsumption</a:t>
            </a:r>
            <a:r>
              <a:rPr lang="pl-PL" dirty="0"/>
              <a:t> * 100;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1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obiektów 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61820"/>
            <a:ext cx="10515600" cy="580640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NazwaKlasy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 = </a:t>
            </a:r>
            <a:r>
              <a:rPr lang="pl-PL" b="1" dirty="0" err="1"/>
              <a:t>new</a:t>
            </a:r>
            <a:r>
              <a:rPr lang="pl-PL" dirty="0"/>
              <a:t> </a:t>
            </a:r>
            <a:r>
              <a:rPr lang="pl-PL" b="1" dirty="0" err="1"/>
              <a:t>NazwaKlasy</a:t>
            </a:r>
            <a:r>
              <a:rPr lang="pl-PL" dirty="0"/>
              <a:t>(argumenty);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Obiekty tworzone są z wykorzystaniem operatora </a:t>
            </a:r>
            <a:r>
              <a:rPr lang="pl-PL" b="1" dirty="0" err="1"/>
              <a:t>new</a:t>
            </a:r>
            <a:r>
              <a:rPr lang="pl-PL" dirty="0"/>
              <a:t>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3479229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vehicle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Vehicle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vehicle.passengers</a:t>
            </a:r>
            <a:r>
              <a:rPr lang="pl-PL" sz="1800" dirty="0"/>
              <a:t> = 5;</a:t>
            </a:r>
            <a:br>
              <a:rPr lang="pl-PL" sz="1800" dirty="0"/>
            </a:br>
            <a:r>
              <a:rPr lang="pl-PL" sz="1800" dirty="0" err="1"/>
              <a:t>vehicle.fuelCapacity</a:t>
            </a:r>
            <a:r>
              <a:rPr lang="pl-PL" sz="1800" dirty="0"/>
              <a:t> = 60;</a:t>
            </a:r>
            <a:br>
              <a:rPr lang="pl-PL" sz="1800" dirty="0"/>
            </a:br>
            <a:r>
              <a:rPr lang="pl-PL" sz="1800" dirty="0" err="1"/>
              <a:t>vehicle.fuelConsumption</a:t>
            </a:r>
            <a:r>
              <a:rPr lang="pl-PL" sz="1800" dirty="0"/>
              <a:t> = 10;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range</a:t>
            </a:r>
            <a:r>
              <a:rPr lang="pl-PL" sz="1800" dirty="0"/>
              <a:t>: " + </a:t>
            </a:r>
            <a:r>
              <a:rPr lang="pl-PL" sz="1800" dirty="0" err="1"/>
              <a:t>vehicle</a:t>
            </a:r>
            <a:r>
              <a:rPr lang="pl-PL" sz="1800" b="1" dirty="0" err="1"/>
              <a:t>.getRange</a:t>
            </a:r>
            <a:r>
              <a:rPr lang="pl-PL" sz="1800" b="1" dirty="0"/>
              <a:t>()</a:t>
            </a:r>
            <a:r>
              <a:rPr lang="pl-PL" sz="1800" dirty="0"/>
              <a:t>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52CC574-F337-5F4D-9170-9EC4C887EB70}"/>
              </a:ext>
            </a:extLst>
          </p:cNvPr>
          <p:cNvSpPr txBox="1">
            <a:spLocks/>
          </p:cNvSpPr>
          <p:nvPr/>
        </p:nvSpPr>
        <p:spPr>
          <a:xfrm>
            <a:off x="838200" y="2894472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utworzenia instancji klasy </a:t>
            </a:r>
            <a:r>
              <a:rPr lang="pl-PL" dirty="0" err="1"/>
              <a:t>Vehicle</a:t>
            </a:r>
            <a:r>
              <a:rPr lang="pl-PL" dirty="0"/>
              <a:t> oraz dostępu do składowych:</a:t>
            </a:r>
          </a:p>
        </p:txBody>
      </p:sp>
    </p:spTree>
    <p:extLst>
      <p:ext uri="{BB962C8B-B14F-4D97-AF65-F5344CB8AC3E}">
        <p14:creationId xmlns:p14="http://schemas.microsoft.com/office/powerpoint/2010/main" val="2411791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Parametry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16117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argumenty przekazywane są do metod przez wartość. W przypadku typów prostych tworzona jest kopia wartości, dla typów referencyjnych tworzona jest kopia referencji do obiektu.</a:t>
            </a:r>
          </a:p>
          <a:p>
            <a:pPr marL="0" indent="0">
              <a:buNone/>
            </a:pPr>
            <a:r>
              <a:rPr lang="pl-PL" dirty="0"/>
              <a:t>Metoda może zmienić stan obiektu przekazanego poprzez referencję, nie może zaś zmienić samej referencji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4E4E945-F224-E949-8225-0F6508D1FE7B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6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DDEE-2C90-214D-89E9-D960EDE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Pierwszy program w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DFE9B-C71F-BE46-815E-3449810F3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57040"/>
            <a:ext cx="10515600" cy="1977072"/>
          </a:xfrm>
        </p:spPr>
        <p:txBody>
          <a:bodyPr/>
          <a:lstStyle/>
          <a:p>
            <a:r>
              <a:rPr lang="pl-PL" dirty="0"/>
              <a:t>wielkość liter ma znaczenie</a:t>
            </a:r>
          </a:p>
          <a:p>
            <a:r>
              <a:rPr lang="pl-PL" dirty="0"/>
              <a:t>nazwy klas zapisywane są przy użyciu notacji </a:t>
            </a:r>
            <a:r>
              <a:rPr lang="pl-PL" dirty="0" err="1"/>
              <a:t>PascalCase</a:t>
            </a:r>
            <a:r>
              <a:rPr lang="pl-PL" dirty="0"/>
              <a:t> </a:t>
            </a:r>
          </a:p>
          <a:p>
            <a:r>
              <a:rPr lang="pl-PL" dirty="0"/>
              <a:t>plik zawierający klasę </a:t>
            </a:r>
            <a:r>
              <a:rPr lang="pl-PL" dirty="0" err="1"/>
              <a:t>FirstSample</a:t>
            </a:r>
            <a:r>
              <a:rPr lang="pl-PL" dirty="0"/>
              <a:t> musi nosić nazwę </a:t>
            </a:r>
            <a:r>
              <a:rPr lang="pl-PL" dirty="0" err="1"/>
              <a:t>FirstSample.java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C06FB-FAE0-BF42-97E0-810D47751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688578"/>
            <a:ext cx="10515600" cy="1824763"/>
          </a:xfrm>
        </p:spPr>
        <p:txBody>
          <a:bodyPr tIns="108000" bIns="144000">
            <a:spAutoFit/>
          </a:bodyPr>
          <a:lstStyle/>
          <a:p>
            <a:r>
              <a:rPr lang="pl-PL" sz="1600" dirty="0"/>
              <a:t>public class FirstSample {</a:t>
            </a:r>
            <a:br>
              <a:rPr lang="pl-PL" sz="1600" dirty="0"/>
            </a:br>
            <a:r>
              <a:rPr lang="pl-PL" sz="1600" dirty="0"/>
              <a:t>    public static void main(String[] args) {</a:t>
            </a:r>
            <a:br>
              <a:rPr lang="pl-PL" sz="1600" dirty="0"/>
            </a:br>
            <a:r>
              <a:rPr lang="pl-PL" sz="1600" dirty="0"/>
              <a:t>        System.out.println("Witaj!");</a:t>
            </a:r>
            <a:br>
              <a:rPr lang="pl-PL" sz="1600" dirty="0"/>
            </a:br>
            <a:r>
              <a:rPr lang="pl-PL" sz="1600" dirty="0"/>
              <a:t>    }</a:t>
            </a:r>
            <a:br>
              <a:rPr lang="pl-PL" sz="1600" dirty="0"/>
            </a:br>
            <a:r>
              <a:rPr lang="pl-P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2998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Przeciążanie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16117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Przeciążanie to sytuacja, w której kilka metod ma taką samą nazwę, ale różne parametry. Mówimy wtedy o różnych sygnaturach metod. Na sygnaturę metody składają się jej nazwa, oraz: liczba, typ i kolejność parametrów. Nazwy parametrów nie mają znaczenia.</a:t>
            </a:r>
          </a:p>
          <a:p>
            <a:pPr marL="0" indent="0">
              <a:buNone/>
            </a:pPr>
            <a:r>
              <a:rPr lang="pl-PL" dirty="0"/>
              <a:t>W danej klasie nie mogą występować dwie metody o tej samej sygnaturze.</a:t>
            </a:r>
          </a:p>
        </p:txBody>
      </p:sp>
    </p:spTree>
    <p:extLst>
      <p:ext uri="{BB962C8B-B14F-4D97-AF65-F5344CB8AC3E}">
        <p14:creationId xmlns:p14="http://schemas.microsoft.com/office/powerpoint/2010/main" val="1383060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Przeciążanie metod – przykład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49018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String </a:t>
            </a:r>
            <a:r>
              <a:rPr lang="pl-PL" sz="1800" dirty="0" err="1"/>
              <a:t>name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salary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b="1" dirty="0" err="1"/>
              <a:t>raiseSalary</a:t>
            </a:r>
            <a:r>
              <a:rPr lang="pl-PL" sz="1800" dirty="0"/>
              <a:t>(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byPercent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raise</a:t>
            </a:r>
            <a:r>
              <a:rPr lang="pl-PL" sz="1800" dirty="0"/>
              <a:t> = </a:t>
            </a:r>
            <a:r>
              <a:rPr lang="pl-PL" sz="1800" dirty="0" err="1"/>
              <a:t>salary</a:t>
            </a:r>
            <a:r>
              <a:rPr lang="pl-PL" sz="1800" dirty="0"/>
              <a:t> * </a:t>
            </a:r>
            <a:r>
              <a:rPr lang="pl-PL" sz="1800" dirty="0" err="1"/>
              <a:t>byPercent</a:t>
            </a:r>
            <a:r>
              <a:rPr lang="pl-PL" sz="1800" dirty="0"/>
              <a:t> / 100;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salary</a:t>
            </a:r>
            <a:r>
              <a:rPr lang="pl-PL" sz="1800" dirty="0"/>
              <a:t> += </a:t>
            </a:r>
            <a:r>
              <a:rPr lang="pl-PL" sz="1800" dirty="0" err="1"/>
              <a:t>raise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b="1" dirty="0" err="1"/>
              <a:t>raiseSalary</a:t>
            </a:r>
            <a:r>
              <a:rPr lang="pl-PL" sz="1800" dirty="0"/>
              <a:t>(){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this.</a:t>
            </a:r>
            <a:r>
              <a:rPr lang="pl-PL" sz="1800" b="1" dirty="0" err="1"/>
              <a:t>raiseSalary</a:t>
            </a:r>
            <a:r>
              <a:rPr lang="pl-PL" sz="1800" dirty="0"/>
              <a:t>(5);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984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16464"/>
            <a:ext cx="10515600" cy="486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Konstruktor - specjalna metoda klasy, wywoływana podczas tworzenia jej instancji. Podstawowym zadaniem konstruktora jest zainicjalizowanie obiektu.</a:t>
            </a:r>
          </a:p>
          <a:p>
            <a:r>
              <a:rPr lang="pl-PL" dirty="0"/>
              <a:t>Konstruktor musi mieć taką samą nazwę jak nazwa klasy</a:t>
            </a:r>
          </a:p>
          <a:p>
            <a:r>
              <a:rPr lang="pl-PL" dirty="0"/>
              <a:t>Konstruktor może przyjmować zero lub więcej parametrów </a:t>
            </a:r>
          </a:p>
          <a:p>
            <a:r>
              <a:rPr lang="pl-PL" dirty="0"/>
              <a:t>Konstruktor nie zwraca wartości</a:t>
            </a:r>
          </a:p>
          <a:p>
            <a:r>
              <a:rPr lang="pl-PL" dirty="0"/>
              <a:t>Konstruktor jest zawsze wywoływany wraz z użyciem operatora </a:t>
            </a:r>
            <a:r>
              <a:rPr lang="pl-PL" b="1" dirty="0" err="1"/>
              <a:t>new</a:t>
            </a:r>
            <a:endParaRPr lang="pl-PL" b="1" dirty="0"/>
          </a:p>
          <a:p>
            <a:r>
              <a:rPr lang="pl-PL" dirty="0"/>
              <a:t>Klasa może posiadać więcej niż jeden konstruktor</a:t>
            </a:r>
          </a:p>
          <a:p>
            <a:r>
              <a:rPr lang="pl-PL" dirty="0"/>
              <a:t>Jeżeli nie został zdefiniowany żaden jawny konstruktor, dostępny jest domyślny konstruktor bezparametrowy</a:t>
            </a:r>
          </a:p>
          <a:p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97279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Parametr niejawny </a:t>
            </a:r>
            <a:r>
              <a:rPr lang="pl-PL" b="1" dirty="0" err="1"/>
              <a:t>this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09396"/>
            <a:ext cx="10515600" cy="180466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Podczas wywołania metod składowych, poza parametrami jawnymi, przekazywany jest także niejawny parametr </a:t>
            </a:r>
            <a:r>
              <a:rPr lang="pl-PL" b="1" dirty="0" err="1"/>
              <a:t>this</a:t>
            </a:r>
            <a:r>
              <a:rPr lang="pl-PL" dirty="0"/>
              <a:t>. Wskazuje on na instancję obiektu na rzecz którego metoda została wykonana. Pozwala na dostęp do składowych obiektu w przypadku przysłonięcia nazw.</a:t>
            </a:r>
          </a:p>
        </p:txBody>
      </p:sp>
    </p:spTree>
    <p:extLst>
      <p:ext uri="{BB962C8B-B14F-4D97-AF65-F5344CB8AC3E}">
        <p14:creationId xmlns:p14="http://schemas.microsoft.com/office/powerpoint/2010/main" val="42891172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 - przykład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158137"/>
            <a:ext cx="10515600" cy="4541725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Vehicle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range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Vehicle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.passengers</a:t>
            </a:r>
            <a:r>
              <a:rPr lang="pl-PL" dirty="0"/>
              <a:t> =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.fuelCapacity</a:t>
            </a:r>
            <a:r>
              <a:rPr lang="pl-PL" dirty="0"/>
              <a:t> =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.fuelConsumption</a:t>
            </a:r>
            <a:r>
              <a:rPr lang="pl-PL" dirty="0"/>
              <a:t> =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range</a:t>
            </a:r>
            <a:r>
              <a:rPr lang="pl-PL" b="1" dirty="0"/>
              <a:t> = </a:t>
            </a:r>
            <a:r>
              <a:rPr lang="pl-PL" b="1" dirty="0" err="1"/>
              <a:t>fuelCapacity</a:t>
            </a:r>
            <a:r>
              <a:rPr lang="pl-PL" b="1" dirty="0"/>
              <a:t> / </a:t>
            </a:r>
            <a:r>
              <a:rPr lang="pl-PL" b="1" dirty="0" err="1"/>
              <a:t>fuelConsumption</a:t>
            </a:r>
            <a:r>
              <a:rPr lang="pl-PL" b="1" dirty="0"/>
              <a:t> * 100;</a:t>
            </a:r>
            <a:br>
              <a:rPr lang="pl-PL" b="1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29D63D-EC33-1C45-93C4-A4081D869483}"/>
              </a:ext>
            </a:extLst>
          </p:cNvPr>
          <p:cNvSpPr txBox="1">
            <a:spLocks/>
          </p:cNvSpPr>
          <p:nvPr/>
        </p:nvSpPr>
        <p:spPr>
          <a:xfrm>
            <a:off x="838200" y="5699862"/>
            <a:ext cx="10515600" cy="94073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vehicle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Vehicle</a:t>
            </a:r>
            <a:r>
              <a:rPr lang="pl-PL" sz="1800" dirty="0"/>
              <a:t>(5, 60, 10);</a:t>
            </a:r>
            <a:br>
              <a:rPr lang="pl-PL" sz="1800" dirty="0"/>
            </a:b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range</a:t>
            </a:r>
            <a:r>
              <a:rPr lang="pl-PL" sz="1800" dirty="0"/>
              <a:t>: " + </a:t>
            </a:r>
            <a:r>
              <a:rPr lang="pl-PL" sz="1800" dirty="0" err="1"/>
              <a:t>vehicle.range</a:t>
            </a:r>
            <a:r>
              <a:rPr lang="pl-PL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3900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Inicjalizacja pól wartościami domyślnymi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0327"/>
            <a:ext cx="10515600" cy="477470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Jeśli wartość pola nie zostanie jawnie zainicjalizowana, to pole automatycznie przyjmie wartość domyślną:</a:t>
            </a:r>
          </a:p>
          <a:p>
            <a:r>
              <a:rPr lang="pl-PL" dirty="0"/>
              <a:t>pola typów liczbowych są ustawiane na </a:t>
            </a:r>
            <a:r>
              <a:rPr lang="pl-PL" b="1" dirty="0"/>
              <a:t>0</a:t>
            </a:r>
            <a:endParaRPr lang="pl-PL" dirty="0"/>
          </a:p>
          <a:p>
            <a:r>
              <a:rPr lang="pl-PL" dirty="0"/>
              <a:t>pola typów logicznych na </a:t>
            </a:r>
            <a:r>
              <a:rPr lang="pl-PL" b="1" dirty="0" err="1"/>
              <a:t>false</a:t>
            </a:r>
            <a:endParaRPr lang="pl-PL" b="1" dirty="0"/>
          </a:p>
          <a:p>
            <a:r>
              <a:rPr lang="pl-PL" dirty="0"/>
              <a:t>referencje do obiektów na </a:t>
            </a:r>
            <a:r>
              <a:rPr lang="pl-PL" b="1" dirty="0" err="1"/>
              <a:t>null</a:t>
            </a:r>
            <a:endParaRPr lang="pl-PL" b="1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Nieinicjalizowanie pól w sposób jawny jest uważane za złą praktykę.</a:t>
            </a:r>
          </a:p>
          <a:p>
            <a:pPr marL="0" indent="0">
              <a:buNone/>
            </a:pPr>
            <a:r>
              <a:rPr lang="pl-PL" dirty="0"/>
              <a:t>Pola oznaczone jako </a:t>
            </a:r>
            <a:r>
              <a:rPr lang="pl-PL" b="1" dirty="0" err="1"/>
              <a:t>final</a:t>
            </a:r>
            <a:r>
              <a:rPr lang="pl-PL" dirty="0"/>
              <a:t> muszą zostać jawnie zainicjalizowane na etapie tworzenia obiektu!</a:t>
            </a:r>
          </a:p>
        </p:txBody>
      </p:sp>
    </p:spTree>
    <p:extLst>
      <p:ext uri="{BB962C8B-B14F-4D97-AF65-F5344CB8AC3E}">
        <p14:creationId xmlns:p14="http://schemas.microsoft.com/office/powerpoint/2010/main" val="14297381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Metody inicjalizacji pól klasy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1621021"/>
          </a:xfrm>
        </p:spPr>
        <p:txBody>
          <a:bodyPr>
            <a:spAutoFit/>
          </a:bodyPr>
          <a:lstStyle/>
          <a:p>
            <a:r>
              <a:rPr lang="pl-PL" dirty="0" err="1"/>
              <a:t>Konstruktory</a:t>
            </a:r>
            <a:r>
              <a:rPr lang="pl-PL" dirty="0"/>
              <a:t> (bezargumentowy)</a:t>
            </a:r>
          </a:p>
          <a:p>
            <a:r>
              <a:rPr lang="pl-PL" dirty="0"/>
              <a:t>Jawna inicjalizacja pól </a:t>
            </a:r>
          </a:p>
          <a:p>
            <a:r>
              <a:rPr lang="pl-PL" dirty="0"/>
              <a:t>Bloki inicjalizacyjne</a:t>
            </a:r>
          </a:p>
        </p:txBody>
      </p:sp>
    </p:spTree>
    <p:extLst>
      <p:ext uri="{BB962C8B-B14F-4D97-AF65-F5344CB8AC3E}">
        <p14:creationId xmlns:p14="http://schemas.microsoft.com/office/powerpoint/2010/main" val="2856199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 bezargumentowy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338187"/>
            <a:ext cx="10515600" cy="418162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double salary;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Employee() </a:t>
            </a:r>
            <a:r>
              <a:rPr lang="en" sz="1800" dirty="0"/>
              <a:t>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    name = "";</a:t>
            </a:r>
            <a:br>
              <a:rPr lang="en" sz="1800" dirty="0"/>
            </a:br>
            <a:r>
              <a:rPr lang="en" sz="1800" dirty="0"/>
              <a:t>        salary = 0;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7049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Jawna inicjalizacja pól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380622"/>
            <a:ext cx="10515600" cy="310133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 = "";</a:t>
            </a:r>
            <a:br>
              <a:rPr lang="en" sz="1800" dirty="0"/>
            </a:br>
            <a:r>
              <a:rPr lang="en" sz="1800" dirty="0"/>
              <a:t>    double salary = 0;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Employee() {		// </a:t>
            </a:r>
            <a:r>
              <a:rPr lang="en" sz="1800" dirty="0" err="1"/>
              <a:t>pusty</a:t>
            </a:r>
            <a:r>
              <a:rPr lang="en" sz="1800" dirty="0"/>
              <a:t> </a:t>
            </a:r>
            <a:r>
              <a:rPr lang="en" sz="1800" dirty="0" err="1"/>
              <a:t>konstruktor</a:t>
            </a:r>
            <a:r>
              <a:rPr lang="en" sz="1800" dirty="0"/>
              <a:t> </a:t>
            </a:r>
            <a:r>
              <a:rPr lang="en" sz="1800" dirty="0" err="1"/>
              <a:t>może</a:t>
            </a:r>
            <a:r>
              <a:rPr lang="en" sz="1800" dirty="0"/>
              <a:t> </a:t>
            </a:r>
            <a:r>
              <a:rPr lang="en" sz="1800" dirty="0" err="1"/>
              <a:t>być</a:t>
            </a:r>
            <a:r>
              <a:rPr lang="en" sz="1800" dirty="0"/>
              <a:t> </a:t>
            </a:r>
            <a:r>
              <a:rPr lang="en" sz="1800" dirty="0" err="1"/>
              <a:t>pominięty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907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Bloki inicjalizacyjne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014961"/>
            <a:ext cx="10515600" cy="52619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double salary;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{</a:t>
            </a:r>
            <a:br>
              <a:rPr lang="en" sz="1800" dirty="0"/>
            </a:br>
            <a:r>
              <a:rPr lang="en" sz="1800" dirty="0"/>
              <a:t>        name = "";</a:t>
            </a:r>
            <a:br>
              <a:rPr lang="en" sz="1800" dirty="0"/>
            </a:br>
            <a:r>
              <a:rPr lang="en" sz="1800" dirty="0"/>
              <a:t>        salary = 0;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}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Employee() {			 // </a:t>
            </a:r>
            <a:r>
              <a:rPr lang="en" sz="1800" dirty="0" err="1"/>
              <a:t>pusty</a:t>
            </a:r>
            <a:r>
              <a:rPr lang="en" sz="1800" dirty="0"/>
              <a:t> </a:t>
            </a:r>
            <a:r>
              <a:rPr lang="en" sz="1800" dirty="0" err="1"/>
              <a:t>konstruktor</a:t>
            </a:r>
            <a:r>
              <a:rPr lang="en" sz="1800" dirty="0"/>
              <a:t> </a:t>
            </a:r>
            <a:r>
              <a:rPr lang="en" sz="1800" dirty="0" err="1"/>
              <a:t>może</a:t>
            </a:r>
            <a:r>
              <a:rPr lang="en" sz="1800" dirty="0"/>
              <a:t> </a:t>
            </a:r>
            <a:r>
              <a:rPr lang="en" sz="1800" dirty="0" err="1"/>
              <a:t>być</a:t>
            </a:r>
            <a:r>
              <a:rPr lang="en" sz="1800" dirty="0"/>
              <a:t> </a:t>
            </a:r>
            <a:r>
              <a:rPr lang="en" sz="1800" dirty="0" err="1"/>
              <a:t>pominięty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99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5C2A-4D52-9E4D-B527-C8C8C1B8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Kompilacja w terminalu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017-6754-6243-B20D-2B01CAB7B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89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Kompilacja programu Java odbywa się za pomocą polecenia </a:t>
            </a:r>
            <a:r>
              <a:rPr lang="pl-PL" b="1" dirty="0" err="1"/>
              <a:t>javac</a:t>
            </a:r>
            <a:r>
              <a:rPr lang="pl-PL" dirty="0"/>
              <a:t>, argumentem jest ścieżka do pliku </a:t>
            </a:r>
            <a:r>
              <a:rPr lang="pl-PL" dirty="0" err="1"/>
              <a:t>java</a:t>
            </a:r>
            <a:r>
              <a:rPr lang="pl-PL" dirty="0"/>
              <a:t>. </a:t>
            </a:r>
            <a:endParaRPr lang="pl-PL" b="1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526A42B-5950-C04E-9CDE-8ECF7961BE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87969"/>
            <a:ext cx="10515600" cy="595311"/>
          </a:xfrm>
        </p:spPr>
        <p:txBody>
          <a:bodyPr>
            <a:normAutofit/>
          </a:bodyPr>
          <a:lstStyle/>
          <a:p>
            <a:r>
              <a:rPr lang="pl-PL" sz="1600" dirty="0"/>
              <a:t>$ </a:t>
            </a:r>
            <a:r>
              <a:rPr lang="pl-PL" sz="1600" dirty="0" err="1"/>
              <a:t>javac</a:t>
            </a:r>
            <a:r>
              <a:rPr lang="pl-PL" sz="1600" dirty="0"/>
              <a:t> </a:t>
            </a:r>
            <a:r>
              <a:rPr lang="pl-PL" sz="1600" dirty="0" err="1"/>
              <a:t>FirstSample.java</a:t>
            </a:r>
            <a:endParaRPr lang="pl-PL" sz="16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E683D22-FFD3-BB42-9B34-EF6E2F42F9D2}"/>
              </a:ext>
            </a:extLst>
          </p:cNvPr>
          <p:cNvSpPr txBox="1">
            <a:spLocks/>
          </p:cNvSpPr>
          <p:nvPr/>
        </p:nvSpPr>
        <p:spPr>
          <a:xfrm>
            <a:off x="838200" y="5291294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4D98116-A26C-6546-B45A-635AD0710C06}"/>
              </a:ext>
            </a:extLst>
          </p:cNvPr>
          <p:cNvSpPr txBox="1">
            <a:spLocks/>
          </p:cNvSpPr>
          <p:nvPr/>
        </p:nvSpPr>
        <p:spPr>
          <a:xfrm>
            <a:off x="838200" y="3931284"/>
            <a:ext cx="10515600" cy="121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000"/>
              <a:t>Polecenie </a:t>
            </a:r>
            <a:r>
              <a:rPr lang="pl-PL" sz="2000" b="1"/>
              <a:t>javac</a:t>
            </a:r>
            <a:r>
              <a:rPr lang="pl-PL" sz="2000"/>
              <a:t> musi </a:t>
            </a:r>
            <a:r>
              <a:rPr lang="en-GB" sz="2000"/>
              <a:t>być</a:t>
            </a:r>
            <a:r>
              <a:rPr lang="pl-PL" sz="2000"/>
              <a:t> </a:t>
            </a:r>
            <a:r>
              <a:rPr lang="en-GB" sz="2000"/>
              <a:t>dostępne </a:t>
            </a:r>
            <a:r>
              <a:rPr lang="en-GB" sz="2000" dirty="0" err="1"/>
              <a:t>dla</a:t>
            </a:r>
            <a:r>
              <a:rPr lang="en-GB" sz="2000" dirty="0"/>
              <a:t> system</a:t>
            </a:r>
            <a:r>
              <a:rPr lang="pl-PL" sz="2000"/>
              <a:t> Windows:</a:t>
            </a:r>
          </a:p>
          <a:p>
            <a:r>
              <a:rPr lang="pl-PL" sz="2000"/>
              <a:t>Bieżąca ścieżka w terminalu musi zawierać javac.exe</a:t>
            </a:r>
          </a:p>
          <a:p>
            <a:r>
              <a:rPr lang="pl-PL" sz="2000"/>
              <a:t>Zmienna środowiskowa PATH musi zawierać ścieżkę do lokalizacji pliku javac.exe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578430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Przeciążanie konstruktorów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08547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Podobnie jak w przypadku metod, </a:t>
            </a:r>
            <a:r>
              <a:rPr lang="pl-PL" dirty="0" err="1"/>
              <a:t>konstruktory</a:t>
            </a:r>
            <a:r>
              <a:rPr lang="pl-PL" dirty="0"/>
              <a:t> w klasie mogą być przeciążane. Konstruktor można wywoływać tylko z innego konstruktora z wykorzystaniem argumentu niejawnego </a:t>
            </a:r>
            <a:r>
              <a:rPr lang="pl-PL" b="1" dirty="0" err="1"/>
              <a:t>this</a:t>
            </a:r>
            <a:r>
              <a:rPr lang="pl-PL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E1CE-E143-9F41-BFB1-98C3C9519CC9}"/>
              </a:ext>
            </a:extLst>
          </p:cNvPr>
          <p:cNvSpPr txBox="1">
            <a:spLocks/>
          </p:cNvSpPr>
          <p:nvPr/>
        </p:nvSpPr>
        <p:spPr>
          <a:xfrm>
            <a:off x="838200" y="2974897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this</a:t>
            </a:r>
            <a:r>
              <a:rPr lang="pl-PL" sz="1800" b="1" dirty="0"/>
              <a:t>(</a:t>
            </a:r>
            <a:r>
              <a:rPr lang="pl-PL" sz="1800" dirty="0"/>
              <a:t>argumenty)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4F80A2-A4B6-2D47-8EB7-9B0ED4DABD92}"/>
              </a:ext>
            </a:extLst>
          </p:cNvPr>
          <p:cNvSpPr txBox="1">
            <a:spLocks/>
          </p:cNvSpPr>
          <p:nvPr/>
        </p:nvSpPr>
        <p:spPr>
          <a:xfrm>
            <a:off x="838200" y="3817787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Employee(String name, double salary, double bonus) {</a:t>
            </a:r>
            <a:br>
              <a:rPr lang="en" sz="1800" dirty="0"/>
            </a:b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en" sz="1800" dirty="0"/>
            </a:br>
            <a:r>
              <a:rPr lang="en" sz="1800" dirty="0"/>
              <a:t>Employee(String name, double</a:t>
            </a:r>
            <a:r>
              <a:rPr lang="en" sz="1800" b="1" dirty="0"/>
              <a:t> </a:t>
            </a:r>
            <a:r>
              <a:rPr lang="en" sz="1800" dirty="0"/>
              <a:t>salary)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this(name, salary, 0);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4811362-17AA-FB40-8E63-9E1A0D3A4E51}"/>
              </a:ext>
            </a:extLst>
          </p:cNvPr>
          <p:cNvSpPr txBox="1">
            <a:spLocks/>
          </p:cNvSpPr>
          <p:nvPr/>
        </p:nvSpPr>
        <p:spPr>
          <a:xfrm>
            <a:off x="10579261" y="6211096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82491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18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Modyfikatory dostępu zmiennych składowych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90783"/>
              </p:ext>
            </p:extLst>
          </p:nvPr>
        </p:nvGraphicFramePr>
        <p:xfrm>
          <a:off x="2024731" y="2837534"/>
          <a:ext cx="8142537" cy="200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9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714179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714179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87871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klasą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562686">
                <a:tc>
                  <a:txBody>
                    <a:bodyPr/>
                    <a:lstStyle/>
                    <a:p>
                      <a:pPr algn="ctr"/>
                      <a:r>
                        <a:rPr lang="pl-PL" sz="2000" b="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562686">
                <a:tc>
                  <a:txBody>
                    <a:bodyPr/>
                    <a:lstStyle/>
                    <a:p>
                      <a:pPr algn="ctr"/>
                      <a:r>
                        <a:rPr lang="pl-PL" sz="2000" b="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b="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530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12339"/>
            <a:ext cx="10515600" cy="3821528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/>
              <a:t>public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dirty="0" err="1"/>
              <a:t>Employee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dirty="0"/>
              <a:t>String </a:t>
            </a:r>
            <a:r>
              <a:rPr lang="pl-PL" dirty="0" err="1"/>
              <a:t>name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salary</a:t>
            </a:r>
            <a:r>
              <a:rPr lang="pl-PL" dirty="0"/>
              <a:t>;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Employee</a:t>
            </a:r>
            <a:r>
              <a:rPr lang="pl-PL" dirty="0"/>
              <a:t>(String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b="1" dirty="0"/>
              <a:t> </a:t>
            </a:r>
            <a:r>
              <a:rPr lang="pl-PL" dirty="0" err="1"/>
              <a:t>salary</a:t>
            </a:r>
            <a:r>
              <a:rPr lang="pl-PL" dirty="0"/>
              <a:t>) { … }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/>
              <a:t>String </a:t>
            </a:r>
            <a:r>
              <a:rPr lang="pl-PL" dirty="0" err="1"/>
              <a:t>getName</a:t>
            </a:r>
            <a:r>
              <a:rPr lang="pl-PL" dirty="0"/>
              <a:t>() { … }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double</a:t>
            </a:r>
            <a:r>
              <a:rPr lang="pl-PL" b="1" dirty="0"/>
              <a:t> </a:t>
            </a:r>
            <a:r>
              <a:rPr lang="pl-PL" dirty="0" err="1"/>
              <a:t>getSalary</a:t>
            </a:r>
            <a:r>
              <a:rPr lang="pl-PL" dirty="0"/>
              <a:t>() { … }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raiseSalary</a:t>
            </a:r>
            <a:r>
              <a:rPr lang="pl-PL" dirty="0"/>
              <a:t>(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byPercent</a:t>
            </a:r>
            <a:r>
              <a:rPr lang="pl-PL" dirty="0"/>
              <a:t>) { … }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8F8ED0-867F-CF49-AF4A-9ADDA17F42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Hermetyzacja (ang. </a:t>
            </a:r>
            <a:r>
              <a:rPr lang="pl-PL" dirty="0" err="1"/>
              <a:t>encapsulation</a:t>
            </a:r>
            <a:r>
              <a:rPr lang="pl-PL" dirty="0"/>
              <a:t>) polega na ukrywaniu danych oraz części metod w ten sposób, że mogę one być dostępne jedynie przez inne metody tej klasy.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CA58FE-BE64-E946-A7FD-F71A0059F8E6}"/>
              </a:ext>
            </a:extLst>
          </p:cNvPr>
          <p:cNvSpPr txBox="1">
            <a:spLocks/>
          </p:cNvSpPr>
          <p:nvPr/>
        </p:nvSpPr>
        <p:spPr>
          <a:xfrm>
            <a:off x="11353800" y="6359558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0854345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typów prostych a referencyjnych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9D32769-3AC4-3D45-B887-77BB3638B378}"/>
              </a:ext>
            </a:extLst>
          </p:cNvPr>
          <p:cNvSpPr txBox="1">
            <a:spLocks/>
          </p:cNvSpPr>
          <p:nvPr/>
        </p:nvSpPr>
        <p:spPr>
          <a:xfrm>
            <a:off x="838200" y="1871493"/>
            <a:ext cx="10515600" cy="4254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Zmienne typów prostych przechowują właściwą wartość, zmienne obiektowe jedynie referencję do obiektu</a:t>
            </a:r>
          </a:p>
          <a:p>
            <a:r>
              <a:rPr lang="pl-PL" dirty="0"/>
              <a:t>Przypisanie do siebie zmiennych typu prostego powoduje przekopiowanie wartości </a:t>
            </a:r>
          </a:p>
          <a:p>
            <a:r>
              <a:rPr lang="pl-PL" dirty="0"/>
              <a:t>Przypisanie do siebie zmiennych typu referencyjnego skutkuje skopiowaniem referencji do obiektu nie zaś utworzeniem kopi obiektu</a:t>
            </a:r>
          </a:p>
          <a:p>
            <a:r>
              <a:rPr lang="pl-PL" dirty="0"/>
              <a:t>Wiele zmiennych może posiadać referencję do tego samego obiektu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CB8F63-D5A8-CF4D-A9CE-4DE83FD4CBC3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263750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Pakiety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3"/>
            <a:ext cx="10515600" cy="237295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Pakiety pozwalają na grupowanie powiązanych ze sobą części programu. Aby stworzyć pakiet należy umieścić instrukcję </a:t>
            </a:r>
            <a:r>
              <a:rPr lang="pl-PL" b="1" dirty="0" err="1"/>
              <a:t>package</a:t>
            </a:r>
            <a:r>
              <a:rPr lang="pl-PL" dirty="0"/>
              <a:t> na początku pliku źródłowego. Klasy znajdujące się w pliku źródłowym znajdą się w przestrzeni nazw pakietu. </a:t>
            </a:r>
          </a:p>
          <a:p>
            <a:pPr marL="0" indent="0">
              <a:buNone/>
            </a:pPr>
            <a:r>
              <a:rPr lang="pl-PL" dirty="0"/>
              <a:t>Ogólna postać instrukcji </a:t>
            </a:r>
            <a:r>
              <a:rPr lang="pl-PL" b="1" dirty="0" err="1"/>
              <a:t>package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362840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package</a:t>
            </a:r>
            <a:r>
              <a:rPr lang="pl-PL" sz="1800" b="1" dirty="0"/>
              <a:t> </a:t>
            </a:r>
            <a:r>
              <a:rPr lang="pl-PL" sz="1800" dirty="0"/>
              <a:t>nazwa</a:t>
            </a:r>
            <a:r>
              <a:rPr lang="pl-PL" sz="1800" b="1" dirty="0"/>
              <a:t>;</a:t>
            </a:r>
            <a:endParaRPr lang="pl-PL" sz="18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4405279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Zgodnie z konwencją do nadawania nazw pakietów używa się odwróconej nazwy domenowej: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5398608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package</a:t>
            </a:r>
            <a:r>
              <a:rPr lang="pl-PL" sz="1800" b="1" dirty="0"/>
              <a:t> </a:t>
            </a:r>
            <a:r>
              <a:rPr lang="pl-PL" sz="1800" dirty="0" err="1"/>
              <a:t>pl.rzeszow.wsiz.podyplomowe.io</a:t>
            </a:r>
            <a:r>
              <a:rPr lang="pl-PL" sz="1800" b="1" dirty="0"/>
              <a:t>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050764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Importowanie pakietów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Aby używać klas zdefiniowanych w innych pakietach można:</a:t>
            </a:r>
          </a:p>
          <a:p>
            <a:r>
              <a:rPr lang="pl-PL" dirty="0"/>
              <a:t>Każde użycie klasy poprzedzić pełną nazwą pakietu z którego pochodzi: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32753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pakiet.NazwaKlasy</a:t>
            </a:r>
            <a:r>
              <a:rPr lang="pl-PL" sz="1800" dirty="0"/>
              <a:t> zmienna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pakiet.NazwaKlasy</a:t>
            </a:r>
            <a:r>
              <a:rPr lang="pl-PL" sz="1800" dirty="0"/>
              <a:t>();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3044106"/>
            <a:ext cx="10515600" cy="48423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Dokonać importu klasy przy wykorzystaniu instrukcji </a:t>
            </a:r>
            <a:r>
              <a:rPr lang="pl-PL" b="1" dirty="0"/>
              <a:t>import</a:t>
            </a:r>
            <a:r>
              <a:rPr lang="pl-PL" dirty="0"/>
              <a:t>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61666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import </a:t>
            </a:r>
            <a:r>
              <a:rPr lang="pl-PL" sz="1800" dirty="0" err="1"/>
              <a:t>pakiet.NazwaKlasy</a:t>
            </a:r>
            <a:r>
              <a:rPr lang="pl-PL" sz="1800" b="1" dirty="0"/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D32E64-6954-7444-8DAB-7903D57D5050}"/>
              </a:ext>
            </a:extLst>
          </p:cNvPr>
          <p:cNvSpPr txBox="1">
            <a:spLocks/>
          </p:cNvSpPr>
          <p:nvPr/>
        </p:nvSpPr>
        <p:spPr>
          <a:xfrm>
            <a:off x="838200" y="4383909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Dokonać importu wszystkich klas pakietu: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4956537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import </a:t>
            </a:r>
            <a:r>
              <a:rPr lang="pl-PL" sz="1800" dirty="0"/>
              <a:t>pakiet.*</a:t>
            </a:r>
            <a:r>
              <a:rPr lang="pl-PL" sz="1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54055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07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Domyślny modyfikator dostępu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68318"/>
              </p:ext>
            </p:extLst>
          </p:nvPr>
        </p:nvGraphicFramePr>
        <p:xfrm>
          <a:off x="1419902" y="2348996"/>
          <a:ext cx="9352196" cy="261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049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71829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Pakiet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pakietem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domyślny (brak</a:t>
                      </a:r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10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Pola statyczne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klasie występuje tylko jeden egzemplarz pola które jest określone jako statyczne. Pola statyczne poprzedzone są modyfikatorem </a:t>
            </a:r>
            <a:r>
              <a:rPr lang="pl-PL" b="1" dirty="0" err="1"/>
              <a:t>static</a:t>
            </a:r>
            <a:r>
              <a:rPr lang="pl-PL" dirty="0"/>
              <a:t>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250521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static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 </a:t>
            </a:r>
            <a:r>
              <a:rPr lang="pl-PL" sz="1800" dirty="0" err="1"/>
              <a:t>counter</a:t>
            </a:r>
            <a:r>
              <a:rPr lang="pl-PL" sz="1800" dirty="0"/>
              <a:t>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2908869"/>
            <a:ext cx="10515600" cy="14927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Wartość pola statycznego jest współdzielona pomiędzy wszystkie instancje danej klasy.</a:t>
            </a:r>
          </a:p>
          <a:p>
            <a:pPr marL="0" indent="0">
              <a:buNone/>
            </a:pPr>
            <a:r>
              <a:rPr lang="pl-PL" dirty="0"/>
              <a:t>Do pól statycznych można sięgnąć nie posiadając egzemplarza danej klasy: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60967B-8490-5848-B373-C8663665D70E}"/>
              </a:ext>
            </a:extLst>
          </p:cNvPr>
          <p:cNvSpPr txBox="1">
            <a:spLocks/>
          </p:cNvSpPr>
          <p:nvPr/>
        </p:nvSpPr>
        <p:spPr>
          <a:xfrm>
            <a:off x="838200" y="4479358"/>
            <a:ext cx="10515600" cy="202103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</a:t>
            </a:r>
            <a:r>
              <a:rPr lang="en" sz="1800" dirty="0" err="1"/>
              <a:t>GlobalCounter</a:t>
            </a:r>
            <a:r>
              <a:rPr lang="en" sz="1800" dirty="0"/>
              <a:t>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static</a:t>
            </a:r>
            <a:r>
              <a:rPr lang="en" sz="1800" dirty="0"/>
              <a:t> </a:t>
            </a:r>
            <a:r>
              <a:rPr lang="en" sz="1800" dirty="0" err="1"/>
              <a:t>int</a:t>
            </a:r>
            <a:r>
              <a:rPr lang="en" sz="1800" dirty="0"/>
              <a:t> counter;</a:t>
            </a:r>
            <a:br>
              <a:rPr lang="en" sz="1800" dirty="0"/>
            </a:br>
            <a:r>
              <a:rPr lang="en" sz="1800" dirty="0"/>
              <a:t>}</a:t>
            </a:r>
          </a:p>
          <a:p>
            <a:pPr>
              <a:spcBef>
                <a:spcPts val="0"/>
              </a:spcBef>
            </a:pPr>
            <a:endParaRPr lang="en" sz="1800" dirty="0"/>
          </a:p>
          <a:p>
            <a:pPr>
              <a:spcBef>
                <a:spcPts val="0"/>
              </a:spcBef>
            </a:pPr>
            <a:r>
              <a:rPr lang="pl-PL" sz="1800" dirty="0" err="1"/>
              <a:t>GlobalCounter.counter</a:t>
            </a:r>
            <a:r>
              <a:rPr lang="pl-PL" sz="1800" dirty="0"/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7755075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Stałe statyczne</a:t>
            </a:r>
            <a:endParaRPr lang="pl-PL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228"/>
            <a:ext cx="10515600" cy="104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przypadku pól statycznych, podobnie jak instancyjnych, również istnieje możliwość dodania słowa kluczowego </a:t>
            </a:r>
            <a:r>
              <a:rPr lang="pl-PL" b="1" dirty="0" err="1"/>
              <a:t>final</a:t>
            </a:r>
            <a:r>
              <a:rPr lang="pl-PL" dirty="0"/>
              <a:t>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6F51FB-F1DC-3140-AE47-A8C5D8E069C5}"/>
              </a:ext>
            </a:extLst>
          </p:cNvPr>
          <p:cNvSpPr txBox="1">
            <a:spLocks/>
          </p:cNvSpPr>
          <p:nvPr/>
        </p:nvSpPr>
        <p:spPr>
          <a:xfrm>
            <a:off x="838200" y="2202465"/>
            <a:ext cx="10515600" cy="418162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public </a:t>
            </a: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private</a:t>
            </a:r>
            <a:r>
              <a:rPr lang="pl-PL" sz="1800" dirty="0"/>
              <a:t> </a:t>
            </a:r>
            <a:r>
              <a:rPr lang="pl-PL" sz="1800" b="1" dirty="0" err="1"/>
              <a:t>static</a:t>
            </a:r>
            <a:r>
              <a:rPr lang="pl-PL" sz="1800" b="1" dirty="0"/>
              <a:t> </a:t>
            </a:r>
            <a:r>
              <a:rPr lang="pl-PL" sz="1800" b="1" dirty="0" err="1"/>
              <a:t>final</a:t>
            </a:r>
            <a:r>
              <a:rPr lang="pl-PL" sz="1800" dirty="0"/>
              <a:t>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b="1" dirty="0"/>
              <a:t>DEFAULT_RAISE </a:t>
            </a:r>
            <a:r>
              <a:rPr lang="pl-PL" sz="1800" dirty="0"/>
              <a:t>= 5;</a:t>
            </a:r>
          </a:p>
          <a:p>
            <a:pPr>
              <a:spcBef>
                <a:spcPts val="0"/>
              </a:spcBef>
            </a:pPr>
            <a:r>
              <a:rPr lang="pl-PL" sz="1800" dirty="0"/>
              <a:t>    …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raiseSalary</a:t>
            </a:r>
            <a:r>
              <a:rPr lang="pl-PL" sz="1800" dirty="0"/>
              <a:t>(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byPercent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raise</a:t>
            </a:r>
            <a:r>
              <a:rPr lang="pl-PL" sz="1800" dirty="0"/>
              <a:t> = </a:t>
            </a:r>
            <a:r>
              <a:rPr lang="pl-PL" sz="1800" dirty="0" err="1"/>
              <a:t>salary</a:t>
            </a:r>
            <a:r>
              <a:rPr lang="pl-PL" sz="1800" dirty="0"/>
              <a:t> * </a:t>
            </a:r>
            <a:r>
              <a:rPr lang="pl-PL" sz="1800" dirty="0" err="1"/>
              <a:t>byPercent</a:t>
            </a:r>
            <a:r>
              <a:rPr lang="pl-PL" sz="1800" dirty="0"/>
              <a:t> / 100;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salary</a:t>
            </a:r>
            <a:r>
              <a:rPr lang="pl-PL" sz="1800" dirty="0"/>
              <a:t> += </a:t>
            </a:r>
            <a:r>
              <a:rPr lang="pl-PL" sz="1800" dirty="0" err="1"/>
              <a:t>raise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raiseSalary</a:t>
            </a:r>
            <a:r>
              <a:rPr lang="pl-PL" sz="1800" dirty="0"/>
              <a:t>(){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this.raiseSalary</a:t>
            </a:r>
            <a:r>
              <a:rPr lang="pl-PL" sz="1800" dirty="0"/>
              <a:t>(</a:t>
            </a:r>
            <a:r>
              <a:rPr lang="pl-PL" sz="1800" b="1" dirty="0"/>
              <a:t>DEFAULT_RAISE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612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Metody statyczne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Metoda statyczna nie działają na obiektach (instancjach) danej klasy. Nie posiadają parametru niejawnego </a:t>
            </a:r>
            <a:r>
              <a:rPr lang="pl-PL" b="1" dirty="0" err="1"/>
              <a:t>this</a:t>
            </a:r>
            <a:r>
              <a:rPr lang="pl-PL" dirty="0"/>
              <a:t>, toteż za ich pomocą nie można operować na składowych obiektu. Posiadają natomiast dostęp do innych pól i metod statycznych klasy.</a:t>
            </a:r>
          </a:p>
          <a:p>
            <a:pPr marL="0" indent="0">
              <a:buNone/>
            </a:pPr>
            <a:r>
              <a:rPr lang="pl-PL" dirty="0"/>
              <a:t>Metody statyczne można wywoływać nie posiadając egzemplarza danej klasy: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7378297-1F69-1C4F-8505-D7D01B0A5A7C}"/>
              </a:ext>
            </a:extLst>
          </p:cNvPr>
          <p:cNvSpPr txBox="1">
            <a:spLocks/>
          </p:cNvSpPr>
          <p:nvPr/>
        </p:nvSpPr>
        <p:spPr>
          <a:xfrm>
            <a:off x="838200" y="3751643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Calc {</a:t>
            </a:r>
            <a:br>
              <a:rPr lang="en" sz="1800" dirty="0"/>
            </a:br>
            <a:r>
              <a:rPr lang="en" sz="1800"/>
              <a:t>    </a:t>
            </a:r>
            <a:r>
              <a:rPr lang="en" sz="1800" b="1"/>
              <a:t>static</a:t>
            </a:r>
            <a:r>
              <a:rPr lang="en" sz="1800"/>
              <a:t> </a:t>
            </a:r>
            <a:r>
              <a:rPr lang="en" sz="1800" dirty="0"/>
              <a:t>long square(long x) {</a:t>
            </a:r>
            <a:br>
              <a:rPr lang="en" sz="1800" dirty="0"/>
            </a:br>
            <a:r>
              <a:rPr lang="en" sz="1800" dirty="0"/>
              <a:t>        return x * x;</a:t>
            </a:r>
            <a:br>
              <a:rPr lang="en" sz="1800" dirty="0"/>
            </a:br>
            <a:r>
              <a:rPr lang="en" sz="1800" dirty="0"/>
              <a:t>    };</a:t>
            </a:r>
            <a:br>
              <a:rPr lang="en" sz="1800" dirty="0"/>
            </a:br>
            <a:r>
              <a:rPr lang="en" sz="1800" dirty="0"/>
              <a:t>}</a:t>
            </a:r>
          </a:p>
          <a:p>
            <a:pPr>
              <a:spcBef>
                <a:spcPts val="0"/>
              </a:spcBef>
            </a:pPr>
            <a:r>
              <a:rPr lang="en" sz="1800" dirty="0"/>
              <a:t>…</a:t>
            </a:r>
          </a:p>
          <a:p>
            <a:pPr>
              <a:spcBef>
                <a:spcPts val="0"/>
              </a:spcBef>
            </a:pPr>
            <a:r>
              <a:rPr lang="en" sz="1800" dirty="0"/>
              <a:t>long x = </a:t>
            </a:r>
            <a:r>
              <a:rPr lang="en" sz="1800" dirty="0" err="1"/>
              <a:t>Calc.square</a:t>
            </a:r>
            <a:r>
              <a:rPr lang="en" sz="1800" dirty="0"/>
              <a:t>(10);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396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1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15393</TotalTime>
  <Words>6568</Words>
  <Application>Microsoft Office PowerPoint</Application>
  <PresentationFormat>Widescreen</PresentationFormat>
  <Paragraphs>800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Arial</vt:lpstr>
      <vt:lpstr>Calibri</vt:lpstr>
      <vt:lpstr>Calibri Light</vt:lpstr>
      <vt:lpstr>Helvetica Neue</vt:lpstr>
      <vt:lpstr>Menlo</vt:lpstr>
      <vt:lpstr>Wingdings</vt:lpstr>
      <vt:lpstr>Office Theme</vt:lpstr>
      <vt:lpstr>Języki i metody programowania</vt:lpstr>
      <vt:lpstr>Wprowadzenie do koncepcji JVM  i środowiska Java</vt:lpstr>
      <vt:lpstr>Czym jest Java?</vt:lpstr>
      <vt:lpstr>Środowisko uruchomieniowe JRE</vt:lpstr>
      <vt:lpstr>JVM i kod bajtowy</vt:lpstr>
      <vt:lpstr>JRE vs JDK</vt:lpstr>
      <vt:lpstr>Proces budowy i uruchamiania aplikacji</vt:lpstr>
      <vt:lpstr>Pierwszy program w Java</vt:lpstr>
      <vt:lpstr>Kompilacja w terminalu</vt:lpstr>
      <vt:lpstr>Uruchamianie w terminalu</vt:lpstr>
      <vt:lpstr>Cechy języka Java</vt:lpstr>
      <vt:lpstr>Podstawowe pojęcia i zasady programowania obiektowego</vt:lpstr>
      <vt:lpstr>Historia metodologii programowania</vt:lpstr>
      <vt:lpstr>Podstawowe pojęcia programowania obiektowego</vt:lpstr>
      <vt:lpstr>Cechy obiektu</vt:lpstr>
      <vt:lpstr>Podstawowe zasady programowania obiektowego</vt:lpstr>
      <vt:lpstr>Podstawowe elementy języka Java</vt:lpstr>
      <vt:lpstr>Komentarze</vt:lpstr>
      <vt:lpstr>Komentarz pojedynczy</vt:lpstr>
      <vt:lpstr>Komentarz wieloliniowy</vt:lpstr>
      <vt:lpstr>Typy danych</vt:lpstr>
      <vt:lpstr>Podstawowe typy danych w Javie</vt:lpstr>
      <vt:lpstr>Typy całkowite</vt:lpstr>
      <vt:lpstr>Typy zmiennoprzecinkowe</vt:lpstr>
      <vt:lpstr>Typ char</vt:lpstr>
      <vt:lpstr>Typ boolean</vt:lpstr>
      <vt:lpstr>Literały</vt:lpstr>
      <vt:lpstr>Literały całkowite</vt:lpstr>
      <vt:lpstr>Literały zmiennoprzecinkowe</vt:lpstr>
      <vt:lpstr>Literały boolean</vt:lpstr>
      <vt:lpstr>Literały znakowe</vt:lpstr>
      <vt:lpstr>Sekwencje specjalne</vt:lpstr>
      <vt:lpstr>Literały łańcuchowe</vt:lpstr>
      <vt:lpstr>Zmienne</vt:lpstr>
      <vt:lpstr>Zmienne</vt:lpstr>
      <vt:lpstr>Zmienne - nazewnictwo</vt:lpstr>
      <vt:lpstr>Inicjalizacja zmiennych</vt:lpstr>
      <vt:lpstr>Inicjalizacja zmiennych wyrażeniem</vt:lpstr>
      <vt:lpstr>Stałe</vt:lpstr>
      <vt:lpstr>Typ referencyjny</vt:lpstr>
      <vt:lpstr>Tworzenie i wykorzystanie obiektów</vt:lpstr>
      <vt:lpstr>Łańcuchy</vt:lpstr>
      <vt:lpstr>Łańcuchy znaków</vt:lpstr>
      <vt:lpstr>Konkatenacja łańcuchów</vt:lpstr>
      <vt:lpstr>„Modyfikacja” łańcuchów</vt:lpstr>
      <vt:lpstr>Porównywanie łańcuchów</vt:lpstr>
      <vt:lpstr>Długość łańcuchów</vt:lpstr>
      <vt:lpstr>StringBuilder</vt:lpstr>
      <vt:lpstr>Operatory</vt:lpstr>
      <vt:lpstr>Operatory</vt:lpstr>
      <vt:lpstr>Operatory arytmetyczne</vt:lpstr>
      <vt:lpstr>Inkrementacja i dekrementacja</vt:lpstr>
      <vt:lpstr>Formy: przedrostkowa i przyrostkowa</vt:lpstr>
      <vt:lpstr>Operatory relacyjne</vt:lpstr>
      <vt:lpstr>Operatory logiczne</vt:lpstr>
      <vt:lpstr>Operatory logiczne - zestawienie</vt:lpstr>
      <vt:lpstr>Złożone (skrótowe) operatory przypisania</vt:lpstr>
      <vt:lpstr>Priorytety operatorów i nawiasy</vt:lpstr>
      <vt:lpstr>Priorytety operatorów i nawiasy</vt:lpstr>
      <vt:lpstr>Promowanie typów</vt:lpstr>
      <vt:lpstr>Rzutowanie</vt:lpstr>
      <vt:lpstr>Przepływ sterowania</vt:lpstr>
      <vt:lpstr>Blok</vt:lpstr>
      <vt:lpstr>Instrukcja warunkowa if</vt:lpstr>
      <vt:lpstr>Drabinka if-else-if</vt:lpstr>
      <vt:lpstr>Instrukcja wyboru switch</vt:lpstr>
      <vt:lpstr>Operator trójargumentowy ?:</vt:lpstr>
      <vt:lpstr>Pętle</vt:lpstr>
      <vt:lpstr>Pętla for</vt:lpstr>
      <vt:lpstr>Pętla while</vt:lpstr>
      <vt:lpstr>Pętla do while</vt:lpstr>
      <vt:lpstr>Instrukcja break</vt:lpstr>
      <vt:lpstr>Instrukcja continue</vt:lpstr>
      <vt:lpstr>Klasy</vt:lpstr>
      <vt:lpstr>Budowa metody</vt:lpstr>
      <vt:lpstr>Metoda nie zwracająca wyniku</vt:lpstr>
      <vt:lpstr>Przykład definicji klasy</vt:lpstr>
      <vt:lpstr>Tworzenie obiektów klasy</vt:lpstr>
      <vt:lpstr>Parametry metod</vt:lpstr>
      <vt:lpstr>Przeciążanie metod</vt:lpstr>
      <vt:lpstr>Przeciążanie metod – przykład</vt:lpstr>
      <vt:lpstr>Konstruktor</vt:lpstr>
      <vt:lpstr>Parametr niejawny this</vt:lpstr>
      <vt:lpstr>Konstruktor - przykład</vt:lpstr>
      <vt:lpstr>Inicjalizacja pól wartościami domyślnymi  </vt:lpstr>
      <vt:lpstr>Metody inicjalizacji pól klasy</vt:lpstr>
      <vt:lpstr>Konstruktor bezargumentowy</vt:lpstr>
      <vt:lpstr>Jawna inicjalizacja pól</vt:lpstr>
      <vt:lpstr>Bloki inicjalizacyjne</vt:lpstr>
      <vt:lpstr>Przeciążanie konstruktorów</vt:lpstr>
      <vt:lpstr>Modyfikatory dostępu zmiennych składowych</vt:lpstr>
      <vt:lpstr>Hermetyzacja</vt:lpstr>
      <vt:lpstr>Zmienne typów prostych a referencyjnych</vt:lpstr>
      <vt:lpstr>Pakiety</vt:lpstr>
      <vt:lpstr>Importowanie pakietów</vt:lpstr>
      <vt:lpstr>Domyślny modyfikator dostępu</vt:lpstr>
      <vt:lpstr>Pola statyczne</vt:lpstr>
      <vt:lpstr>Stałe statyczne</vt:lpstr>
      <vt:lpstr>Metody statyczne</vt:lpstr>
      <vt:lpstr>Tablice</vt:lpstr>
      <vt:lpstr>Tablice jednowymiarowe</vt:lpstr>
      <vt:lpstr>Inicjalizacja tablic</vt:lpstr>
      <vt:lpstr>Dostęp do elementów tablicy</vt:lpstr>
      <vt:lpstr>Tablice jednowymiarowe – przykład</vt:lpstr>
      <vt:lpstr>Tablice wielowymiarowe</vt:lpstr>
      <vt:lpstr>Rozszerzona pętla for</vt:lpstr>
      <vt:lpstr>Typ wyliczeniowy</vt:lpstr>
      <vt:lpstr>Dziedziczenie</vt:lpstr>
      <vt:lpstr>Dziedziczenie - przykład</vt:lpstr>
      <vt:lpstr>Konstruktor a dziedziczenie</vt:lpstr>
      <vt:lpstr>Przesłanianie metod</vt:lpstr>
      <vt:lpstr>Modyfikatory dostępu - tabela pełna </vt:lpstr>
      <vt:lpstr>Klasy abstrakcyjne</vt:lpstr>
      <vt:lpstr>Zasada zamienialności</vt:lpstr>
      <vt:lpstr>Zasada zamienialności - przykład</vt:lpstr>
      <vt:lpstr>Polimorfizm</vt:lpstr>
      <vt:lpstr>Klasa bazowa Object</vt:lpstr>
      <vt:lpstr>Klasy i metody finalne</vt:lpstr>
      <vt:lpstr>Interfejsy</vt:lpstr>
      <vt:lpstr>Definiowanie własnych interfejsów</vt:lpstr>
      <vt:lpstr>Implementacja interfejsu</vt:lpstr>
      <vt:lpstr>Przykład definicji i implementacji interfejsu</vt:lpstr>
      <vt:lpstr>Interfejsy - polimorfizm</vt:lpstr>
      <vt:lpstr>Generyczne listy tablicowe</vt:lpstr>
      <vt:lpstr>Generyczne listy tablicowe - przykład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Mariusz Tymowicz</cp:lastModifiedBy>
  <cp:revision>1063</cp:revision>
  <dcterms:created xsi:type="dcterms:W3CDTF">2019-11-08T18:27:13Z</dcterms:created>
  <dcterms:modified xsi:type="dcterms:W3CDTF">2021-11-12T22:28:22Z</dcterms:modified>
</cp:coreProperties>
</file>