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" y="720"/>
            <a:ext cx="10079280" cy="7559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         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7841520" y="576000"/>
            <a:ext cx="1266120" cy="719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" name="TextShape 4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554BA22D-47F3-45B8-A1E0-9D5A526C4051}" type="slidenum">
              <a:rPr b="0" lang="fr-FR" sz="1400" spc="-1" strike="noStrike">
                <a:latin typeface="DejaVu Sans Condensed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20" y="720"/>
            <a:ext cx="10079280" cy="7559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         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7841520" y="576000"/>
            <a:ext cx="1266120" cy="71964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B91D1127-27F4-456D-B0D0-C717ACBAD4C1}" type="slidenum">
              <a:rPr b="0" lang="fr-FR" sz="1400" spc="-1" strike="noStrike">
                <a:latin typeface="DejaVu Sans Condensed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Projet e-TAC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800" spc="-1" strike="noStrike">
                <a:latin typeface="Arial"/>
              </a:rPr>
              <a:t>Gérer le site web du projet</a:t>
            </a:r>
            <a:endParaRPr b="0" lang="fr-F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4800" spc="-1" strike="noStrike">
                <a:latin typeface="Arial"/>
              </a:rPr>
              <a:t>sous Jekyll</a:t>
            </a:r>
            <a:endParaRPr b="0" lang="fr-F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200" spc="-1" strike="noStrike">
                <a:latin typeface="Arial"/>
              </a:rPr>
              <a:t>Mardi 21/11/2017</a:t>
            </a:r>
            <a:br/>
            <a:r>
              <a:rPr b="0" lang="fr-FR" sz="2200" spc="-1" strike="noStrike">
                <a:latin typeface="Arial"/>
              </a:rPr>
              <a:t>Atelier Canopé 57 - Montigny</a:t>
            </a:r>
            <a:endParaRPr b="0" lang="fr-FR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Modifier l’introduction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504000" y="1872000"/>
            <a:ext cx="8496000" cy="43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Arial"/>
              </a:rPr>
              <a:t>Le texte de cette section haute de la page d’accueil est contenu dans le fichier </a:t>
            </a:r>
            <a:r>
              <a:rPr b="1" lang="fr-FR" sz="2200" spc="-1" strike="noStrike">
                <a:latin typeface="Arial"/>
              </a:rPr>
              <a:t>intro.yml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fr-FR" sz="2200" spc="-1" strike="noStrike">
                <a:latin typeface="Arial"/>
              </a:rPr>
              <a:t>section-accueil</a:t>
            </a:r>
            <a:r>
              <a:rPr b="0" lang="fr-FR" sz="2200" spc="-1" strike="noStrike">
                <a:latin typeface="Arial"/>
              </a:rPr>
              <a:t> correspond au contenu du bandeau principal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fr-FR" sz="2200" spc="-1" strike="noStrike">
                <a:latin typeface="Arial"/>
              </a:rPr>
              <a:t>section-1</a:t>
            </a:r>
            <a:r>
              <a:rPr b="0" lang="fr-FR" sz="2200" spc="-1" strike="noStrike">
                <a:latin typeface="Arial"/>
              </a:rPr>
              <a:t> correspond aux textes à gauche de l’illustration « pot de crayons »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fr-FR" sz="2200" spc="-1" strike="noStrike">
                <a:latin typeface="Noto Sans"/>
                <a:ea typeface="Noto Sans"/>
              </a:rPr>
              <a:t>section-2</a:t>
            </a:r>
            <a:r>
              <a:rPr b="0" lang="fr-FR" sz="2200" spc="-1" strike="noStrike">
                <a:latin typeface="Noto Sans"/>
                <a:ea typeface="Noto Sans"/>
              </a:rPr>
              <a:t> correspond au texte à droite de l’ordinateur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Noto Sans"/>
                <a:ea typeface="Noto Sans"/>
              </a:rPr>
              <a:t>Remplacer le texte en alsacien par des c²ontenus pertinents</a:t>
            </a:r>
            <a:br/>
            <a:r>
              <a:rPr b="0" lang="fr-FR" sz="2000" spc="-1" strike="noStrike">
                <a:latin typeface="Noto Sans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Modifier le calendrier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504000" y="1872000"/>
            <a:ext cx="8496000" cy="43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Arial"/>
              </a:rPr>
              <a:t>Le texte de cette section de la page d’accueil est contenu dans le fichier </a:t>
            </a:r>
            <a:r>
              <a:rPr b="1" lang="fr-FR" sz="2200" spc="-1" strike="noStrike">
                <a:latin typeface="Arial"/>
              </a:rPr>
              <a:t>calendar.yml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Arial"/>
              </a:rPr>
              <a:t>Six événements principaux y sont prévus, le plus ancien en bas de la liste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Arial"/>
              </a:rPr>
              <a:t>Chaque bloc container-n correspond au descriptif d’un événement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Noto Sans"/>
                <a:ea typeface="Noto Sans"/>
              </a:rPr>
              <a:t>Remplacer les textes existants par des contenus pertinents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Noto Sans"/>
                <a:ea typeface="Noto Sans"/>
              </a:rPr>
              <a:t>L’ajout d’un événement supplémentaire ne peut pas se faire en rajoutant simplement une section container-</a:t>
            </a:r>
            <a:br/>
            <a:r>
              <a:rPr b="0" lang="fr-FR" sz="2000" spc="-1" strike="noStrike">
                <a:latin typeface="Noto Sans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Publier un article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504000" y="1872000"/>
            <a:ext cx="8496000" cy="43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Arial"/>
              </a:rPr>
              <a:t>Les articles se trouvent dans le dossier _posts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Arial"/>
              </a:rPr>
              <a:t>Ils portent l’extension .md et sont au format Markdown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Arial"/>
              </a:rPr>
              <a:t>Leurs noms sont composés de la date suivie du titre : </a:t>
            </a:r>
            <a:br/>
            <a:r>
              <a:rPr b="1" lang="fr-FR" sz="2200" spc="-1" strike="noStrike">
                <a:latin typeface="Arial"/>
              </a:rPr>
              <a:t>2016-05-20-articletest03.md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Arial"/>
              </a:rPr>
              <a:t>Ils commencent par une section de métadonnées dite</a:t>
            </a:r>
            <a:r>
              <a:rPr b="0" i="1" lang="fr-FR" sz="2200" spc="-1" strike="noStrike">
                <a:latin typeface="Arial"/>
              </a:rPr>
              <a:t> Front Matter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Noto Sans"/>
                <a:ea typeface="Noto Sans"/>
              </a:rPr>
              <a:t>Le plus simple est de recopier un post précédent et de modifier les éléments pertinents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latin typeface="Noto Sans"/>
                <a:ea typeface="Noto Sans"/>
              </a:rPr>
              <a:t>La liste des catégories est disponible dans le fichier </a:t>
            </a:r>
            <a:r>
              <a:rPr b="1" lang="fr-FR" sz="2200" spc="-1" strike="noStrike">
                <a:latin typeface="Noto Sans"/>
                <a:ea typeface="Noto Sans"/>
              </a:rPr>
              <a:t>nav.yml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Noto Sans"/>
                <a:ea typeface="Noto Sans"/>
              </a:rPr>
              <a:t>Attention à l’heure de l’article : si elle n’est pas encore échue, il ne sera pas publié</a:t>
            </a:r>
            <a:br/>
            <a:r>
              <a:rPr b="0" lang="fr-FR" sz="2000" spc="-1" strike="noStrike">
                <a:latin typeface="Noto Sans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Gérer les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504000" y="1872000"/>
            <a:ext cx="8496000" cy="43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L’ensemble des images sont contenues dans le dossier </a:t>
            </a:r>
            <a:r>
              <a:rPr b="1" lang="fr-FR" sz="2000" spc="-1" strike="noStrike">
                <a:latin typeface="Arial"/>
              </a:rPr>
              <a:t>img</a:t>
            </a:r>
            <a:r>
              <a:rPr b="0" lang="fr-FR" sz="2000" spc="-1" strike="noStrike">
                <a:latin typeface="Arial"/>
              </a:rPr>
              <a:t> et ses sous-dossiers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Attention aux droits afférents aux images : droit d’auteur et droit à l’image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Réduire au maximum la taille et le poids des images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  <a:ea typeface="Noto Sans"/>
              </a:rPr>
              <a:t>Pour les posts, la mise en place d’une image d’entête et automatique et renseignée dans les métadonnées</a:t>
            </a:r>
            <a:br/>
            <a:r>
              <a:rPr b="0" lang="fr-FR" sz="2000" spc="-1" strike="noStrike">
                <a:latin typeface="Noto Sans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Crédits et mentions légales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504000" y="1872000"/>
            <a:ext cx="8496000" cy="43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Les crédits et mentions légales sont regroupés en une seule page, reprise du site de l’université de Lorraine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Les éléments du texte doivent être revus pour adaptation au projet e-TAC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  <a:ea typeface="Noto Sans"/>
              </a:rPr>
              <a:t>Pour modifier crédits et mentions légales, éditer le fichier credit.md, au format Markdown.</a:t>
            </a:r>
            <a:br/>
            <a:r>
              <a:rPr b="0" lang="fr-FR" sz="2000" spc="-1" strike="noStrike">
                <a:latin typeface="Noto Sans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Gérer le formulaire de contact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504000" y="1872000"/>
            <a:ext cx="8496000" cy="43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Le formulaire de contact, en bas de chaque page, est un </a:t>
            </a:r>
            <a:r>
              <a:rPr b="0" lang="fr-FR" sz="2000" spc="-1" strike="noStrike">
                <a:latin typeface="Arial"/>
              </a:rPr>
              <a:t>service externe, fournit gratuitement par Formspree.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L’adresse à laquelle le formulaire envoie les messages est </a:t>
            </a:r>
            <a:r>
              <a:rPr b="0" lang="fr-FR" sz="2000" spc="-1" strike="noStrike">
                <a:latin typeface="Arial"/>
              </a:rPr>
              <a:t>indiquée dans le fichier </a:t>
            </a:r>
            <a:r>
              <a:rPr b="1" lang="fr-FR" sz="2000" spc="-1" strike="noStrike">
                <a:latin typeface="Arial"/>
              </a:rPr>
              <a:t>_config.yml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Elle est définie dans la section </a:t>
            </a:r>
            <a:r>
              <a:rPr b="0" i="1" lang="fr-FR" sz="2000" spc="-1" strike="noStrike">
                <a:latin typeface="Arial"/>
              </a:rPr>
              <a:t>#Site Settings</a:t>
            </a:r>
            <a:r>
              <a:rPr b="0" lang="fr-FR" sz="2000" spc="-1" strike="noStrike">
                <a:latin typeface="Arial"/>
              </a:rPr>
              <a:t>, à la ligne</a:t>
            </a:r>
            <a:br/>
            <a:r>
              <a:rPr b="1" lang="fr-FR" sz="2000" spc="-1" strike="noStrike">
                <a:latin typeface="Arial"/>
              </a:rPr>
              <a:t>form_mail : "contact@bac-a-sable.eu"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  <a:ea typeface="Noto Sans"/>
              </a:rPr>
              <a:t>Les différents noms de champs, consignes… sont fixés </a:t>
            </a:r>
            <a:r>
              <a:rPr b="0" lang="fr-FR" sz="2000" spc="-1" strike="noStrike">
                <a:latin typeface="Arial"/>
                <a:ea typeface="Noto Sans"/>
              </a:rPr>
              <a:t>dans le fichier </a:t>
            </a:r>
            <a:r>
              <a:rPr b="1" lang="fr-FR" sz="2000" spc="-1" strike="noStrike">
                <a:latin typeface="Arial"/>
                <a:ea typeface="Noto Sans"/>
              </a:rPr>
              <a:t>_data/fr/nav.yml</a:t>
            </a:r>
            <a:r>
              <a:rPr b="0" lang="fr-FR" sz="2000" spc="-1" strike="noStrike">
                <a:latin typeface="Arial"/>
                <a:ea typeface="Noto Sans"/>
              </a:rPr>
              <a:t> dans la section </a:t>
            </a:r>
            <a:r>
              <a:rPr b="0" i="1" lang="fr-FR" sz="2000" spc="-1" strike="noStrike">
                <a:latin typeface="Arial"/>
                <a:ea typeface="Noto Sans"/>
              </a:rPr>
              <a:t>#formulaire de contact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  <a:ea typeface="Noto Sans"/>
              </a:rPr>
              <a:t>A la première utilisation, le service Formspree envoie un </a:t>
            </a:r>
            <a:r>
              <a:rPr b="0" lang="fr-FR" sz="2000" spc="-1" strike="noStrike">
                <a:latin typeface="Arial"/>
                <a:ea typeface="Noto Sans"/>
              </a:rPr>
              <a:t>message à l’adresse de contact pour demander une </a:t>
            </a:r>
            <a:r>
              <a:rPr b="0" lang="fr-FR" sz="2000" spc="-1" strike="noStrike">
                <a:latin typeface="Arial"/>
                <a:ea typeface="Noto Sans"/>
              </a:rPr>
              <a:t>validation afin d’éviter la multiplication de messages de </a:t>
            </a:r>
            <a:r>
              <a:rPr b="0" i="1" lang="fr-FR" sz="2000" spc="-1" strike="noStrike">
                <a:latin typeface="Arial"/>
                <a:ea typeface="Noto Sans"/>
              </a:rPr>
              <a:t>spam</a:t>
            </a:r>
            <a:r>
              <a:rPr b="0" lang="fr-FR" sz="2000" spc="-1" strike="noStrike">
                <a:latin typeface="Arial"/>
                <a:ea typeface="Noto Sans"/>
              </a:rPr>
              <a:t>.</a:t>
            </a:r>
            <a:br/>
            <a:r>
              <a:rPr b="0" lang="fr-FR" sz="2000" spc="-1" strike="noStrike">
                <a:latin typeface="Noto Sans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Mettre à jour le site distant - 1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872000"/>
            <a:ext cx="8496000" cy="43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Trois opérations successives pour le transfert des fichiers modifiés vers le dépôt distant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Marquer tous les fichiers modifiés pour enregistrement dans le dépôt local : </a:t>
            </a:r>
            <a:r>
              <a:rPr b="1" lang="fr-FR" sz="2000" spc="-1" strike="noStrike">
                <a:latin typeface="Arial"/>
              </a:rPr>
              <a:t>git add .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Créer un paquet cohérent de fichiers (commit) et l’enregistrer dans le dépôt local : git commit -m </a:t>
            </a:r>
            <a:r>
              <a:rPr b="0" lang="fr-FR" sz="2000" spc="-1" strike="noStrike">
                <a:latin typeface="Noto Sans"/>
                <a:ea typeface="Noto Sans"/>
              </a:rPr>
              <a:t>"</a:t>
            </a:r>
            <a:r>
              <a:rPr b="0" lang="fr-FR" sz="2000" spc="-1" strike="noStrike">
                <a:latin typeface="Arial"/>
                <a:ea typeface="Noto Sans"/>
              </a:rPr>
              <a:t>description du commit</a:t>
            </a:r>
            <a:r>
              <a:rPr b="0" lang="fr-FR" sz="2000" spc="-1" strike="noStrike">
                <a:latin typeface="Noto Sans"/>
                <a:ea typeface="Noto Sans"/>
              </a:rPr>
              <a:t>"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Noto Sans"/>
                <a:ea typeface="Noto Sans"/>
              </a:rPr>
              <a:t>Pousser le dernier commit vers le dépôt distant : </a:t>
            </a:r>
            <a:r>
              <a:rPr b="1" lang="fr-FR" sz="2000" spc="-1" strike="noStrike">
                <a:latin typeface="Noto Sans"/>
                <a:ea typeface="Noto Sans"/>
              </a:rPr>
              <a:t>git push origin master</a:t>
            </a:r>
            <a:r>
              <a:rPr b="0" lang="fr-FR" sz="2000" spc="-1" strike="noStrike">
                <a:latin typeface="Noto Sans"/>
                <a:ea typeface="Noto Sans"/>
              </a:rPr>
              <a:t> – nom d’utilisateur et mot de passe seront demandés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448000" y="5400000"/>
            <a:ext cx="4876200" cy="134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Mettre à jour le site distant - 2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 un autre contributeur a modifié des fichiers, la mise à jour du site distant n’est pas possible immédiatement : message d’erreur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Il faut d’abord synchroniser site distant et site local par </a:t>
            </a:r>
            <a:r>
              <a:rPr b="1" lang="fr-FR" sz="2000" spc="-1" strike="noStrike">
                <a:latin typeface="Arial"/>
              </a:rPr>
              <a:t>git pull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latin typeface="Arial"/>
              </a:rPr>
              <a:t>PUSH : </a:t>
            </a:r>
            <a:r>
              <a:rPr b="0" lang="fr-FR" sz="2000" spc="-1" strike="noStrike">
                <a:latin typeface="Arial"/>
              </a:rPr>
              <a:t>du</a:t>
            </a:r>
            <a:r>
              <a:rPr b="1" lang="fr-FR" sz="2000" spc="-1" strike="noStrike">
                <a:latin typeface="Arial"/>
              </a:rPr>
              <a:t> LOCAL </a:t>
            </a:r>
            <a:r>
              <a:rPr b="0" lang="fr-FR" sz="2000" spc="-1" strike="noStrike">
                <a:latin typeface="Arial"/>
              </a:rPr>
              <a:t>vers le</a:t>
            </a:r>
            <a:r>
              <a:rPr b="1" lang="fr-FR" sz="2000" spc="-1" strike="noStrike">
                <a:latin typeface="Arial"/>
              </a:rPr>
              <a:t> DISTANT – Pousser </a:t>
            </a:r>
            <a:r>
              <a:rPr b="0" lang="fr-FR" sz="2000" spc="-1" strike="noStrike">
                <a:latin typeface="Arial"/>
              </a:rPr>
              <a:t>vers les autres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latin typeface="Arial"/>
              </a:rPr>
              <a:t>PULL : </a:t>
            </a:r>
            <a:r>
              <a:rPr b="0" lang="fr-FR" sz="2000" spc="-1" strike="noStrike">
                <a:latin typeface="Arial"/>
              </a:rPr>
              <a:t>du</a:t>
            </a:r>
            <a:r>
              <a:rPr b="1" lang="fr-FR" sz="2000" spc="-1" strike="noStrike">
                <a:latin typeface="Arial"/>
              </a:rPr>
              <a:t> DISTANT </a:t>
            </a:r>
            <a:r>
              <a:rPr b="0" lang="fr-FR" sz="2000" spc="-1" strike="noStrike">
                <a:latin typeface="Arial"/>
              </a:rPr>
              <a:t>vers le</a:t>
            </a:r>
            <a:r>
              <a:rPr b="1" lang="fr-FR" sz="2000" spc="-1" strike="noStrike">
                <a:latin typeface="Arial"/>
              </a:rPr>
              <a:t> LOCAL – Tirer </a:t>
            </a:r>
            <a:r>
              <a:rPr b="0" lang="fr-FR" sz="2000" spc="-1" strike="noStrike">
                <a:latin typeface="Arial"/>
              </a:rPr>
              <a:t>vers moi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955080" y="3916440"/>
            <a:ext cx="8152560" cy="32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Générer un site à copier par FTP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091520" y="5465160"/>
            <a:ext cx="7571880" cy="161892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1440000" y="2736000"/>
            <a:ext cx="794376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jekyll serve</a:t>
            </a:r>
            <a:r>
              <a:rPr b="0" lang="fr-FR" sz="1800" spc="-1" strike="noStrike">
                <a:latin typeface="Arial"/>
              </a:rPr>
              <a:t> crée un site local, avec des liens pointant sur </a:t>
            </a:r>
            <a:r>
              <a:rPr b="1" lang="fr-FR" sz="1800" spc="-1" strike="noStrike">
                <a:latin typeface="Arial"/>
              </a:rPr>
              <a:t>http://localhost</a:t>
            </a:r>
            <a:r>
              <a:rPr b="0" lang="fr-FR" sz="1800" spc="-1" strike="noStrike">
                <a:latin typeface="Arial"/>
              </a:rPr>
              <a:t>.</a:t>
            </a:r>
            <a:br/>
            <a:r>
              <a:rPr b="1" lang="fr-FR" sz="1800" spc="-1" strike="noStrike">
                <a:latin typeface="Arial"/>
              </a:rPr>
              <a:t>jekyll build</a:t>
            </a:r>
            <a:r>
              <a:rPr b="0" lang="fr-FR" sz="1800" spc="-1" strike="noStrike">
                <a:latin typeface="Arial"/>
              </a:rPr>
              <a:t> crée l’arborescence de fichiers correspondant à l’adresse du site</a:t>
            </a:r>
            <a:br/>
            <a:r>
              <a:rPr b="0" lang="fr-FR" sz="1800" spc="-1" strike="noStrike">
                <a:latin typeface="Arial"/>
              </a:rPr>
              <a:t>où doivent être déposés les fichiers.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Cette adresse est définie dans le fichier _config.yml par la ligne :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latin typeface="Arial"/>
              </a:rPr>
              <a:t>url: "https://projet-etac.github.io"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68000" y="1764000"/>
            <a:ext cx="80931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Github génère automatiquement les pages Web à partir des fichiers Jekyll dès</a:t>
            </a:r>
            <a:br/>
            <a:r>
              <a:rPr b="0" lang="fr-FR" sz="1800" spc="-1" strike="noStrike">
                <a:latin typeface="Arial"/>
              </a:rPr>
              <a:t>qu’ils sont copiés dans le dépôt distant. Ce n’est pas le cas des hébergements</a:t>
            </a:r>
            <a:br/>
            <a:r>
              <a:rPr b="0" lang="fr-FR" sz="1800" spc="-1" strike="noStrike">
                <a:latin typeface="Arial"/>
              </a:rPr>
              <a:t>classiques. Il faut alors générer manuellement les pages.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576360" y="4572000"/>
            <a:ext cx="820764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Les pages ainsi générées sont créées dans le dossier </a:t>
            </a:r>
            <a:r>
              <a:rPr b="1" lang="fr-FR" sz="1800" spc="-1" strike="noStrike">
                <a:latin typeface="Arial"/>
              </a:rPr>
              <a:t>_site</a:t>
            </a:r>
            <a:r>
              <a:rPr b="0" lang="fr-FR" sz="1800" spc="-1" strike="noStrike">
                <a:latin typeface="Arial"/>
              </a:rPr>
              <a:t>. Le contenu de ce dossier doit être copié par ftp / ftps à la racine du site distant.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Cloner le site sur mon ordinateur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fr-FR" sz="1800" spc="-1" strike="noStrike">
                <a:latin typeface="Arial"/>
              </a:rPr>
              <a:t>Opération à ne réaliser qu’une seule fois sur votre ordinateur</a:t>
            </a:r>
            <a:endParaRPr b="0" lang="fr-FR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Aller sur Github : https://github.com/projet-etac/projet-etac.github.io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Cliquer sur </a:t>
            </a:r>
            <a:r>
              <a:rPr b="1" lang="fr-FR" sz="2000" spc="-1" strike="noStrike">
                <a:latin typeface="Arial"/>
              </a:rPr>
              <a:t>Clone or download</a:t>
            </a:r>
            <a:r>
              <a:rPr b="0" lang="fr-FR" sz="2000" spc="-1" strike="noStrike">
                <a:latin typeface="Arial"/>
              </a:rPr>
              <a:t> puis sur l’icône à droite de </a:t>
            </a:r>
            <a:r>
              <a:rPr b="1" lang="fr-FR" sz="2000" spc="-1" strike="noStrike">
                <a:latin typeface="Arial"/>
              </a:rPr>
              <a:t>https://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Ouvrir un terminal à l’endroit voulu de votre disque dur local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Taper </a:t>
            </a:r>
            <a:r>
              <a:rPr b="1" lang="fr-FR" sz="2000" spc="-1" strike="noStrike">
                <a:latin typeface="Arial"/>
              </a:rPr>
              <a:t>git clone</a:t>
            </a:r>
            <a:r>
              <a:rPr b="0" lang="fr-FR" sz="2000" spc="-1" strike="noStrike">
                <a:latin typeface="Arial"/>
              </a:rPr>
              <a:t>, coller l’adresse du dépôt Github puis </a:t>
            </a:r>
            <a:r>
              <a:rPr b="1" lang="fr-FR" sz="2000" spc="-1" strike="noStrike">
                <a:latin typeface="Arial"/>
              </a:rPr>
              <a:t>Entrée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664000" y="2916360"/>
            <a:ext cx="4175640" cy="1655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232000" y="5598000"/>
            <a:ext cx="5504760" cy="131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Ouvrir le projet local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Lancer </a:t>
            </a:r>
            <a:r>
              <a:rPr b="1" lang="fr-FR" sz="2000" spc="-1" strike="noStrike">
                <a:latin typeface="Arial"/>
              </a:rPr>
              <a:t>Visual Studio Code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Fichier | Ouvrir le dossier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Aller dans le  dépôt local créé précédemment et valider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972000" y="3096000"/>
            <a:ext cx="7775640" cy="40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Vérifier l’état du travail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Dans un terminal, taper </a:t>
            </a:r>
            <a:r>
              <a:rPr b="1" lang="fr-FR" sz="2000" spc="-1" strike="noStrike">
                <a:latin typeface="Arial"/>
              </a:rPr>
              <a:t>git status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Dans le dépôt distant, vérifier les ajouts récents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40000" y="3024000"/>
            <a:ext cx="8927640" cy="266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Mettre à jour le site local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3"/>
          <p:cNvSpPr txBox="1"/>
          <p:nvPr/>
        </p:nvSpPr>
        <p:spPr>
          <a:xfrm>
            <a:off x="1982880" y="1872000"/>
            <a:ext cx="6149880" cy="391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fr-FR" sz="2000" spc="-1" strike="noStrike">
                <a:latin typeface="Arial"/>
              </a:rPr>
              <a:t>Si de nouvelles modifications ont été apportées sur le site distant, je peux mettre à jour mon site local par la commande 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1" lang="fr-FR" sz="2000" spc="-1" strike="noStrike">
                <a:latin typeface="Arial"/>
              </a:rPr>
              <a:t>git pull origin master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fr-FR" sz="2000" spc="-1" strike="noStrike">
                <a:latin typeface="Arial"/>
              </a:rPr>
              <a:t>Où origin est le nom du dépôt distant et master le nom de la branche sur laquelle je veux travailler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1" lang="fr-FR" sz="2000" spc="-1" strike="noStrike">
                <a:latin typeface="Arial"/>
              </a:rPr>
              <a:t>PULL : </a:t>
            </a:r>
            <a:r>
              <a:rPr b="0" lang="fr-FR" sz="2000" spc="-1" strike="noStrike">
                <a:latin typeface="Arial"/>
              </a:rPr>
              <a:t>du</a:t>
            </a:r>
            <a:r>
              <a:rPr b="1" lang="fr-FR" sz="2000" spc="-1" strike="noStrike">
                <a:latin typeface="Arial"/>
              </a:rPr>
              <a:t> DISTANT </a:t>
            </a:r>
            <a:r>
              <a:rPr b="0" lang="fr-FR" sz="2000" spc="-1" strike="noStrike">
                <a:latin typeface="Arial"/>
              </a:rPr>
              <a:t>vers le</a:t>
            </a:r>
            <a:r>
              <a:rPr b="1" lang="fr-FR" sz="2000" spc="-1" strike="noStrike">
                <a:latin typeface="Arial"/>
              </a:rPr>
              <a:t> LOCAL – Tirer </a:t>
            </a:r>
            <a:r>
              <a:rPr b="0" lang="fr-FR" sz="2000" spc="-1" strike="noStrike">
                <a:latin typeface="Arial"/>
              </a:rPr>
              <a:t>vers moi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53000" y="4677480"/>
            <a:ext cx="8152920" cy="14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Visualiser le site local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Dans le terminal de Visual Studio Code, entrer </a:t>
            </a:r>
            <a:r>
              <a:rPr b="1" lang="fr-FR" sz="2000" spc="-1" strike="noStrike">
                <a:latin typeface="Arial"/>
              </a:rPr>
              <a:t>jekyll serve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Dans votre navigateur, le site local est visible aux adresses :</a:t>
            </a:r>
            <a:br/>
            <a:r>
              <a:rPr b="0" lang="fr-FR" sz="2000" spc="-1" strike="noStrike">
                <a:latin typeface="Arial"/>
              </a:rPr>
              <a:t>http://127.0.0.1:4000 ou http://localhost:4000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Mettre un favori dans la barre personnelle des marque-pages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Ne pas confondre avec le site distant : https://projet-etac.github.io/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37640" y="2304000"/>
            <a:ext cx="8334000" cy="20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Structure du site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3816000" y="1872000"/>
            <a:ext cx="5759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fr-FR" sz="2000" spc="-1" strike="noStrike">
                <a:latin typeface="Arial"/>
              </a:rPr>
              <a:t>Le site a une structure complexe, mais tous les fichiers à modifier pour sa maintenance sont regroupés dans 3 dossiers 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 </a:t>
            </a:r>
            <a:r>
              <a:rPr b="1" lang="fr-FR" sz="2000" spc="-1" strike="noStrike">
                <a:latin typeface="Arial"/>
              </a:rPr>
              <a:t>_data </a:t>
            </a:r>
            <a:r>
              <a:rPr b="0" lang="fr-FR" sz="2000" spc="-1" strike="noStrike">
                <a:latin typeface="Arial"/>
              </a:rPr>
              <a:t>(extensions .yml)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 </a:t>
            </a:r>
            <a:r>
              <a:rPr b="1" lang="fr-FR" sz="2000" spc="-1" strike="noStrike">
                <a:latin typeface="Arial"/>
              </a:rPr>
              <a:t>_posts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(extensions .md)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latin typeface="Arial"/>
              </a:rPr>
              <a:t>img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(extensions .png ou .jpg)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fr-FR" sz="2000" spc="-1" strike="noStrike">
                <a:latin typeface="Arial"/>
              </a:rPr>
              <a:t>Les autres fichiers ne sont à modifier que pour le paramétrage et le développement.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0000" y="1710000"/>
            <a:ext cx="3384000" cy="54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Structure de fichier .yml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76000" y="3453840"/>
            <a:ext cx="8772120" cy="363816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720000" y="1728000"/>
            <a:ext cx="864000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Les fichiers .yml sont écrits en Yaml, un langage simple de représentation de données structurées. L’exemple ci-dessous est facile à reproduire.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Deux règles importantes à respecter :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Toujours respecter les indentations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Jamais de caractère tabulation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600" spc="-1" strike="noStrike">
                <a:latin typeface="Arial"/>
              </a:rPr>
              <a:t>Fun Facts, Auteurs et Partenaires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504000" y="1872000"/>
            <a:ext cx="8496000" cy="43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Ces trois sections de la page d’accueil sont organisées </a:t>
            </a:r>
            <a:r>
              <a:rPr b="0" lang="fr-FR" sz="2000" spc="-1" strike="noStrike">
                <a:latin typeface="Arial"/>
              </a:rPr>
              <a:t>sur le même principe : des fichiers .yml simples à modifier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Tous ces fichiers sont situés dans le dossier </a:t>
            </a:r>
            <a:r>
              <a:rPr b="1" lang="fr-FR" sz="2000" spc="-1" strike="noStrike">
                <a:latin typeface="Arial"/>
              </a:rPr>
              <a:t>_data/fr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Il suffit de se conformer à la structure donnée par les </a:t>
            </a:r>
            <a:r>
              <a:rPr b="0" lang="fr-FR" sz="2000" spc="-1" strike="noStrike">
                <a:latin typeface="Arial"/>
              </a:rPr>
              <a:t>contenus existants. Des commentaires peuvent apporter </a:t>
            </a:r>
            <a:r>
              <a:rPr b="0" lang="fr-FR" sz="2000" spc="-1" strike="noStrike">
                <a:latin typeface="Arial"/>
              </a:rPr>
              <a:t>des précisions.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latin typeface="Noto Sans"/>
                <a:ea typeface="Noto Sans"/>
              </a:rPr>
              <a:t>Fun Facts</a:t>
            </a:r>
            <a:r>
              <a:rPr b="0" lang="fr-FR" sz="2000" spc="-1" strike="noStrike">
                <a:latin typeface="Noto Sans"/>
                <a:ea typeface="Noto Sans"/>
              </a:rPr>
              <a:t> : éditer le fichier </a:t>
            </a:r>
            <a:r>
              <a:rPr b="1" lang="fr-FR" sz="2000" spc="-1" strike="noStrike">
                <a:latin typeface="Noto Sans"/>
                <a:ea typeface="Noto Sans"/>
              </a:rPr>
              <a:t>fun-facts.yml</a:t>
            </a:r>
            <a:r>
              <a:rPr b="0" lang="fr-FR" sz="2000" spc="-1" strike="noStrike">
                <a:latin typeface="Noto Sans"/>
                <a:ea typeface="Noto Sans"/>
              </a:rPr>
              <a:t>.</a:t>
            </a:r>
            <a:br/>
            <a:r>
              <a:rPr b="0" lang="fr-FR" sz="2000" spc="-1" strike="noStrike">
                <a:latin typeface="Noto Sans"/>
                <a:ea typeface="Noto Sans"/>
              </a:rPr>
              <a:t>Remplacer l’intro en alsacien. Vérifier les chiffres </a:t>
            </a:r>
            <a:r>
              <a:rPr b="0" lang="fr-FR" sz="2000" spc="-1" strike="noStrike">
                <a:latin typeface="Noto Sans"/>
                <a:ea typeface="Noto Sans"/>
              </a:rPr>
              <a:t>donnés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latin typeface="Noto Sans"/>
                <a:ea typeface="Noto Sans"/>
              </a:rPr>
              <a:t>Auteurs </a:t>
            </a:r>
            <a:r>
              <a:rPr b="0" lang="fr-FR" sz="2000" spc="-1" strike="noStrike">
                <a:latin typeface="Noto Sans"/>
                <a:ea typeface="Noto Sans"/>
              </a:rPr>
              <a:t>: </a:t>
            </a:r>
            <a:r>
              <a:rPr b="0" lang="fr-FR" sz="2000" spc="-1" strike="noStrike">
                <a:latin typeface="Noto Sans"/>
                <a:ea typeface="Noto Sans"/>
              </a:rPr>
              <a:t>éditer le fichier </a:t>
            </a:r>
            <a:r>
              <a:rPr b="1" lang="fr-FR" sz="2000" spc="-1" strike="noStrike">
                <a:latin typeface="Noto Sans"/>
                <a:ea typeface="Noto Sans"/>
              </a:rPr>
              <a:t>authors.yml</a:t>
            </a:r>
            <a:r>
              <a:rPr b="0" lang="fr-FR" sz="2000" spc="-1" strike="noStrike">
                <a:latin typeface="Noto Sans"/>
                <a:ea typeface="Noto Sans"/>
              </a:rPr>
              <a:t>. Cloner les </a:t>
            </a:r>
            <a:r>
              <a:rPr b="0" lang="fr-FR" sz="2000" spc="-1" strike="noStrike">
                <a:latin typeface="Noto Sans"/>
                <a:ea typeface="Noto Sans"/>
              </a:rPr>
              <a:t>sections existantes pour en avoir 7. Remplir avec les </a:t>
            </a:r>
            <a:r>
              <a:rPr b="0" lang="fr-FR" sz="2000" spc="-1" strike="noStrike">
                <a:latin typeface="Noto Sans"/>
                <a:ea typeface="Noto Sans"/>
              </a:rPr>
              <a:t>données concernant les 7 responsables de WP.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Noto Sans"/>
                <a:ea typeface="Noto Sans"/>
              </a:rPr>
              <a:t>Partenaires : éditer le fichier </a:t>
            </a:r>
            <a:r>
              <a:rPr b="1" lang="fr-FR" sz="2000" spc="-1" strike="noStrike">
                <a:latin typeface="Noto Sans"/>
                <a:ea typeface="Noto Sans"/>
              </a:rPr>
              <a:t>partners.yml</a:t>
            </a:r>
            <a:r>
              <a:rPr b="0" lang="fr-FR" sz="2000" spc="-1" strike="noStrike">
                <a:latin typeface="Noto Sans"/>
                <a:ea typeface="Noto Sans"/>
              </a:rPr>
              <a:t>. Vérifier </a:t>
            </a:r>
            <a:r>
              <a:rPr b="0" lang="fr-FR" sz="2000" spc="-1" strike="noStrike">
                <a:latin typeface="Noto Sans"/>
                <a:ea typeface="Noto Sans"/>
              </a:rPr>
              <a:t>l’ordre protocolaire. Ajouter les adresses des sites </a:t>
            </a:r>
            <a:r>
              <a:rPr b="0" lang="fr-FR" sz="2000" spc="-1" strike="noStrike">
                <a:latin typeface="Noto Sans"/>
                <a:ea typeface="Noto Sans"/>
              </a:rPr>
              <a:t>officiels.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Application>LibreOffice/5.4.0.3$Linux_X86_64 LibreOffice_project/7556cbc6811c9d992f4064ab9287069087d7f62c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2017-11-20T06:07:23Z</dcterms:created>
  <dc:creator/>
  <dc:description/>
  <dc:language>fr-FR</dc:language>
  <cp:lastModifiedBy/>
  <dcterms:modified xsi:type="dcterms:W3CDTF">2017-11-20T21:22:50Z</dcterms:modified>
  <cp:revision>31</cp:revision>
  <dc:subject/>
  <dc:title/>
</cp:coreProperties>
</file>