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45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36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1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16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2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8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0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60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1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ADB9-390E-4306-8A6B-22066FC5C49A}" type="datetimeFigureOut">
              <a:rPr lang="pt-BR" smtClean="0"/>
              <a:t>30/10/2022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90DF-7FDC-40A1-9023-390E7EAEC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30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nc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64" b="86777" l="8333" r="93889">
                        <a14:foregroundMark x1="45000" y1="35537" x2="45000" y2="35537"/>
                        <a14:foregroundMark x1="45556" y1="28099" x2="45556" y2="28099"/>
                        <a14:foregroundMark x1="52222" y1="22314" x2="52222" y2="22314"/>
                        <a14:foregroundMark x1="56111" y1="23967" x2="56111" y2="23967"/>
                        <a14:foregroundMark x1="58889" y1="31405" x2="58889" y2="31405"/>
                        <a14:foregroundMark x1="51667" y1="71901" x2="51667" y2="719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0454" r="6520" b="14752"/>
          <a:stretch/>
        </p:blipFill>
        <p:spPr bwMode="auto">
          <a:xfrm>
            <a:off x="3100388" y="2328864"/>
            <a:ext cx="1438275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4767262" y="2137773"/>
            <a:ext cx="1924057" cy="1053103"/>
            <a:chOff x="4767262" y="2137773"/>
            <a:chExt cx="1924057" cy="1053103"/>
          </a:xfrm>
        </p:grpSpPr>
        <p:grpSp>
          <p:nvGrpSpPr>
            <p:cNvPr id="5" name="Grupo 4"/>
            <p:cNvGrpSpPr/>
            <p:nvPr/>
          </p:nvGrpSpPr>
          <p:grpSpPr>
            <a:xfrm>
              <a:off x="4767262" y="2162176"/>
              <a:ext cx="1762125" cy="1028700"/>
              <a:chOff x="4767262" y="2162176"/>
              <a:chExt cx="1762125" cy="1028700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62" y="2162176"/>
                <a:ext cx="1762125" cy="1028700"/>
              </a:xfrm>
              <a:prstGeom prst="rect">
                <a:avLst/>
              </a:prstGeom>
            </p:spPr>
          </p:pic>
          <p:pic>
            <p:nvPicPr>
              <p:cNvPr id="6" name="Imagem 5"/>
              <p:cNvPicPr>
                <a:picLocks noChangeAspect="1"/>
              </p:cNvPicPr>
              <p:nvPr/>
            </p:nvPicPr>
            <p:blipFill rotWithShape="1">
              <a:blip r:embed="rId4"/>
              <a:srcRect l="63243" t="41204" r="1351" b="33333"/>
              <a:stretch/>
            </p:blipFill>
            <p:spPr>
              <a:xfrm>
                <a:off x="5922167" y="2190643"/>
                <a:ext cx="578644" cy="242941"/>
              </a:xfrm>
              <a:prstGeom prst="rect">
                <a:avLst/>
              </a:prstGeom>
            </p:spPr>
          </p:pic>
          <p:pic>
            <p:nvPicPr>
              <p:cNvPr id="7" name="Imagem 6"/>
              <p:cNvPicPr>
                <a:picLocks noChangeAspect="1"/>
              </p:cNvPicPr>
              <p:nvPr/>
            </p:nvPicPr>
            <p:blipFill rotWithShape="1">
              <a:blip r:embed="rId4"/>
              <a:srcRect l="63243" t="41204" r="1351" b="33333"/>
              <a:stretch/>
            </p:blipFill>
            <p:spPr>
              <a:xfrm>
                <a:off x="5995987" y="2328865"/>
                <a:ext cx="533400" cy="223946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 rotWithShape="1">
              <a:blip r:embed="rId4"/>
              <a:srcRect l="63243" t="41204" r="1351" b="33333"/>
              <a:stretch/>
            </p:blipFill>
            <p:spPr>
              <a:xfrm>
                <a:off x="5853111" y="2759870"/>
                <a:ext cx="623888" cy="261937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 rotWithShape="1">
              <a:blip r:embed="rId4"/>
              <a:srcRect l="63243" t="41204" r="1351" b="33333"/>
              <a:stretch/>
            </p:blipFill>
            <p:spPr>
              <a:xfrm>
                <a:off x="5765348" y="2890838"/>
                <a:ext cx="385417" cy="161816"/>
              </a:xfrm>
              <a:prstGeom prst="rect">
                <a:avLst/>
              </a:prstGeom>
            </p:spPr>
          </p:pic>
        </p:grpSp>
        <p:sp>
          <p:nvSpPr>
            <p:cNvPr id="10" name="Retângulo 9"/>
            <p:cNvSpPr/>
            <p:nvPr/>
          </p:nvSpPr>
          <p:spPr>
            <a:xfrm>
              <a:off x="5534033" y="2137773"/>
              <a:ext cx="11572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AVANCE </a:t>
              </a:r>
            </a:p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PARA IR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412579" y="2948158"/>
              <a:ext cx="1193007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(</a:t>
              </a:r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COLETE </a:t>
              </a:r>
              <a:r>
                <a:rPr lang="pt-BR" sz="700" b="1" dirty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R$200,00)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2938462" y="3314700"/>
            <a:ext cx="1866900" cy="1028700"/>
            <a:chOff x="2938462" y="3314700"/>
            <a:chExt cx="1866900" cy="1028700"/>
          </a:xfrm>
        </p:grpSpPr>
        <p:grpSp>
          <p:nvGrpSpPr>
            <p:cNvPr id="14" name="Grupo 13"/>
            <p:cNvGrpSpPr/>
            <p:nvPr/>
          </p:nvGrpSpPr>
          <p:grpSpPr>
            <a:xfrm>
              <a:off x="2938462" y="3314700"/>
              <a:ext cx="1762125" cy="1028700"/>
              <a:chOff x="2938462" y="3314700"/>
              <a:chExt cx="1762125" cy="1028700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8462" y="3314700"/>
                <a:ext cx="1762125" cy="1028700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 rotWithShape="1">
              <a:blip r:embed="rId4"/>
              <a:srcRect l="63243" t="41204" r="1351" b="33333"/>
              <a:stretch/>
            </p:blipFill>
            <p:spPr>
              <a:xfrm>
                <a:off x="3769517" y="3429000"/>
                <a:ext cx="931070" cy="390526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 rotWithShape="1">
              <a:blip r:embed="rId4"/>
              <a:srcRect l="63243" t="41204" r="1351" b="33333"/>
              <a:stretch/>
            </p:blipFill>
            <p:spPr>
              <a:xfrm>
                <a:off x="3814761" y="3495674"/>
                <a:ext cx="885826" cy="390526"/>
              </a:xfrm>
              <a:prstGeom prst="rect">
                <a:avLst/>
              </a:prstGeom>
            </p:spPr>
          </p:pic>
        </p:grpSp>
        <p:sp>
          <p:nvSpPr>
            <p:cNvPr id="18" name="Retângulo 17"/>
            <p:cNvSpPr/>
            <p:nvPr/>
          </p:nvSpPr>
          <p:spPr>
            <a:xfrm>
              <a:off x="3595689" y="3403341"/>
              <a:ext cx="120967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600" b="1" dirty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Caminhe no calçadão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595689" y="3547645"/>
              <a:ext cx="12096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Avance o Token </a:t>
              </a:r>
              <a:r>
                <a:rPr lang="pt-BR" sz="700" b="1" dirty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para o Calçadão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4767262" y="3318909"/>
            <a:ext cx="1962145" cy="1024491"/>
            <a:chOff x="4767262" y="3318909"/>
            <a:chExt cx="1962145" cy="1024491"/>
          </a:xfrm>
        </p:grpSpPr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7262" y="3318909"/>
              <a:ext cx="1762125" cy="1024491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5862633" y="3934195"/>
              <a:ext cx="576263" cy="223946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5795958" y="3934195"/>
              <a:ext cx="576263" cy="209582"/>
            </a:xfrm>
            <a:prstGeom prst="rect">
              <a:avLst/>
            </a:prstGeom>
          </p:spPr>
        </p:pic>
        <p:sp>
          <p:nvSpPr>
            <p:cNvPr id="24" name="Retângulo 23"/>
            <p:cNvSpPr/>
            <p:nvPr/>
          </p:nvSpPr>
          <p:spPr>
            <a:xfrm>
              <a:off x="5572121" y="3819526"/>
              <a:ext cx="115728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AVANCE </a:t>
              </a:r>
            </a:p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PARA AV. ILLINOIS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808342" y="2245520"/>
            <a:ext cx="1838666" cy="1038766"/>
            <a:chOff x="6808342" y="2245520"/>
            <a:chExt cx="1838666" cy="1038766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08342" y="2245520"/>
              <a:ext cx="1762125" cy="1028700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6994072" y="3021807"/>
              <a:ext cx="1426371" cy="238379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7525445" y="2395284"/>
              <a:ext cx="1035840" cy="238379"/>
            </a:xfrm>
            <a:prstGeom prst="rect">
              <a:avLst/>
            </a:prstGeom>
          </p:spPr>
        </p:pic>
        <p:sp>
          <p:nvSpPr>
            <p:cNvPr id="30" name="Retângulo 29"/>
            <p:cNvSpPr/>
            <p:nvPr/>
          </p:nvSpPr>
          <p:spPr>
            <a:xfrm>
              <a:off x="7296158" y="2250393"/>
              <a:ext cx="127430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AVANCE </a:t>
              </a:r>
            </a:p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PARA RUA CHARLES PLACE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815131" y="2976509"/>
              <a:ext cx="18318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SE VOCÊ PASSAR </a:t>
              </a:r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VÁ COLETAR </a:t>
              </a:r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R$200,00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826194" y="3364598"/>
            <a:ext cx="1820814" cy="1028700"/>
            <a:chOff x="6826194" y="3364598"/>
            <a:chExt cx="1820814" cy="1028700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6194" y="3364598"/>
              <a:ext cx="1762125" cy="1028700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7689404" y="3927013"/>
              <a:ext cx="808424" cy="339414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7762043" y="3828277"/>
              <a:ext cx="808424" cy="339414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7828718" y="3762219"/>
              <a:ext cx="741749" cy="339414"/>
            </a:xfrm>
            <a:prstGeom prst="rect">
              <a:avLst/>
            </a:prstGeom>
          </p:spPr>
        </p:pic>
        <p:sp>
          <p:nvSpPr>
            <p:cNvPr id="37" name="Retângulo 36"/>
            <p:cNvSpPr/>
            <p:nvPr/>
          </p:nvSpPr>
          <p:spPr>
            <a:xfrm>
              <a:off x="7787897" y="3485567"/>
              <a:ext cx="8233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PEGUE UMA CARONA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7627875" y="3808386"/>
              <a:ext cx="10191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SE VOCÊ PASSAR </a:t>
              </a:r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VÁ COLETAR </a:t>
              </a:r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R$200,00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4772734" y="4522189"/>
            <a:ext cx="1751179" cy="1018127"/>
            <a:chOff x="4772734" y="4522189"/>
            <a:chExt cx="1751179" cy="1018127"/>
          </a:xfrm>
        </p:grpSpPr>
        <p:pic>
          <p:nvPicPr>
            <p:cNvPr id="3" name="Picture 2" descr="https://static.wikia.nocookie.net/monopoly/images/9/92/Chance_ATTNR.png/revision/latest?cb=202103301226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734" y="4522189"/>
              <a:ext cx="1751179" cy="1018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5337339" y="4753420"/>
              <a:ext cx="1028532" cy="675829"/>
            </a:xfrm>
            <a:prstGeom prst="rect">
              <a:avLst/>
            </a:prstGeom>
          </p:spPr>
        </p:pic>
        <p:sp>
          <p:nvSpPr>
            <p:cNvPr id="41" name="Retângulo 40"/>
            <p:cNvSpPr/>
            <p:nvPr/>
          </p:nvSpPr>
          <p:spPr>
            <a:xfrm>
              <a:off x="5272962" y="4672141"/>
              <a:ext cx="11572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AVANCE </a:t>
              </a:r>
              <a:r>
                <a:rPr lang="pt-BR" sz="500" b="1" dirty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 </a:t>
              </a:r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O TOKEN PARA A FERROVIA MAIS PRÓXIMA E PAGUE AO DONO  O DOBRO DO ALUGUEL O QUAL ELE/ELA TEM DIREITO.</a:t>
              </a:r>
            </a:p>
            <a:p>
              <a:endParaRPr lang="pt-BR" sz="5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  <a:p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SE A FERROVIA ESTÁ  SEM DONO,  VOCÊ PODE COMPRÁ-LA DO BANCO.</a:t>
              </a:r>
              <a:endParaRPr lang="pt-BR" sz="5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4772024" y="5780876"/>
            <a:ext cx="1807584" cy="1021309"/>
            <a:chOff x="4767262" y="5717376"/>
            <a:chExt cx="1807584" cy="1021309"/>
          </a:xfrm>
        </p:grpSpPr>
        <p:pic>
          <p:nvPicPr>
            <p:cNvPr id="33" name="Picture 4" descr="https://static.wikia.nocookie.net/monopoly/images/e/e6/Chance_ATTNU.png/revision/latest?cb=2021033012202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262" y="5717376"/>
              <a:ext cx="1756651" cy="1021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5645586" y="5848706"/>
              <a:ext cx="726635" cy="223946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5536052" y="6072652"/>
              <a:ext cx="836169" cy="531348"/>
            </a:xfrm>
            <a:prstGeom prst="rect">
              <a:avLst/>
            </a:prstGeom>
          </p:spPr>
        </p:pic>
        <p:sp>
          <p:nvSpPr>
            <p:cNvPr id="47" name="Retângulo 46"/>
            <p:cNvSpPr/>
            <p:nvPr/>
          </p:nvSpPr>
          <p:spPr>
            <a:xfrm>
              <a:off x="5417560" y="5717712"/>
              <a:ext cx="115728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AVANCE </a:t>
              </a:r>
              <a:r>
                <a:rPr lang="pt-BR" sz="500" b="1" dirty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 </a:t>
              </a:r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O TOKEN PARA A COMPANHIA MAIS PRÓXIMA </a:t>
              </a:r>
            </a:p>
            <a:p>
              <a:pPr algn="just"/>
              <a:endParaRPr lang="pt-BR" sz="5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  <a:p>
              <a:pPr algn="just"/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SE ELA ESTIVER SEM DONO,  VOCÊ PODE COMPRÁ-LA DO BANCO</a:t>
              </a:r>
            </a:p>
            <a:p>
              <a:pPr algn="just"/>
              <a:endParaRPr lang="pt-BR" sz="5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  <a:p>
              <a:pPr algn="just"/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SE A COMPANHIA TIVER DONO,  JOGUE O DADO E PAGUE DEZ VEZES A QUANTIDADE JOGADA</a:t>
              </a:r>
              <a:endParaRPr lang="pt-BR" sz="5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3486586" y="8812247"/>
            <a:ext cx="890637" cy="507363"/>
            <a:chOff x="6808342" y="4545777"/>
            <a:chExt cx="1733549" cy="1007877"/>
          </a:xfrm>
        </p:grpSpPr>
        <p:pic>
          <p:nvPicPr>
            <p:cNvPr id="1030" name="Picture 6" descr="https://static.wikia.nocookie.net/monopoly/images/3/31/Chance_GB3S.png/revision/latest?cb=2021033012233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342" y="4545777"/>
              <a:ext cx="1733549" cy="100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7899555" y="4700279"/>
              <a:ext cx="533400" cy="273614"/>
            </a:xfrm>
            <a:prstGeom prst="rect">
              <a:avLst/>
            </a:prstGeom>
          </p:spPr>
        </p:pic>
        <p:sp>
          <p:nvSpPr>
            <p:cNvPr id="51" name="Retângulo 50"/>
            <p:cNvSpPr/>
            <p:nvPr/>
          </p:nvSpPr>
          <p:spPr>
            <a:xfrm>
              <a:off x="7681851" y="4659326"/>
              <a:ext cx="8540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VOLTE TRÊS</a:t>
              </a:r>
            </a:p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 ESPAÇOS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808342" y="4511150"/>
            <a:ext cx="1759155" cy="1022765"/>
            <a:chOff x="6808342" y="4511150"/>
            <a:chExt cx="1759155" cy="1022765"/>
          </a:xfrm>
        </p:grpSpPr>
        <p:pic>
          <p:nvPicPr>
            <p:cNvPr id="1032" name="Picture 8" descr="https://static.wikia.nocookie.net/monopoly/images/7/77/Chance_BPYD.png/revision/latest?cb=2021033012204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342" y="4511150"/>
              <a:ext cx="1759155" cy="102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6966991" y="4771588"/>
              <a:ext cx="759702" cy="258685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6994072" y="4763847"/>
              <a:ext cx="759702" cy="258685"/>
            </a:xfrm>
            <a:prstGeom prst="rect">
              <a:avLst/>
            </a:prstGeom>
          </p:spPr>
        </p:pic>
        <p:pic>
          <p:nvPicPr>
            <p:cNvPr id="56" name="Imagem 55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6921772" y="4800696"/>
              <a:ext cx="759702" cy="258685"/>
            </a:xfrm>
            <a:prstGeom prst="rect">
              <a:avLst/>
            </a:prstGeom>
          </p:spPr>
        </p:pic>
        <p:pic>
          <p:nvPicPr>
            <p:cNvPr id="57" name="Imagem 56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7591042" y="4994026"/>
              <a:ext cx="149191" cy="50801"/>
            </a:xfrm>
            <a:prstGeom prst="rect">
              <a:avLst/>
            </a:prstGeom>
          </p:spPr>
        </p:pic>
        <p:sp>
          <p:nvSpPr>
            <p:cNvPr id="60" name="Retângulo 59"/>
            <p:cNvSpPr/>
            <p:nvPr/>
          </p:nvSpPr>
          <p:spPr>
            <a:xfrm>
              <a:off x="6867102" y="4709897"/>
              <a:ext cx="8731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sz="6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O BANCO PAGA A VOCÊ UM DIVIDENDO DE R$50,00</a:t>
              </a:r>
              <a:endParaRPr lang="pt-BR" sz="6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8667386" y="4519007"/>
            <a:ext cx="1788049" cy="1021309"/>
            <a:chOff x="8667386" y="4519007"/>
            <a:chExt cx="1788049" cy="1021309"/>
          </a:xfrm>
        </p:grpSpPr>
        <p:pic>
          <p:nvPicPr>
            <p:cNvPr id="1034" name="Picture 10" descr="https://static.wikia.nocookie.net/monopoly/images/2/27/Chance_YBALM.png/revision/latest?cb=2021033012215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8784" y="4519007"/>
              <a:ext cx="1756651" cy="1021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Imagem 62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8851926" y="4893189"/>
              <a:ext cx="869924" cy="223946"/>
            </a:xfrm>
            <a:prstGeom prst="rect">
              <a:avLst/>
            </a:prstGeom>
          </p:spPr>
        </p:pic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8871048" y="5163835"/>
              <a:ext cx="869924" cy="223946"/>
            </a:xfrm>
            <a:prstGeom prst="rect">
              <a:avLst/>
            </a:prstGeom>
          </p:spPr>
        </p:pic>
        <p:sp>
          <p:nvSpPr>
            <p:cNvPr id="66" name="Retângulo 65"/>
            <p:cNvSpPr/>
            <p:nvPr/>
          </p:nvSpPr>
          <p:spPr>
            <a:xfrm>
              <a:off x="8667386" y="4748337"/>
              <a:ext cx="11889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SEU PRÉDIO E EMPRÉSTIMO AMADURECEU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8708192" y="5252048"/>
              <a:ext cx="115739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COLETE R$150,00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8825949" y="2254552"/>
            <a:ext cx="1780653" cy="1010869"/>
            <a:chOff x="8716740" y="2265733"/>
            <a:chExt cx="1780653" cy="1010869"/>
          </a:xfrm>
        </p:grpSpPr>
        <p:pic>
          <p:nvPicPr>
            <p:cNvPr id="1036" name="Picture 12" descr="https://static.wikia.nocookie.net/monopoly/images/5/52/Chance_PPT.png/revision/latest?cb=2021033012210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6740" y="2265733"/>
              <a:ext cx="1738695" cy="1010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Imagem 71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9740972" y="2400047"/>
              <a:ext cx="533400" cy="326286"/>
            </a:xfrm>
            <a:prstGeom prst="rect">
              <a:avLst/>
            </a:prstGeom>
          </p:spPr>
        </p:pic>
        <p:pic>
          <p:nvPicPr>
            <p:cNvPr id="73" name="Imagem 72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9881817" y="2621872"/>
              <a:ext cx="533400" cy="326286"/>
            </a:xfrm>
            <a:prstGeom prst="rect">
              <a:avLst/>
            </a:prstGeom>
          </p:spPr>
        </p:pic>
        <p:sp>
          <p:nvSpPr>
            <p:cNvPr id="74" name="Retângulo 73"/>
            <p:cNvSpPr/>
            <p:nvPr/>
          </p:nvSpPr>
          <p:spPr>
            <a:xfrm>
              <a:off x="9721850" y="2367423"/>
              <a:ext cx="775543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PAGUEO IMPOSTO FRACO DE</a:t>
              </a:r>
            </a:p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R$15,00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 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pic>
        <p:nvPicPr>
          <p:cNvPr id="77" name="Imagem 76"/>
          <p:cNvPicPr>
            <a:picLocks noChangeAspect="1"/>
          </p:cNvPicPr>
          <p:nvPr/>
        </p:nvPicPr>
        <p:blipFill rotWithShape="1">
          <a:blip r:embed="rId4"/>
          <a:srcRect l="63243" t="41204" r="1351" b="33333"/>
          <a:stretch/>
        </p:blipFill>
        <p:spPr>
          <a:xfrm>
            <a:off x="4352925" y="327916"/>
            <a:ext cx="533400" cy="223946"/>
          </a:xfrm>
          <a:prstGeom prst="rect">
            <a:avLst/>
          </a:prstGeom>
        </p:spPr>
      </p:pic>
      <p:grpSp>
        <p:nvGrpSpPr>
          <p:cNvPr id="53" name="Grupo 52"/>
          <p:cNvGrpSpPr/>
          <p:nvPr/>
        </p:nvGrpSpPr>
        <p:grpSpPr>
          <a:xfrm>
            <a:off x="8825949" y="1122325"/>
            <a:ext cx="1795295" cy="1058792"/>
            <a:chOff x="8825949" y="1122325"/>
            <a:chExt cx="1795295" cy="1058792"/>
          </a:xfrm>
        </p:grpSpPr>
        <p:pic>
          <p:nvPicPr>
            <p:cNvPr id="1038" name="Picture 14" descr="https://static.wikia.nocookie.net/monopoly/images/f/f7/Chance_YHBAECOTB.png/revision/latest?cb=20210327123857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949" y="1122325"/>
              <a:ext cx="1738695" cy="1010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Imagem 77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9820521" y="1283355"/>
              <a:ext cx="533400" cy="749372"/>
            </a:xfrm>
            <a:prstGeom prst="rect">
              <a:avLst/>
            </a:prstGeom>
          </p:spPr>
        </p:pic>
        <p:pic>
          <p:nvPicPr>
            <p:cNvPr id="79" name="Imagem 78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9730298" y="1798400"/>
              <a:ext cx="533400" cy="223946"/>
            </a:xfrm>
            <a:prstGeom prst="rect">
              <a:avLst/>
            </a:prstGeom>
          </p:spPr>
        </p:pic>
        <p:sp>
          <p:nvSpPr>
            <p:cNvPr id="80" name="Retângulo 79"/>
            <p:cNvSpPr/>
            <p:nvPr/>
          </p:nvSpPr>
          <p:spPr>
            <a:xfrm>
              <a:off x="9717602" y="1150066"/>
              <a:ext cx="903642" cy="103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6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VOCÊ FOI </a:t>
              </a:r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ELEITO PRESIDENTE </a:t>
              </a:r>
              <a:r>
                <a:rPr lang="pt-BR" sz="6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DO CONSELHO</a:t>
              </a:r>
            </a:p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PAGUE A CADA JOGADOR </a:t>
              </a:r>
              <a:endParaRPr lang="pt-BR" sz="7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R$50,00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 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  <p:pic>
        <p:nvPicPr>
          <p:cNvPr id="1040" name="Picture 16" descr="https://static.wikia.nocookie.net/monopoly/images/3/39/Chance_MGR.png/revision/latest?cb=202103301224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83" y="847031"/>
            <a:ext cx="1717625" cy="99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Imagem 82"/>
          <p:cNvPicPr>
            <a:picLocks noChangeAspect="1"/>
          </p:cNvPicPr>
          <p:nvPr/>
        </p:nvPicPr>
        <p:blipFill rotWithShape="1">
          <a:blip r:embed="rId4"/>
          <a:srcRect l="63243" t="41204" r="1351" b="33333"/>
          <a:stretch/>
        </p:blipFill>
        <p:spPr>
          <a:xfrm>
            <a:off x="4886325" y="1194921"/>
            <a:ext cx="879023" cy="539078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 rotWithShape="1">
          <a:blip r:embed="rId4"/>
          <a:srcRect l="63243" t="41204" r="1351" b="33333"/>
          <a:stretch/>
        </p:blipFill>
        <p:spPr>
          <a:xfrm>
            <a:off x="5305421" y="1600574"/>
            <a:ext cx="533400" cy="103171"/>
          </a:xfrm>
          <a:prstGeom prst="rect">
            <a:avLst/>
          </a:prstGeom>
        </p:spPr>
      </p:pic>
      <p:sp>
        <p:nvSpPr>
          <p:cNvPr id="85" name="Retângulo 84"/>
          <p:cNvSpPr/>
          <p:nvPr/>
        </p:nvSpPr>
        <p:spPr>
          <a:xfrm>
            <a:off x="4852183" y="1062593"/>
            <a:ext cx="10580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FAÇA REFORMAS GERAIS EM TODAS AS SUAS PROPRIEDADES  </a:t>
            </a:r>
            <a:r>
              <a:rPr lang="pt-BR" sz="6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PARA CADA CASA </a:t>
            </a:r>
            <a:r>
              <a:rPr lang="pt-BR" sz="6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PAGUE</a:t>
            </a:r>
            <a:endParaRPr lang="pt-BR" sz="600" b="1" dirty="0">
              <a:latin typeface="Verdana" panose="020B0604030504040204" pitchFamily="34" charset="0"/>
              <a:ea typeface="Verdana" panose="020B0604030504040204" pitchFamily="34" charset="0"/>
              <a:cs typeface="Ebrima" panose="02000000000000000000" pitchFamily="2" charset="0"/>
            </a:endParaRPr>
          </a:p>
          <a:p>
            <a:r>
              <a:rPr lang="pt-BR" sz="6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R$25,00 PARA </a:t>
            </a:r>
            <a:r>
              <a:rPr lang="pt-BR" sz="6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CADA </a:t>
            </a:r>
            <a:r>
              <a:rPr lang="pt-BR" sz="6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HOTEL </a:t>
            </a:r>
            <a:r>
              <a:rPr lang="pt-BR" sz="6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PAGUE</a:t>
            </a:r>
          </a:p>
          <a:p>
            <a:r>
              <a:rPr lang="pt-BR" sz="600" b="1" dirty="0" smtClean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rPr>
              <a:t>R$100,00</a:t>
            </a:r>
            <a:endParaRPr lang="pt-BR" sz="600" b="1" dirty="0">
              <a:latin typeface="Verdana" panose="020B0604030504040204" pitchFamily="34" charset="0"/>
              <a:ea typeface="Verdana" panose="020B0604030504040204" pitchFamily="34" charset="0"/>
              <a:cs typeface="Ebrima" panose="02000000000000000000" pitchFamily="2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2902151" y="803352"/>
            <a:ext cx="1734542" cy="1008455"/>
            <a:chOff x="2902151" y="803352"/>
            <a:chExt cx="1734542" cy="1008455"/>
          </a:xfrm>
        </p:grpSpPr>
        <p:pic>
          <p:nvPicPr>
            <p:cNvPr id="1042" name="Picture 18" descr="https://static.wikia.nocookie.net/monopoly/images/f/fd/Chance_GTJ.png/revision/latest?cb=2021032913373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151" y="803352"/>
              <a:ext cx="1734542" cy="1008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Imagem 86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3500406" y="803352"/>
              <a:ext cx="404814" cy="416671"/>
            </a:xfrm>
            <a:prstGeom prst="rect">
              <a:avLst/>
            </a:prstGeom>
          </p:spPr>
        </p:pic>
        <p:pic>
          <p:nvPicPr>
            <p:cNvPr id="88" name="Imagem 87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3095349" y="1584357"/>
              <a:ext cx="1257575" cy="77740"/>
            </a:xfrm>
            <a:prstGeom prst="rect">
              <a:avLst/>
            </a:prstGeom>
          </p:spPr>
        </p:pic>
        <p:sp>
          <p:nvSpPr>
            <p:cNvPr id="89" name="Retângulo 88"/>
            <p:cNvSpPr/>
            <p:nvPr/>
          </p:nvSpPr>
          <p:spPr>
            <a:xfrm>
              <a:off x="3376182" y="836582"/>
              <a:ext cx="126051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VÁ DIRETAMENTE </a:t>
              </a:r>
            </a:p>
            <a:p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PARA A CADEIA</a:t>
              </a:r>
              <a:endParaRPr lang="pt-BR" sz="6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3010906" y="1519629"/>
              <a:ext cx="126051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NÃO PASSE VÁ, </a:t>
              </a:r>
              <a:r>
                <a:rPr lang="pt-BR" sz="500" b="1" dirty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NÃO COLETE </a:t>
              </a:r>
              <a:r>
                <a:rPr lang="pt-BR" sz="500" b="1" dirty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R$200,00</a:t>
              </a: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6738549" y="886594"/>
            <a:ext cx="1741476" cy="993431"/>
            <a:chOff x="6738549" y="886594"/>
            <a:chExt cx="1741476" cy="993431"/>
          </a:xfrm>
        </p:grpSpPr>
        <p:pic>
          <p:nvPicPr>
            <p:cNvPr id="1044" name="Picture 20" descr="https://static.wikia.nocookie.net/monopoly/images/d/da/Chance_GOOJF.png/revision/latest?cb=2021032712384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1323" y="886594"/>
              <a:ext cx="1708702" cy="993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Imagem 92"/>
            <p:cNvPicPr>
              <a:picLocks noChangeAspect="1"/>
            </p:cNvPicPr>
            <p:nvPr/>
          </p:nvPicPr>
          <p:blipFill rotWithShape="1">
            <a:blip r:embed="rId4"/>
            <a:srcRect l="63243" t="41204" r="1351" b="33333"/>
            <a:stretch/>
          </p:blipFill>
          <p:spPr>
            <a:xfrm>
              <a:off x="6826234" y="1240513"/>
              <a:ext cx="811165" cy="509132"/>
            </a:xfrm>
            <a:prstGeom prst="rect">
              <a:avLst/>
            </a:prstGeom>
          </p:spPr>
        </p:pic>
        <p:sp>
          <p:nvSpPr>
            <p:cNvPr id="94" name="Retângulo 93"/>
            <p:cNvSpPr/>
            <p:nvPr/>
          </p:nvSpPr>
          <p:spPr>
            <a:xfrm>
              <a:off x="6738549" y="1146285"/>
              <a:ext cx="95046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sz="5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ESTÁ CARTA PODE SER  GUARDADA ATÉ NECESSÁRIO, OU VENDIDO</a:t>
              </a:r>
              <a:endParaRPr lang="pt-BR" sz="6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757688" y="1654458"/>
              <a:ext cx="1722337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700" b="1" dirty="0" smtClean="0">
                  <a:latin typeface="Verdana" panose="020B0604030504040204" pitchFamily="34" charset="0"/>
                  <a:ea typeface="Verdana" panose="020B0604030504040204" pitchFamily="34" charset="0"/>
                  <a:cs typeface="Ebrima" panose="02000000000000000000" pitchFamily="2" charset="0"/>
                </a:rPr>
                <a:t>SAIA DE GRAÇA DA CADEIA</a:t>
              </a:r>
              <a:endParaRPr lang="pt-BR" sz="700" b="1" dirty="0">
                <a:latin typeface="Verdana" panose="020B0604030504040204" pitchFamily="34" charset="0"/>
                <a:ea typeface="Verdana" panose="020B060403050404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751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Ebrima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16</cp:revision>
  <dcterms:created xsi:type="dcterms:W3CDTF">2022-10-29T22:20:32Z</dcterms:created>
  <dcterms:modified xsi:type="dcterms:W3CDTF">2022-10-30T15:49:04Z</dcterms:modified>
</cp:coreProperties>
</file>