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57" r:id="rId4"/>
    <p:sldId id="259" r:id="rId5"/>
    <p:sldId id="261" r:id="rId6"/>
    <p:sldId id="262" r:id="rId7"/>
    <p:sldId id="264" r:id="rId8"/>
    <p:sldId id="266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986B"/>
    <a:srgbClr val="3898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pPr/>
              <a:t>3/10/2020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3/10/2020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3/10/2020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3/10/2020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3/10/2020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3/10/2020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3/10/2020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3/10/2020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3/10/2020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3/10/2020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3/10/2020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3/10/2020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3/10/2020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3/10/2020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3/10/2020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3/10/2020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3/10/2020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68961809-266D-4B4D-BE74-84C1B3CD6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81" name="Rectangle 9">
              <a:extLst>
                <a:ext uri="{FF2B5EF4-FFF2-40B4-BE49-F238E27FC236}">
                  <a16:creationId xmlns:a16="http://schemas.microsoft.com/office/drawing/2014/main" id="{A14E90A2-C55C-4A5B-A1CA-600A3ADCEE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5C269CFD-5B02-4090-8D3A-DF39B5F4C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" name="Imagem 3">
            <a:extLst>
              <a:ext uri="{FF2B5EF4-FFF2-40B4-BE49-F238E27FC236}">
                <a16:creationId xmlns:a16="http://schemas.microsoft.com/office/drawing/2014/main" id="{BB8E7177-442B-4231-AF14-4C38DE45D94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30000"/>
          </a:blip>
          <a:srcRect t="21851" b="540"/>
          <a:stretch/>
        </p:blipFill>
        <p:spPr>
          <a:xfrm>
            <a:off x="3611" y="10"/>
            <a:ext cx="12188389" cy="6857990"/>
          </a:xfrm>
          <a:prstGeom prst="rect">
            <a:avLst/>
          </a:prstGeom>
        </p:spPr>
      </p:pic>
      <p:grpSp>
        <p:nvGrpSpPr>
          <p:cNvPr id="82" name="Group 12">
            <a:extLst>
              <a:ext uri="{FF2B5EF4-FFF2-40B4-BE49-F238E27FC236}">
                <a16:creationId xmlns:a16="http://schemas.microsoft.com/office/drawing/2014/main" id="{B2086F72-9495-4DC4-839B-72567BA8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235200"/>
            <a:ext cx="10982062" cy="2396067"/>
            <a:chOff x="605895" y="2235200"/>
            <a:chExt cx="10982062" cy="2396067"/>
          </a:xfrm>
        </p:grpSpPr>
        <p:sp>
          <p:nvSpPr>
            <p:cNvPr id="14" name="Round Diagonal Corner Rectangle 7">
              <a:extLst>
                <a:ext uri="{FF2B5EF4-FFF2-40B4-BE49-F238E27FC236}">
                  <a16:creationId xmlns:a16="http://schemas.microsoft.com/office/drawing/2014/main" id="{80C915C2-7A87-4547-97CA-A14D39AB2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82333" y="2235200"/>
              <a:ext cx="7027334" cy="2396067"/>
            </a:xfrm>
            <a:prstGeom prst="round2DiagRect">
              <a:avLst>
                <a:gd name="adj1" fmla="val 9246"/>
                <a:gd name="adj2" fmla="val 0"/>
              </a:avLst>
            </a:prstGeom>
            <a:solidFill>
              <a:schemeClr val="bg1">
                <a:alpha val="80000"/>
              </a:schemeClr>
            </a:solidFill>
            <a:ln w="19050" cap="sq">
              <a:solidFill>
                <a:schemeClr val="tx2">
                  <a:alpha val="60000"/>
                </a:schemeClr>
              </a:solidFill>
              <a:miter lim="800000"/>
            </a:ln>
            <a:effectLst>
              <a:outerShdw blurRad="889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C3B34D4-8ACE-49A6-A4B3-29916A53B5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5895" y="2900097"/>
              <a:ext cx="10982062" cy="1211524"/>
              <a:chOff x="605895" y="2900097"/>
              <a:chExt cx="10982062" cy="1211524"/>
            </a:xfrm>
          </p:grpSpPr>
          <p:sp>
            <p:nvSpPr>
              <p:cNvPr id="16" name="Freeform 32">
                <a:extLst>
                  <a:ext uri="{FF2B5EF4-FFF2-40B4-BE49-F238E27FC236}">
                    <a16:creationId xmlns:a16="http://schemas.microsoft.com/office/drawing/2014/main" id="{5516CB95-0B27-48B5-AADE-72B57A6C798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9653587" y="33797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7" name="Freeform 33">
                <a:extLst>
                  <a:ext uri="{FF2B5EF4-FFF2-40B4-BE49-F238E27FC236}">
                    <a16:creationId xmlns:a16="http://schemas.microsoft.com/office/drawing/2014/main" id="{5E314680-0A6F-49E3-8019-9616313D83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078244" y="33107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8" name="Freeform 34">
                <a:extLst>
                  <a:ext uri="{FF2B5EF4-FFF2-40B4-BE49-F238E27FC236}">
                    <a16:creationId xmlns:a16="http://schemas.microsoft.com/office/drawing/2014/main" id="{E822FA8D-1CAD-48AC-8AAF-AC9B13E4412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1146631" y="35742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9" name="Freeform 37">
                <a:extLst>
                  <a:ext uri="{FF2B5EF4-FFF2-40B4-BE49-F238E27FC236}">
                    <a16:creationId xmlns:a16="http://schemas.microsoft.com/office/drawing/2014/main" id="{B1780F53-5CB6-4C66-BE5C-CBB98ACBC42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230644" y="30345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0" name="Freeform 35">
                <a:extLst>
                  <a:ext uri="{FF2B5EF4-FFF2-40B4-BE49-F238E27FC236}">
                    <a16:creationId xmlns:a16="http://schemas.microsoft.com/office/drawing/2014/main" id="{781B98D4-7596-46BD-BB6D-0FAA51C38C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034587" y="25627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1" name="Freeform 36">
                <a:extLst>
                  <a:ext uri="{FF2B5EF4-FFF2-40B4-BE49-F238E27FC236}">
                    <a16:creationId xmlns:a16="http://schemas.microsoft.com/office/drawing/2014/main" id="{68558D61-DFBE-4A2C-8DBD-43BAFA68DD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747375" y="32326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2" name="Freeform 38">
                <a:extLst>
                  <a:ext uri="{FF2B5EF4-FFF2-40B4-BE49-F238E27FC236}">
                    <a16:creationId xmlns:a16="http://schemas.microsoft.com/office/drawing/2014/main" id="{5646C634-CAD3-432B-BD41-CDE0F526E6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1399044" y="30953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3" name="Freeform 39">
                <a:extLst>
                  <a:ext uri="{FF2B5EF4-FFF2-40B4-BE49-F238E27FC236}">
                    <a16:creationId xmlns:a16="http://schemas.microsoft.com/office/drawing/2014/main" id="{72B91DC4-A905-421C-B77D-3AB7CA3AC23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353675" y="21531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4" name="Freeform 40">
                <a:extLst>
                  <a:ext uri="{FF2B5EF4-FFF2-40B4-BE49-F238E27FC236}">
                    <a16:creationId xmlns:a16="http://schemas.microsoft.com/office/drawing/2014/main" id="{7A50FBDE-0FD3-4C3E-AB4C-40DD78E1AAD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848850" y="33088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5" name="Rectangle 41">
                <a:extLst>
                  <a:ext uri="{FF2B5EF4-FFF2-40B4-BE49-F238E27FC236}">
                    <a16:creationId xmlns:a16="http://schemas.microsoft.com/office/drawing/2014/main" id="{10793947-01A9-45E9-9C1A-D96D5B220E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721056" y="32842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6" name="Freeform 32">
                <a:extLst>
                  <a:ext uri="{FF2B5EF4-FFF2-40B4-BE49-F238E27FC236}">
                    <a16:creationId xmlns:a16="http://schemas.microsoft.com/office/drawing/2014/main" id="{BF30035C-FBC7-40B2-B089-084EA4677B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2122751" y="35321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7" name="Freeform 33">
                <a:extLst>
                  <a:ext uri="{FF2B5EF4-FFF2-40B4-BE49-F238E27FC236}">
                    <a16:creationId xmlns:a16="http://schemas.microsoft.com/office/drawing/2014/main" id="{F3C7515F-9B43-411B-8D60-C38FA83FABB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958445" y="34631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8" name="Freeform 34">
                <a:extLst>
                  <a:ext uri="{FF2B5EF4-FFF2-40B4-BE49-F238E27FC236}">
                    <a16:creationId xmlns:a16="http://schemas.microsoft.com/office/drawing/2014/main" id="{709B1F65-34E0-401F-8C78-A5058C84BE6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858308" y="37266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9" name="Freeform 37">
                <a:extLst>
                  <a:ext uri="{FF2B5EF4-FFF2-40B4-BE49-F238E27FC236}">
                    <a16:creationId xmlns:a16="http://schemas.microsoft.com/office/drawing/2014/main" id="{BECD5C03-173E-4590-BD11-26241C59C4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658407" y="31869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0" name="Freeform 35">
                <a:extLst>
                  <a:ext uri="{FF2B5EF4-FFF2-40B4-BE49-F238E27FC236}">
                    <a16:creationId xmlns:a16="http://schemas.microsoft.com/office/drawing/2014/main" id="{14931415-56EE-4E4A-8832-D570F57450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860814" y="27151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1" name="Freeform 36">
                <a:extLst>
                  <a:ext uri="{FF2B5EF4-FFF2-40B4-BE49-F238E27FC236}">
                    <a16:creationId xmlns:a16="http://schemas.microsoft.com/office/drawing/2014/main" id="{D881F11B-638D-4FEE-B212-B921A4C6D5B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289314" y="33850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2" name="Freeform 38">
                <a:extLst>
                  <a:ext uri="{FF2B5EF4-FFF2-40B4-BE49-F238E27FC236}">
                    <a16:creationId xmlns:a16="http://schemas.microsoft.com/office/drawing/2014/main" id="{2EC82DB3-9325-44B9-81C1-933CFF0F13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605895" y="32477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3" name="Freeform 39">
                <a:extLst>
                  <a:ext uri="{FF2B5EF4-FFF2-40B4-BE49-F238E27FC236}">
                    <a16:creationId xmlns:a16="http://schemas.microsoft.com/office/drawing/2014/main" id="{F3F62819-5FD5-4BB4-9FB1-9F1D5F2C66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532202" y="23055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4" name="Freeform 40">
                <a:extLst>
                  <a:ext uri="{FF2B5EF4-FFF2-40B4-BE49-F238E27FC236}">
                    <a16:creationId xmlns:a16="http://schemas.microsoft.com/office/drawing/2014/main" id="{003B73B7-62FB-478B-823D-DDB5BFC40B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154501" y="34612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5" name="Rectangle 41">
                <a:extLst>
                  <a:ext uri="{FF2B5EF4-FFF2-40B4-BE49-F238E27FC236}">
                    <a16:creationId xmlns:a16="http://schemas.microsoft.com/office/drawing/2014/main" id="{19F16A31-F5A3-45EF-AD4B-500C660849E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448983" y="34366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</p:grp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667000" y="2328334"/>
            <a:ext cx="6858000" cy="1367896"/>
          </a:xfrm>
        </p:spPr>
        <p:txBody>
          <a:bodyPr>
            <a:normAutofit/>
          </a:bodyPr>
          <a:lstStyle/>
          <a:p>
            <a:pPr algn="ctr"/>
            <a:r>
              <a:rPr lang="pt-BR" sz="3700"/>
              <a:t>Sensores de movimentação para processo de varejo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667001" y="3602038"/>
            <a:ext cx="6857999" cy="953029"/>
          </a:xfrm>
        </p:spPr>
        <p:txBody>
          <a:bodyPr>
            <a:normAutofit/>
          </a:bodyPr>
          <a:lstStyle/>
          <a:p>
            <a:pPr algn="ctr"/>
            <a:r>
              <a:rPr lang="pt-BR"/>
              <a:t>Implementação de ideias e conceitos para via varejo</a:t>
            </a:r>
          </a:p>
        </p:txBody>
      </p:sp>
    </p:spTree>
    <p:extLst>
      <p:ext uri="{BB962C8B-B14F-4D97-AF65-F5344CB8AC3E}">
        <p14:creationId xmlns:p14="http://schemas.microsoft.com/office/powerpoint/2010/main" val="2299039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CB9576-B1B6-45B6-9D49-6AE6B14BA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08441"/>
          </a:xfrm>
        </p:spPr>
        <p:txBody>
          <a:bodyPr/>
          <a:lstStyle/>
          <a:p>
            <a:pPr algn="ctr"/>
            <a:r>
              <a:rPr lang="pt-BR" dirty="0"/>
              <a:t>O varejo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6334462-3CE3-4688-B2CF-7522E2B136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26960"/>
            <a:ext cx="9905999" cy="4712522"/>
          </a:xfrm>
        </p:spPr>
        <p:txBody>
          <a:bodyPr/>
          <a:lstStyle/>
          <a:p>
            <a:pPr algn="just"/>
            <a:r>
              <a:rPr lang="pt-BR" dirty="0"/>
              <a:t>O varejo possui diversas estratégias de marketing para aumentar o número de vendas baseadas em </a:t>
            </a:r>
            <a:r>
              <a:rPr lang="pt-BR" b="1" i="1" dirty="0"/>
              <a:t>cores,</a:t>
            </a:r>
            <a:r>
              <a:rPr lang="pt-BR" b="1" dirty="0"/>
              <a:t> </a:t>
            </a:r>
            <a:r>
              <a:rPr lang="pt-BR" b="1" i="1" dirty="0"/>
              <a:t>posição e disposição do produto.</a:t>
            </a:r>
          </a:p>
          <a:p>
            <a:pPr algn="just"/>
            <a:r>
              <a:rPr lang="pt-BR" dirty="0"/>
              <a:t>Então a cada pesquisa realizada o mercado encontra um novo jeito para obter crescimento e vantagem enfrente aos concorrentes.</a:t>
            </a:r>
          </a:p>
          <a:p>
            <a:pPr algn="just"/>
            <a:r>
              <a:rPr lang="pt-BR" dirty="0"/>
              <a:t>Para adquirir essa informações é necessário entender o público.</a:t>
            </a:r>
          </a:p>
          <a:p>
            <a:pPr algn="just"/>
            <a:r>
              <a:rPr lang="pt-BR" dirty="0"/>
              <a:t>E com a finalidade de haver mais um fator para elaborar uma estratégia de marketing e vendas o nosso produto existe.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77674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952500"/>
          </a:xfrm>
        </p:spPr>
        <p:txBody>
          <a:bodyPr/>
          <a:lstStyle/>
          <a:p>
            <a:pPr algn="ctr"/>
            <a:r>
              <a:rPr lang="pt-BR" dirty="0"/>
              <a:t>objetivos</a:t>
            </a:r>
          </a:p>
        </p:txBody>
      </p:sp>
      <p:pic>
        <p:nvPicPr>
          <p:cNvPr id="6" name="Espaço Reservado para Imagem 5" descr="maisumnegocio.jp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26380" r="26380"/>
          <a:stretch>
            <a:fillRect/>
          </a:stretch>
        </p:blipFill>
        <p:spPr/>
      </p:pic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400" dirty="0"/>
              <a:t>Trazer informações mais eficientes, na hora de tomadas de decisão.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400" dirty="0"/>
              <a:t>Aumentar as estratégias de vendas.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400" dirty="0"/>
              <a:t>Criar resultados muito mais precisos de um jeito rápido e fácil.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74465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O PROJETO</a:t>
            </a:r>
          </a:p>
        </p:txBody>
      </p:sp>
      <p:pic>
        <p:nvPicPr>
          <p:cNvPr id="6" name="Espaço Reservado para Imagem 5" descr="negociofeito.jp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24898" r="24898"/>
          <a:stretch>
            <a:fillRect/>
          </a:stretch>
        </p:blipFill>
        <p:spPr/>
      </p:pic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just"/>
            <a:r>
              <a:rPr lang="pt-BR" dirty="0"/>
              <a:t> 	</a:t>
            </a:r>
            <a:r>
              <a:rPr lang="pt-BR" sz="2400" dirty="0"/>
              <a:t>O nosso produto visa trazer a eficiência com estudos de movimentação em áreas de seu mercado, sabendo com maior precisão os espaços mais frequentados</a:t>
            </a:r>
            <a:r>
              <a:rPr lang="pt-BR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346109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09C91638-47C5-4BAD-855E-E3C4DDCFA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618518"/>
            <a:ext cx="5894387" cy="3039082"/>
          </a:xfrm>
        </p:spPr>
        <p:txBody>
          <a:bodyPr anchor="b">
            <a:normAutofit/>
          </a:bodyPr>
          <a:lstStyle/>
          <a:p>
            <a:r>
              <a:rPr lang="pt-BR" dirty="0"/>
              <a:t>Funcionamento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933BF09-C09A-434B-8CD5-6C19AFC41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5894388" cy="3541714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3" name="Espaço Reservado para Conteúdo 2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67E9BDB7-DD21-465E-870B-568C36825A0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846" r="-2" b="-2"/>
          <a:stretch/>
        </p:blipFill>
        <p:spPr>
          <a:xfrm>
            <a:off x="5818218" y="-598389"/>
            <a:ext cx="6373782" cy="9007132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01502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152877-37BA-4593-BC0C-E2F29CD58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Site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5AA0037-97BB-4C89-8023-2291CD2329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Acesso do usuário a todos as informações obtidas;</a:t>
            </a:r>
          </a:p>
          <a:p>
            <a:r>
              <a:rPr lang="pt-BR" dirty="0"/>
              <a:t>Dados em diversos tipos de gráficos;</a:t>
            </a:r>
          </a:p>
          <a:p>
            <a:r>
              <a:rPr lang="pt-BR" dirty="0"/>
              <a:t>Informações em tempo real;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78930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8ECD54-2E3E-4C89-94EC-E1796E950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6041" y="618517"/>
            <a:ext cx="3281003" cy="3067658"/>
          </a:xfrm>
        </p:spPr>
        <p:txBody>
          <a:bodyPr anchor="b">
            <a:normAutofit/>
          </a:bodyPr>
          <a:lstStyle/>
          <a:p>
            <a:r>
              <a:rPr lang="pt-BR" sz="2800" dirty="0"/>
              <a:t>Layout da página web</a:t>
            </a:r>
          </a:p>
        </p:txBody>
      </p:sp>
      <p:sp>
        <p:nvSpPr>
          <p:cNvPr id="12" name="Round Diagonal Corner Rectangle 11">
            <a:extLst>
              <a:ext uri="{FF2B5EF4-FFF2-40B4-BE49-F238E27FC236}">
                <a16:creationId xmlns:a16="http://schemas.microsoft.com/office/drawing/2014/main" id="{E4B7B3E3-827A-48BE-AD67-A57C45AA6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ço Reservado para Conteúdo 4" descr="Tela de celular com publicação numa rede social&#10;&#10;Descrição gerada automaticamente">
            <a:extLst>
              <a:ext uri="{FF2B5EF4-FFF2-40B4-BE49-F238E27FC236}">
                <a16:creationId xmlns:a16="http://schemas.microsoft.com/office/drawing/2014/main" id="{49CE2CC7-B0F5-4B7D-82AB-FD1F8EF408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648" y="1137621"/>
            <a:ext cx="6103062" cy="4577297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F1CCC36-2179-49C0-B747-3B1D434A74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6041" y="2249487"/>
            <a:ext cx="3281004" cy="3541714"/>
          </a:xfrm>
        </p:spPr>
        <p:txBody>
          <a:bodyPr>
            <a:normAutofit/>
          </a:bodyPr>
          <a:lstStyle/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956359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CC4149-5F8E-4517-970D-6E0C6079C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6041" y="618518"/>
            <a:ext cx="3281003" cy="3229582"/>
          </a:xfrm>
        </p:spPr>
        <p:txBody>
          <a:bodyPr anchor="b">
            <a:normAutofit/>
          </a:bodyPr>
          <a:lstStyle/>
          <a:p>
            <a:r>
              <a:rPr lang="pt-BR" sz="2800" dirty="0"/>
              <a:t>Layout da página web</a:t>
            </a:r>
          </a:p>
        </p:txBody>
      </p:sp>
      <p:sp>
        <p:nvSpPr>
          <p:cNvPr id="12" name="Round Diagonal Corner Rectangle 11">
            <a:extLst>
              <a:ext uri="{FF2B5EF4-FFF2-40B4-BE49-F238E27FC236}">
                <a16:creationId xmlns:a16="http://schemas.microsoft.com/office/drawing/2014/main" id="{E4B7B3E3-827A-48BE-AD67-A57C45AA6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ço Reservado para Conteúdo 4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2EBC7B25-2E9C-4453-ADDA-5F91B8F92B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648" y="1136605"/>
            <a:ext cx="6103062" cy="4577297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8B5AEF6-997A-4E7F-9488-628695389D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6041" y="2249487"/>
            <a:ext cx="3281004" cy="3541714"/>
          </a:xfrm>
        </p:spPr>
        <p:txBody>
          <a:bodyPr>
            <a:normAutofit/>
          </a:bodyPr>
          <a:lstStyle/>
          <a:p>
            <a:endParaRPr lang="en-US" sz="1800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19853D27-7983-4F36-8ADA-D4BD9B24C7C8}"/>
              </a:ext>
            </a:extLst>
          </p:cNvPr>
          <p:cNvSpPr/>
          <p:nvPr/>
        </p:nvSpPr>
        <p:spPr>
          <a:xfrm>
            <a:off x="1384915" y="906802"/>
            <a:ext cx="1651247" cy="610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i="1" dirty="0">
                <a:solidFill>
                  <a:schemeClr val="bg1"/>
                </a:solidFill>
              </a:rPr>
              <a:t>Sensores Cadastrados</a:t>
            </a:r>
          </a:p>
        </p:txBody>
      </p:sp>
    </p:spTree>
    <p:extLst>
      <p:ext uri="{BB962C8B-B14F-4D97-AF65-F5344CB8AC3E}">
        <p14:creationId xmlns:p14="http://schemas.microsoft.com/office/powerpoint/2010/main" val="9864827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ED95C1-5EDC-46BD-8FEB-A4494201A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/>
              <a:t>rEQUISITOS</a:t>
            </a:r>
            <a:endParaRPr lang="pt-BR" dirty="0"/>
          </a:p>
        </p:txBody>
      </p:sp>
      <p:pic>
        <p:nvPicPr>
          <p:cNvPr id="10" name="Espaço Reservado para Conteúdo 9">
            <a:extLst>
              <a:ext uri="{FF2B5EF4-FFF2-40B4-BE49-F238E27FC236}">
                <a16:creationId xmlns:a16="http://schemas.microsoft.com/office/drawing/2014/main" id="{741F0311-104E-4F47-9553-5136A37D0B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2950" y="2000250"/>
            <a:ext cx="10799369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0703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187</Words>
  <Application>Microsoft Office PowerPoint</Application>
  <PresentationFormat>Widescreen</PresentationFormat>
  <Paragraphs>23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2" baseType="lpstr">
      <vt:lpstr>Arial</vt:lpstr>
      <vt:lpstr>Tw Cen MT</vt:lpstr>
      <vt:lpstr>Circuito</vt:lpstr>
      <vt:lpstr>Sensores de movimentação para processo de varejo</vt:lpstr>
      <vt:lpstr>O varejo</vt:lpstr>
      <vt:lpstr>objetivos</vt:lpstr>
      <vt:lpstr>O PROJETO</vt:lpstr>
      <vt:lpstr>Funcionamento</vt:lpstr>
      <vt:lpstr>Site</vt:lpstr>
      <vt:lpstr>Layout da página web</vt:lpstr>
      <vt:lpstr>Layout da página web</vt:lpstr>
      <vt:lpstr>rEQUISITOS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Sensores de movimentação para processo de varejo</dc:title>
  <dc:creator>gabriel rosa melo</dc:creator>
  <cp:lastModifiedBy>gabriel rosa melo</cp:lastModifiedBy>
  <cp:revision>2</cp:revision>
  <dcterms:created xsi:type="dcterms:W3CDTF">2020-03-10T13:53:39Z</dcterms:created>
  <dcterms:modified xsi:type="dcterms:W3CDTF">2020-03-10T14:53:03Z</dcterms:modified>
</cp:coreProperties>
</file>