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OmGICCa4ql5njIKM9WtDiubQK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/>
        </p:nvSpPr>
        <p:spPr>
          <a:xfrm>
            <a:off x="134753" y="4446872"/>
            <a:ext cx="8797491" cy="143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ctrTitle"/>
          </p:nvPr>
        </p:nvSpPr>
        <p:spPr>
          <a:xfrm>
            <a:off x="714675" y="616016"/>
            <a:ext cx="7772400" cy="535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8"/>
          <p:cNvSpPr txBox="1"/>
          <p:nvPr>
            <p:ph idx="1" type="subTitle"/>
          </p:nvPr>
        </p:nvSpPr>
        <p:spPr>
          <a:xfrm>
            <a:off x="705051" y="1301599"/>
            <a:ext cx="7772400" cy="498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FEF"/>
            </a:gs>
            <a:gs pos="7000">
              <a:schemeClr val="lt1"/>
            </a:gs>
            <a:gs pos="100000">
              <a:schemeClr val="lt1"/>
            </a:gs>
          </a:gsLst>
          <a:lin ang="162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658779" y="235751"/>
            <a:ext cx="3559186" cy="1087284"/>
            <a:chOff x="1956816" y="541872"/>
            <a:chExt cx="11211591" cy="3424990"/>
          </a:xfrm>
        </p:grpSpPr>
        <p:pic>
          <p:nvPicPr>
            <p:cNvPr id="7" name="Google Shape;7;p15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956816" y="541872"/>
              <a:ext cx="2451640" cy="32839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5"/>
            <p:cNvSpPr txBox="1"/>
            <p:nvPr/>
          </p:nvSpPr>
          <p:spPr>
            <a:xfrm>
              <a:off x="4408454" y="2084567"/>
              <a:ext cx="8759953" cy="1152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889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INSTITUTO FEDERAL DE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8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EDUCAÇÃO, CIÊNCIA E TECNOLOGIA</a:t>
              </a:r>
              <a:endParaRPr/>
            </a:p>
          </p:txBody>
        </p:sp>
        <p:sp>
          <p:nvSpPr>
            <p:cNvPr id="9" name="Google Shape;9;p15"/>
            <p:cNvSpPr txBox="1"/>
            <p:nvPr/>
          </p:nvSpPr>
          <p:spPr>
            <a:xfrm>
              <a:off x="4408454" y="2970113"/>
              <a:ext cx="8759953" cy="660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62">
                  <a:solidFill>
                    <a:srgbClr val="76B600"/>
                  </a:solidFill>
                  <a:latin typeface="Arial"/>
                  <a:ea typeface="Arial"/>
                  <a:cs typeface="Arial"/>
                  <a:sym typeface="Arial"/>
                </a:rPr>
                <a:t>RIO GRANDE DO NORTE</a:t>
              </a:r>
              <a:endParaRPr/>
            </a:p>
          </p:txBody>
        </p:sp>
        <p:sp>
          <p:nvSpPr>
            <p:cNvPr id="10" name="Google Shape;10;p15"/>
            <p:cNvSpPr txBox="1"/>
            <p:nvPr/>
          </p:nvSpPr>
          <p:spPr>
            <a:xfrm>
              <a:off x="4390168" y="3306585"/>
              <a:ext cx="8759953" cy="660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62">
                  <a:solidFill>
                    <a:srgbClr val="76B600"/>
                  </a:solidFill>
                  <a:latin typeface="Calibri"/>
                  <a:ea typeface="Calibri"/>
                  <a:cs typeface="Calibri"/>
                  <a:sym typeface="Calibri"/>
                </a:rPr>
                <a:t>Campus Santa Cruz</a:t>
              </a:r>
              <a:endParaRPr/>
            </a:p>
          </p:txBody>
        </p:sp>
      </p:grpSp>
      <p:sp>
        <p:nvSpPr>
          <p:cNvPr id="11" name="Google Shape;11;p15"/>
          <p:cNvSpPr txBox="1"/>
          <p:nvPr/>
        </p:nvSpPr>
        <p:spPr>
          <a:xfrm>
            <a:off x="5943601" y="430577"/>
            <a:ext cx="26179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DE PROJETO INTEGRADOR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FEF"/>
            </a:gs>
            <a:gs pos="7000">
              <a:schemeClr val="lt1"/>
            </a:gs>
            <a:gs pos="100000">
              <a:schemeClr val="lt1"/>
            </a:gs>
          </a:gsLst>
          <a:lin ang="16200000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8019" y="48139"/>
            <a:ext cx="344905" cy="4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7"/>
          <p:cNvSpPr txBox="1"/>
          <p:nvPr/>
        </p:nvSpPr>
        <p:spPr>
          <a:xfrm>
            <a:off x="8469255" y="6440228"/>
            <a:ext cx="5496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755280" y="208901"/>
            <a:ext cx="293814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PROJETO INTEGRADOR 2023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1.png"/><Relationship Id="rId13" Type="http://schemas.openxmlformats.org/officeDocument/2006/relationships/image" Target="../media/image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14" Type="http://schemas.openxmlformats.org/officeDocument/2006/relationships/image" Target="../media/image23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/>
          <p:nvPr/>
        </p:nvSpPr>
        <p:spPr>
          <a:xfrm>
            <a:off x="1717365" y="1449031"/>
            <a:ext cx="5709269" cy="84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SIB: SISTEMA INFORMATIZADO PARA BIBLIOTECAS PÚBLICAS MUNICIPAIS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615202" y="2364180"/>
            <a:ext cx="7913593" cy="3112770"/>
          </a:xfrm>
          <a:prstGeom prst="rect">
            <a:avLst/>
          </a:prstGeom>
          <a:noFill/>
          <a:ln>
            <a:noFill/>
          </a:ln>
        </p:spPr>
        <p:txBody>
          <a:bodyPr anchorCtr="0" anchor="t" bIns="32550" lIns="65125" spcFirstLastPara="1" rIns="65125" wrap="square" tIns="32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Ana Beatriz Reinaldo Moreira de Farias 1</a:t>
            </a:r>
            <a:r>
              <a:rPr b="1" baseline="3000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Anny Gabrielly Dantas Justino 2</a:t>
            </a:r>
            <a:r>
              <a:rPr b="1" baseline="3000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Estela Gabriela Santana Costa 3</a:t>
            </a:r>
            <a:r>
              <a:rPr b="1" baseline="3000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 Eloiza Brilhante de Lima 4</a:t>
            </a:r>
            <a:r>
              <a:rPr b="1" baseline="3000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 Isabelle da Silva Lima 5</a:t>
            </a:r>
            <a:r>
              <a:rPr b="1" baseline="3000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 Rita Silva Amador 6</a:t>
            </a:r>
            <a:r>
              <a:rPr b="1" baseline="3000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Palmiérie Santana Lima Vasco 7</a:t>
            </a:r>
            <a:r>
              <a:rPr b="1" baseline="30000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1" i="0" lang="pt-B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Willana Maria Macêdo Araújo 8</a:t>
            </a:r>
            <a:r>
              <a:rPr b="1" baseline="3000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Aluna do curso de Informática, e-mail: beatriz.farias@escolar.ifrn.edu.br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Aluna do curso de Informática, e-mail: gabrielly.anny@escolar.ifrn.edu.br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Aluna do curso de Informática, e-mail: estela.c@escolar.ifrn.edu.br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Aluna do curso de Informática, e-mail: e.brilhante@escolar.ifrn.edu.br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Aluna do curso de Informática, e-mail: maria.isabelle@escolar.ifrn.edu.br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Aluna do curso de Informática, e-mail: m.amador@escolar.ifrn.edu.br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Aluna do curso de Informática, e-mail: palmiere.santana@escolar.ifrn.edu.br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Aluna do curso de Informática, e-mail: willana.maria@escolar.ifrn.edu.br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4483" y="5966131"/>
            <a:ext cx="9144000" cy="342781"/>
          </a:xfrm>
          <a:prstGeom prst="rect">
            <a:avLst/>
          </a:prstGeom>
          <a:noFill/>
          <a:ln>
            <a:noFill/>
          </a:ln>
        </p:spPr>
        <p:txBody>
          <a:bodyPr anchorCtr="0" anchor="t" bIns="32550" lIns="65125" spcFirstLastPara="1" rIns="65125" wrap="square" tIns="32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Santa Cruz, 06 de junho de 2023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4483" y="5292561"/>
            <a:ext cx="9144000" cy="619780"/>
          </a:xfrm>
          <a:prstGeom prst="rect">
            <a:avLst/>
          </a:prstGeom>
          <a:noFill/>
          <a:ln>
            <a:noFill/>
          </a:ln>
        </p:spPr>
        <p:txBody>
          <a:bodyPr anchorCtr="0" anchor="t" bIns="32550" lIns="65125" spcFirstLastPara="1" rIns="65125" wrap="square" tIns="32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Orientador: 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Marcos Vinícius Fernandes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Coorientador: </a:t>
            </a: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Luiz Fernando Virgínio da Silva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ctrTitle"/>
          </p:nvPr>
        </p:nvSpPr>
        <p:spPr>
          <a:xfrm>
            <a:off x="714675" y="616016"/>
            <a:ext cx="7772400" cy="535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METODOLOGIA DA EXECUÇÃO DO PROJETO</a:t>
            </a:r>
            <a:endParaRPr/>
          </a:p>
        </p:txBody>
      </p:sp>
      <p:sp>
        <p:nvSpPr>
          <p:cNvPr id="131" name="Google Shape;131;p10"/>
          <p:cNvSpPr txBox="1"/>
          <p:nvPr>
            <p:ph idx="1" type="subTitle"/>
          </p:nvPr>
        </p:nvSpPr>
        <p:spPr>
          <a:xfrm>
            <a:off x="705051" y="1301599"/>
            <a:ext cx="7772400" cy="420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>
                <a:solidFill>
                  <a:srgbClr val="000000"/>
                </a:solidFill>
              </a:rPr>
              <a:t>Protótipo de tela:</a:t>
            </a:r>
            <a:endParaRPr/>
          </a:p>
        </p:txBody>
      </p:sp>
      <p:pic>
        <p:nvPicPr>
          <p:cNvPr descr="Interface gráfica do usuário&#10;&#10;Descrição gerada automaticamente" id="132" name="Google Shape;1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859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ctrTitle"/>
          </p:nvPr>
        </p:nvSpPr>
        <p:spPr>
          <a:xfrm>
            <a:off x="714675" y="616016"/>
            <a:ext cx="7772400" cy="535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RESULTADOS ESPERADOS</a:t>
            </a:r>
            <a:endParaRPr/>
          </a:p>
        </p:txBody>
      </p:sp>
      <p:sp>
        <p:nvSpPr>
          <p:cNvPr id="138" name="Google Shape;138;p11"/>
          <p:cNvSpPr txBox="1"/>
          <p:nvPr>
            <p:ph idx="1" type="subTitle"/>
          </p:nvPr>
        </p:nvSpPr>
        <p:spPr>
          <a:xfrm>
            <a:off x="705051" y="1301599"/>
            <a:ext cx="7772400" cy="498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Contribuição para a construção do conhecimento dos usuários das bibliotecas;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Preparação dos alunos para a prática profissional na área de informática;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Resultados e divulgação do projeto.</a:t>
            </a:r>
            <a:endParaRPr/>
          </a:p>
        </p:txBody>
      </p:sp>
      <p:pic>
        <p:nvPicPr>
          <p:cNvPr descr="Imagem digital fictícia de personagem de desenho animado&#10;&#10;Descrição gerada automaticamente"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3259" y="3364614"/>
            <a:ext cx="4957482" cy="287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ctrTitle"/>
          </p:nvPr>
        </p:nvSpPr>
        <p:spPr>
          <a:xfrm>
            <a:off x="714675" y="616016"/>
            <a:ext cx="7772400" cy="535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REFERÊNCIAS BIBLIOGRÁFICAS</a:t>
            </a:r>
            <a:endParaRPr/>
          </a:p>
        </p:txBody>
      </p:sp>
      <p:sp>
        <p:nvSpPr>
          <p:cNvPr id="145" name="Google Shape;145;p12"/>
          <p:cNvSpPr txBox="1"/>
          <p:nvPr>
            <p:ph idx="1" type="subTitle"/>
          </p:nvPr>
        </p:nvSpPr>
        <p:spPr>
          <a:xfrm>
            <a:off x="705051" y="1301599"/>
            <a:ext cx="7772400" cy="498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pt-BR" sz="1700"/>
              <a:t>ANDRADE, Mário de. Bibliotecas Populares. </a:t>
            </a:r>
            <a:r>
              <a:rPr b="1" lang="pt-BR" sz="1700"/>
              <a:t>Revista do Livro</a:t>
            </a:r>
            <a:r>
              <a:rPr lang="pt-BR" sz="1700"/>
              <a:t>, São Paulo, v. 2, p. 7-8, 1957. Disponível em: https://antigo.bn.gov.br/producao/publicacoes/revista-livro-biblioteca-nacional-ano-2-n-5. Acesso em: 4 mai. 2023.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pt-BR" sz="1700"/>
              <a:t>DAVENPORT, Thomas H.. </a:t>
            </a:r>
            <a:r>
              <a:rPr b="1" lang="pt-BR" sz="1700"/>
              <a:t>Ecologia da informação</a:t>
            </a:r>
            <a:r>
              <a:rPr lang="pt-BR" sz="1700"/>
              <a:t>: por que só a tecnologia não basta para o sucesso na era da informação. Tradução Bernadette Siqueira Abrão. São Paulo, 1998. Tradução de: Information ecology. Disponível em: https://ppgic.files.wordpress.com/2018/07/davenport-t-h-2002.pdf. Acesso em: 4 mai. 2023.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pt-BR" sz="1700"/>
              <a:t>MACHADO, E. C. </a:t>
            </a:r>
            <a:r>
              <a:rPr b="1" lang="pt-BR" sz="1700"/>
              <a:t>Análise de políticas públicas para bibliotecas no Brasil</a:t>
            </a:r>
            <a:r>
              <a:rPr lang="pt-BR" sz="1700"/>
              <a:t>. InCID: Revista de Ciência da Informação e Documentação, [S. l.], v. 1, n. 1, p. 94-111, 2010. DOI: 10.11606/issn.2178-2075.v1i1p94-111. Disponível em: https://www.revistas.usp.br/incid/article/view/42307. Acesso em: 4 mai. 2023.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pt-BR" sz="1700"/>
              <a:t>OLINTO, Gilda. </a:t>
            </a:r>
            <a:r>
              <a:rPr b="1" lang="pt-BR" sz="1700"/>
              <a:t>Bibliotecas públicas e uso das tecnologias de informação e comunicação para o desenvolvimento social</a:t>
            </a:r>
            <a:r>
              <a:rPr lang="pt-BR" sz="1700"/>
              <a:t>. InCID: Revista de Ciência da Informação e Documentação. Disponível em: https://brapci.inf.br/index.php/res/v/39290. Acesso em: 4 mai. 2023.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ctrTitle"/>
          </p:nvPr>
        </p:nvSpPr>
        <p:spPr>
          <a:xfrm>
            <a:off x="714675" y="616016"/>
            <a:ext cx="7772400" cy="535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AGRADECIMENTOS</a:t>
            </a:r>
            <a:endParaRPr/>
          </a:p>
        </p:txBody>
      </p:sp>
      <p:sp>
        <p:nvSpPr>
          <p:cNvPr id="151" name="Google Shape;151;p13"/>
          <p:cNvSpPr txBox="1"/>
          <p:nvPr>
            <p:ph idx="1" type="subTitle"/>
          </p:nvPr>
        </p:nvSpPr>
        <p:spPr>
          <a:xfrm>
            <a:off x="705051" y="1301600"/>
            <a:ext cx="7772400" cy="274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i="0" lang="pt-BR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Aos nossos orientadores, Marcos Vinícius e Fernando Virgínio, pela orientação dedicada e pela paciência ao longo da realização deste projeto.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i="0" lang="pt-BR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Alessandro dos Santos, pelo suporte médico e emocional.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i="0" lang="pt-BR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Aos nossos familiares e amigos, pelo apoio e encorajamento que foram essenciais durante toda essa jornada.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i="0" lang="pt-BR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todos, que direta ou indiretamente, colaboraram para a realização deste projeto.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ctrTitle"/>
          </p:nvPr>
        </p:nvSpPr>
        <p:spPr>
          <a:xfrm>
            <a:off x="714675" y="616016"/>
            <a:ext cx="7772400" cy="535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DÚVIDAS?</a:t>
            </a:r>
            <a:endParaRPr/>
          </a:p>
        </p:txBody>
      </p:sp>
      <p:pic>
        <p:nvPicPr>
          <p:cNvPr descr="Ícone&#10;&#10;Descrição gerada automaticamente" id="157" name="Google Shape;1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33" y="1766046"/>
            <a:ext cx="7004333" cy="393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>
            <p:ph type="ctrTitle"/>
          </p:nvPr>
        </p:nvSpPr>
        <p:spPr>
          <a:xfrm>
            <a:off x="714675" y="616016"/>
            <a:ext cx="7772400" cy="535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SUMÁRIO</a:t>
            </a:r>
            <a:endParaRPr/>
          </a:p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705051" y="1301599"/>
            <a:ext cx="7772400" cy="498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INTRODUÇÃO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JUSTIFICATIVA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FUNDAMENTAÇÃO TEÓRICA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DISCIPLINAS INTEGRADAS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OBJETIVO GERAL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OBJETIVOS ESPECÍFICOS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METODOLOGIA DA EXECUÇÃO DO PROJETO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RESULTADOS ESPERADOS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REFERÊNCIAS BIBLIOGRÁFICAS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ctrTitle"/>
          </p:nvPr>
        </p:nvSpPr>
        <p:spPr>
          <a:xfrm>
            <a:off x="714675" y="616016"/>
            <a:ext cx="7772400" cy="535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INTRODUÇÃO</a:t>
            </a:r>
            <a:endParaRPr/>
          </a:p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705051" y="1301599"/>
            <a:ext cx="7772400" cy="498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Função da biblioteca pública;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Importância do acesso à biblioteca (ANDRADE, 1957);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Problemas nas bibliotecas públicas municipais.</a:t>
            </a:r>
            <a:endParaRPr/>
          </a:p>
        </p:txBody>
      </p:sp>
      <p:pic>
        <p:nvPicPr>
          <p:cNvPr descr="Imagem de vídeo game&#10;&#10;Descrição gerada automaticamente com confiança média" id="41" name="Google Shape;41;p3"/>
          <p:cNvPicPr preferRelativeResize="0"/>
          <p:nvPr/>
        </p:nvPicPr>
        <p:blipFill rotWithShape="1">
          <a:blip r:embed="rId3">
            <a:alphaModFix/>
          </a:blip>
          <a:srcRect b="8638" l="64917" r="5667" t="28222"/>
          <a:stretch/>
        </p:blipFill>
        <p:spPr>
          <a:xfrm>
            <a:off x="3066695" y="2650506"/>
            <a:ext cx="3010609" cy="363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idx="1" type="subTitle"/>
          </p:nvPr>
        </p:nvSpPr>
        <p:spPr>
          <a:xfrm>
            <a:off x="705051" y="1301599"/>
            <a:ext cx="7772400" cy="498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/>
              <a:t>Inclusão social e acesso à cultura;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/>
              <a:t>Importância do sistema informatizado para bibliotecas públicas.</a:t>
            </a:r>
            <a:endParaRPr/>
          </a:p>
        </p:txBody>
      </p:sp>
      <p:sp>
        <p:nvSpPr>
          <p:cNvPr id="47" name="Google Shape;47;p4"/>
          <p:cNvSpPr txBox="1"/>
          <p:nvPr>
            <p:ph type="ctrTitle"/>
          </p:nvPr>
        </p:nvSpPr>
        <p:spPr>
          <a:xfrm>
            <a:off x="714375" y="615950"/>
            <a:ext cx="77724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JUSTIFICATIVA</a:t>
            </a:r>
            <a:endParaRPr/>
          </a:p>
        </p:txBody>
      </p:sp>
      <p:pic>
        <p:nvPicPr>
          <p:cNvPr descr="Uma imagem contendo Interface gráfica do usuário&#10;&#10;Descrição gerada automaticamente" id="48" name="Google Shape;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5428" y="2701593"/>
            <a:ext cx="4713144" cy="3059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ctrTitle"/>
          </p:nvPr>
        </p:nvSpPr>
        <p:spPr>
          <a:xfrm>
            <a:off x="714675" y="616016"/>
            <a:ext cx="7772400" cy="535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FUNDAMENTAÇÃO TEÓRICA</a:t>
            </a:r>
            <a:endParaRPr/>
          </a:p>
        </p:txBody>
      </p:sp>
      <p:sp>
        <p:nvSpPr>
          <p:cNvPr id="54" name="Google Shape;54;p5"/>
          <p:cNvSpPr txBox="1"/>
          <p:nvPr>
            <p:ph idx="1" type="subTitle"/>
          </p:nvPr>
        </p:nvSpPr>
        <p:spPr>
          <a:xfrm>
            <a:off x="705051" y="1301599"/>
            <a:ext cx="7772400" cy="498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Uso da informática nas bibliotecas (OLINTO, 2010);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Transformação da biblioteca em um sistema operacionalizado em rede;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Avanço tecnológico e organização da informação (DAVENPORT, 1998).</a:t>
            </a:r>
            <a:endParaRPr/>
          </a:p>
        </p:txBody>
      </p:sp>
      <p:pic>
        <p:nvPicPr>
          <p:cNvPr descr="Interface gráfica do usuário&#10;&#10;Descrição gerada automaticamente com confiança baixa" id="55" name="Google Shape;55;p5"/>
          <p:cNvPicPr preferRelativeResize="0"/>
          <p:nvPr/>
        </p:nvPicPr>
        <p:blipFill rotWithShape="1">
          <a:blip r:embed="rId3">
            <a:alphaModFix/>
          </a:blip>
          <a:srcRect b="13659" l="60000" r="7289" t="29173"/>
          <a:stretch/>
        </p:blipFill>
        <p:spPr>
          <a:xfrm>
            <a:off x="2949388" y="3095002"/>
            <a:ext cx="3245224" cy="319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ctrTitle"/>
          </p:nvPr>
        </p:nvSpPr>
        <p:spPr>
          <a:xfrm>
            <a:off x="714675" y="616016"/>
            <a:ext cx="7772400" cy="535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DISCIPLINAS INTEGRADAS</a:t>
            </a:r>
            <a:endParaRPr/>
          </a:p>
        </p:txBody>
      </p:sp>
      <p:sp>
        <p:nvSpPr>
          <p:cNvPr id="61" name="Google Shape;61;p6"/>
          <p:cNvSpPr txBox="1"/>
          <p:nvPr>
            <p:ph idx="1" type="subTitle"/>
          </p:nvPr>
        </p:nvSpPr>
        <p:spPr>
          <a:xfrm>
            <a:off x="705051" y="1301599"/>
            <a:ext cx="7772400" cy="498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Autoria Web;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Língua Portuguesa e Literatura;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Programação com Acesso a Banco de Dados;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Programação Estruturada e Orientada a Objetos;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Programação para Internet.</a:t>
            </a:r>
            <a:endParaRPr/>
          </a:p>
        </p:txBody>
      </p:sp>
      <p:pic>
        <p:nvPicPr>
          <p:cNvPr descr="Interface gráfica do usuário&#10;&#10;Descrição gerada automaticamente" id="62" name="Google Shape;62;p6"/>
          <p:cNvPicPr preferRelativeResize="0"/>
          <p:nvPr/>
        </p:nvPicPr>
        <p:blipFill rotWithShape="1">
          <a:blip r:embed="rId3">
            <a:alphaModFix/>
          </a:blip>
          <a:srcRect b="10348" l="44902" r="10491" t="32134"/>
          <a:stretch/>
        </p:blipFill>
        <p:spPr>
          <a:xfrm>
            <a:off x="2532529" y="3283631"/>
            <a:ext cx="4078942" cy="2958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ctrTitle"/>
          </p:nvPr>
        </p:nvSpPr>
        <p:spPr>
          <a:xfrm>
            <a:off x="714675" y="616016"/>
            <a:ext cx="7772400" cy="535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OBJETIVO GERAL</a:t>
            </a:r>
            <a:endParaRPr/>
          </a:p>
        </p:txBody>
      </p:sp>
      <p:sp>
        <p:nvSpPr>
          <p:cNvPr id="68" name="Google Shape;68;p7"/>
          <p:cNvSpPr txBox="1"/>
          <p:nvPr>
            <p:ph idx="1" type="subTitle"/>
          </p:nvPr>
        </p:nvSpPr>
        <p:spPr>
          <a:xfrm>
            <a:off x="705051" y="1301599"/>
            <a:ext cx="7772400" cy="498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Apresentar a situação atual das bibliotecas públicas municipais e propor a criação de um sistema informatizado para otimizar o acesso à leitura, visando fortalecer e fomentar hábitos de leitura na população.</a:t>
            </a:r>
            <a:endParaRPr/>
          </a:p>
        </p:txBody>
      </p:sp>
      <p:pic>
        <p:nvPicPr>
          <p:cNvPr descr="Interface gráfica do usuário&#10;&#10;Descrição gerada automaticamente com confiança média" id="69" name="Google Shape;69;p7"/>
          <p:cNvPicPr preferRelativeResize="0"/>
          <p:nvPr/>
        </p:nvPicPr>
        <p:blipFill rotWithShape="1">
          <a:blip r:embed="rId3">
            <a:alphaModFix/>
          </a:blip>
          <a:srcRect b="8639" l="62941" r="5882" t="35098"/>
          <a:stretch/>
        </p:blipFill>
        <p:spPr>
          <a:xfrm>
            <a:off x="2909047" y="2776141"/>
            <a:ext cx="3325906" cy="337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ctrTitle"/>
          </p:nvPr>
        </p:nvSpPr>
        <p:spPr>
          <a:xfrm>
            <a:off x="714675" y="616016"/>
            <a:ext cx="7772400" cy="535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OBJETIVOS ESPECÍFICOS</a:t>
            </a:r>
            <a:endParaRPr/>
          </a:p>
        </p:txBody>
      </p:sp>
      <p:sp>
        <p:nvSpPr>
          <p:cNvPr id="75" name="Google Shape;75;p8"/>
          <p:cNvSpPr txBox="1"/>
          <p:nvPr>
            <p:ph idx="1" type="subTitle"/>
          </p:nvPr>
        </p:nvSpPr>
        <p:spPr>
          <a:xfrm>
            <a:off x="705051" y="1301599"/>
            <a:ext cx="7772400" cy="498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Agilizar os processos nas bibliotecas e facilitação da gestão;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Atualização do estado do material;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Avaliação e resenhas de usuários;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Cadastro do usuário;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Campanhas de doação;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Organização do acervo por gênero;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Processo de empréstimo e devolução;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Verificar disponibilidade do material.</a:t>
            </a:r>
            <a:endParaRPr/>
          </a:p>
        </p:txBody>
      </p:sp>
      <p:pic>
        <p:nvPicPr>
          <p:cNvPr descr="Interface gráfica do usuário, Aplicativo&#10;&#10;Descrição gerada automaticamente" id="76" name="Google Shape;76;p8"/>
          <p:cNvPicPr preferRelativeResize="0"/>
          <p:nvPr/>
        </p:nvPicPr>
        <p:blipFill rotWithShape="1">
          <a:blip r:embed="rId3">
            <a:alphaModFix/>
          </a:blip>
          <a:srcRect b="8639" l="58431" r="4215" t="32658"/>
          <a:stretch/>
        </p:blipFill>
        <p:spPr>
          <a:xfrm>
            <a:off x="5572837" y="3254188"/>
            <a:ext cx="3149821" cy="2784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ctrTitle"/>
          </p:nvPr>
        </p:nvSpPr>
        <p:spPr>
          <a:xfrm>
            <a:off x="714675" y="616016"/>
            <a:ext cx="7772400" cy="535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METODOLOGIA DA EXECUÇÃO DO PROJETO</a:t>
            </a:r>
            <a:endParaRPr/>
          </a:p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705051" y="1301599"/>
            <a:ext cx="7772400" cy="67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Scrum como </a:t>
            </a:r>
            <a:r>
              <a:rPr b="0" i="1" lang="pt-BR" u="none" strike="noStrike">
                <a:solidFill>
                  <a:srgbClr val="000000"/>
                </a:solidFill>
              </a:rPr>
              <a:t>framework</a:t>
            </a:r>
            <a:r>
              <a:rPr b="0" i="0" lang="pt-BR" u="none" strike="noStrike">
                <a:solidFill>
                  <a:srgbClr val="000000"/>
                </a:solidFill>
              </a:rPr>
              <a:t> de desenvolvimento;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u="none" strike="noStrike">
                <a:solidFill>
                  <a:srgbClr val="000000"/>
                </a:solidFill>
              </a:rPr>
              <a:t>Interações e colaboração na equipe de desenvolvimento.</a:t>
            </a:r>
            <a:endParaRPr/>
          </a:p>
        </p:txBody>
      </p:sp>
      <p:grpSp>
        <p:nvGrpSpPr>
          <p:cNvPr id="83" name="Google Shape;83;p9"/>
          <p:cNvGrpSpPr/>
          <p:nvPr/>
        </p:nvGrpSpPr>
        <p:grpSpPr>
          <a:xfrm>
            <a:off x="625701" y="2479791"/>
            <a:ext cx="2588582" cy="2412377"/>
            <a:chOff x="1106584" y="2517932"/>
            <a:chExt cx="2588582" cy="2412377"/>
          </a:xfrm>
        </p:grpSpPr>
        <p:sp>
          <p:nvSpPr>
            <p:cNvPr id="84" name="Google Shape;84;p9"/>
            <p:cNvSpPr txBox="1"/>
            <p:nvPr/>
          </p:nvSpPr>
          <p:spPr>
            <a:xfrm>
              <a:off x="1106584" y="2517932"/>
              <a:ext cx="2588582" cy="5555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lang="pt-BR" sz="1400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Ferramentas de comunicação e colaboração:</a:t>
              </a:r>
              <a:endParaRPr b="0"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" name="Google Shape;85;p9"/>
            <p:cNvGrpSpPr/>
            <p:nvPr/>
          </p:nvGrpSpPr>
          <p:grpSpPr>
            <a:xfrm>
              <a:off x="1220911" y="3070080"/>
              <a:ext cx="832597" cy="829053"/>
              <a:chOff x="1413633" y="3137868"/>
              <a:chExt cx="832597" cy="829053"/>
            </a:xfrm>
          </p:grpSpPr>
          <p:pic>
            <p:nvPicPr>
              <p:cNvPr descr="Ícone&#10;&#10;Descrição gerada automaticamente" id="86" name="Google Shape;86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569703" y="3137868"/>
                <a:ext cx="520459" cy="5204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" name="Google Shape;87;p9"/>
              <p:cNvSpPr txBox="1"/>
              <p:nvPr/>
            </p:nvSpPr>
            <p:spPr>
              <a:xfrm>
                <a:off x="1413633" y="3689922"/>
                <a:ext cx="83259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WhatsApp</a:t>
                </a:r>
                <a:endParaRPr/>
              </a:p>
            </p:txBody>
          </p:sp>
        </p:grpSp>
        <p:grpSp>
          <p:nvGrpSpPr>
            <p:cNvPr id="88" name="Google Shape;88;p9"/>
            <p:cNvGrpSpPr/>
            <p:nvPr/>
          </p:nvGrpSpPr>
          <p:grpSpPr>
            <a:xfrm>
              <a:off x="2400875" y="3122551"/>
              <a:ext cx="998042" cy="776582"/>
              <a:chOff x="2391533" y="3184561"/>
              <a:chExt cx="998042" cy="776582"/>
            </a:xfrm>
          </p:grpSpPr>
          <p:pic>
            <p:nvPicPr>
              <p:cNvPr descr="Logotipo&#10;&#10;Descrição gerada automaticamente" id="89" name="Google Shape;89;p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629554" y="3184561"/>
                <a:ext cx="522000" cy="4270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" name="Google Shape;90;p9"/>
              <p:cNvSpPr txBox="1"/>
              <p:nvPr/>
            </p:nvSpPr>
            <p:spPr>
              <a:xfrm>
                <a:off x="2391533" y="3684144"/>
                <a:ext cx="9980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Google Meet</a:t>
                </a:r>
                <a:endParaRPr/>
              </a:p>
            </p:txBody>
          </p:sp>
        </p:grpSp>
        <p:grpSp>
          <p:nvGrpSpPr>
            <p:cNvPr id="91" name="Google Shape;91;p9"/>
            <p:cNvGrpSpPr/>
            <p:nvPr/>
          </p:nvGrpSpPr>
          <p:grpSpPr>
            <a:xfrm>
              <a:off x="1327954" y="4095772"/>
              <a:ext cx="618509" cy="834537"/>
              <a:chOff x="1520676" y="4245540"/>
              <a:chExt cx="618509" cy="834537"/>
            </a:xfrm>
          </p:grpSpPr>
          <p:pic>
            <p:nvPicPr>
              <p:cNvPr id="92" name="Google Shape;92;p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569703" y="4245540"/>
                <a:ext cx="522000" cy="52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" name="Google Shape;93;p9"/>
              <p:cNvSpPr txBox="1"/>
              <p:nvPr/>
            </p:nvSpPr>
            <p:spPr>
              <a:xfrm>
                <a:off x="1520676" y="4803078"/>
                <a:ext cx="6185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Notion</a:t>
                </a:r>
                <a:endParaRPr/>
              </a:p>
            </p:txBody>
          </p:sp>
        </p:grpSp>
        <p:grpSp>
          <p:nvGrpSpPr>
            <p:cNvPr id="94" name="Google Shape;94;p9"/>
            <p:cNvGrpSpPr/>
            <p:nvPr/>
          </p:nvGrpSpPr>
          <p:grpSpPr>
            <a:xfrm>
              <a:off x="2634940" y="4090615"/>
              <a:ext cx="529912" cy="839694"/>
              <a:chOff x="2577612" y="4245540"/>
              <a:chExt cx="529912" cy="839694"/>
            </a:xfrm>
          </p:grpSpPr>
          <p:pic>
            <p:nvPicPr>
              <p:cNvPr descr="Ícone&#10;&#10;Descrição gerada automaticamente" id="95" name="Google Shape;95;p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2585524" y="4245540"/>
                <a:ext cx="522000" cy="52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Google Shape;96;p9"/>
              <p:cNvSpPr txBox="1"/>
              <p:nvPr/>
            </p:nvSpPr>
            <p:spPr>
              <a:xfrm>
                <a:off x="2577612" y="4808235"/>
                <a:ext cx="52991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Trello</a:t>
                </a:r>
                <a:endParaRPr/>
              </a:p>
            </p:txBody>
          </p:sp>
        </p:grpSp>
      </p:grpSp>
      <p:grpSp>
        <p:nvGrpSpPr>
          <p:cNvPr id="97" name="Google Shape;97;p9"/>
          <p:cNvGrpSpPr/>
          <p:nvPr/>
        </p:nvGrpSpPr>
        <p:grpSpPr>
          <a:xfrm>
            <a:off x="3222198" y="2472243"/>
            <a:ext cx="2588582" cy="2404558"/>
            <a:chOff x="3284415" y="2509388"/>
            <a:chExt cx="2588582" cy="2404558"/>
          </a:xfrm>
        </p:grpSpPr>
        <p:sp>
          <p:nvSpPr>
            <p:cNvPr id="98" name="Google Shape;98;p9"/>
            <p:cNvSpPr txBox="1"/>
            <p:nvPr/>
          </p:nvSpPr>
          <p:spPr>
            <a:xfrm>
              <a:off x="3284415" y="2509388"/>
              <a:ext cx="2588582" cy="5555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lang="pt-BR" sz="1400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Linguagens de programação, marcação e estilo:</a:t>
              </a:r>
              <a:endParaRPr b="0" sz="1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" name="Google Shape;99;p9"/>
            <p:cNvGrpSpPr/>
            <p:nvPr/>
          </p:nvGrpSpPr>
          <p:grpSpPr>
            <a:xfrm>
              <a:off x="3671347" y="3064980"/>
              <a:ext cx="832597" cy="823274"/>
              <a:chOff x="5290684" y="3137868"/>
              <a:chExt cx="832597" cy="823274"/>
            </a:xfrm>
          </p:grpSpPr>
          <p:pic>
            <p:nvPicPr>
              <p:cNvPr id="100" name="Google Shape;100;p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445983" y="3137868"/>
                <a:ext cx="522000" cy="52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" name="Google Shape;101;p9"/>
              <p:cNvSpPr txBox="1"/>
              <p:nvPr/>
            </p:nvSpPr>
            <p:spPr>
              <a:xfrm>
                <a:off x="5290684" y="3684143"/>
                <a:ext cx="83259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JavaScript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9"/>
            <p:cNvGrpSpPr/>
            <p:nvPr/>
          </p:nvGrpSpPr>
          <p:grpSpPr>
            <a:xfrm>
              <a:off x="4855448" y="3070759"/>
              <a:ext cx="522000" cy="823274"/>
              <a:chOff x="6448439" y="3137868"/>
              <a:chExt cx="522000" cy="823274"/>
            </a:xfrm>
          </p:grpSpPr>
          <p:pic>
            <p:nvPicPr>
              <p:cNvPr id="103" name="Google Shape;103;p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48439" y="3137868"/>
                <a:ext cx="522000" cy="52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" name="Google Shape;104;p9"/>
              <p:cNvSpPr txBox="1"/>
              <p:nvPr/>
            </p:nvSpPr>
            <p:spPr>
              <a:xfrm>
                <a:off x="6459695" y="3684143"/>
                <a:ext cx="46241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Java</a:t>
                </a:r>
                <a:endParaRPr/>
              </a:p>
            </p:txBody>
          </p:sp>
        </p:grpSp>
        <p:grpSp>
          <p:nvGrpSpPr>
            <p:cNvPr id="105" name="Google Shape;105;p9"/>
            <p:cNvGrpSpPr/>
            <p:nvPr/>
          </p:nvGrpSpPr>
          <p:grpSpPr>
            <a:xfrm>
              <a:off x="3788919" y="4090672"/>
              <a:ext cx="597452" cy="823274"/>
              <a:chOff x="7374255" y="3178902"/>
              <a:chExt cx="597452" cy="823274"/>
            </a:xfrm>
          </p:grpSpPr>
          <p:pic>
            <p:nvPicPr>
              <p:cNvPr id="106" name="Google Shape;106;p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488062" y="3178902"/>
                <a:ext cx="369838" cy="52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" name="Google Shape;107;p9"/>
              <p:cNvSpPr txBox="1"/>
              <p:nvPr/>
            </p:nvSpPr>
            <p:spPr>
              <a:xfrm>
                <a:off x="7374255" y="3725177"/>
                <a:ext cx="5974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HTML</a:t>
                </a:r>
                <a:endParaRPr/>
              </a:p>
            </p:txBody>
          </p:sp>
        </p:grpSp>
        <p:grpSp>
          <p:nvGrpSpPr>
            <p:cNvPr id="108" name="Google Shape;108;p9"/>
            <p:cNvGrpSpPr/>
            <p:nvPr/>
          </p:nvGrpSpPr>
          <p:grpSpPr>
            <a:xfrm>
              <a:off x="4885805" y="4085515"/>
              <a:ext cx="407327" cy="828431"/>
              <a:chOff x="4885805" y="4085515"/>
              <a:chExt cx="407327" cy="828431"/>
            </a:xfrm>
          </p:grpSpPr>
          <p:pic>
            <p:nvPicPr>
              <p:cNvPr id="109" name="Google Shape;109;p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904550" y="4085515"/>
                <a:ext cx="369838" cy="52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" name="Google Shape;110;p9"/>
              <p:cNvSpPr txBox="1"/>
              <p:nvPr/>
            </p:nvSpPr>
            <p:spPr>
              <a:xfrm>
                <a:off x="4885805" y="4636947"/>
                <a:ext cx="40732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CSS</a:t>
                </a:r>
                <a:endParaRPr/>
              </a:p>
            </p:txBody>
          </p:sp>
        </p:grpSp>
      </p:grpSp>
      <p:grpSp>
        <p:nvGrpSpPr>
          <p:cNvPr id="111" name="Google Shape;111;p9"/>
          <p:cNvGrpSpPr/>
          <p:nvPr/>
        </p:nvGrpSpPr>
        <p:grpSpPr>
          <a:xfrm>
            <a:off x="7217340" y="3098474"/>
            <a:ext cx="1187712" cy="823274"/>
            <a:chOff x="7273549" y="3178902"/>
            <a:chExt cx="1187712" cy="823274"/>
          </a:xfrm>
        </p:grpSpPr>
        <p:pic>
          <p:nvPicPr>
            <p:cNvPr descr="Desenho de rosto de pessoa visto de perto&#10;&#10;Descrição gerada automaticamente com confiança média" id="112" name="Google Shape;112;p9"/>
            <p:cNvPicPr preferRelativeResize="0"/>
            <p:nvPr/>
          </p:nvPicPr>
          <p:blipFill rotWithShape="1">
            <a:blip r:embed="rId11">
              <a:alphaModFix/>
            </a:blip>
            <a:srcRect b="32725" l="24333" r="24134" t="-220"/>
            <a:stretch/>
          </p:blipFill>
          <p:spPr>
            <a:xfrm>
              <a:off x="7500418" y="3178902"/>
              <a:ext cx="733974" cy="52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9"/>
            <p:cNvSpPr txBox="1"/>
            <p:nvPr/>
          </p:nvSpPr>
          <p:spPr>
            <a:xfrm>
              <a:off x="7273549" y="3725177"/>
              <a:ext cx="1187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Apache Tomcat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6236663" y="4068895"/>
            <a:ext cx="745368" cy="823273"/>
            <a:chOff x="7467323" y="3178902"/>
            <a:chExt cx="745368" cy="823273"/>
          </a:xfrm>
        </p:grpSpPr>
        <p:pic>
          <p:nvPicPr>
            <p:cNvPr descr="Logotipo&#10;&#10;Descrição gerada automaticamente" id="115" name="Google Shape;115;p9"/>
            <p:cNvPicPr preferRelativeResize="0"/>
            <p:nvPr/>
          </p:nvPicPr>
          <p:blipFill rotWithShape="1">
            <a:blip r:embed="rId12">
              <a:alphaModFix/>
            </a:blip>
            <a:srcRect b="23589" l="12841" r="14554" t="25564"/>
            <a:stretch/>
          </p:blipFill>
          <p:spPr>
            <a:xfrm>
              <a:off x="7467323" y="3178902"/>
              <a:ext cx="745368" cy="52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9"/>
            <p:cNvSpPr txBox="1"/>
            <p:nvPr/>
          </p:nvSpPr>
          <p:spPr>
            <a:xfrm>
              <a:off x="7517222" y="3725176"/>
              <a:ext cx="64557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MySQL</a:t>
              </a:r>
              <a:endParaRPr/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6120523" y="3101900"/>
            <a:ext cx="981804" cy="821902"/>
            <a:chOff x="6636294" y="4514943"/>
            <a:chExt cx="981804" cy="821902"/>
          </a:xfrm>
        </p:grpSpPr>
        <p:pic>
          <p:nvPicPr>
            <p:cNvPr descr="Ícone&#10;&#10;Descrição gerada automaticamente" id="118" name="Google Shape;118;p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837602" y="4514943"/>
              <a:ext cx="581813" cy="52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9"/>
            <p:cNvSpPr txBox="1"/>
            <p:nvPr/>
          </p:nvSpPr>
          <p:spPr>
            <a:xfrm>
              <a:off x="6636294" y="5059846"/>
              <a:ext cx="9818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Spring Boot</a:t>
              </a:r>
              <a:endParaRPr/>
            </a:p>
          </p:txBody>
        </p:sp>
      </p:grpSp>
      <p:sp>
        <p:nvSpPr>
          <p:cNvPr id="120" name="Google Shape;120;p9"/>
          <p:cNvSpPr txBox="1"/>
          <p:nvPr/>
        </p:nvSpPr>
        <p:spPr>
          <a:xfrm>
            <a:off x="5781813" y="2475892"/>
            <a:ext cx="2871025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lang="pt-BR" sz="14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Tecnologias de desenvolvimento do projeto:</a:t>
            </a:r>
            <a:endParaRPr b="0" sz="14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9"/>
          <p:cNvCxnSpPr/>
          <p:nvPr/>
        </p:nvCxnSpPr>
        <p:spPr>
          <a:xfrm>
            <a:off x="5778198" y="2388887"/>
            <a:ext cx="0" cy="2700435"/>
          </a:xfrm>
          <a:prstGeom prst="straightConnector1">
            <a:avLst/>
          </a:prstGeom>
          <a:noFill/>
          <a:ln cap="rnd" cmpd="sng" w="9525">
            <a:solidFill>
              <a:schemeClr val="dk1">
                <a:alpha val="77647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9"/>
          <p:cNvCxnSpPr/>
          <p:nvPr/>
        </p:nvCxnSpPr>
        <p:spPr>
          <a:xfrm>
            <a:off x="3241538" y="2388887"/>
            <a:ext cx="0" cy="2700435"/>
          </a:xfrm>
          <a:prstGeom prst="straightConnector1">
            <a:avLst/>
          </a:prstGeom>
          <a:noFill/>
          <a:ln cap="rnd" cmpd="sng" w="9525">
            <a:solidFill>
              <a:schemeClr val="dk1">
                <a:alpha val="77647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" name="Google Shape;123;p9"/>
          <p:cNvGrpSpPr/>
          <p:nvPr/>
        </p:nvGrpSpPr>
        <p:grpSpPr>
          <a:xfrm>
            <a:off x="7537810" y="4077802"/>
            <a:ext cx="555312" cy="818141"/>
            <a:chOff x="7537810" y="4077802"/>
            <a:chExt cx="555312" cy="818141"/>
          </a:xfrm>
        </p:grpSpPr>
        <p:pic>
          <p:nvPicPr>
            <p:cNvPr id="124" name="Google Shape;124;p9"/>
            <p:cNvPicPr preferRelativeResize="0"/>
            <p:nvPr/>
          </p:nvPicPr>
          <p:blipFill rotWithShape="1">
            <a:blip r:embed="rId14">
              <a:alphaModFix/>
            </a:blip>
            <a:srcRect b="18483" l="27926" r="26334" t="19177"/>
            <a:stretch/>
          </p:blipFill>
          <p:spPr>
            <a:xfrm>
              <a:off x="7619695" y="4077802"/>
              <a:ext cx="383001" cy="52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9"/>
            <p:cNvSpPr txBox="1"/>
            <p:nvPr/>
          </p:nvSpPr>
          <p:spPr>
            <a:xfrm>
              <a:off x="7537810" y="4618944"/>
              <a:ext cx="5553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Figma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2017-01-25T23:08:12Z</dcterms:created>
  <dc:creator>felipe.cavalcante@ifrn.edu.br</dc:creator>
</cp:coreProperties>
</file>