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Lst>
  <p:sldSz cy="43200625" cx="28800425"/>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6" roundtripDataSignature="AMtx7mjmQxFbIca4eYnvBH7um8U01iw+Y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6803"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6803"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6803"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6803"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6803"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6803"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6803"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6803"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6803"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6803"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6803"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6803"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6803"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6803"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6803"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6803"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400300" y="1143000"/>
            <a:ext cx="2057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4535"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4535"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4535"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4535"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4535"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4535"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4535"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4535"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4535"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6803"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6803"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6803"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6803"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6803"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6803"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6803"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6803"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B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 name="Shape 22"/>
        <p:cNvGrpSpPr/>
        <p:nvPr/>
      </p:nvGrpSpPr>
      <p:grpSpPr>
        <a:xfrm>
          <a:off x="0" y="0"/>
          <a:ext cx="0" cy="0"/>
          <a:chOff x="0" y="0"/>
          <a:chExt cx="0" cy="0"/>
        </a:xfrm>
      </p:grpSpPr>
      <p:sp>
        <p:nvSpPr>
          <p:cNvPr id="23" name="Google Shape;23;p1:notes"/>
          <p:cNvSpPr/>
          <p:nvPr>
            <p:ph idx="2" type="sldImg"/>
          </p:nvPr>
        </p:nvSpPr>
        <p:spPr>
          <a:xfrm>
            <a:off x="2400300" y="1143000"/>
            <a:ext cx="2057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 name="Google Shape;2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 name="Google Shape;25;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pt-B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p:cSld name="Slide de Título">
    <p:spTree>
      <p:nvGrpSpPr>
        <p:cNvPr id="21" name="Shape 2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7.png"/><Relationship Id="rId3" Type="http://schemas.openxmlformats.org/officeDocument/2006/relationships/image" Target="../media/image1.png"/><Relationship Id="rId4" Type="http://schemas.openxmlformats.org/officeDocument/2006/relationships/slideLayout" Target="../slideLayouts/slideLayout1.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8EE"/>
            </a:gs>
            <a:gs pos="30000">
              <a:schemeClr val="lt1"/>
            </a:gs>
            <a:gs pos="100000">
              <a:schemeClr val="lt1"/>
            </a:gs>
          </a:gsLst>
          <a:lin ang="16200000" scaled="0"/>
        </a:gradFill>
      </p:bgPr>
    </p:bg>
    <p:spTree>
      <p:nvGrpSpPr>
        <p:cNvPr id="9" name="Shape 9"/>
        <p:cNvGrpSpPr/>
        <p:nvPr/>
      </p:nvGrpSpPr>
      <p:grpSpPr>
        <a:xfrm>
          <a:off x="0" y="0"/>
          <a:ext cx="0" cy="0"/>
          <a:chOff x="0" y="0"/>
          <a:chExt cx="0" cy="0"/>
        </a:xfrm>
      </p:grpSpPr>
      <p:cxnSp>
        <p:nvCxnSpPr>
          <p:cNvPr id="10" name="Google Shape;10;p2"/>
          <p:cNvCxnSpPr/>
          <p:nvPr/>
        </p:nvCxnSpPr>
        <p:spPr>
          <a:xfrm>
            <a:off x="1218782" y="4344553"/>
            <a:ext cx="26000442" cy="0"/>
          </a:xfrm>
          <a:prstGeom prst="straightConnector1">
            <a:avLst/>
          </a:prstGeom>
          <a:noFill/>
          <a:ln cap="flat" cmpd="sng" w="76200">
            <a:solidFill>
              <a:schemeClr val="dk1"/>
            </a:solidFill>
            <a:prstDash val="solid"/>
            <a:miter lim="800000"/>
            <a:headEnd len="sm" w="sm" type="none"/>
            <a:tailEnd len="sm" w="sm" type="none"/>
          </a:ln>
        </p:spPr>
      </p:cxnSp>
      <p:cxnSp>
        <p:nvCxnSpPr>
          <p:cNvPr id="11" name="Google Shape;11;p2"/>
          <p:cNvCxnSpPr/>
          <p:nvPr/>
        </p:nvCxnSpPr>
        <p:spPr>
          <a:xfrm>
            <a:off x="1218782" y="4446153"/>
            <a:ext cx="26017625" cy="0"/>
          </a:xfrm>
          <a:prstGeom prst="straightConnector1">
            <a:avLst/>
          </a:prstGeom>
          <a:noFill/>
          <a:ln cap="flat" cmpd="sng" w="19050">
            <a:solidFill>
              <a:schemeClr val="dk1"/>
            </a:solidFill>
            <a:prstDash val="solid"/>
            <a:miter lim="800000"/>
            <a:headEnd len="sm" w="sm" type="none"/>
            <a:tailEnd len="sm" w="sm" type="none"/>
          </a:ln>
        </p:spPr>
      </p:cxnSp>
      <p:cxnSp>
        <p:nvCxnSpPr>
          <p:cNvPr id="12" name="Google Shape;12;p2"/>
          <p:cNvCxnSpPr/>
          <p:nvPr/>
        </p:nvCxnSpPr>
        <p:spPr>
          <a:xfrm>
            <a:off x="971542" y="42720440"/>
            <a:ext cx="26750457" cy="0"/>
          </a:xfrm>
          <a:prstGeom prst="straightConnector1">
            <a:avLst/>
          </a:prstGeom>
          <a:noFill/>
          <a:ln cap="flat" cmpd="sng" w="57150">
            <a:solidFill>
              <a:schemeClr val="dk1"/>
            </a:solidFill>
            <a:prstDash val="solid"/>
            <a:miter lim="800000"/>
            <a:headEnd len="sm" w="sm" type="none"/>
            <a:tailEnd len="sm" w="sm" type="none"/>
          </a:ln>
        </p:spPr>
      </p:cxnSp>
      <p:grpSp>
        <p:nvGrpSpPr>
          <p:cNvPr id="13" name="Google Shape;13;p2"/>
          <p:cNvGrpSpPr/>
          <p:nvPr/>
        </p:nvGrpSpPr>
        <p:grpSpPr>
          <a:xfrm>
            <a:off x="1262325" y="547372"/>
            <a:ext cx="11211591" cy="3283972"/>
            <a:chOff x="-1319784" y="541872"/>
            <a:chExt cx="11211591" cy="3283972"/>
          </a:xfrm>
        </p:grpSpPr>
        <p:pic>
          <p:nvPicPr>
            <p:cNvPr id="14" name="Google Shape;14;p2"/>
            <p:cNvPicPr preferRelativeResize="0"/>
            <p:nvPr/>
          </p:nvPicPr>
          <p:blipFill rotWithShape="1">
            <a:blip r:embed="rId1">
              <a:alphaModFix/>
            </a:blip>
            <a:srcRect b="0" l="0" r="0" t="0"/>
            <a:stretch/>
          </p:blipFill>
          <p:spPr>
            <a:xfrm>
              <a:off x="-1319784" y="541872"/>
              <a:ext cx="2451640" cy="3283972"/>
            </a:xfrm>
            <a:prstGeom prst="rect">
              <a:avLst/>
            </a:prstGeom>
            <a:noFill/>
            <a:ln>
              <a:noFill/>
            </a:ln>
          </p:spPr>
        </p:pic>
        <p:sp>
          <p:nvSpPr>
            <p:cNvPr id="15" name="Google Shape;15;p2"/>
            <p:cNvSpPr txBox="1"/>
            <p:nvPr/>
          </p:nvSpPr>
          <p:spPr>
            <a:xfrm>
              <a:off x="1131855" y="2084568"/>
              <a:ext cx="8759952"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pt-BR" sz="2800" u="none" cap="none" strike="noStrike">
                  <a:solidFill>
                    <a:schemeClr val="dk1"/>
                  </a:solidFill>
                  <a:latin typeface="Calibri"/>
                  <a:ea typeface="Calibri"/>
                  <a:cs typeface="Calibri"/>
                  <a:sym typeface="Calibri"/>
                </a:rPr>
                <a:t>INSTITUTO FEDERAL DE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pt-BR" sz="2800" u="none" cap="none" strike="noStrike">
                  <a:solidFill>
                    <a:schemeClr val="dk1"/>
                  </a:solidFill>
                  <a:latin typeface="Calibri"/>
                  <a:ea typeface="Calibri"/>
                  <a:cs typeface="Calibri"/>
                  <a:sym typeface="Calibri"/>
                </a:rPr>
                <a:t>EDUCAÇÃO, CIÊNCIA E TECNOLOGIA</a:t>
              </a:r>
              <a:endParaRPr b="0" i="0" sz="1400" u="none" cap="none" strike="noStrike">
                <a:solidFill>
                  <a:srgbClr val="000000"/>
                </a:solidFill>
                <a:latin typeface="Arial"/>
                <a:ea typeface="Arial"/>
                <a:cs typeface="Arial"/>
                <a:sym typeface="Arial"/>
              </a:endParaRPr>
            </a:p>
          </p:txBody>
        </p:sp>
        <p:sp>
          <p:nvSpPr>
            <p:cNvPr id="16" name="Google Shape;16;p2"/>
            <p:cNvSpPr txBox="1"/>
            <p:nvPr/>
          </p:nvSpPr>
          <p:spPr>
            <a:xfrm>
              <a:off x="1131855" y="2970114"/>
              <a:ext cx="8759952"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pt-BR" sz="2400" u="none" cap="none" strike="noStrike">
                  <a:solidFill>
                    <a:srgbClr val="76B600"/>
                  </a:solidFill>
                  <a:latin typeface="Arial"/>
                  <a:ea typeface="Arial"/>
                  <a:cs typeface="Arial"/>
                  <a:sym typeface="Arial"/>
                </a:rPr>
                <a:t>RIO GRANDE DO NORTE</a:t>
              </a:r>
              <a:endParaRPr b="0" i="0" sz="1400" u="none" cap="none" strike="noStrike">
                <a:solidFill>
                  <a:srgbClr val="000000"/>
                </a:solidFill>
                <a:latin typeface="Arial"/>
                <a:ea typeface="Arial"/>
                <a:cs typeface="Arial"/>
                <a:sym typeface="Arial"/>
              </a:endParaRPr>
            </a:p>
          </p:txBody>
        </p:sp>
        <p:sp>
          <p:nvSpPr>
            <p:cNvPr id="17" name="Google Shape;17;p2"/>
            <p:cNvSpPr txBox="1"/>
            <p:nvPr/>
          </p:nvSpPr>
          <p:spPr>
            <a:xfrm>
              <a:off x="1113567" y="3306585"/>
              <a:ext cx="8759952"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pt-BR" sz="2400" u="none" cap="none" strike="noStrike">
                  <a:solidFill>
                    <a:srgbClr val="76B600"/>
                  </a:solidFill>
                  <a:latin typeface="Calibri"/>
                  <a:ea typeface="Calibri"/>
                  <a:cs typeface="Calibri"/>
                  <a:sym typeface="Calibri"/>
                </a:rPr>
                <a:t>Campus Santa Cruz</a:t>
              </a:r>
              <a:endParaRPr b="0" i="0" sz="1400" u="none" cap="none" strike="noStrike">
                <a:solidFill>
                  <a:srgbClr val="000000"/>
                </a:solidFill>
                <a:latin typeface="Arial"/>
                <a:ea typeface="Arial"/>
                <a:cs typeface="Arial"/>
                <a:sym typeface="Arial"/>
              </a:endParaRPr>
            </a:p>
          </p:txBody>
        </p:sp>
      </p:grpSp>
      <p:sp>
        <p:nvSpPr>
          <p:cNvPr id="18" name="Google Shape;18;p2"/>
          <p:cNvSpPr/>
          <p:nvPr/>
        </p:nvSpPr>
        <p:spPr>
          <a:xfrm>
            <a:off x="26141770" y="40598435"/>
            <a:ext cx="2342229" cy="208044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803"/>
              <a:buFont typeface="Arial"/>
              <a:buNone/>
            </a:pPr>
            <a:r>
              <a:rPr b="0" i="0" lang="pt-BR" sz="6803" u="none" cap="none" strike="noStrike">
                <a:solidFill>
                  <a:schemeClr val="dk1"/>
                </a:solidFill>
                <a:latin typeface="Calibri"/>
                <a:ea typeface="Calibri"/>
                <a:cs typeface="Calibri"/>
                <a:sym typeface="Calibri"/>
              </a:rPr>
              <a:t>QR CODE</a:t>
            </a:r>
            <a:endParaRPr b="0" i="0" sz="6803" u="none" cap="none" strike="noStrike">
              <a:solidFill>
                <a:schemeClr val="dk1"/>
              </a:solidFill>
              <a:latin typeface="Calibri"/>
              <a:ea typeface="Calibri"/>
              <a:cs typeface="Calibri"/>
              <a:sym typeface="Calibri"/>
            </a:endParaRPr>
          </a:p>
        </p:txBody>
      </p:sp>
      <p:pic>
        <p:nvPicPr>
          <p:cNvPr id="19" name="Google Shape;19;p2"/>
          <p:cNvPicPr preferRelativeResize="0"/>
          <p:nvPr/>
        </p:nvPicPr>
        <p:blipFill rotWithShape="1">
          <a:blip r:embed="rId2">
            <a:alphaModFix/>
          </a:blip>
          <a:srcRect b="31290" l="24693" r="26093" t="29407"/>
          <a:stretch/>
        </p:blipFill>
        <p:spPr>
          <a:xfrm>
            <a:off x="18885090" y="222274"/>
            <a:ext cx="8759952" cy="3934167"/>
          </a:xfrm>
          <a:prstGeom prst="rect">
            <a:avLst/>
          </a:prstGeom>
          <a:noFill/>
          <a:ln>
            <a:noFill/>
          </a:ln>
        </p:spPr>
      </p:pic>
      <p:pic>
        <p:nvPicPr>
          <p:cNvPr id="20" name="Google Shape;20;p2"/>
          <p:cNvPicPr preferRelativeResize="0"/>
          <p:nvPr/>
        </p:nvPicPr>
        <p:blipFill rotWithShape="1">
          <a:blip r:embed="rId3">
            <a:alphaModFix/>
          </a:blip>
          <a:srcRect b="0" l="0" r="0" t="0"/>
          <a:stretch/>
        </p:blipFill>
        <p:spPr>
          <a:xfrm>
            <a:off x="26141770" y="40417909"/>
            <a:ext cx="2342229" cy="230253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hyperlink" Target="mailto:m.amador@escolar.ifrn.edu.br" TargetMode="External"/><Relationship Id="rId10" Type="http://schemas.openxmlformats.org/officeDocument/2006/relationships/hyperlink" Target="mailto:maria.isabelle@escolar.ifrn.edu.br" TargetMode="External"/><Relationship Id="rId13" Type="http://schemas.openxmlformats.org/officeDocument/2006/relationships/hyperlink" Target="mailto:willana.maria@escolar.ifrn.edu.br" TargetMode="External"/><Relationship Id="rId12" Type="http://schemas.openxmlformats.org/officeDocument/2006/relationships/hyperlink" Target="mailto:palmiere.santana@escolar.ifrn.edu.br" TargetMode="External"/><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beatriz.farias@escolar.edu.br" TargetMode="External"/><Relationship Id="rId4" Type="http://schemas.openxmlformats.org/officeDocument/2006/relationships/hyperlink" Target="mailto:gabrielly.anny@escolar.ifrn.edu.br" TargetMode="External"/><Relationship Id="rId9" Type="http://schemas.openxmlformats.org/officeDocument/2006/relationships/hyperlink" Target="mailto:e.brilhante@escolar.ifrn.edu.br" TargetMode="External"/><Relationship Id="rId15" Type="http://schemas.openxmlformats.org/officeDocument/2006/relationships/image" Target="../media/image3.png"/><Relationship Id="rId14" Type="http://schemas.openxmlformats.org/officeDocument/2006/relationships/image" Target="../media/image4.png"/><Relationship Id="rId17" Type="http://schemas.openxmlformats.org/officeDocument/2006/relationships/image" Target="../media/image5.png"/><Relationship Id="rId16" Type="http://schemas.openxmlformats.org/officeDocument/2006/relationships/image" Target="../media/image6.png"/><Relationship Id="rId5" Type="http://schemas.openxmlformats.org/officeDocument/2006/relationships/hyperlink" Target="mailto:estela.c@escolar.ifrn.edu.br" TargetMode="External"/><Relationship Id="rId6" Type="http://schemas.openxmlformats.org/officeDocument/2006/relationships/hyperlink" Target="mailto:kadja.marluan@ifrn.edu.br" TargetMode="External"/><Relationship Id="rId7" Type="http://schemas.openxmlformats.org/officeDocument/2006/relationships/hyperlink" Target="mailto:marcelo.junior@ifrn.edu.br" TargetMode="External"/><Relationship Id="rId8" Type="http://schemas.openxmlformats.org/officeDocument/2006/relationships/hyperlink" Target="mailto:marcos.fernandes@ifrn.edu.br"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 name="Shape 26"/>
        <p:cNvGrpSpPr/>
        <p:nvPr/>
      </p:nvGrpSpPr>
      <p:grpSpPr>
        <a:xfrm>
          <a:off x="0" y="0"/>
          <a:ext cx="0" cy="0"/>
          <a:chOff x="0" y="0"/>
          <a:chExt cx="0" cy="0"/>
        </a:xfrm>
      </p:grpSpPr>
      <p:sp>
        <p:nvSpPr>
          <p:cNvPr id="27" name="Google Shape;27;p1"/>
          <p:cNvSpPr txBox="1"/>
          <p:nvPr/>
        </p:nvSpPr>
        <p:spPr>
          <a:xfrm>
            <a:off x="1335385" y="8652271"/>
            <a:ext cx="25784418" cy="35394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pt-BR" sz="3200" u="none" cap="none" strike="noStrike">
                <a:solidFill>
                  <a:schemeClr val="dk1"/>
                </a:solidFill>
                <a:latin typeface="Calibri"/>
                <a:ea typeface="Calibri"/>
                <a:cs typeface="Calibri"/>
                <a:sym typeface="Calibri"/>
              </a:rPr>
              <a:t>Resumo</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3200"/>
              <a:buFont typeface="Arial"/>
              <a:buNone/>
            </a:pPr>
            <a:r>
              <a:rPr b="0" i="0" lang="pt-BR" sz="3200" u="none" cap="none" strike="noStrike">
                <a:solidFill>
                  <a:schemeClr val="dk1"/>
                </a:solidFill>
                <a:latin typeface="Calibri"/>
                <a:ea typeface="Calibri"/>
                <a:cs typeface="Calibri"/>
                <a:sym typeface="Calibri"/>
              </a:rPr>
              <a:t>Este trabalho propõe a criação do Sistema Informatizado para Bibliotecas Públicas (SIB) como parte do Projeto Integrador (PI). O objetivo é modernizar os processos de catalogação, empréstimo e devolução de materiais em bibliotecas públicas, que ainda utilizam sistemas antiquados, como cadastros em fichas de papel. Para alcançar esse objetivo, baseamo-nos em autores como Martins (2018), Milanesi (2013), Gonçalves (2022) no referencial teórico e utilizamos ferramentas como </a:t>
            </a:r>
            <a:r>
              <a:rPr b="0" i="1" lang="pt-BR" sz="3200" u="none" cap="none" strike="noStrike">
                <a:solidFill>
                  <a:schemeClr val="dk1"/>
                </a:solidFill>
                <a:latin typeface="Calibri"/>
                <a:ea typeface="Calibri"/>
                <a:cs typeface="Calibri"/>
                <a:sym typeface="Calibri"/>
              </a:rPr>
              <a:t>Trello</a:t>
            </a:r>
            <a:r>
              <a:rPr b="0" i="0" lang="pt-BR" sz="3200" u="none" cap="none" strike="noStrike">
                <a:solidFill>
                  <a:schemeClr val="dk1"/>
                </a:solidFill>
                <a:latin typeface="Calibri"/>
                <a:ea typeface="Calibri"/>
                <a:cs typeface="Calibri"/>
                <a:sym typeface="Calibri"/>
              </a:rPr>
              <a:t>, </a:t>
            </a:r>
            <a:r>
              <a:rPr b="0" i="1" lang="pt-BR" sz="3200" u="none" cap="none" strike="noStrike">
                <a:solidFill>
                  <a:schemeClr val="dk1"/>
                </a:solidFill>
                <a:latin typeface="Calibri"/>
                <a:ea typeface="Calibri"/>
                <a:cs typeface="Calibri"/>
                <a:sym typeface="Calibri"/>
              </a:rPr>
              <a:t>Google Forms</a:t>
            </a:r>
            <a:r>
              <a:rPr b="0" i="0" lang="pt-BR" sz="3200" u="none" cap="none" strike="noStrike">
                <a:solidFill>
                  <a:schemeClr val="dk1"/>
                </a:solidFill>
                <a:latin typeface="Calibri"/>
                <a:ea typeface="Calibri"/>
                <a:cs typeface="Calibri"/>
                <a:sym typeface="Calibri"/>
              </a:rPr>
              <a:t>, </a:t>
            </a:r>
            <a:r>
              <a:rPr b="0" i="1" lang="pt-BR" sz="3200" u="none" cap="none" strike="noStrike">
                <a:solidFill>
                  <a:schemeClr val="dk1"/>
                </a:solidFill>
                <a:latin typeface="Calibri"/>
                <a:ea typeface="Calibri"/>
                <a:cs typeface="Calibri"/>
                <a:sym typeface="Calibri"/>
              </a:rPr>
              <a:t>Spring Boot</a:t>
            </a:r>
            <a:r>
              <a:rPr b="0" i="0" lang="pt-BR" sz="3200" u="none" cap="none" strike="noStrike">
                <a:solidFill>
                  <a:schemeClr val="dk1"/>
                </a:solidFill>
                <a:latin typeface="Calibri"/>
                <a:ea typeface="Calibri"/>
                <a:cs typeface="Calibri"/>
                <a:sym typeface="Calibri"/>
              </a:rPr>
              <a:t>, </a:t>
            </a:r>
            <a:r>
              <a:rPr b="0" i="1" lang="pt-BR" sz="3200" u="none" cap="none" strike="noStrike">
                <a:solidFill>
                  <a:schemeClr val="dk1"/>
                </a:solidFill>
                <a:latin typeface="Calibri"/>
                <a:ea typeface="Calibri"/>
                <a:cs typeface="Calibri"/>
                <a:sym typeface="Calibri"/>
              </a:rPr>
              <a:t>Apache Tomcat</a:t>
            </a:r>
            <a:r>
              <a:rPr b="0" i="0" lang="pt-BR" sz="3200" u="none" cap="none" strike="noStrike">
                <a:solidFill>
                  <a:schemeClr val="dk1"/>
                </a:solidFill>
                <a:latin typeface="Calibri"/>
                <a:ea typeface="Calibri"/>
                <a:cs typeface="Calibri"/>
                <a:sym typeface="Calibri"/>
              </a:rPr>
              <a:t> e </a:t>
            </a:r>
            <a:r>
              <a:rPr b="0" i="1" lang="pt-BR" sz="3200" u="none" cap="none" strike="noStrike">
                <a:solidFill>
                  <a:schemeClr val="dk1"/>
                </a:solidFill>
                <a:latin typeface="Calibri"/>
                <a:ea typeface="Calibri"/>
                <a:cs typeface="Calibri"/>
                <a:sym typeface="Calibri"/>
              </a:rPr>
              <a:t>MySQL</a:t>
            </a:r>
            <a:r>
              <a:rPr b="0" i="0" lang="pt-BR" sz="3200" u="none" cap="none" strike="noStrike">
                <a:solidFill>
                  <a:schemeClr val="dk1"/>
                </a:solidFill>
                <a:latin typeface="Calibri"/>
                <a:ea typeface="Calibri"/>
                <a:cs typeface="Calibri"/>
                <a:sym typeface="Calibri"/>
              </a:rPr>
              <a:t> na metodologia. Os resultados preliminares indicam que bibliotecas sem sistemas informatizados enfrentam perdas de dados relevantes para a organização do acervo.</a:t>
            </a:r>
            <a:endParaRPr/>
          </a:p>
          <a:p>
            <a:pPr indent="0" lvl="0" marL="0" marR="0" rtl="0" algn="just">
              <a:lnSpc>
                <a:spcPct val="100000"/>
              </a:lnSpc>
              <a:spcBef>
                <a:spcPts val="0"/>
              </a:spcBef>
              <a:spcAft>
                <a:spcPts val="0"/>
              </a:spcAft>
              <a:buClr>
                <a:srgbClr val="000000"/>
              </a:buClr>
              <a:buSzPts val="3200"/>
              <a:buFont typeface="Arial"/>
              <a:buNone/>
            </a:pPr>
            <a:r>
              <a:rPr b="1" i="0" lang="pt-BR" sz="3200" u="none" cap="none" strike="noStrike">
                <a:solidFill>
                  <a:schemeClr val="dk1"/>
                </a:solidFill>
                <a:latin typeface="Calibri"/>
                <a:ea typeface="Calibri"/>
                <a:cs typeface="Calibri"/>
                <a:sym typeface="Calibri"/>
              </a:rPr>
              <a:t>Palavras-chave: </a:t>
            </a:r>
            <a:r>
              <a:rPr b="0" i="0" lang="pt-BR" sz="3200" u="none" cap="none" strike="noStrike">
                <a:solidFill>
                  <a:schemeClr val="dk1"/>
                </a:solidFill>
                <a:latin typeface="Calibri"/>
                <a:ea typeface="Calibri"/>
                <a:cs typeface="Calibri"/>
                <a:sym typeface="Calibri"/>
              </a:rPr>
              <a:t>Bibliotecas. Sistema. Pública. Ferramentas.</a:t>
            </a:r>
            <a:endParaRPr b="0" i="0" sz="3200" u="none" cap="none" strike="noStrike">
              <a:solidFill>
                <a:schemeClr val="dk1"/>
              </a:solidFill>
              <a:latin typeface="Calibri"/>
              <a:ea typeface="Calibri"/>
              <a:cs typeface="Calibri"/>
              <a:sym typeface="Calibri"/>
            </a:endParaRPr>
          </a:p>
        </p:txBody>
      </p:sp>
      <p:sp>
        <p:nvSpPr>
          <p:cNvPr id="28" name="Google Shape;28;p1"/>
          <p:cNvSpPr txBox="1"/>
          <p:nvPr/>
        </p:nvSpPr>
        <p:spPr>
          <a:xfrm>
            <a:off x="1224349" y="12699942"/>
            <a:ext cx="12817500" cy="738900"/>
          </a:xfrm>
          <a:prstGeom prst="rect">
            <a:avLst/>
          </a:prstGeom>
          <a:noFill/>
          <a:ln>
            <a:noFill/>
          </a:ln>
          <a:effectLst>
            <a:outerShdw blurRad="57150" rotWithShape="0" algn="ctr" dir="5400000" dist="19050">
              <a:srgbClr val="000000">
                <a:alpha val="62352"/>
              </a:srgbClr>
            </a:outerShdw>
          </a:effectLst>
        </p:spPr>
        <p:txBody>
          <a:bodyPr anchorCtr="0" anchor="t" bIns="0" lIns="0" spcFirstLastPara="1" rIns="0" wrap="square" tIns="0">
            <a:spAutoFit/>
          </a:bodyPr>
          <a:lstStyle/>
          <a:p>
            <a:pPr indent="0" lvl="0" marL="12700" marR="0" rtl="0" algn="ctr">
              <a:lnSpc>
                <a:spcPct val="100000"/>
              </a:lnSpc>
              <a:spcBef>
                <a:spcPts val="0"/>
              </a:spcBef>
              <a:spcAft>
                <a:spcPts val="0"/>
              </a:spcAft>
              <a:buClr>
                <a:srgbClr val="000000"/>
              </a:buClr>
              <a:buSzPts val="4800"/>
              <a:buFont typeface="Arial"/>
              <a:buNone/>
            </a:pPr>
            <a:r>
              <a:rPr b="0" i="1" lang="pt-BR" sz="4800" u="none" cap="none" strike="noStrike">
                <a:solidFill>
                  <a:schemeClr val="dk1"/>
                </a:solidFill>
                <a:latin typeface="Calibri"/>
                <a:ea typeface="Calibri"/>
                <a:cs typeface="Calibri"/>
                <a:sym typeface="Calibri"/>
              </a:rPr>
              <a:t>INTRODUÇÃO</a:t>
            </a:r>
            <a:endParaRPr b="0" i="0" sz="1400" u="none" cap="none" strike="noStrike">
              <a:solidFill>
                <a:srgbClr val="000000"/>
              </a:solidFill>
              <a:latin typeface="Arial"/>
              <a:ea typeface="Arial"/>
              <a:cs typeface="Arial"/>
              <a:sym typeface="Arial"/>
            </a:endParaRPr>
          </a:p>
        </p:txBody>
      </p:sp>
      <p:sp>
        <p:nvSpPr>
          <p:cNvPr id="29" name="Google Shape;29;p1"/>
          <p:cNvSpPr txBox="1"/>
          <p:nvPr/>
        </p:nvSpPr>
        <p:spPr>
          <a:xfrm>
            <a:off x="1218782" y="13407214"/>
            <a:ext cx="12817424" cy="7861639"/>
          </a:xfrm>
          <a:prstGeom prst="rect">
            <a:avLst/>
          </a:prstGeom>
          <a:noFill/>
          <a:ln>
            <a:noFill/>
          </a:ln>
        </p:spPr>
        <p:txBody>
          <a:bodyPr anchorCtr="0" anchor="t" bIns="0" lIns="0" spcFirstLastPara="1" rIns="0" wrap="square" tIns="0">
            <a:spAutoFit/>
          </a:bodyPr>
          <a:lstStyle/>
          <a:p>
            <a:pPr indent="0" lvl="0" marL="12700" marR="78740" rtl="0" algn="just">
              <a:lnSpc>
                <a:spcPct val="102699"/>
              </a:lnSpc>
              <a:spcBef>
                <a:spcPts val="0"/>
              </a:spcBef>
              <a:spcAft>
                <a:spcPts val="0"/>
              </a:spcAft>
              <a:buClr>
                <a:srgbClr val="000000"/>
              </a:buClr>
              <a:buSzPts val="3000"/>
              <a:buFont typeface="Arial"/>
              <a:buNone/>
            </a:pPr>
            <a:r>
              <a:rPr b="0" i="0" lang="pt-BR" sz="3000" u="none" cap="none" strike="noStrike">
                <a:solidFill>
                  <a:schemeClr val="dk1"/>
                </a:solidFill>
                <a:latin typeface="Arial"/>
                <a:ea typeface="Arial"/>
                <a:cs typeface="Arial"/>
                <a:sym typeface="Arial"/>
              </a:rPr>
              <a:t>Para além do uso rotineiro da informática em suas atividades administrativas diárias, algumas bibliotecas estão demandando sistemas informatizados com recursos avançados e interfaces simplificadas. Tal condição difere, por exemplo, do ambiente administrativo das empresas, onde cada usuário opera diariamente e repetitivamente o mesmo sistema. A biblioteca pública desempenha um papel fundamental no desenvolvimento social, promovendo a competência em informação, facilitando o acesso a serviços governamentais e fortalecendo a comunidade em um mundo globalizado (Olinto, 2010). As plataformas de serviços de bibliotecas baseadas em tecnologias contemporâneas permitem o gerenciamento unificado de recursos de informação, otimizando fluxos de trabalho e permitindo que as bibliotecas se concentrem em atividades educacionais de valor agregado (Tonding; Vanz, 2018). Diante disso, esse trabalho visa apresentar a elaboração e criação do SIB que auxilie, "no dia a dia", os usuários e funcionários das bibliotecas públicas.</a:t>
            </a:r>
            <a:endParaRPr/>
          </a:p>
        </p:txBody>
      </p:sp>
      <p:sp>
        <p:nvSpPr>
          <p:cNvPr id="30" name="Google Shape;30;p1"/>
          <p:cNvSpPr txBox="1"/>
          <p:nvPr/>
        </p:nvSpPr>
        <p:spPr>
          <a:xfrm>
            <a:off x="1224345" y="24449407"/>
            <a:ext cx="12817500" cy="738900"/>
          </a:xfrm>
          <a:prstGeom prst="rect">
            <a:avLst/>
          </a:prstGeom>
          <a:noFill/>
          <a:ln>
            <a:noFill/>
          </a:ln>
          <a:effectLst>
            <a:outerShdw blurRad="57150" rotWithShape="0" algn="ctr" dir="5400000" dist="19050">
              <a:srgbClr val="000000">
                <a:alpha val="62352"/>
              </a:srgbClr>
            </a:outerShdw>
          </a:effectLst>
        </p:spPr>
        <p:txBody>
          <a:bodyPr anchorCtr="0" anchor="t" bIns="0" lIns="0" spcFirstLastPara="1" rIns="0" wrap="square" tIns="0">
            <a:spAutoFit/>
          </a:bodyPr>
          <a:lstStyle/>
          <a:p>
            <a:pPr indent="0" lvl="0" marL="12700" marR="0" rtl="0" algn="ctr">
              <a:lnSpc>
                <a:spcPct val="100000"/>
              </a:lnSpc>
              <a:spcBef>
                <a:spcPts val="0"/>
              </a:spcBef>
              <a:spcAft>
                <a:spcPts val="0"/>
              </a:spcAft>
              <a:buClr>
                <a:srgbClr val="000000"/>
              </a:buClr>
              <a:buSzPts val="4800"/>
              <a:buFont typeface="Arial"/>
              <a:buNone/>
            </a:pPr>
            <a:r>
              <a:rPr b="0" i="1" lang="pt-BR" sz="4800" u="none" cap="none" strike="noStrike">
                <a:solidFill>
                  <a:srgbClr val="000000"/>
                </a:solidFill>
                <a:latin typeface="Calibri"/>
                <a:ea typeface="Calibri"/>
                <a:cs typeface="Calibri"/>
                <a:sym typeface="Calibri"/>
              </a:rPr>
              <a:t>MATERIAIS E MÉTODOS</a:t>
            </a:r>
            <a:endParaRPr b="0" i="1" sz="4800" u="none" cap="none" strike="noStrike">
              <a:solidFill>
                <a:srgbClr val="000000"/>
              </a:solidFill>
              <a:latin typeface="Calibri"/>
              <a:ea typeface="Calibri"/>
              <a:cs typeface="Calibri"/>
              <a:sym typeface="Calibri"/>
            </a:endParaRPr>
          </a:p>
        </p:txBody>
      </p:sp>
      <p:sp>
        <p:nvSpPr>
          <p:cNvPr id="31" name="Google Shape;31;p1"/>
          <p:cNvSpPr txBox="1"/>
          <p:nvPr/>
        </p:nvSpPr>
        <p:spPr>
          <a:xfrm>
            <a:off x="1218731" y="25188312"/>
            <a:ext cx="12817500" cy="6621000"/>
          </a:xfrm>
          <a:prstGeom prst="rect">
            <a:avLst/>
          </a:prstGeom>
          <a:noFill/>
          <a:ln>
            <a:noFill/>
          </a:ln>
        </p:spPr>
        <p:txBody>
          <a:bodyPr anchorCtr="0" anchor="t" bIns="0" lIns="0" spcFirstLastPara="1" rIns="0" wrap="square" tIns="0">
            <a:spAutoFit/>
          </a:bodyPr>
          <a:lstStyle/>
          <a:p>
            <a:pPr indent="0" lvl="0" marL="12700" marR="5080" rtl="0" algn="just">
              <a:lnSpc>
                <a:spcPct val="102600"/>
              </a:lnSpc>
              <a:spcBef>
                <a:spcPts val="0"/>
              </a:spcBef>
              <a:spcAft>
                <a:spcPts val="0"/>
              </a:spcAft>
              <a:buClr>
                <a:srgbClr val="000000"/>
              </a:buClr>
              <a:buSzPts val="3000"/>
              <a:buFont typeface="Arial"/>
              <a:buNone/>
            </a:pPr>
            <a:r>
              <a:rPr b="0" i="0" lang="pt-BR" sz="3000" u="none" cap="none" strike="noStrike">
                <a:solidFill>
                  <a:schemeClr val="dk1"/>
                </a:solidFill>
                <a:latin typeface="Arial"/>
                <a:ea typeface="Arial"/>
                <a:cs typeface="Arial"/>
                <a:sym typeface="Arial"/>
              </a:rPr>
              <a:t>Foram-se utilizadas as tecnologias </a:t>
            </a:r>
            <a:r>
              <a:rPr b="0" i="1" lang="pt-BR" sz="3000" u="none" cap="none" strike="noStrike">
                <a:solidFill>
                  <a:schemeClr val="dk1"/>
                </a:solidFill>
                <a:latin typeface="Arial"/>
                <a:ea typeface="Arial"/>
                <a:cs typeface="Arial"/>
                <a:sym typeface="Arial"/>
              </a:rPr>
              <a:t>Spring Boot</a:t>
            </a:r>
            <a:r>
              <a:rPr b="0" i="0" lang="pt-BR" sz="3000" u="none" cap="none" strike="noStrike">
                <a:solidFill>
                  <a:schemeClr val="dk1"/>
                </a:solidFill>
                <a:latin typeface="Arial"/>
                <a:ea typeface="Arial"/>
                <a:cs typeface="Arial"/>
                <a:sym typeface="Arial"/>
              </a:rPr>
              <a:t>, </a:t>
            </a:r>
            <a:r>
              <a:rPr b="0" i="1" lang="pt-BR" sz="3000" u="none" cap="none" strike="noStrike">
                <a:solidFill>
                  <a:schemeClr val="dk1"/>
                </a:solidFill>
                <a:latin typeface="Arial"/>
                <a:ea typeface="Arial"/>
                <a:cs typeface="Arial"/>
                <a:sym typeface="Arial"/>
              </a:rPr>
              <a:t>MySQ</a:t>
            </a:r>
            <a:r>
              <a:rPr b="0" i="0" lang="pt-BR" sz="3000" u="none" cap="none" strike="noStrike">
                <a:solidFill>
                  <a:schemeClr val="dk1"/>
                </a:solidFill>
                <a:latin typeface="Arial"/>
                <a:ea typeface="Arial"/>
                <a:cs typeface="Arial"/>
                <a:sym typeface="Arial"/>
              </a:rPr>
              <a:t>L, </a:t>
            </a:r>
            <a:r>
              <a:rPr b="0" i="1" lang="pt-BR" sz="3000" u="none" cap="none" strike="noStrike">
                <a:solidFill>
                  <a:schemeClr val="dk1"/>
                </a:solidFill>
                <a:latin typeface="Arial"/>
                <a:ea typeface="Arial"/>
                <a:cs typeface="Arial"/>
                <a:sym typeface="Arial"/>
              </a:rPr>
              <a:t>IntelliJ IDEA</a:t>
            </a:r>
            <a:r>
              <a:rPr b="0" i="0" lang="pt-BR" sz="3000" u="none" cap="none" strike="noStrike">
                <a:solidFill>
                  <a:schemeClr val="dk1"/>
                </a:solidFill>
                <a:latin typeface="Arial"/>
                <a:ea typeface="Arial"/>
                <a:cs typeface="Arial"/>
                <a:sym typeface="Arial"/>
              </a:rPr>
              <a:t>, </a:t>
            </a:r>
            <a:r>
              <a:rPr b="0" i="1" lang="pt-BR" sz="3000" u="none" cap="none" strike="noStrike">
                <a:solidFill>
                  <a:schemeClr val="dk1"/>
                </a:solidFill>
                <a:latin typeface="Arial"/>
                <a:ea typeface="Arial"/>
                <a:cs typeface="Arial"/>
                <a:sym typeface="Arial"/>
              </a:rPr>
              <a:t>Apache Tomcat </a:t>
            </a:r>
            <a:r>
              <a:rPr b="0" i="0" lang="pt-BR" sz="3000" u="none" cap="none" strike="noStrike">
                <a:solidFill>
                  <a:schemeClr val="dk1"/>
                </a:solidFill>
                <a:latin typeface="Arial"/>
                <a:ea typeface="Arial"/>
                <a:cs typeface="Arial"/>
                <a:sym typeface="Arial"/>
              </a:rPr>
              <a:t>e </a:t>
            </a:r>
            <a:r>
              <a:rPr b="0" i="1" lang="pt-BR" sz="3000" u="none" cap="none" strike="noStrike">
                <a:solidFill>
                  <a:schemeClr val="dk1"/>
                </a:solidFill>
                <a:latin typeface="Arial"/>
                <a:ea typeface="Arial"/>
                <a:cs typeface="Arial"/>
                <a:sym typeface="Arial"/>
              </a:rPr>
              <a:t>Figma</a:t>
            </a:r>
            <a:r>
              <a:rPr b="0" i="0" lang="pt-BR" sz="3000" u="none" cap="none" strike="noStrike">
                <a:solidFill>
                  <a:schemeClr val="dk1"/>
                </a:solidFill>
                <a:latin typeface="Arial"/>
                <a:ea typeface="Arial"/>
                <a:cs typeface="Arial"/>
                <a:sym typeface="Arial"/>
              </a:rPr>
              <a:t> para o desenvolvimento e </a:t>
            </a:r>
            <a:r>
              <a:rPr b="0" i="1" lang="pt-BR" sz="3000" u="none" cap="none" strike="noStrike">
                <a:solidFill>
                  <a:schemeClr val="dk1"/>
                </a:solidFill>
                <a:latin typeface="Arial"/>
                <a:ea typeface="Arial"/>
                <a:cs typeface="Arial"/>
                <a:sym typeface="Arial"/>
              </a:rPr>
              <a:t>design</a:t>
            </a:r>
            <a:r>
              <a:rPr b="0" i="0" lang="pt-BR" sz="3000" u="none" cap="none" strike="noStrike">
                <a:solidFill>
                  <a:schemeClr val="dk1"/>
                </a:solidFill>
                <a:latin typeface="Arial"/>
                <a:ea typeface="Arial"/>
                <a:cs typeface="Arial"/>
                <a:sym typeface="Arial"/>
              </a:rPr>
              <a:t> do sistema. O sistema em si foi desenvolvido com base no </a:t>
            </a:r>
            <a:r>
              <a:rPr b="0" i="1" lang="pt-BR" sz="3000" u="none" cap="none" strike="noStrike">
                <a:solidFill>
                  <a:schemeClr val="dk1"/>
                </a:solidFill>
                <a:latin typeface="Arial"/>
                <a:ea typeface="Arial"/>
                <a:cs typeface="Arial"/>
                <a:sym typeface="Arial"/>
              </a:rPr>
              <a:t>Spring Boot</a:t>
            </a:r>
            <a:r>
              <a:rPr b="0" i="0" lang="pt-BR" sz="3000" u="none" cap="none" strike="noStrike">
                <a:solidFill>
                  <a:schemeClr val="dk1"/>
                </a:solidFill>
                <a:latin typeface="Arial"/>
                <a:ea typeface="Arial"/>
                <a:cs typeface="Arial"/>
                <a:sym typeface="Arial"/>
              </a:rPr>
              <a:t>, ferramenta que facilita e agiliza o desenvolvimento de aplicativos para </a:t>
            </a:r>
            <a:r>
              <a:rPr b="0" i="1" lang="pt-BR" sz="3000" u="none" cap="none" strike="noStrike">
                <a:solidFill>
                  <a:schemeClr val="dk1"/>
                </a:solidFill>
                <a:latin typeface="Arial"/>
                <a:ea typeface="Arial"/>
                <a:cs typeface="Arial"/>
                <a:sym typeface="Arial"/>
              </a:rPr>
              <a:t>web</a:t>
            </a:r>
            <a:r>
              <a:rPr b="0" i="0" lang="pt-BR" sz="3000" u="none" cap="none" strike="noStrike">
                <a:solidFill>
                  <a:schemeClr val="dk1"/>
                </a:solidFill>
                <a:latin typeface="Arial"/>
                <a:ea typeface="Arial"/>
                <a:cs typeface="Arial"/>
                <a:sym typeface="Arial"/>
              </a:rPr>
              <a:t> e, além disso, agiliza a conexão com o banco de dados </a:t>
            </a:r>
            <a:r>
              <a:rPr b="0" i="1" lang="pt-BR" sz="3000" u="none" cap="none" strike="noStrike">
                <a:solidFill>
                  <a:schemeClr val="dk1"/>
                </a:solidFill>
                <a:latin typeface="Arial"/>
                <a:ea typeface="Arial"/>
                <a:cs typeface="Arial"/>
                <a:sym typeface="Arial"/>
              </a:rPr>
              <a:t>MySQL</a:t>
            </a:r>
            <a:r>
              <a:rPr b="0" i="0" lang="pt-BR" sz="3000" u="none" cap="none" strike="noStrike">
                <a:solidFill>
                  <a:schemeClr val="dk1"/>
                </a:solidFill>
                <a:latin typeface="Arial"/>
                <a:ea typeface="Arial"/>
                <a:cs typeface="Arial"/>
                <a:sym typeface="Arial"/>
              </a:rPr>
              <a:t>, o qual serve para o armazenamento dos dados do acervo e usuários. Uma interface de usuário amigável e responsiva foi projetada no </a:t>
            </a:r>
            <a:r>
              <a:rPr b="0" i="1" lang="pt-BR" sz="3000" u="none" cap="none" strike="noStrike">
                <a:solidFill>
                  <a:schemeClr val="dk1"/>
                </a:solidFill>
                <a:latin typeface="Arial"/>
                <a:ea typeface="Arial"/>
                <a:cs typeface="Arial"/>
                <a:sym typeface="Arial"/>
              </a:rPr>
              <a:t>Figma</a:t>
            </a:r>
            <a:r>
              <a:rPr b="0" i="0" lang="pt-BR" sz="3000" u="none" cap="none" strike="noStrike">
                <a:solidFill>
                  <a:schemeClr val="dk1"/>
                </a:solidFill>
                <a:latin typeface="Arial"/>
                <a:ea typeface="Arial"/>
                <a:cs typeface="Arial"/>
                <a:sym typeface="Arial"/>
              </a:rPr>
              <a:t>, e recursos como avaliações de obras e pesquisa no catálogo da biblioteca haviam sido implementados para atender aos objetivos propostos. Além dessas ferramentas, o software </a:t>
            </a:r>
            <a:r>
              <a:rPr b="0" i="1" lang="pt-BR" sz="3000" u="none" cap="none" strike="noStrike">
                <a:solidFill>
                  <a:schemeClr val="dk1"/>
                </a:solidFill>
                <a:latin typeface="Arial"/>
                <a:ea typeface="Arial"/>
                <a:cs typeface="Arial"/>
                <a:sym typeface="Arial"/>
              </a:rPr>
              <a:t>IntelliJ IDEA </a:t>
            </a:r>
            <a:r>
              <a:rPr b="0" i="0" lang="pt-BR" sz="3000" u="none" cap="none" strike="noStrike">
                <a:solidFill>
                  <a:schemeClr val="dk1"/>
                </a:solidFill>
                <a:latin typeface="Arial"/>
                <a:ea typeface="Arial"/>
                <a:cs typeface="Arial"/>
                <a:sym typeface="Arial"/>
              </a:rPr>
              <a:t>permite criar uma interface para </a:t>
            </a:r>
            <a:r>
              <a:rPr b="0" i="1" lang="pt-BR" sz="3000" u="none" cap="none" strike="noStrike">
                <a:solidFill>
                  <a:schemeClr val="dk1"/>
                </a:solidFill>
                <a:latin typeface="Arial"/>
                <a:ea typeface="Arial"/>
                <a:cs typeface="Arial"/>
                <a:sym typeface="Arial"/>
              </a:rPr>
              <a:t>web</a:t>
            </a:r>
            <a:r>
              <a:rPr b="0" i="0" lang="pt-BR" sz="3000" u="none" cap="none" strike="noStrike">
                <a:solidFill>
                  <a:schemeClr val="dk1"/>
                </a:solidFill>
                <a:latin typeface="Arial"/>
                <a:ea typeface="Arial"/>
                <a:cs typeface="Arial"/>
                <a:sym typeface="Arial"/>
              </a:rPr>
              <a:t> por uma Linguagem de Marcação de Hipertexto e, a fim de estilizar essa página, foi empregado o </a:t>
            </a:r>
            <a:r>
              <a:rPr b="0" i="1" lang="pt-BR" sz="3000" u="none" cap="none" strike="noStrike">
                <a:solidFill>
                  <a:schemeClr val="dk1"/>
                </a:solidFill>
                <a:latin typeface="Arial"/>
                <a:ea typeface="Arial"/>
                <a:cs typeface="Arial"/>
                <a:sym typeface="Arial"/>
              </a:rPr>
              <a:t>CSS</a:t>
            </a:r>
            <a:r>
              <a:rPr b="0" i="0" lang="pt-BR" sz="3000" u="none" cap="none" strike="noStrike">
                <a:solidFill>
                  <a:schemeClr val="dk1"/>
                </a:solidFill>
                <a:latin typeface="Arial"/>
                <a:ea typeface="Arial"/>
                <a:cs typeface="Arial"/>
                <a:sym typeface="Arial"/>
              </a:rPr>
              <a:t>, linguagem de </a:t>
            </a:r>
            <a:r>
              <a:rPr b="0" i="1" lang="pt-BR" sz="3000" u="none" cap="none" strike="noStrike">
                <a:solidFill>
                  <a:schemeClr val="dk1"/>
                </a:solidFill>
                <a:latin typeface="Arial"/>
                <a:ea typeface="Arial"/>
                <a:cs typeface="Arial"/>
                <a:sym typeface="Arial"/>
              </a:rPr>
              <a:t>design</a:t>
            </a:r>
            <a:r>
              <a:rPr b="0" i="0" lang="pt-BR" sz="3000" u="none" cap="none" strike="noStrike">
                <a:solidFill>
                  <a:schemeClr val="dk1"/>
                </a:solidFill>
                <a:latin typeface="Arial"/>
                <a:ea typeface="Arial"/>
                <a:cs typeface="Arial"/>
                <a:sym typeface="Arial"/>
              </a:rPr>
              <a:t> gráfico escrita juntamente do código </a:t>
            </a:r>
            <a:r>
              <a:rPr b="0" i="1" lang="pt-BR" sz="3000" u="none" cap="none" strike="noStrike">
                <a:solidFill>
                  <a:schemeClr val="dk1"/>
                </a:solidFill>
                <a:latin typeface="Arial"/>
                <a:ea typeface="Arial"/>
                <a:cs typeface="Arial"/>
                <a:sym typeface="Arial"/>
              </a:rPr>
              <a:t>HTML</a:t>
            </a:r>
            <a:r>
              <a:rPr b="0" i="0" lang="pt-BR" sz="3000" u="none" cap="none" strike="noStrike">
                <a:solidFill>
                  <a:schemeClr val="dk1"/>
                </a:solidFill>
                <a:latin typeface="Arial"/>
                <a:ea typeface="Arial"/>
                <a:cs typeface="Arial"/>
                <a:sym typeface="Arial"/>
              </a:rPr>
              <a:t>. O </a:t>
            </a:r>
            <a:r>
              <a:rPr b="0" i="1" lang="pt-BR" sz="3000" u="none" cap="none" strike="noStrike">
                <a:solidFill>
                  <a:schemeClr val="dk1"/>
                </a:solidFill>
                <a:latin typeface="Arial"/>
                <a:ea typeface="Arial"/>
                <a:cs typeface="Arial"/>
                <a:sym typeface="Arial"/>
              </a:rPr>
              <a:t>GitHub</a:t>
            </a:r>
            <a:r>
              <a:rPr b="0" i="0" lang="pt-BR" sz="3000" u="none" cap="none" strike="noStrike">
                <a:solidFill>
                  <a:schemeClr val="dk1"/>
                </a:solidFill>
                <a:latin typeface="Arial"/>
                <a:ea typeface="Arial"/>
                <a:cs typeface="Arial"/>
                <a:sym typeface="Arial"/>
              </a:rPr>
              <a:t> foi utilizado para controle de versões eficientes e documentação, cobrindo processos, decisões de design e funcionalidades do sistema.</a:t>
            </a:r>
            <a:endParaRPr/>
          </a:p>
        </p:txBody>
      </p:sp>
      <p:sp>
        <p:nvSpPr>
          <p:cNvPr id="32" name="Google Shape;32;p1"/>
          <p:cNvSpPr txBox="1"/>
          <p:nvPr/>
        </p:nvSpPr>
        <p:spPr>
          <a:xfrm>
            <a:off x="15170157" y="12699951"/>
            <a:ext cx="12817500" cy="2437200"/>
          </a:xfrm>
          <a:prstGeom prst="rect">
            <a:avLst/>
          </a:prstGeom>
          <a:noFill/>
          <a:ln>
            <a:noFill/>
          </a:ln>
        </p:spPr>
        <p:txBody>
          <a:bodyPr anchorCtr="0" anchor="t" bIns="0" lIns="0" spcFirstLastPara="1" rIns="0" wrap="square" tIns="0">
            <a:spAutoFit/>
          </a:bodyPr>
          <a:lstStyle/>
          <a:p>
            <a:pPr indent="0" lvl="0" marL="12700" marR="5080" rtl="0" algn="just">
              <a:lnSpc>
                <a:spcPct val="102699"/>
              </a:lnSpc>
              <a:spcBef>
                <a:spcPts val="0"/>
              </a:spcBef>
              <a:spcAft>
                <a:spcPts val="0"/>
              </a:spcAft>
              <a:buClr>
                <a:srgbClr val="000000"/>
              </a:buClr>
              <a:buSzPts val="3100"/>
              <a:buFont typeface="Arial"/>
              <a:buNone/>
            </a:pPr>
            <a:r>
              <a:rPr b="0" i="0" lang="pt-BR" sz="3100" u="none" cap="none" strike="noStrike">
                <a:solidFill>
                  <a:schemeClr val="dk1"/>
                </a:solidFill>
                <a:latin typeface="Arial"/>
                <a:ea typeface="Arial"/>
                <a:cs typeface="Arial"/>
                <a:sym typeface="Arial"/>
              </a:rPr>
              <a:t>Os dados obtidos no questionário mostram que mais de 90% dos alunos tiveram acesso a bibliotecas, entretanto, a maioria dos alunos não teve acesso a bibliotecas informatizadas. A melhoria da usabilidade da biblioteca tem como objetivo atrair novos usuários, para auxiliá-los no acesso à informação.</a:t>
            </a:r>
            <a:endParaRPr/>
          </a:p>
        </p:txBody>
      </p:sp>
      <p:sp>
        <p:nvSpPr>
          <p:cNvPr id="33" name="Google Shape;33;p1"/>
          <p:cNvSpPr txBox="1"/>
          <p:nvPr/>
        </p:nvSpPr>
        <p:spPr>
          <a:xfrm>
            <a:off x="15314162" y="29931461"/>
            <a:ext cx="12529500" cy="738900"/>
          </a:xfrm>
          <a:prstGeom prst="rect">
            <a:avLst/>
          </a:prstGeom>
          <a:noFill/>
          <a:ln>
            <a:noFill/>
          </a:ln>
          <a:effectLst>
            <a:outerShdw blurRad="57150" rotWithShape="0" algn="ctr" dir="5400000" dist="19050">
              <a:srgbClr val="000000">
                <a:alpha val="62352"/>
              </a:srgbClr>
            </a:outerShdw>
          </a:effectLst>
        </p:spPr>
        <p:txBody>
          <a:bodyPr anchorCtr="0" anchor="t" bIns="0" lIns="0" spcFirstLastPara="1" rIns="0" wrap="square" tIns="0">
            <a:spAutoFit/>
          </a:bodyPr>
          <a:lstStyle/>
          <a:p>
            <a:pPr indent="0" lvl="0" marL="12700" marR="0" rtl="0" algn="ctr">
              <a:lnSpc>
                <a:spcPct val="100000"/>
              </a:lnSpc>
              <a:spcBef>
                <a:spcPts val="0"/>
              </a:spcBef>
              <a:spcAft>
                <a:spcPts val="0"/>
              </a:spcAft>
              <a:buClr>
                <a:srgbClr val="000000"/>
              </a:buClr>
              <a:buSzPts val="4800"/>
              <a:buFont typeface="Arial"/>
              <a:buNone/>
            </a:pPr>
            <a:r>
              <a:rPr b="0" i="1" lang="pt-BR" sz="4800" u="none" cap="none" strike="noStrike">
                <a:solidFill>
                  <a:srgbClr val="000000"/>
                </a:solidFill>
                <a:latin typeface="Calibri"/>
                <a:ea typeface="Calibri"/>
                <a:cs typeface="Calibri"/>
                <a:sym typeface="Calibri"/>
              </a:rPr>
              <a:t>CONCLUSÕES</a:t>
            </a:r>
            <a:endParaRPr b="0" i="1" sz="4800" u="none" cap="none" strike="noStrike">
              <a:solidFill>
                <a:srgbClr val="000000"/>
              </a:solidFill>
              <a:latin typeface="Calibri"/>
              <a:ea typeface="Calibri"/>
              <a:cs typeface="Calibri"/>
              <a:sym typeface="Calibri"/>
            </a:endParaRPr>
          </a:p>
        </p:txBody>
      </p:sp>
      <p:sp>
        <p:nvSpPr>
          <p:cNvPr id="34" name="Google Shape;34;p1"/>
          <p:cNvSpPr txBox="1"/>
          <p:nvPr/>
        </p:nvSpPr>
        <p:spPr>
          <a:xfrm>
            <a:off x="15279688" y="30766340"/>
            <a:ext cx="12529500" cy="3694200"/>
          </a:xfrm>
          <a:prstGeom prst="rect">
            <a:avLst/>
          </a:prstGeom>
          <a:noFill/>
          <a:ln>
            <a:noFill/>
          </a:ln>
        </p:spPr>
        <p:txBody>
          <a:bodyPr anchorCtr="0" anchor="t" bIns="0" lIns="0" spcFirstLastPara="1" rIns="0" wrap="square" tIns="0">
            <a:spAutoFit/>
          </a:bodyPr>
          <a:lstStyle/>
          <a:p>
            <a:pPr indent="0" lvl="0" marL="0" marR="0" rtl="0" algn="just">
              <a:lnSpc>
                <a:spcPct val="100000"/>
              </a:lnSpc>
              <a:spcBef>
                <a:spcPts val="0"/>
              </a:spcBef>
              <a:spcAft>
                <a:spcPts val="0"/>
              </a:spcAft>
              <a:buClr>
                <a:srgbClr val="000000"/>
              </a:buClr>
              <a:buSzPts val="3000"/>
              <a:buFont typeface="Arial"/>
              <a:buNone/>
            </a:pPr>
            <a:r>
              <a:rPr b="0" i="0" lang="pt-BR" sz="3000" u="none" cap="none" strike="noStrike">
                <a:solidFill>
                  <a:schemeClr val="dk1"/>
                </a:solidFill>
                <a:latin typeface="Arial"/>
                <a:ea typeface="Arial"/>
                <a:cs typeface="Arial"/>
                <a:sym typeface="Arial"/>
              </a:rPr>
              <a:t>O desenvolvimento do SIB teve como objetivo principal apresentar uma ferramenta de consulta e gerenciamento de dados, visando aprimorar as bibliotecas públicas que, frequentemente, não apresentam tal sistema, o que torna seus serviços suscetíveis à perda de informações e à falta de atualização. Além disso, é imperioso tornar o recenseamento de informações mais rápido e de forma facilitada para os usuários, contribuindo para a promoção da leitura e usufruto do espaço da biblioteca.</a:t>
            </a:r>
            <a:endParaRPr b="0" i="0" sz="3000" u="none" cap="none" strike="noStrike">
              <a:solidFill>
                <a:srgbClr val="000000"/>
              </a:solidFill>
              <a:latin typeface="Arial"/>
              <a:ea typeface="Arial"/>
              <a:cs typeface="Arial"/>
              <a:sym typeface="Arial"/>
            </a:endParaRPr>
          </a:p>
        </p:txBody>
      </p:sp>
      <p:sp>
        <p:nvSpPr>
          <p:cNvPr id="35" name="Google Shape;35;p1"/>
          <p:cNvSpPr txBox="1"/>
          <p:nvPr/>
        </p:nvSpPr>
        <p:spPr>
          <a:xfrm>
            <a:off x="15127361" y="34854032"/>
            <a:ext cx="12529500" cy="738900"/>
          </a:xfrm>
          <a:prstGeom prst="rect">
            <a:avLst/>
          </a:prstGeom>
          <a:noFill/>
          <a:ln>
            <a:noFill/>
          </a:ln>
          <a:effectLst>
            <a:outerShdw blurRad="57150" rotWithShape="0" algn="ctr" dir="5400000" dist="19050">
              <a:srgbClr val="000000">
                <a:alpha val="62352"/>
              </a:srgbClr>
            </a:outerShdw>
          </a:effectLst>
        </p:spPr>
        <p:txBody>
          <a:bodyPr anchorCtr="0" anchor="t" bIns="0" lIns="0" spcFirstLastPara="1" rIns="0" wrap="square" tIns="0">
            <a:spAutoFit/>
          </a:bodyPr>
          <a:lstStyle/>
          <a:p>
            <a:pPr indent="0" lvl="0" marL="12700" marR="0" rtl="0" algn="ctr">
              <a:lnSpc>
                <a:spcPct val="100000"/>
              </a:lnSpc>
              <a:spcBef>
                <a:spcPts val="0"/>
              </a:spcBef>
              <a:spcAft>
                <a:spcPts val="0"/>
              </a:spcAft>
              <a:buClr>
                <a:srgbClr val="000000"/>
              </a:buClr>
              <a:buSzPts val="4800"/>
              <a:buFont typeface="Arial"/>
              <a:buNone/>
            </a:pPr>
            <a:r>
              <a:rPr b="0" i="1" lang="pt-BR" sz="4800" u="none" cap="none" strike="noStrike">
                <a:solidFill>
                  <a:srgbClr val="000000"/>
                </a:solidFill>
                <a:latin typeface="Calibri"/>
                <a:ea typeface="Calibri"/>
                <a:cs typeface="Calibri"/>
                <a:sym typeface="Calibri"/>
              </a:rPr>
              <a:t>BIBLIOGRAFIA</a:t>
            </a:r>
            <a:endParaRPr b="0" i="1" sz="4800" u="none" cap="none" strike="noStrike">
              <a:solidFill>
                <a:srgbClr val="000000"/>
              </a:solidFill>
              <a:latin typeface="Calibri"/>
              <a:ea typeface="Calibri"/>
              <a:cs typeface="Calibri"/>
              <a:sym typeface="Calibri"/>
            </a:endParaRPr>
          </a:p>
        </p:txBody>
      </p:sp>
      <p:sp>
        <p:nvSpPr>
          <p:cNvPr id="36" name="Google Shape;36;p1"/>
          <p:cNvSpPr/>
          <p:nvPr/>
        </p:nvSpPr>
        <p:spPr>
          <a:xfrm>
            <a:off x="15170189" y="26948505"/>
            <a:ext cx="12443700" cy="24777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3100"/>
              <a:buFont typeface="Arial"/>
              <a:buNone/>
            </a:pPr>
            <a:r>
              <a:rPr b="0" i="0" lang="pt-BR" sz="3100" u="none" cap="none" strike="noStrike">
                <a:solidFill>
                  <a:schemeClr val="dk1"/>
                </a:solidFill>
                <a:latin typeface="Arial"/>
                <a:ea typeface="Arial"/>
                <a:cs typeface="Arial"/>
                <a:sym typeface="Arial"/>
              </a:rPr>
              <a:t>A partir dos dados mostrados na Figura </a:t>
            </a:r>
            <a:r>
              <a:rPr lang="pt-BR" sz="3100">
                <a:solidFill>
                  <a:schemeClr val="dk1"/>
                </a:solidFill>
              </a:rPr>
              <a:t>4</a:t>
            </a:r>
            <a:r>
              <a:rPr b="0" i="0" lang="pt-BR" sz="3100" u="none" cap="none" strike="noStrike">
                <a:solidFill>
                  <a:schemeClr val="dk1"/>
                </a:solidFill>
                <a:latin typeface="Arial"/>
                <a:ea typeface="Arial"/>
                <a:cs typeface="Arial"/>
                <a:sym typeface="Arial"/>
              </a:rPr>
              <a:t>, espera-se, através da implementação do SIB, melhorar a usabilidade das bibliotecas físicas, proporcionando um sistema informatizado que abrigue informações, para que os usuários não precisem se deslocar até o ambiente, mas possam fazer a consulta e renovação no acervo remotamente.</a:t>
            </a:r>
            <a:endParaRPr/>
          </a:p>
        </p:txBody>
      </p:sp>
      <p:sp>
        <p:nvSpPr>
          <p:cNvPr id="37" name="Google Shape;37;p1"/>
          <p:cNvSpPr txBox="1"/>
          <p:nvPr/>
        </p:nvSpPr>
        <p:spPr>
          <a:xfrm>
            <a:off x="1194728" y="38387557"/>
            <a:ext cx="12865500" cy="431100"/>
          </a:xfrm>
          <a:prstGeom prst="rect">
            <a:avLst/>
          </a:prstGeom>
          <a:noFill/>
          <a:ln>
            <a:noFill/>
          </a:ln>
          <a:effectLst>
            <a:outerShdw blurRad="57150" rotWithShape="0" algn="ctr" dir="5400000" dist="19050">
              <a:srgbClr val="000000">
                <a:alpha val="62352"/>
              </a:srgbClr>
            </a:outerShdw>
          </a:effectLst>
        </p:spPr>
        <p:txBody>
          <a:bodyPr anchorCtr="0" anchor="t" bIns="0" lIns="0" spcFirstLastPara="1" rIns="0" wrap="square" tIns="0">
            <a:spAutoFit/>
          </a:bodyPr>
          <a:lstStyle/>
          <a:p>
            <a:pPr indent="0" lvl="0" marL="12700" marR="0" rtl="0" algn="ctr">
              <a:lnSpc>
                <a:spcPct val="100000"/>
              </a:lnSpc>
              <a:spcBef>
                <a:spcPts val="0"/>
              </a:spcBef>
              <a:spcAft>
                <a:spcPts val="0"/>
              </a:spcAft>
              <a:buClr>
                <a:srgbClr val="000000"/>
              </a:buClr>
              <a:buSzPts val="2800"/>
              <a:buFont typeface="Arial"/>
              <a:buNone/>
            </a:pPr>
            <a:r>
              <a:rPr b="0" i="0" lang="pt-BR" sz="2800" u="none" cap="none" strike="noStrike">
                <a:solidFill>
                  <a:srgbClr val="000000"/>
                </a:solidFill>
                <a:latin typeface="Calibri"/>
                <a:ea typeface="Calibri"/>
                <a:cs typeface="Calibri"/>
                <a:sym typeface="Calibri"/>
              </a:rPr>
              <a:t>Figura</a:t>
            </a:r>
            <a:r>
              <a:rPr lang="pt-BR" sz="2800">
                <a:latin typeface="Calibri"/>
                <a:ea typeface="Calibri"/>
                <a:cs typeface="Calibri"/>
                <a:sym typeface="Calibri"/>
              </a:rPr>
              <a:t>2</a:t>
            </a:r>
            <a:r>
              <a:rPr b="0" i="0" lang="pt-BR" sz="2800" u="none" cap="none" strike="noStrike">
                <a:solidFill>
                  <a:srgbClr val="000000"/>
                </a:solidFill>
                <a:latin typeface="Calibri"/>
                <a:ea typeface="Calibri"/>
                <a:cs typeface="Calibri"/>
                <a:sym typeface="Calibri"/>
              </a:rPr>
              <a:t> – Tela inicial do SIB.</a:t>
            </a:r>
            <a:endParaRPr b="0" i="0" sz="2800" u="none" cap="none" strike="noStrike">
              <a:solidFill>
                <a:srgbClr val="000000"/>
              </a:solidFill>
              <a:latin typeface="Calibri"/>
              <a:ea typeface="Calibri"/>
              <a:cs typeface="Calibri"/>
              <a:sym typeface="Calibri"/>
            </a:endParaRPr>
          </a:p>
        </p:txBody>
      </p:sp>
      <p:sp>
        <p:nvSpPr>
          <p:cNvPr id="38" name="Google Shape;38;p1"/>
          <p:cNvSpPr txBox="1"/>
          <p:nvPr/>
        </p:nvSpPr>
        <p:spPr>
          <a:xfrm>
            <a:off x="1399992" y="5490147"/>
            <a:ext cx="26000400" cy="3104700"/>
          </a:xfrm>
          <a:prstGeom prst="rect">
            <a:avLst/>
          </a:prstGeom>
          <a:noFill/>
          <a:ln>
            <a:noFill/>
          </a:ln>
        </p:spPr>
        <p:txBody>
          <a:bodyPr anchorCtr="0" anchor="t" bIns="43425" lIns="86850" spcFirstLastPara="1" rIns="86850" wrap="square" tIns="43425">
            <a:spAutoFit/>
          </a:bodyPr>
          <a:lstStyle/>
          <a:p>
            <a:pPr indent="0" lvl="0" marL="0" marR="0" rtl="0" algn="ctr">
              <a:lnSpc>
                <a:spcPct val="100000"/>
              </a:lnSpc>
              <a:spcBef>
                <a:spcPts val="0"/>
              </a:spcBef>
              <a:spcAft>
                <a:spcPts val="0"/>
              </a:spcAft>
              <a:buNone/>
            </a:pPr>
            <a:r>
              <a:rPr b="1" i="0" lang="pt-BR" sz="3400" u="none" cap="none" strike="noStrike">
                <a:solidFill>
                  <a:schemeClr val="dk1"/>
                </a:solidFill>
                <a:latin typeface="Calibri"/>
                <a:ea typeface="Calibri"/>
                <a:cs typeface="Calibri"/>
                <a:sym typeface="Calibri"/>
              </a:rPr>
              <a:t>A.B.R.M. Farias</a:t>
            </a:r>
            <a:r>
              <a:rPr b="1" baseline="30000" i="0" lang="pt-BR" sz="3400" u="none" cap="none" strike="noStrike">
                <a:solidFill>
                  <a:schemeClr val="dk1"/>
                </a:solidFill>
                <a:latin typeface="Calibri"/>
                <a:ea typeface="Calibri"/>
                <a:cs typeface="Calibri"/>
                <a:sym typeface="Calibri"/>
              </a:rPr>
              <a:t>1</a:t>
            </a:r>
            <a:r>
              <a:rPr b="1" i="0" lang="pt-BR" sz="3400" u="none" cap="none" strike="noStrike">
                <a:solidFill>
                  <a:schemeClr val="dk1"/>
                </a:solidFill>
                <a:latin typeface="Calibri"/>
                <a:ea typeface="Calibri"/>
                <a:cs typeface="Calibri"/>
                <a:sym typeface="Calibri"/>
              </a:rPr>
              <a:t> ; A.G.D. Justino</a:t>
            </a:r>
            <a:r>
              <a:rPr b="1" baseline="30000" i="0" lang="pt-BR" sz="3400" u="none" cap="none" strike="noStrike">
                <a:solidFill>
                  <a:schemeClr val="dk1"/>
                </a:solidFill>
                <a:latin typeface="Calibri"/>
                <a:ea typeface="Calibri"/>
                <a:cs typeface="Calibri"/>
                <a:sym typeface="Calibri"/>
              </a:rPr>
              <a:t>2</a:t>
            </a:r>
            <a:r>
              <a:rPr b="1" i="0" lang="pt-BR" sz="3400" u="none" cap="none" strike="noStrike">
                <a:solidFill>
                  <a:schemeClr val="dk1"/>
                </a:solidFill>
                <a:latin typeface="Calibri"/>
                <a:ea typeface="Calibri"/>
                <a:cs typeface="Calibri"/>
                <a:sym typeface="Calibri"/>
              </a:rPr>
              <a:t>; E.G.S. Costa</a:t>
            </a:r>
            <a:r>
              <a:rPr b="1" baseline="30000" i="0" lang="pt-BR" sz="3400" u="none" cap="none" strike="noStrike">
                <a:solidFill>
                  <a:schemeClr val="dk1"/>
                </a:solidFill>
                <a:latin typeface="Calibri"/>
                <a:ea typeface="Calibri"/>
                <a:cs typeface="Calibri"/>
                <a:sym typeface="Calibri"/>
              </a:rPr>
              <a:t>3</a:t>
            </a:r>
            <a:r>
              <a:rPr b="1" i="0" lang="pt-BR" sz="3400" u="none" cap="none" strike="noStrike">
                <a:solidFill>
                  <a:schemeClr val="dk1"/>
                </a:solidFill>
                <a:latin typeface="Calibri"/>
                <a:ea typeface="Calibri"/>
                <a:cs typeface="Calibri"/>
                <a:sym typeface="Calibri"/>
              </a:rPr>
              <a:t>;</a:t>
            </a:r>
            <a:r>
              <a:rPr b="1" i="0" lang="pt-BR" sz="3400" u="none" cap="none" strike="noStrike">
                <a:solidFill>
                  <a:srgbClr val="000000"/>
                </a:solidFill>
                <a:latin typeface="Calibri"/>
                <a:ea typeface="Calibri"/>
                <a:cs typeface="Calibri"/>
                <a:sym typeface="Calibri"/>
              </a:rPr>
              <a:t> K.M.S. Nascimento</a:t>
            </a:r>
            <a:r>
              <a:rPr b="1" baseline="30000" i="0" lang="pt-BR" sz="3400" u="none" cap="none" strike="noStrike">
                <a:solidFill>
                  <a:srgbClr val="000000"/>
                </a:solidFill>
                <a:latin typeface="Calibri"/>
                <a:ea typeface="Calibri"/>
                <a:cs typeface="Calibri"/>
                <a:sym typeface="Calibri"/>
              </a:rPr>
              <a:t>4</a:t>
            </a:r>
            <a:r>
              <a:rPr b="1" i="0" lang="pt-BR" sz="3400" u="none" cap="none" strike="noStrike">
                <a:solidFill>
                  <a:srgbClr val="000000"/>
                </a:solidFill>
                <a:latin typeface="Calibri"/>
                <a:ea typeface="Calibri"/>
                <a:cs typeface="Calibri"/>
                <a:sym typeface="Calibri"/>
              </a:rPr>
              <a:t>; M.F. Barbosa Júnior</a:t>
            </a:r>
            <a:r>
              <a:rPr b="1" baseline="30000" i="0" lang="pt-BR" sz="3400" u="none" cap="none" strike="noStrike">
                <a:solidFill>
                  <a:srgbClr val="000000"/>
                </a:solidFill>
                <a:latin typeface="Calibri"/>
                <a:ea typeface="Calibri"/>
                <a:cs typeface="Calibri"/>
                <a:sym typeface="Calibri"/>
              </a:rPr>
              <a:t>5</a:t>
            </a:r>
            <a:r>
              <a:rPr b="1" i="0" lang="pt-BR" sz="3400" u="none" cap="none" strike="noStrike">
                <a:solidFill>
                  <a:srgbClr val="000000"/>
                </a:solidFill>
                <a:latin typeface="Calibri"/>
                <a:ea typeface="Calibri"/>
                <a:cs typeface="Calibri"/>
                <a:sym typeface="Calibri"/>
              </a:rPr>
              <a:t>; M.V. Fernandes</a:t>
            </a:r>
            <a:r>
              <a:rPr b="1" baseline="30000" i="0" lang="pt-BR" sz="3400" u="none" cap="none" strike="noStrike">
                <a:solidFill>
                  <a:srgbClr val="000000"/>
                </a:solidFill>
                <a:latin typeface="Calibri"/>
                <a:ea typeface="Calibri"/>
                <a:cs typeface="Calibri"/>
                <a:sym typeface="Calibri"/>
              </a:rPr>
              <a:t>6</a:t>
            </a:r>
            <a:r>
              <a:rPr b="1" i="0" lang="pt-BR" sz="3400" u="none" cap="none" strike="noStrike">
                <a:solidFill>
                  <a:srgbClr val="000000"/>
                </a:solidFill>
                <a:latin typeface="Calibri"/>
                <a:ea typeface="Calibri"/>
                <a:cs typeface="Calibri"/>
                <a:sym typeface="Calibri"/>
              </a:rPr>
              <a:t>; M.E.B.</a:t>
            </a:r>
            <a:r>
              <a:rPr b="0" i="0" lang="pt-BR" sz="3400" u="none" cap="none" strike="noStrike">
                <a:solidFill>
                  <a:srgbClr val="000000"/>
                </a:solidFill>
                <a:latin typeface="Calibri"/>
                <a:ea typeface="Calibri"/>
                <a:cs typeface="Calibri"/>
                <a:sym typeface="Calibri"/>
              </a:rPr>
              <a:t>​ </a:t>
            </a:r>
            <a:r>
              <a:rPr b="1" i="0" lang="pt-BR" sz="3400" u="none" cap="none" strike="noStrike">
                <a:solidFill>
                  <a:srgbClr val="000000"/>
                </a:solidFill>
                <a:latin typeface="Calibri"/>
                <a:ea typeface="Calibri"/>
                <a:cs typeface="Calibri"/>
                <a:sym typeface="Calibri"/>
              </a:rPr>
              <a:t>Lima</a:t>
            </a:r>
            <a:r>
              <a:rPr b="1" baseline="30000" i="0" lang="pt-BR" sz="3400" u="none" cap="none" strike="noStrike">
                <a:solidFill>
                  <a:srgbClr val="000000"/>
                </a:solidFill>
                <a:latin typeface="Calibri"/>
                <a:ea typeface="Calibri"/>
                <a:cs typeface="Calibri"/>
                <a:sym typeface="Calibri"/>
              </a:rPr>
              <a:t>7</a:t>
            </a:r>
            <a:r>
              <a:rPr b="1" i="0" lang="pt-BR" sz="3400" u="none" cap="none" strike="noStrike">
                <a:solidFill>
                  <a:srgbClr val="000000"/>
                </a:solidFill>
                <a:latin typeface="Calibri"/>
                <a:ea typeface="Calibri"/>
                <a:cs typeface="Calibri"/>
                <a:sym typeface="Calibri"/>
              </a:rPr>
              <a:t>; M.I.S.</a:t>
            </a:r>
            <a:r>
              <a:rPr b="0" i="0" lang="pt-BR" sz="3400" u="none" cap="none" strike="noStrike">
                <a:solidFill>
                  <a:srgbClr val="000000"/>
                </a:solidFill>
                <a:latin typeface="Calibri"/>
                <a:ea typeface="Calibri"/>
                <a:cs typeface="Calibri"/>
                <a:sym typeface="Calibri"/>
              </a:rPr>
              <a:t>​ </a:t>
            </a:r>
            <a:r>
              <a:rPr b="1" i="0" lang="pt-BR" sz="3400" u="none" cap="none" strike="noStrike">
                <a:solidFill>
                  <a:srgbClr val="000000"/>
                </a:solidFill>
                <a:latin typeface="Calibri"/>
                <a:ea typeface="Calibri"/>
                <a:cs typeface="Calibri"/>
                <a:sym typeface="Calibri"/>
              </a:rPr>
              <a:t>Lima</a:t>
            </a:r>
            <a:r>
              <a:rPr b="1" baseline="30000" i="0" lang="pt-BR" sz="3400" u="none" cap="none" strike="noStrike">
                <a:solidFill>
                  <a:srgbClr val="000000"/>
                </a:solidFill>
                <a:latin typeface="Calibri"/>
                <a:ea typeface="Calibri"/>
                <a:cs typeface="Calibri"/>
                <a:sym typeface="Calibri"/>
              </a:rPr>
              <a:t>8</a:t>
            </a:r>
            <a:r>
              <a:rPr b="1" i="0" lang="pt-BR" sz="3400" u="none" cap="none" strike="noStrike">
                <a:solidFill>
                  <a:srgbClr val="000000"/>
                </a:solidFill>
                <a:latin typeface="Calibri"/>
                <a:ea typeface="Calibri"/>
                <a:cs typeface="Calibri"/>
                <a:sym typeface="Calibri"/>
              </a:rPr>
              <a:t>; M.R.S.</a:t>
            </a:r>
            <a:r>
              <a:rPr b="0" i="0" lang="pt-BR" sz="3400" u="none" cap="none" strike="noStrike">
                <a:solidFill>
                  <a:srgbClr val="000000"/>
                </a:solidFill>
                <a:latin typeface="Calibri"/>
                <a:ea typeface="Calibri"/>
                <a:cs typeface="Calibri"/>
                <a:sym typeface="Calibri"/>
              </a:rPr>
              <a:t>​ </a:t>
            </a:r>
            <a:r>
              <a:rPr b="1" i="0" lang="pt-BR" sz="3400" u="none" cap="none" strike="noStrike">
                <a:solidFill>
                  <a:srgbClr val="000000"/>
                </a:solidFill>
                <a:latin typeface="Calibri"/>
                <a:ea typeface="Calibri"/>
                <a:cs typeface="Calibri"/>
                <a:sym typeface="Calibri"/>
              </a:rPr>
              <a:t>Amador</a:t>
            </a:r>
            <a:r>
              <a:rPr b="1" baseline="30000" i="0" lang="pt-BR" sz="3400" u="none" cap="none" strike="noStrike">
                <a:solidFill>
                  <a:srgbClr val="000000"/>
                </a:solidFill>
                <a:latin typeface="Calibri"/>
                <a:ea typeface="Calibri"/>
                <a:cs typeface="Calibri"/>
                <a:sym typeface="Calibri"/>
              </a:rPr>
              <a:t>9</a:t>
            </a:r>
            <a:r>
              <a:rPr b="1" i="0" lang="pt-BR" sz="3400" u="none" cap="none" strike="noStrike">
                <a:solidFill>
                  <a:srgbClr val="000000"/>
                </a:solidFill>
                <a:latin typeface="Calibri"/>
                <a:ea typeface="Calibri"/>
                <a:cs typeface="Calibri"/>
                <a:sym typeface="Calibri"/>
              </a:rPr>
              <a:t>; P.S.L.</a:t>
            </a:r>
            <a:r>
              <a:rPr b="0" i="0" lang="pt-BR" sz="3400" u="none" cap="none" strike="noStrike">
                <a:solidFill>
                  <a:srgbClr val="000000"/>
                </a:solidFill>
                <a:latin typeface="Calibri"/>
                <a:ea typeface="Calibri"/>
                <a:cs typeface="Calibri"/>
                <a:sym typeface="Calibri"/>
              </a:rPr>
              <a:t>​ </a:t>
            </a:r>
            <a:r>
              <a:rPr b="1" i="0" lang="pt-BR" sz="3400" u="none" cap="none" strike="noStrike">
                <a:solidFill>
                  <a:srgbClr val="000000"/>
                </a:solidFill>
                <a:latin typeface="Calibri"/>
                <a:ea typeface="Calibri"/>
                <a:cs typeface="Calibri"/>
                <a:sym typeface="Calibri"/>
              </a:rPr>
              <a:t>Vasco</a:t>
            </a:r>
            <a:r>
              <a:rPr b="1" baseline="30000" i="0" lang="pt-BR" sz="3400" u="none" cap="none" strike="noStrike">
                <a:solidFill>
                  <a:srgbClr val="000000"/>
                </a:solidFill>
                <a:latin typeface="Calibri"/>
                <a:ea typeface="Calibri"/>
                <a:cs typeface="Calibri"/>
                <a:sym typeface="Calibri"/>
              </a:rPr>
              <a:t>10</a:t>
            </a:r>
            <a:r>
              <a:rPr b="1" i="0" lang="pt-BR" sz="3400" u="none" cap="none" strike="noStrike">
                <a:solidFill>
                  <a:srgbClr val="000000"/>
                </a:solidFill>
                <a:latin typeface="Calibri"/>
                <a:ea typeface="Calibri"/>
                <a:cs typeface="Calibri"/>
                <a:sym typeface="Calibri"/>
              </a:rPr>
              <a:t>; W.M.M.</a:t>
            </a:r>
            <a:r>
              <a:rPr b="0" i="0" lang="pt-BR" sz="3400" u="none" cap="none" strike="noStrike">
                <a:solidFill>
                  <a:srgbClr val="000000"/>
                </a:solidFill>
                <a:latin typeface="Calibri"/>
                <a:ea typeface="Calibri"/>
                <a:cs typeface="Calibri"/>
                <a:sym typeface="Calibri"/>
              </a:rPr>
              <a:t> </a:t>
            </a:r>
            <a:r>
              <a:rPr b="1" i="0" lang="pt-BR" sz="3400" u="none" cap="none" strike="noStrike">
                <a:solidFill>
                  <a:srgbClr val="000000"/>
                </a:solidFill>
                <a:latin typeface="Calibri"/>
                <a:ea typeface="Calibri"/>
                <a:cs typeface="Calibri"/>
                <a:sym typeface="Calibri"/>
              </a:rPr>
              <a:t>Araújo</a:t>
            </a:r>
            <a:r>
              <a:rPr b="1" baseline="30000" i="0" lang="pt-BR" sz="3400" u="none" cap="none" strike="noStrike">
                <a:solidFill>
                  <a:srgbClr val="000000"/>
                </a:solidFill>
                <a:latin typeface="Calibri"/>
                <a:ea typeface="Calibri"/>
                <a:cs typeface="Calibri"/>
                <a:sym typeface="Calibri"/>
              </a:rPr>
              <a:t>11</a:t>
            </a:r>
            <a:endParaRPr b="1" i="0" sz="3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rPr b="0" baseline="30000" i="0" lang="pt-BR" sz="2800" u="none" cap="none" strike="noStrike">
                <a:solidFill>
                  <a:schemeClr val="dk1"/>
                </a:solidFill>
                <a:latin typeface="Calibri"/>
                <a:ea typeface="Calibri"/>
                <a:cs typeface="Calibri"/>
                <a:sym typeface="Calibri"/>
              </a:rPr>
              <a:t>1</a:t>
            </a:r>
            <a:r>
              <a:rPr b="0" baseline="30000" i="0" lang="pt-BR" sz="2500" u="none" cap="none" strike="noStrike">
                <a:solidFill>
                  <a:schemeClr val="dk1"/>
                </a:solidFill>
                <a:latin typeface="Calibri"/>
                <a:ea typeface="Calibri"/>
                <a:cs typeface="Calibri"/>
                <a:sym typeface="Calibri"/>
              </a:rPr>
              <a:t>.</a:t>
            </a:r>
            <a:r>
              <a:rPr b="0" i="0" lang="pt-BR" sz="2500" u="none" cap="none" strike="noStrike">
                <a:solidFill>
                  <a:schemeClr val="dk1"/>
                </a:solidFill>
                <a:latin typeface="Calibri"/>
                <a:ea typeface="Calibri"/>
                <a:cs typeface="Calibri"/>
                <a:sym typeface="Calibri"/>
              </a:rPr>
              <a:t> Aluna do curso Informática, e-mail: </a:t>
            </a:r>
            <a:r>
              <a:rPr b="0" i="0" lang="pt-BR" sz="2500" u="sng" cap="none" strike="noStrike">
                <a:solidFill>
                  <a:schemeClr val="dk1"/>
                </a:solidFill>
                <a:latin typeface="Calibri"/>
                <a:ea typeface="Calibri"/>
                <a:cs typeface="Calibri"/>
                <a:sym typeface="Calibri"/>
                <a:hlinkClick r:id="rId3">
                  <a:extLst>
                    <a:ext uri="{A12FA001-AC4F-418D-AE19-62706E023703}">
                      <ahyp:hlinkClr val="tx"/>
                    </a:ext>
                  </a:extLst>
                </a:hlinkClick>
              </a:rPr>
              <a:t>beatriz.farias@escolar.edu.br</a:t>
            </a:r>
            <a:r>
              <a:rPr b="0" i="0" lang="pt-BR" sz="2500" u="none" cap="none" strike="noStrike">
                <a:solidFill>
                  <a:schemeClr val="dk1"/>
                </a:solidFill>
                <a:latin typeface="Calibri"/>
                <a:ea typeface="Calibri"/>
                <a:cs typeface="Calibri"/>
                <a:sym typeface="Calibri"/>
              </a:rPr>
              <a:t>, </a:t>
            </a:r>
            <a:r>
              <a:rPr b="0" baseline="30000" i="0" lang="pt-BR" sz="2500" u="none" cap="none" strike="noStrike">
                <a:solidFill>
                  <a:schemeClr val="dk1"/>
                </a:solidFill>
                <a:latin typeface="Calibri"/>
                <a:ea typeface="Calibri"/>
                <a:cs typeface="Calibri"/>
                <a:sym typeface="Calibri"/>
              </a:rPr>
              <a:t>2.</a:t>
            </a:r>
            <a:r>
              <a:rPr b="0" i="0" lang="pt-BR" sz="2500" u="none" cap="none" strike="noStrike">
                <a:solidFill>
                  <a:schemeClr val="dk1"/>
                </a:solidFill>
                <a:latin typeface="Calibri"/>
                <a:ea typeface="Calibri"/>
                <a:cs typeface="Calibri"/>
                <a:sym typeface="Calibri"/>
              </a:rPr>
              <a:t> Aluna do curso Informática, e-mail: </a:t>
            </a:r>
            <a:r>
              <a:rPr b="0" i="0" lang="pt-BR" sz="2500" u="sng" cap="none" strike="noStrike">
                <a:solidFill>
                  <a:schemeClr val="dk1"/>
                </a:solidFill>
                <a:latin typeface="Calibri"/>
                <a:ea typeface="Calibri"/>
                <a:cs typeface="Calibri"/>
                <a:sym typeface="Calibri"/>
                <a:hlinkClick r:id="rId4">
                  <a:extLst>
                    <a:ext uri="{A12FA001-AC4F-418D-AE19-62706E023703}">
                      <ahyp:hlinkClr val="tx"/>
                    </a:ext>
                  </a:extLst>
                </a:hlinkClick>
              </a:rPr>
              <a:t>gabrielly.anny@escolar.ifrn.edu.br</a:t>
            </a:r>
            <a:r>
              <a:rPr b="0" i="0" lang="pt-BR" sz="2500" u="none" cap="none" strike="noStrike">
                <a:solidFill>
                  <a:schemeClr val="dk1"/>
                </a:solidFill>
                <a:latin typeface="Calibri"/>
                <a:ea typeface="Calibri"/>
                <a:cs typeface="Calibri"/>
                <a:sym typeface="Calibri"/>
              </a:rPr>
              <a:t>​</a:t>
            </a:r>
            <a:endParaRPr b="0" i="0" sz="25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500"/>
              <a:buFont typeface="Arial"/>
              <a:buNone/>
            </a:pPr>
            <a:r>
              <a:rPr b="0" baseline="30000" i="0" lang="pt-BR" sz="2500" u="none" cap="none" strike="noStrike">
                <a:solidFill>
                  <a:schemeClr val="dk1"/>
                </a:solidFill>
                <a:latin typeface="Calibri"/>
                <a:ea typeface="Calibri"/>
                <a:cs typeface="Calibri"/>
                <a:sym typeface="Calibri"/>
              </a:rPr>
              <a:t>3.</a:t>
            </a:r>
            <a:r>
              <a:rPr b="0" i="0" lang="pt-BR" sz="2500" u="none" cap="none" strike="noStrike">
                <a:solidFill>
                  <a:schemeClr val="dk1"/>
                </a:solidFill>
                <a:latin typeface="Calibri"/>
                <a:ea typeface="Calibri"/>
                <a:cs typeface="Calibri"/>
                <a:sym typeface="Calibri"/>
              </a:rPr>
              <a:t> Aluna do curso Informática, e-mail: </a:t>
            </a:r>
            <a:r>
              <a:rPr b="0" i="0" lang="pt-BR" sz="2500" u="sng" cap="none" strike="noStrike">
                <a:solidFill>
                  <a:schemeClr val="dk1"/>
                </a:solidFill>
                <a:latin typeface="Calibri"/>
                <a:ea typeface="Calibri"/>
                <a:cs typeface="Calibri"/>
                <a:sym typeface="Calibri"/>
                <a:hlinkClick r:id="rId5">
                  <a:extLst>
                    <a:ext uri="{A12FA001-AC4F-418D-AE19-62706E023703}">
                      <ahyp:hlinkClr val="tx"/>
                    </a:ext>
                  </a:extLst>
                </a:hlinkClick>
              </a:rPr>
              <a:t>estela.c@escolar.ifrn.edu.br </a:t>
            </a:r>
            <a:r>
              <a:rPr b="0" i="0" lang="pt-BR" sz="2500" u="none" cap="none" strike="noStrike">
                <a:solidFill>
                  <a:schemeClr val="dk1"/>
                </a:solidFill>
                <a:latin typeface="Calibri"/>
                <a:ea typeface="Calibri"/>
                <a:cs typeface="Calibri"/>
                <a:sym typeface="Calibri"/>
              </a:rPr>
              <a:t>​</a:t>
            </a:r>
            <a:r>
              <a:rPr b="0" baseline="30000" i="0" lang="pt-BR" sz="2500" u="none" cap="none" strike="noStrike">
                <a:solidFill>
                  <a:schemeClr val="dk1"/>
                </a:solidFill>
                <a:latin typeface="Calibri"/>
                <a:ea typeface="Calibri"/>
                <a:cs typeface="Calibri"/>
                <a:sym typeface="Calibri"/>
              </a:rPr>
              <a:t>4.</a:t>
            </a:r>
            <a:r>
              <a:rPr b="0" i="0" lang="pt-BR" sz="2500" u="none" cap="none" strike="noStrike">
                <a:solidFill>
                  <a:schemeClr val="dk1"/>
                </a:solidFill>
                <a:latin typeface="Calibri"/>
                <a:ea typeface="Calibri"/>
                <a:cs typeface="Calibri"/>
                <a:sym typeface="Calibri"/>
              </a:rPr>
              <a:t> Professora do Instituto Federal do Rio Grande do Norte, e-mail: </a:t>
            </a:r>
            <a:r>
              <a:rPr b="0" i="0" lang="pt-BR" sz="2500" u="sng" cap="none" strike="noStrike">
                <a:solidFill>
                  <a:schemeClr val="dk1"/>
                </a:solidFill>
                <a:latin typeface="Calibri"/>
                <a:ea typeface="Calibri"/>
                <a:cs typeface="Calibri"/>
                <a:sym typeface="Calibri"/>
                <a:hlinkClick r:id="rId6">
                  <a:extLst>
                    <a:ext uri="{A12FA001-AC4F-418D-AE19-62706E023703}">
                      <ahyp:hlinkClr val="tx"/>
                    </a:ext>
                  </a:extLst>
                </a:hlinkClick>
              </a:rPr>
              <a:t>kadja.marluan@ifrn.edu.br</a:t>
            </a:r>
            <a:r>
              <a:rPr b="0" i="0" lang="pt-BR" sz="2500" u="sng" cap="none" strike="noStrike">
                <a:solidFill>
                  <a:schemeClr val="dk1"/>
                </a:solidFill>
                <a:latin typeface="Calibri"/>
                <a:ea typeface="Calibri"/>
                <a:cs typeface="Calibri"/>
                <a:sym typeface="Calibri"/>
              </a:rPr>
              <a:t>, </a:t>
            </a:r>
            <a:r>
              <a:rPr b="0" i="0" lang="pt-BR" sz="2500" u="none" cap="none" strike="noStrike">
                <a:solidFill>
                  <a:schemeClr val="dk1"/>
                </a:solidFill>
                <a:latin typeface="Calibri"/>
                <a:ea typeface="Calibri"/>
                <a:cs typeface="Calibri"/>
                <a:sym typeface="Calibri"/>
              </a:rPr>
              <a:t> ​</a:t>
            </a:r>
            <a:r>
              <a:rPr b="0" baseline="30000" i="0" lang="pt-BR" sz="2500" u="none" cap="none" strike="noStrike">
                <a:solidFill>
                  <a:schemeClr val="dk1"/>
                </a:solidFill>
                <a:latin typeface="Calibri"/>
                <a:ea typeface="Calibri"/>
                <a:cs typeface="Calibri"/>
                <a:sym typeface="Calibri"/>
              </a:rPr>
              <a:t>5.</a:t>
            </a:r>
            <a:r>
              <a:rPr b="0" i="0" lang="pt-BR" sz="2500" u="none" cap="none" strike="noStrike">
                <a:solidFill>
                  <a:schemeClr val="dk1"/>
                </a:solidFill>
                <a:latin typeface="Calibri"/>
                <a:ea typeface="Calibri"/>
                <a:cs typeface="Calibri"/>
                <a:sym typeface="Calibri"/>
              </a:rPr>
              <a:t> Professor do Instituto Federal do Rio Grande do Norte, e-mail: </a:t>
            </a:r>
            <a:r>
              <a:rPr b="0" i="0" lang="pt-BR" sz="2500" u="sng" cap="none" strike="noStrike">
                <a:solidFill>
                  <a:schemeClr val="dk1"/>
                </a:solidFill>
                <a:latin typeface="Calibri"/>
                <a:ea typeface="Calibri"/>
                <a:cs typeface="Calibri"/>
                <a:sym typeface="Calibri"/>
                <a:hlinkClick r:id="rId7">
                  <a:extLst>
                    <a:ext uri="{A12FA001-AC4F-418D-AE19-62706E023703}">
                      <ahyp:hlinkClr val="tx"/>
                    </a:ext>
                  </a:extLst>
                </a:hlinkClick>
              </a:rPr>
              <a:t>marcelo.junior@ifrn.edu.br</a:t>
            </a:r>
            <a:r>
              <a:rPr b="0" i="0" lang="pt-BR" sz="2500" u="none" cap="none" strike="noStrike">
                <a:solidFill>
                  <a:schemeClr val="dk1"/>
                </a:solidFill>
                <a:latin typeface="Calibri"/>
                <a:ea typeface="Calibri"/>
                <a:cs typeface="Calibri"/>
                <a:sym typeface="Calibri"/>
              </a:rPr>
              <a:t>, ​</a:t>
            </a:r>
            <a:r>
              <a:rPr b="0" baseline="30000" i="0" lang="pt-BR" sz="2500" u="none" cap="none" strike="noStrike">
                <a:solidFill>
                  <a:schemeClr val="dk1"/>
                </a:solidFill>
                <a:latin typeface="Calibri"/>
                <a:ea typeface="Calibri"/>
                <a:cs typeface="Calibri"/>
                <a:sym typeface="Calibri"/>
              </a:rPr>
              <a:t>6.</a:t>
            </a:r>
            <a:r>
              <a:rPr b="0" i="0" lang="pt-BR" sz="2500" u="none" cap="none" strike="noStrike">
                <a:solidFill>
                  <a:schemeClr val="dk1"/>
                </a:solidFill>
                <a:latin typeface="Calibri"/>
                <a:ea typeface="Calibri"/>
                <a:cs typeface="Calibri"/>
                <a:sym typeface="Calibri"/>
              </a:rPr>
              <a:t> Professor do Instituto Federal do Rio Grande do Norte, e-mail: </a:t>
            </a:r>
            <a:r>
              <a:rPr b="0" i="0" lang="pt-BR" sz="2500" u="sng" cap="none" strike="noStrike">
                <a:solidFill>
                  <a:schemeClr val="dk1"/>
                </a:solidFill>
                <a:latin typeface="Calibri"/>
                <a:ea typeface="Calibri"/>
                <a:cs typeface="Calibri"/>
                <a:sym typeface="Calibri"/>
                <a:hlinkClick r:id="rId8">
                  <a:extLst>
                    <a:ext uri="{A12FA001-AC4F-418D-AE19-62706E023703}">
                      <ahyp:hlinkClr val="tx"/>
                    </a:ext>
                  </a:extLst>
                </a:hlinkClick>
              </a:rPr>
              <a:t>marcos.fernandes@ifrn.edu.br</a:t>
            </a:r>
            <a:r>
              <a:rPr b="0" i="0" lang="pt-BR" sz="2500" u="none" cap="none" strike="noStrike">
                <a:solidFill>
                  <a:schemeClr val="dk1"/>
                </a:solidFill>
                <a:latin typeface="Calibri"/>
                <a:ea typeface="Calibri"/>
                <a:cs typeface="Calibri"/>
                <a:sym typeface="Calibri"/>
              </a:rPr>
              <a:t>, ​</a:t>
            </a:r>
            <a:r>
              <a:rPr b="0" baseline="30000" i="0" lang="pt-BR" sz="2500" u="none" cap="none" strike="noStrike">
                <a:solidFill>
                  <a:schemeClr val="dk1"/>
                </a:solidFill>
                <a:latin typeface="Calibri"/>
                <a:ea typeface="Calibri"/>
                <a:cs typeface="Calibri"/>
                <a:sym typeface="Calibri"/>
              </a:rPr>
              <a:t>7.</a:t>
            </a:r>
            <a:r>
              <a:rPr b="0" i="0" lang="pt-BR" sz="2500" u="none" cap="none" strike="noStrike">
                <a:solidFill>
                  <a:schemeClr val="dk1"/>
                </a:solidFill>
                <a:latin typeface="Calibri"/>
                <a:ea typeface="Calibri"/>
                <a:cs typeface="Calibri"/>
                <a:sym typeface="Calibri"/>
              </a:rPr>
              <a:t> Aluna do curso Informática, e-mail: </a:t>
            </a:r>
            <a:r>
              <a:rPr b="0" i="0" lang="pt-BR" sz="2500" u="sng" cap="none" strike="noStrike">
                <a:solidFill>
                  <a:schemeClr val="dk1"/>
                </a:solidFill>
                <a:latin typeface="Calibri"/>
                <a:ea typeface="Calibri"/>
                <a:cs typeface="Calibri"/>
                <a:sym typeface="Calibri"/>
              </a:rPr>
              <a:t> </a:t>
            </a:r>
            <a:r>
              <a:rPr b="0" i="0" lang="pt-BR" sz="2500" u="sng" cap="none" strike="noStrike">
                <a:solidFill>
                  <a:schemeClr val="dk1"/>
                </a:solidFill>
                <a:latin typeface="Calibri"/>
                <a:ea typeface="Calibri"/>
                <a:cs typeface="Calibri"/>
                <a:sym typeface="Calibri"/>
                <a:hlinkClick r:id="rId9">
                  <a:extLst>
                    <a:ext uri="{A12FA001-AC4F-418D-AE19-62706E023703}">
                      <ahyp:hlinkClr val="tx"/>
                    </a:ext>
                  </a:extLst>
                </a:hlinkClick>
              </a:rPr>
              <a:t>e.brilhante@escolar.ifrn.edu.br</a:t>
            </a:r>
            <a:r>
              <a:rPr b="0" i="0" lang="pt-BR" sz="2500" u="none" cap="none" strike="noStrike">
                <a:solidFill>
                  <a:schemeClr val="dk1"/>
                </a:solidFill>
                <a:latin typeface="Calibri"/>
                <a:ea typeface="Calibri"/>
                <a:cs typeface="Calibri"/>
                <a:sym typeface="Calibri"/>
              </a:rPr>
              <a:t>, ​</a:t>
            </a:r>
            <a:r>
              <a:rPr b="0" baseline="30000" i="0" lang="pt-BR" sz="2500" u="none" cap="none" strike="noStrike">
                <a:solidFill>
                  <a:schemeClr val="dk1"/>
                </a:solidFill>
                <a:latin typeface="Calibri"/>
                <a:ea typeface="Calibri"/>
                <a:cs typeface="Calibri"/>
                <a:sym typeface="Calibri"/>
              </a:rPr>
              <a:t>8.</a:t>
            </a:r>
            <a:r>
              <a:rPr b="0" i="0" lang="pt-BR" sz="2500" u="none" cap="none" strike="noStrike">
                <a:solidFill>
                  <a:schemeClr val="dk1"/>
                </a:solidFill>
                <a:latin typeface="Calibri"/>
                <a:ea typeface="Calibri"/>
                <a:cs typeface="Calibri"/>
                <a:sym typeface="Calibri"/>
              </a:rPr>
              <a:t> Aluna do curso Informática, e-mail: </a:t>
            </a:r>
            <a:r>
              <a:rPr b="0" i="0" lang="pt-BR" sz="2500" u="sng" cap="none" strike="noStrike">
                <a:solidFill>
                  <a:schemeClr val="dk1"/>
                </a:solidFill>
                <a:latin typeface="Calibri"/>
                <a:ea typeface="Calibri"/>
                <a:cs typeface="Calibri"/>
                <a:sym typeface="Calibri"/>
                <a:hlinkClick r:id="rId10">
                  <a:extLst>
                    <a:ext uri="{A12FA001-AC4F-418D-AE19-62706E023703}">
                      <ahyp:hlinkClr val="tx"/>
                    </a:ext>
                  </a:extLst>
                </a:hlinkClick>
              </a:rPr>
              <a:t>maria.isabelle@escolar.ifrn.edu.br</a:t>
            </a:r>
            <a:r>
              <a:rPr b="0" i="0" lang="pt-BR" sz="2500" u="none" cap="none" strike="noStrike">
                <a:solidFill>
                  <a:schemeClr val="dk1"/>
                </a:solidFill>
                <a:latin typeface="Calibri"/>
                <a:ea typeface="Calibri"/>
                <a:cs typeface="Calibri"/>
                <a:sym typeface="Calibri"/>
              </a:rPr>
              <a:t>, ​</a:t>
            </a:r>
            <a:r>
              <a:rPr b="0" baseline="30000" i="0" lang="pt-BR" sz="2500" u="none" cap="none" strike="noStrike">
                <a:solidFill>
                  <a:schemeClr val="dk1"/>
                </a:solidFill>
                <a:latin typeface="Calibri"/>
                <a:ea typeface="Calibri"/>
                <a:cs typeface="Calibri"/>
                <a:sym typeface="Calibri"/>
              </a:rPr>
              <a:t>9.</a:t>
            </a:r>
            <a:r>
              <a:rPr b="0" i="0" lang="pt-BR" sz="2500" u="none" cap="none" strike="noStrike">
                <a:solidFill>
                  <a:schemeClr val="dk1"/>
                </a:solidFill>
                <a:latin typeface="Calibri"/>
                <a:ea typeface="Calibri"/>
                <a:cs typeface="Calibri"/>
                <a:sym typeface="Calibri"/>
              </a:rPr>
              <a:t> Aluna do curso Informática, e-mail: </a:t>
            </a:r>
            <a:r>
              <a:rPr b="0" i="0" lang="pt-BR" sz="2500" u="sng" cap="none" strike="noStrike">
                <a:solidFill>
                  <a:schemeClr val="dk1"/>
                </a:solidFill>
                <a:latin typeface="Calibri"/>
                <a:ea typeface="Calibri"/>
                <a:cs typeface="Calibri"/>
                <a:sym typeface="Calibri"/>
                <a:hlinkClick r:id="rId11">
                  <a:extLst>
                    <a:ext uri="{A12FA001-AC4F-418D-AE19-62706E023703}">
                      <ahyp:hlinkClr val="tx"/>
                    </a:ext>
                  </a:extLst>
                </a:hlinkClick>
              </a:rPr>
              <a:t>m.amador@escolar.ifrn.edu.br</a:t>
            </a:r>
            <a:r>
              <a:rPr b="0" i="0" lang="pt-BR" sz="2500" u="none" cap="none" strike="noStrike">
                <a:solidFill>
                  <a:schemeClr val="dk1"/>
                </a:solidFill>
                <a:latin typeface="Calibri"/>
                <a:ea typeface="Calibri"/>
                <a:cs typeface="Calibri"/>
                <a:sym typeface="Calibri"/>
              </a:rPr>
              <a:t>, ​</a:t>
            </a:r>
            <a:r>
              <a:rPr b="0" baseline="30000" i="0" lang="pt-BR" sz="2500" u="none" cap="none" strike="noStrike">
                <a:solidFill>
                  <a:schemeClr val="dk1"/>
                </a:solidFill>
                <a:latin typeface="Calibri"/>
                <a:ea typeface="Calibri"/>
                <a:cs typeface="Calibri"/>
                <a:sym typeface="Calibri"/>
              </a:rPr>
              <a:t>10.</a:t>
            </a:r>
            <a:r>
              <a:rPr b="0" i="0" lang="pt-BR" sz="2500" u="none" cap="none" strike="noStrike">
                <a:solidFill>
                  <a:schemeClr val="dk1"/>
                </a:solidFill>
                <a:latin typeface="Calibri"/>
                <a:ea typeface="Calibri"/>
                <a:cs typeface="Calibri"/>
                <a:sym typeface="Calibri"/>
              </a:rPr>
              <a:t> Aluna do curso Informática, e-mail: </a:t>
            </a:r>
            <a:r>
              <a:rPr b="0" i="0" lang="pt-BR" sz="2500" u="sng" cap="none" strike="noStrike">
                <a:solidFill>
                  <a:schemeClr val="dk1"/>
                </a:solidFill>
                <a:latin typeface="Calibri"/>
                <a:ea typeface="Calibri"/>
                <a:cs typeface="Calibri"/>
                <a:sym typeface="Calibri"/>
                <a:hlinkClick r:id="rId12">
                  <a:extLst>
                    <a:ext uri="{A12FA001-AC4F-418D-AE19-62706E023703}">
                      <ahyp:hlinkClr val="tx"/>
                    </a:ext>
                  </a:extLst>
                </a:hlinkClick>
              </a:rPr>
              <a:t>palmiere.santana@escolar.ifrn.edu.br</a:t>
            </a:r>
            <a:r>
              <a:rPr b="0" i="0" lang="pt-BR" sz="2500" u="none" cap="none" strike="noStrike">
                <a:solidFill>
                  <a:schemeClr val="dk1"/>
                </a:solidFill>
                <a:latin typeface="Calibri"/>
                <a:ea typeface="Calibri"/>
                <a:cs typeface="Calibri"/>
                <a:sym typeface="Calibri"/>
              </a:rPr>
              <a:t>, ​</a:t>
            </a:r>
            <a:r>
              <a:rPr b="0" baseline="30000" i="0" lang="pt-BR" sz="2500" u="none" cap="none" strike="noStrike">
                <a:solidFill>
                  <a:schemeClr val="dk1"/>
                </a:solidFill>
                <a:latin typeface="Calibri"/>
                <a:ea typeface="Calibri"/>
                <a:cs typeface="Calibri"/>
                <a:sym typeface="Calibri"/>
              </a:rPr>
              <a:t>11.</a:t>
            </a:r>
            <a:r>
              <a:rPr b="0" i="0" lang="pt-BR" sz="2500" u="none" cap="none" strike="noStrike">
                <a:solidFill>
                  <a:schemeClr val="dk1"/>
                </a:solidFill>
                <a:latin typeface="Calibri"/>
                <a:ea typeface="Calibri"/>
                <a:cs typeface="Calibri"/>
                <a:sym typeface="Calibri"/>
              </a:rPr>
              <a:t> Aluna do curso Informática, e-mail: </a:t>
            </a:r>
            <a:r>
              <a:rPr b="0" i="0" lang="pt-BR" sz="2500" u="sng" cap="none" strike="noStrike">
                <a:solidFill>
                  <a:schemeClr val="dk1"/>
                </a:solidFill>
                <a:latin typeface="Calibri"/>
                <a:ea typeface="Calibri"/>
                <a:cs typeface="Calibri"/>
                <a:sym typeface="Calibri"/>
                <a:hlinkClick r:id="rId13">
                  <a:extLst>
                    <a:ext uri="{A12FA001-AC4F-418D-AE19-62706E023703}">
                      <ahyp:hlinkClr val="tx"/>
                    </a:ext>
                  </a:extLst>
                </a:hlinkClick>
              </a:rPr>
              <a:t>willana.maria@escolar.ifrn.edu.br</a:t>
            </a:r>
            <a:endParaRPr b="0" i="0" sz="2500" u="none" cap="none" strike="noStrike">
              <a:solidFill>
                <a:schemeClr val="dk1"/>
              </a:solidFill>
              <a:latin typeface="Arial"/>
              <a:ea typeface="Arial"/>
              <a:cs typeface="Arial"/>
              <a:sym typeface="Arial"/>
            </a:endParaRPr>
          </a:p>
        </p:txBody>
      </p:sp>
      <p:cxnSp>
        <p:nvCxnSpPr>
          <p:cNvPr id="39" name="Google Shape;39;p1"/>
          <p:cNvCxnSpPr/>
          <p:nvPr/>
        </p:nvCxnSpPr>
        <p:spPr>
          <a:xfrm>
            <a:off x="1218782" y="4446153"/>
            <a:ext cx="26017625" cy="0"/>
          </a:xfrm>
          <a:prstGeom prst="straightConnector1">
            <a:avLst/>
          </a:prstGeom>
          <a:noFill/>
          <a:ln cap="flat" cmpd="sng" w="19050">
            <a:solidFill>
              <a:schemeClr val="dk1"/>
            </a:solidFill>
            <a:prstDash val="solid"/>
            <a:miter lim="800000"/>
            <a:headEnd len="sm" w="sm" type="none"/>
            <a:tailEnd len="sm" w="sm" type="none"/>
          </a:ln>
        </p:spPr>
      </p:cxnSp>
      <p:sp>
        <p:nvSpPr>
          <p:cNvPr id="40" name="Google Shape;40;p1"/>
          <p:cNvSpPr txBox="1"/>
          <p:nvPr/>
        </p:nvSpPr>
        <p:spPr>
          <a:xfrm>
            <a:off x="15146159" y="25428945"/>
            <a:ext cx="12865500" cy="861900"/>
          </a:xfrm>
          <a:prstGeom prst="rect">
            <a:avLst/>
          </a:prstGeom>
          <a:noFill/>
          <a:ln>
            <a:noFill/>
          </a:ln>
          <a:effectLst>
            <a:outerShdw blurRad="57150" rotWithShape="0" algn="ctr" dir="5400000" dist="19050">
              <a:srgbClr val="000000">
                <a:alpha val="62352"/>
              </a:srgbClr>
            </a:outerShdw>
          </a:effectLst>
        </p:spPr>
        <p:txBody>
          <a:bodyPr anchorCtr="0" anchor="t" bIns="0" lIns="0" spcFirstLastPara="1" rIns="0" wrap="square" tIns="0">
            <a:spAutoFit/>
          </a:bodyPr>
          <a:lstStyle/>
          <a:p>
            <a:pPr indent="0" lvl="0" marL="12700" marR="0" rtl="0" algn="ctr">
              <a:lnSpc>
                <a:spcPct val="100000"/>
              </a:lnSpc>
              <a:spcBef>
                <a:spcPts val="0"/>
              </a:spcBef>
              <a:spcAft>
                <a:spcPts val="0"/>
              </a:spcAft>
              <a:buClr>
                <a:srgbClr val="000000"/>
              </a:buClr>
              <a:buSzPts val="2800"/>
              <a:buFont typeface="Arial"/>
              <a:buNone/>
            </a:pPr>
            <a:r>
              <a:rPr b="0" i="0" lang="pt-BR" sz="2800" u="none" cap="none" strike="noStrike">
                <a:solidFill>
                  <a:srgbClr val="000000"/>
                </a:solidFill>
                <a:latin typeface="Calibri"/>
                <a:ea typeface="Calibri"/>
                <a:cs typeface="Calibri"/>
                <a:sym typeface="Calibri"/>
              </a:rPr>
              <a:t>Figura</a:t>
            </a:r>
            <a:r>
              <a:rPr lang="pt-BR" sz="2800">
                <a:latin typeface="Calibri"/>
                <a:ea typeface="Calibri"/>
                <a:cs typeface="Calibri"/>
                <a:sym typeface="Calibri"/>
              </a:rPr>
              <a:t>4</a:t>
            </a:r>
            <a:r>
              <a:rPr b="0" i="0" lang="pt-BR" sz="2800" u="none" cap="none" strike="noStrike">
                <a:solidFill>
                  <a:srgbClr val="000000"/>
                </a:solidFill>
                <a:latin typeface="Calibri"/>
                <a:ea typeface="Calibri"/>
                <a:cs typeface="Calibri"/>
                <a:sym typeface="Calibri"/>
              </a:rPr>
              <a:t> - Você acha importante que um sistema informatizado para bibliotecas ofereça a possibilidade de consulta online ao acervo?</a:t>
            </a:r>
            <a:endParaRPr b="0" i="0" sz="2800" u="none" cap="none" strike="noStrike">
              <a:solidFill>
                <a:srgbClr val="000000"/>
              </a:solidFill>
              <a:latin typeface="Calibri"/>
              <a:ea typeface="Calibri"/>
              <a:cs typeface="Calibri"/>
              <a:sym typeface="Calibri"/>
            </a:endParaRPr>
          </a:p>
        </p:txBody>
      </p:sp>
      <p:sp>
        <p:nvSpPr>
          <p:cNvPr id="41" name="Google Shape;41;p1"/>
          <p:cNvSpPr txBox="1"/>
          <p:nvPr/>
        </p:nvSpPr>
        <p:spPr>
          <a:xfrm>
            <a:off x="14658352" y="19635685"/>
            <a:ext cx="13841100" cy="1293000"/>
          </a:xfrm>
          <a:prstGeom prst="rect">
            <a:avLst/>
          </a:prstGeom>
          <a:noFill/>
          <a:ln>
            <a:noFill/>
          </a:ln>
          <a:effectLst>
            <a:outerShdw blurRad="57150" rotWithShape="0" algn="ctr" dir="5400000" dist="19050">
              <a:srgbClr val="000000">
                <a:alpha val="62352"/>
              </a:srgbClr>
            </a:outerShdw>
          </a:effectLst>
        </p:spPr>
        <p:txBody>
          <a:bodyPr anchorCtr="0" anchor="t" bIns="0" lIns="0" spcFirstLastPara="1" rIns="0" wrap="square" tIns="0">
            <a:spAutoFit/>
          </a:bodyPr>
          <a:lstStyle/>
          <a:p>
            <a:pPr indent="0" lvl="0" marL="12700" marR="0" rtl="0" algn="ctr">
              <a:lnSpc>
                <a:spcPct val="100000"/>
              </a:lnSpc>
              <a:spcBef>
                <a:spcPts val="0"/>
              </a:spcBef>
              <a:spcAft>
                <a:spcPts val="0"/>
              </a:spcAft>
              <a:buClr>
                <a:srgbClr val="000000"/>
              </a:buClr>
              <a:buSzPts val="2800"/>
              <a:buFont typeface="Arial"/>
              <a:buNone/>
            </a:pPr>
            <a:r>
              <a:rPr b="0" i="0" lang="pt-BR" sz="2800" u="none" cap="none" strike="noStrike">
                <a:solidFill>
                  <a:srgbClr val="000000"/>
                </a:solidFill>
                <a:latin typeface="Calibri"/>
                <a:ea typeface="Calibri"/>
                <a:cs typeface="Calibri"/>
                <a:sym typeface="Calibri"/>
              </a:rPr>
              <a:t>Figura</a:t>
            </a:r>
            <a:r>
              <a:rPr lang="pt-BR" sz="2800">
                <a:latin typeface="Calibri"/>
                <a:ea typeface="Calibri"/>
                <a:cs typeface="Calibri"/>
                <a:sym typeface="Calibri"/>
              </a:rPr>
              <a:t>3</a:t>
            </a:r>
            <a:r>
              <a:rPr b="0" i="0" lang="pt-BR" sz="2800" u="none" cap="none" strike="noStrike">
                <a:solidFill>
                  <a:srgbClr val="000000"/>
                </a:solidFill>
                <a:latin typeface="Calibri"/>
                <a:ea typeface="Calibri"/>
                <a:cs typeface="Calibri"/>
                <a:sym typeface="Calibri"/>
              </a:rPr>
              <a:t> – (a) Você já teve acesso a alguma biblioteca?; (b) Na sua opinião, um sistema informatizado pode contribuir para a promoção da leitura e o acesso à informação nas bibliotecas?</a:t>
            </a:r>
            <a:endParaRPr b="0" i="0" sz="2800" u="none" cap="none" strike="noStrike">
              <a:solidFill>
                <a:srgbClr val="000000"/>
              </a:solidFill>
              <a:latin typeface="Calibri"/>
              <a:ea typeface="Calibri"/>
              <a:cs typeface="Calibri"/>
              <a:sym typeface="Calibri"/>
            </a:endParaRPr>
          </a:p>
        </p:txBody>
      </p:sp>
      <p:sp>
        <p:nvSpPr>
          <p:cNvPr id="42" name="Google Shape;42;p1"/>
          <p:cNvSpPr txBox="1"/>
          <p:nvPr/>
        </p:nvSpPr>
        <p:spPr>
          <a:xfrm>
            <a:off x="3784563" y="4581645"/>
            <a:ext cx="21231298" cy="918709"/>
          </a:xfrm>
          <a:prstGeom prst="rect">
            <a:avLst/>
          </a:prstGeom>
          <a:noFill/>
          <a:ln>
            <a:noFill/>
          </a:ln>
        </p:spPr>
        <p:txBody>
          <a:bodyPr anchorCtr="0" anchor="t" bIns="43425" lIns="86850" spcFirstLastPara="1" rIns="86850" wrap="square" tIns="43425">
            <a:spAutoFit/>
          </a:bodyPr>
          <a:lstStyle/>
          <a:p>
            <a:pPr indent="0" lvl="0" marL="0" marR="0" rtl="0" algn="ctr">
              <a:lnSpc>
                <a:spcPct val="100000"/>
              </a:lnSpc>
              <a:spcBef>
                <a:spcPts val="0"/>
              </a:spcBef>
              <a:spcAft>
                <a:spcPts val="0"/>
              </a:spcAft>
              <a:buClr>
                <a:srgbClr val="000000"/>
              </a:buClr>
              <a:buSzPts val="5400"/>
              <a:buFont typeface="Arial"/>
              <a:buNone/>
            </a:pPr>
            <a:r>
              <a:rPr b="1" i="0" lang="pt-BR" sz="5400" u="none" cap="none" strike="noStrike">
                <a:solidFill>
                  <a:schemeClr val="dk1"/>
                </a:solidFill>
                <a:latin typeface="Calibri"/>
                <a:ea typeface="Calibri"/>
                <a:cs typeface="Calibri"/>
                <a:sym typeface="Calibri"/>
              </a:rPr>
              <a:t>SIB: SISTEMA INFORMATIZADO PARA BIBLIOTECAS PÚBLICAS</a:t>
            </a:r>
            <a:r>
              <a:rPr b="0" i="0" lang="pt-BR" sz="2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pic>
        <p:nvPicPr>
          <p:cNvPr id="43" name="Google Shape;43;p1"/>
          <p:cNvPicPr preferRelativeResize="0"/>
          <p:nvPr/>
        </p:nvPicPr>
        <p:blipFill rotWithShape="1">
          <a:blip r:embed="rId14">
            <a:alphaModFix/>
          </a:blip>
          <a:srcRect b="11041" l="4584" r="7393" t="0"/>
          <a:stretch/>
        </p:blipFill>
        <p:spPr>
          <a:xfrm>
            <a:off x="1691761" y="32238889"/>
            <a:ext cx="11882681" cy="6148658"/>
          </a:xfrm>
          <a:prstGeom prst="rect">
            <a:avLst/>
          </a:prstGeom>
          <a:noFill/>
          <a:ln>
            <a:noFill/>
          </a:ln>
        </p:spPr>
      </p:pic>
      <p:pic>
        <p:nvPicPr>
          <p:cNvPr id="44" name="Google Shape;44;p1"/>
          <p:cNvPicPr preferRelativeResize="0"/>
          <p:nvPr/>
        </p:nvPicPr>
        <p:blipFill rotWithShape="1">
          <a:blip r:embed="rId15">
            <a:alphaModFix/>
          </a:blip>
          <a:srcRect b="0" l="8449" r="8534" t="0"/>
          <a:stretch/>
        </p:blipFill>
        <p:spPr>
          <a:xfrm>
            <a:off x="15146161" y="15198070"/>
            <a:ext cx="12865485" cy="4347301"/>
          </a:xfrm>
          <a:prstGeom prst="rect">
            <a:avLst/>
          </a:prstGeom>
          <a:noFill/>
          <a:ln>
            <a:noFill/>
          </a:ln>
        </p:spPr>
      </p:pic>
      <p:pic>
        <p:nvPicPr>
          <p:cNvPr id="45" name="Google Shape;45;p1"/>
          <p:cNvPicPr preferRelativeResize="0"/>
          <p:nvPr/>
        </p:nvPicPr>
        <p:blipFill rotWithShape="1">
          <a:blip r:embed="rId16">
            <a:alphaModFix/>
          </a:blip>
          <a:srcRect b="7458" l="11737" r="8270" t="14101"/>
          <a:stretch/>
        </p:blipFill>
        <p:spPr>
          <a:xfrm>
            <a:off x="16733610" y="21107167"/>
            <a:ext cx="9690593" cy="4352176"/>
          </a:xfrm>
          <a:prstGeom prst="rect">
            <a:avLst/>
          </a:prstGeom>
          <a:noFill/>
          <a:ln>
            <a:noFill/>
          </a:ln>
        </p:spPr>
      </p:pic>
      <p:pic>
        <p:nvPicPr>
          <p:cNvPr id="46" name="Google Shape;46;p1"/>
          <p:cNvPicPr preferRelativeResize="0"/>
          <p:nvPr/>
        </p:nvPicPr>
        <p:blipFill>
          <a:blip r:embed="rId17">
            <a:alphaModFix/>
          </a:blip>
          <a:stretch>
            <a:fillRect/>
          </a:stretch>
        </p:blipFill>
        <p:spPr>
          <a:xfrm>
            <a:off x="4629950" y="21294337"/>
            <a:ext cx="5995044" cy="2061225"/>
          </a:xfrm>
          <a:prstGeom prst="rect">
            <a:avLst/>
          </a:prstGeom>
          <a:noFill/>
          <a:ln>
            <a:noFill/>
          </a:ln>
        </p:spPr>
      </p:pic>
      <p:sp>
        <p:nvSpPr>
          <p:cNvPr id="47" name="Google Shape;47;p1"/>
          <p:cNvSpPr txBox="1"/>
          <p:nvPr/>
        </p:nvSpPr>
        <p:spPr>
          <a:xfrm>
            <a:off x="1200340" y="23601095"/>
            <a:ext cx="12865500" cy="431100"/>
          </a:xfrm>
          <a:prstGeom prst="rect">
            <a:avLst/>
          </a:prstGeom>
          <a:noFill/>
          <a:ln>
            <a:noFill/>
          </a:ln>
          <a:effectLst>
            <a:outerShdw blurRad="57150" rotWithShape="0" algn="ctr" dir="5400000" dist="19050">
              <a:srgbClr val="000000">
                <a:alpha val="62350"/>
              </a:srgbClr>
            </a:outerShdw>
          </a:effectLst>
        </p:spPr>
        <p:txBody>
          <a:bodyPr anchorCtr="0" anchor="t" bIns="0" lIns="0" spcFirstLastPara="1" rIns="0" wrap="square" tIns="0">
            <a:spAutoFit/>
          </a:bodyPr>
          <a:lstStyle/>
          <a:p>
            <a:pPr indent="0" lvl="0" marL="12700" marR="0" rtl="0" algn="ctr">
              <a:lnSpc>
                <a:spcPct val="100000"/>
              </a:lnSpc>
              <a:spcBef>
                <a:spcPts val="0"/>
              </a:spcBef>
              <a:spcAft>
                <a:spcPts val="0"/>
              </a:spcAft>
              <a:buClr>
                <a:srgbClr val="000000"/>
              </a:buClr>
              <a:buSzPts val="2800"/>
              <a:buFont typeface="Arial"/>
              <a:buNone/>
            </a:pPr>
            <a:r>
              <a:rPr b="0" i="0" lang="pt-BR" sz="2800" u="none" cap="none" strike="noStrike">
                <a:solidFill>
                  <a:srgbClr val="000000"/>
                </a:solidFill>
                <a:latin typeface="Calibri"/>
                <a:ea typeface="Calibri"/>
                <a:cs typeface="Calibri"/>
                <a:sym typeface="Calibri"/>
              </a:rPr>
              <a:t>Figura1 – </a:t>
            </a:r>
            <a:r>
              <a:rPr lang="pt-BR" sz="2800">
                <a:latin typeface="Calibri"/>
                <a:ea typeface="Calibri"/>
                <a:cs typeface="Calibri"/>
                <a:sym typeface="Calibri"/>
              </a:rPr>
              <a:t>Logo </a:t>
            </a:r>
            <a:r>
              <a:rPr b="0" i="0" lang="pt-BR" sz="2800" u="none" cap="none" strike="noStrike">
                <a:solidFill>
                  <a:srgbClr val="000000"/>
                </a:solidFill>
                <a:latin typeface="Calibri"/>
                <a:ea typeface="Calibri"/>
                <a:cs typeface="Calibri"/>
                <a:sym typeface="Calibri"/>
              </a:rPr>
              <a:t>do SIB.</a:t>
            </a:r>
            <a:endParaRPr b="0" i="0" sz="2800" u="none" cap="none" strike="noStrike">
              <a:solidFill>
                <a:srgbClr val="000000"/>
              </a:solidFill>
              <a:latin typeface="Calibri"/>
              <a:ea typeface="Calibri"/>
              <a:cs typeface="Calibri"/>
              <a:sym typeface="Calibri"/>
            </a:endParaRPr>
          </a:p>
        </p:txBody>
      </p:sp>
      <p:sp>
        <p:nvSpPr>
          <p:cNvPr id="48" name="Google Shape;48;p1"/>
          <p:cNvSpPr txBox="1"/>
          <p:nvPr/>
        </p:nvSpPr>
        <p:spPr>
          <a:xfrm>
            <a:off x="15314150" y="35686350"/>
            <a:ext cx="12529500" cy="5079600"/>
          </a:xfrm>
          <a:prstGeom prst="rect">
            <a:avLst/>
          </a:prstGeom>
          <a:noFill/>
          <a:ln>
            <a:noFill/>
          </a:ln>
        </p:spPr>
        <p:txBody>
          <a:bodyPr anchorCtr="0" anchor="t" bIns="0" lIns="0" spcFirstLastPara="1" rIns="0" wrap="square" tIns="0">
            <a:spAutoFit/>
          </a:bodyPr>
          <a:lstStyle/>
          <a:p>
            <a:pPr indent="0" lvl="0" marL="0" rtl="0" algn="just">
              <a:spcBef>
                <a:spcPts val="0"/>
              </a:spcBef>
              <a:spcAft>
                <a:spcPts val="0"/>
              </a:spcAft>
              <a:buClr>
                <a:schemeClr val="dk1"/>
              </a:buClr>
              <a:buSzPts val="1100"/>
              <a:buFont typeface="Arial"/>
              <a:buNone/>
            </a:pPr>
            <a:r>
              <a:rPr lang="pt-BR" sz="3000">
                <a:solidFill>
                  <a:schemeClr val="dk1"/>
                </a:solidFill>
              </a:rPr>
              <a:t>OLINTO, G. Bibliotecas públicas e uso das tecnologias de informação e comunicação para o        desenvolvimento social. InCID: Revista de Ciência da Informação e Documentação, v. 1 n. 1, n. 1, p. 77-93, 2010. Disponível em: &lt;https://www.revistas.usp.br/incid/article/view/42306&gt;. Acesso em: 4 mai. 2023.</a:t>
            </a:r>
            <a:endParaRPr sz="3000">
              <a:solidFill>
                <a:schemeClr val="dk1"/>
              </a:solidFill>
            </a:endParaRPr>
          </a:p>
          <a:p>
            <a:pPr indent="0" lvl="0" marL="0" rtl="0" algn="just">
              <a:spcBef>
                <a:spcPts val="0"/>
              </a:spcBef>
              <a:spcAft>
                <a:spcPts val="0"/>
              </a:spcAft>
              <a:buClr>
                <a:schemeClr val="dk1"/>
              </a:buClr>
              <a:buSzPts val="1100"/>
              <a:buFont typeface="Arial"/>
              <a:buNone/>
            </a:pPr>
            <a:r>
              <a:t/>
            </a:r>
            <a:endParaRPr sz="3000">
              <a:solidFill>
                <a:schemeClr val="dk1"/>
              </a:solidFill>
            </a:endParaRPr>
          </a:p>
          <a:p>
            <a:pPr indent="0" lvl="0" marL="0" rtl="0" algn="just">
              <a:spcBef>
                <a:spcPts val="0"/>
              </a:spcBef>
              <a:spcAft>
                <a:spcPts val="0"/>
              </a:spcAft>
              <a:buClr>
                <a:schemeClr val="dk1"/>
              </a:buClr>
              <a:buSzPts val="1100"/>
              <a:buFont typeface="Arial"/>
              <a:buNone/>
            </a:pPr>
            <a:r>
              <a:rPr lang="pt-BR" sz="3000">
                <a:solidFill>
                  <a:schemeClr val="dk1"/>
                </a:solidFill>
              </a:rPr>
              <a:t>TONDING, F.J.; VANZ, S.A.S. Plataformas de Serviços de Bibliotecas: a evolução dos sistemas para gerenciamento de bibliotecas. SciELO. 2018. Disponível em: &lt;https://www.scielo.br/j/pci/a/RWNKB7JDpbdwDhrqhXHvnxJ/#&gt;. Acesso em: 4 mai. 2023.</a:t>
            </a:r>
            <a:endParaRPr sz="3000">
              <a:solidFill>
                <a:schemeClr val="dk1"/>
              </a:solidFill>
            </a:endParaRPr>
          </a:p>
        </p:txBody>
      </p:sp>
      <p:sp>
        <p:nvSpPr>
          <p:cNvPr id="49" name="Google Shape;49;p1"/>
          <p:cNvSpPr txBox="1"/>
          <p:nvPr/>
        </p:nvSpPr>
        <p:spPr>
          <a:xfrm>
            <a:off x="1368346" y="39378154"/>
            <a:ext cx="12529500" cy="738900"/>
          </a:xfrm>
          <a:prstGeom prst="rect">
            <a:avLst/>
          </a:prstGeom>
          <a:noFill/>
          <a:ln>
            <a:noFill/>
          </a:ln>
          <a:effectLst>
            <a:outerShdw blurRad="57150" rotWithShape="0" algn="ctr" dir="5400000" dist="19050">
              <a:srgbClr val="000000">
                <a:alpha val="62350"/>
              </a:srgbClr>
            </a:outerShdw>
          </a:effectLst>
        </p:spPr>
        <p:txBody>
          <a:bodyPr anchorCtr="0" anchor="t" bIns="0" lIns="0" spcFirstLastPara="1" rIns="0" wrap="square" tIns="0">
            <a:spAutoFit/>
          </a:bodyPr>
          <a:lstStyle/>
          <a:p>
            <a:pPr indent="0" lvl="0" marL="12700" marR="0" rtl="0" algn="ctr">
              <a:lnSpc>
                <a:spcPct val="100000"/>
              </a:lnSpc>
              <a:spcBef>
                <a:spcPts val="0"/>
              </a:spcBef>
              <a:spcAft>
                <a:spcPts val="0"/>
              </a:spcAft>
              <a:buClr>
                <a:srgbClr val="000000"/>
              </a:buClr>
              <a:buSzPts val="4800"/>
              <a:buFont typeface="Arial"/>
              <a:buNone/>
            </a:pPr>
            <a:r>
              <a:rPr b="0" i="1" lang="pt-BR" sz="4800" u="none" cap="none" strike="noStrike">
                <a:solidFill>
                  <a:srgbClr val="000000"/>
                </a:solidFill>
                <a:latin typeface="Calibri"/>
                <a:ea typeface="Calibri"/>
                <a:cs typeface="Calibri"/>
                <a:sym typeface="Calibri"/>
              </a:rPr>
              <a:t>RESULTADOS E DISCUSSÃO</a:t>
            </a:r>
            <a:endParaRPr b="0" i="1" sz="4800" u="none" cap="none" strike="noStrike">
              <a:solidFill>
                <a:srgbClr val="000000"/>
              </a:solidFill>
              <a:latin typeface="Calibri"/>
              <a:ea typeface="Calibri"/>
              <a:cs typeface="Calibri"/>
              <a:sym typeface="Calibri"/>
            </a:endParaRPr>
          </a:p>
        </p:txBody>
      </p:sp>
      <p:sp>
        <p:nvSpPr>
          <p:cNvPr id="50" name="Google Shape;50;p1"/>
          <p:cNvSpPr txBox="1"/>
          <p:nvPr/>
        </p:nvSpPr>
        <p:spPr>
          <a:xfrm>
            <a:off x="1218745" y="40219351"/>
            <a:ext cx="12817500" cy="1947300"/>
          </a:xfrm>
          <a:prstGeom prst="rect">
            <a:avLst/>
          </a:prstGeom>
          <a:noFill/>
          <a:ln>
            <a:noFill/>
          </a:ln>
        </p:spPr>
        <p:txBody>
          <a:bodyPr anchorCtr="0" anchor="t" bIns="0" lIns="0" spcFirstLastPara="1" rIns="0" wrap="square" tIns="0">
            <a:spAutoFit/>
          </a:bodyPr>
          <a:lstStyle/>
          <a:p>
            <a:pPr indent="0" lvl="0" marL="12700" marR="5080" rtl="0" algn="just">
              <a:lnSpc>
                <a:spcPct val="102699"/>
              </a:lnSpc>
              <a:spcBef>
                <a:spcPts val="0"/>
              </a:spcBef>
              <a:spcAft>
                <a:spcPts val="0"/>
              </a:spcAft>
              <a:buClr>
                <a:srgbClr val="000000"/>
              </a:buClr>
              <a:buSzPts val="3100"/>
              <a:buFont typeface="Arial"/>
              <a:buNone/>
            </a:pPr>
            <a:r>
              <a:rPr b="0" i="0" lang="pt-BR" sz="3100" u="none" cap="none" strike="noStrike">
                <a:solidFill>
                  <a:schemeClr val="dk1"/>
                </a:solidFill>
                <a:latin typeface="Arial"/>
                <a:ea typeface="Arial"/>
                <a:cs typeface="Arial"/>
                <a:sym typeface="Arial"/>
              </a:rPr>
              <a:t>Os resultados que são apresentados nesta seção foram obtidos através da aplicação do questionário aplicado, em turmas de terceiros anos, da Escola Estadual Prof. Francisco de Assis Dias Ribeiro, de Santa Cruz/RN.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o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o Office">
  <a:themeElements>
    <a:clrScheme name="Tema do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2017-01-23T22:10:43Z</dcterms:created>
  <dc:creator>Rodrigo Lopes Barreto</dc:creator>
</cp:coreProperties>
</file>