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3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ca de circuito eletrônico">
            <a:extLst>
              <a:ext uri="{FF2B5EF4-FFF2-40B4-BE49-F238E27FC236}">
                <a16:creationId xmlns:a16="http://schemas.microsoft.com/office/drawing/2014/main" id="{7BA68372-BAD9-465B-A38F-1E18BB7A7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F6B41F-6A80-411A-8B98-6F0751BE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sz="6800" dirty="0">
                <a:solidFill>
                  <a:srgbClr val="FFFFFF"/>
                </a:solidFill>
              </a:rPr>
              <a:t>SW-I</a:t>
            </a:r>
            <a:br>
              <a:rPr lang="pt-BR" sz="6800" dirty="0">
                <a:solidFill>
                  <a:srgbClr val="FFFFFF"/>
                </a:solidFill>
              </a:rPr>
            </a:br>
            <a:r>
              <a:rPr lang="pt-BR" sz="6800" dirty="0">
                <a:solidFill>
                  <a:srgbClr val="FFFFFF"/>
                </a:solidFill>
              </a:rPr>
              <a:t>Aula 02  </a:t>
            </a:r>
            <a:br>
              <a:rPr lang="pt-BR" sz="6800" dirty="0">
                <a:solidFill>
                  <a:srgbClr val="FFFFFF"/>
                </a:solidFill>
              </a:rPr>
            </a:br>
            <a:r>
              <a:rPr lang="pt-BR" sz="6800" dirty="0">
                <a:solidFill>
                  <a:srgbClr val="FFFFFF"/>
                </a:solidFill>
              </a:rPr>
              <a:t>Arquitetura Cliente/Servidor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B17E8-CA20-49EA-AFC9-ADAD9423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Prof. Anderson Vanin</a:t>
            </a:r>
          </a:p>
          <a:p>
            <a:r>
              <a:rPr lang="pt-BR">
                <a:solidFill>
                  <a:srgbClr val="FFFFFF"/>
                </a:solidFill>
              </a:rPr>
              <a:t>2022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7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47EB-A355-4B3A-A2A1-6985351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3AEF0-C48E-4068-90C4-DF4E7A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É um protocolo que os clientes e os servidores usam para se comunicar. Essa comunicação é baseada em requisições (</a:t>
            </a:r>
            <a:r>
              <a:rPr lang="pt-BR" sz="2800" b="1" dirty="0" err="1"/>
              <a:t>request</a:t>
            </a:r>
            <a:r>
              <a:rPr lang="pt-BR" sz="2800" dirty="0"/>
              <a:t>) e respostas (</a:t>
            </a:r>
            <a:r>
              <a:rPr lang="pt-BR" sz="2800" b="1" dirty="0"/>
              <a:t>responses</a:t>
            </a:r>
            <a:r>
              <a:rPr lang="pt-BR" sz="2800" dirty="0"/>
              <a:t>). Veja abaixo os elementos dessa comunicação:</a:t>
            </a:r>
          </a:p>
        </p:txBody>
      </p:sp>
    </p:spTree>
    <p:extLst>
      <p:ext uri="{BB962C8B-B14F-4D97-AF65-F5344CB8AC3E}">
        <p14:creationId xmlns:p14="http://schemas.microsoft.com/office/powerpoint/2010/main" val="3698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47EB-A355-4B3A-A2A1-6985351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HTTP - </a:t>
            </a:r>
            <a:r>
              <a:rPr lang="pt-BR" sz="5400" dirty="0"/>
              <a:t>Conteúdo de uma solicitação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3AEF0-C48E-4068-90C4-DF4E7A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- Método HTTP;</a:t>
            </a:r>
          </a:p>
          <a:p>
            <a:pPr algn="just"/>
            <a:r>
              <a:rPr lang="pt-BR" sz="3600" dirty="0"/>
              <a:t>- Página que será acessada;</a:t>
            </a:r>
          </a:p>
          <a:p>
            <a:pPr algn="just"/>
            <a:r>
              <a:rPr lang="pt-BR" sz="3600" dirty="0"/>
              <a:t>- Parâmetros do formulário;</a:t>
            </a:r>
          </a:p>
        </p:txBody>
      </p:sp>
    </p:spTree>
    <p:extLst>
      <p:ext uri="{BB962C8B-B14F-4D97-AF65-F5344CB8AC3E}">
        <p14:creationId xmlns:p14="http://schemas.microsoft.com/office/powerpoint/2010/main" val="249555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47EB-A355-4B3A-A2A1-6985351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HTTP - </a:t>
            </a:r>
            <a:r>
              <a:rPr lang="pt-BR" sz="5400" dirty="0"/>
              <a:t>Conteúdo de uma resposta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3AEF0-C48E-4068-90C4-DF4E7A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- Código de status (informa se a solicitação foi realizada com sucesso ou não);</a:t>
            </a:r>
          </a:p>
          <a:p>
            <a:pPr algn="just"/>
            <a:r>
              <a:rPr lang="pt-BR" sz="3600" dirty="0"/>
              <a:t>- Tipo de Conteúdo (HTML, figuras, textos, </a:t>
            </a:r>
            <a:r>
              <a:rPr lang="pt-BR" sz="3600" dirty="0" err="1"/>
              <a:t>etc</a:t>
            </a:r>
            <a:r>
              <a:rPr lang="pt-BR" sz="3600" dirty="0"/>
              <a:t>);</a:t>
            </a:r>
          </a:p>
          <a:p>
            <a:pPr algn="just"/>
            <a:r>
              <a:rPr lang="pt-BR" sz="3600" dirty="0"/>
              <a:t>- Conteúdo (HTML real, imagem, </a:t>
            </a:r>
            <a:r>
              <a:rPr lang="pt-BR" sz="3600" dirty="0" err="1"/>
              <a:t>etc</a:t>
            </a:r>
            <a:r>
              <a:rPr lang="pt-BR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077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47EB-A355-4B3A-A2A1-6985351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3AEF0-C48E-4068-90C4-DF4E7A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A solicitação HTTP possui outra solicitação conhecida como </a:t>
            </a:r>
            <a:r>
              <a:rPr lang="pt-BR" sz="3600" b="1" dirty="0"/>
              <a:t>URL</a:t>
            </a:r>
            <a:r>
              <a:rPr lang="pt-BR" sz="3600" dirty="0"/>
              <a:t> (Localizador Uniforme de Recursos). A solicitação URL é um recurso que se ativa quando o usuário tenta acessar alguns dos métodos HTTP descritos abaixo.</a:t>
            </a:r>
          </a:p>
        </p:txBody>
      </p:sp>
    </p:spTree>
    <p:extLst>
      <p:ext uri="{BB962C8B-B14F-4D97-AF65-F5344CB8AC3E}">
        <p14:creationId xmlns:p14="http://schemas.microsoft.com/office/powerpoint/2010/main" val="38820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CD8-C224-461F-977B-266A44D3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3A3B5-0452-454A-B8FF-B08EC3B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GET</a:t>
            </a:r>
            <a:r>
              <a:rPr lang="pt-BR" dirty="0"/>
              <a:t> - Solicita ao servidor um recurso chamado de solicitação </a:t>
            </a:r>
            <a:r>
              <a:rPr lang="pt-BR" b="1" dirty="0" err="1"/>
              <a:t>URl</a:t>
            </a:r>
            <a:r>
              <a:rPr lang="pt-BR" dirty="0"/>
              <a:t>. Este é o método padrão, pois é a forma como o browser chama o servidor quando digita-se uma URL para que ele a recupere.</a:t>
            </a:r>
          </a:p>
          <a:p>
            <a:r>
              <a:rPr lang="pt-BR" b="1" dirty="0"/>
              <a:t>POST</a:t>
            </a:r>
            <a:r>
              <a:rPr lang="pt-BR" dirty="0"/>
              <a:t> - Contém um corpo nos quais seus parâmetros de solicitação já são codificados. O mais frequente uso desse método é na submissão de formulários.</a:t>
            </a:r>
          </a:p>
          <a:p>
            <a:r>
              <a:rPr lang="pt-BR" b="1" dirty="0"/>
              <a:t>HEAD</a:t>
            </a:r>
            <a:r>
              <a:rPr lang="pt-BR" dirty="0"/>
              <a:t> - Similar ao método GET, o servidor apenas retoma a linha de resposta e os cabeçalhos de resposta.</a:t>
            </a:r>
          </a:p>
        </p:txBody>
      </p:sp>
    </p:spTree>
    <p:extLst>
      <p:ext uri="{BB962C8B-B14F-4D97-AF65-F5344CB8AC3E}">
        <p14:creationId xmlns:p14="http://schemas.microsoft.com/office/powerpoint/2010/main" val="218726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CD8-C224-461F-977B-266A44D3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3A3B5-0452-454A-B8FF-B08EC3B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PUT</a:t>
            </a:r>
            <a:r>
              <a:rPr lang="pt-BR" dirty="0"/>
              <a:t> - Esse método permite o envio de arquivos par ao servidor Web.</a:t>
            </a:r>
          </a:p>
          <a:p>
            <a:r>
              <a:rPr lang="pt-BR" b="1" dirty="0"/>
              <a:t>DELETE</a:t>
            </a:r>
            <a:r>
              <a:rPr lang="pt-BR" dirty="0"/>
              <a:t> - Permite a exclusão de documentos dentro do servidor Web.</a:t>
            </a:r>
          </a:p>
          <a:p>
            <a:r>
              <a:rPr lang="pt-BR" b="1" dirty="0"/>
              <a:t>OPTIONS</a:t>
            </a:r>
            <a:r>
              <a:rPr lang="pt-BR" dirty="0"/>
              <a:t> - É possível fazer uma consulta de quais comandos estão disponíveis para um determinado usuário.</a:t>
            </a:r>
          </a:p>
          <a:p>
            <a:r>
              <a:rPr lang="pt-BR" b="1" dirty="0"/>
              <a:t>TRACE</a:t>
            </a:r>
            <a:r>
              <a:rPr lang="pt-BR" dirty="0"/>
              <a:t> - Permite depurar as requisições, devolvendo o cabeçalho de um documento..</a:t>
            </a:r>
          </a:p>
        </p:txBody>
      </p:sp>
    </p:spTree>
    <p:extLst>
      <p:ext uri="{BB962C8B-B14F-4D97-AF65-F5344CB8AC3E}">
        <p14:creationId xmlns:p14="http://schemas.microsoft.com/office/powerpoint/2010/main" val="165082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CD8-C224-461F-977B-266A44D3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3A3B5-0452-454A-B8FF-B08EC3B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FTP</a:t>
            </a:r>
            <a:r>
              <a:rPr lang="pt-BR" dirty="0"/>
              <a:t> - Sigla para File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é muito utilizado para transmissão (upload e download) de arquivos para um servidor.</a:t>
            </a:r>
          </a:p>
          <a:p>
            <a:r>
              <a:rPr lang="pt-BR" b="1" dirty="0"/>
              <a:t>SMTP</a:t>
            </a:r>
            <a:r>
              <a:rPr lang="pt-BR" dirty="0"/>
              <a:t> - Sigla para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fornece os comandos necessários para envio de mensagens a um servidor de e-mail.</a:t>
            </a:r>
          </a:p>
          <a:p>
            <a:r>
              <a:rPr lang="pt-BR" b="1" dirty="0"/>
              <a:t>POP</a:t>
            </a:r>
            <a:r>
              <a:rPr lang="pt-BR" dirty="0"/>
              <a:t> - Sigla para Post Office </a:t>
            </a:r>
            <a:r>
              <a:rPr lang="pt-BR" dirty="0" err="1"/>
              <a:t>Protocol</a:t>
            </a:r>
            <a:r>
              <a:rPr lang="pt-BR" dirty="0"/>
              <a:t>, permite que um cliente acesse e manipule mensagens de correio eletrônico disponíveis em um servidor.</a:t>
            </a:r>
          </a:p>
          <a:p>
            <a:r>
              <a:rPr lang="pt-BR" b="1" dirty="0"/>
              <a:t>IMAP</a:t>
            </a:r>
            <a:r>
              <a:rPr lang="pt-BR" dirty="0"/>
              <a:t> - Sigla para Internet </a:t>
            </a:r>
            <a:r>
              <a:rPr lang="pt-BR" dirty="0" err="1"/>
              <a:t>Message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r>
              <a:rPr lang="pt-BR" dirty="0"/>
              <a:t>, permite que um cliente acesse e manipule mensagens de correio eletrônico disponíveis em um servidor, assim como ocorre no protocolo POP.</a:t>
            </a:r>
          </a:p>
        </p:txBody>
      </p:sp>
    </p:spTree>
    <p:extLst>
      <p:ext uri="{BB962C8B-B14F-4D97-AF65-F5344CB8AC3E}">
        <p14:creationId xmlns:p14="http://schemas.microsoft.com/office/powerpoint/2010/main" val="86873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1C03-4BA8-4368-B419-1FB71094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de um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D995B-189E-4CE9-A215-2D3C626B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resposta HTTP é composta de dois itens: o header e corpo. A informação do header faz três verificações que são:</a:t>
            </a:r>
          </a:p>
          <a:p>
            <a:r>
              <a:rPr lang="pt-BR" dirty="0"/>
              <a:t>- Protocolo que está sendo usado no browser;</a:t>
            </a:r>
          </a:p>
          <a:p>
            <a:r>
              <a:rPr lang="pt-BR" dirty="0"/>
              <a:t>- A realização de uma solicitação se ocorreu tudo certo;</a:t>
            </a:r>
          </a:p>
          <a:p>
            <a:r>
              <a:rPr lang="pt-BR" dirty="0"/>
              <a:t>- O tipo de conteúdo que está incluído no corpo. Apenas lembrando que o corpo possui o conteúdo que o browser exibirá.</a:t>
            </a:r>
          </a:p>
        </p:txBody>
      </p:sp>
    </p:spTree>
    <p:extLst>
      <p:ext uri="{BB962C8B-B14F-4D97-AF65-F5344CB8AC3E}">
        <p14:creationId xmlns:p14="http://schemas.microsoft.com/office/powerpoint/2010/main" val="27164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1C03-4BA8-4368-B419-1FB71094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de um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D995B-189E-4CE9-A215-2D3C626B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algumas respostas que o servidor encaminha para o browser. Muitas dessas respostas são comuns de serem vistas por programadores, sendo representadas por um número indicado pelo qual o problema foi ocorrido. Abaixo está listados os mais comuns:</a:t>
            </a:r>
          </a:p>
          <a:p>
            <a:r>
              <a:rPr lang="pt-BR" b="1" dirty="0"/>
              <a:t>200 (OK)</a:t>
            </a:r>
            <a:r>
              <a:rPr lang="pt-BR" dirty="0"/>
              <a:t> – Informa que a confirmação da requisição foi respondida com sucesso.</a:t>
            </a:r>
          </a:p>
          <a:p>
            <a:r>
              <a:rPr lang="pt-BR" b="1" dirty="0"/>
              <a:t>304 (NOT MODIFIED) </a:t>
            </a:r>
            <a:r>
              <a:rPr lang="pt-BR" dirty="0"/>
              <a:t>– Informa que os recursos que não foram modificados desde a última vez que foi feito um pedido. Isso ocorre por causa dos mecanismos de cache do browser.</a:t>
            </a:r>
          </a:p>
        </p:txBody>
      </p:sp>
    </p:spTree>
    <p:extLst>
      <p:ext uri="{BB962C8B-B14F-4D97-AF65-F5344CB8AC3E}">
        <p14:creationId xmlns:p14="http://schemas.microsoft.com/office/powerpoint/2010/main" val="227329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1C03-4BA8-4368-B419-1FB71094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de um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D995B-189E-4CE9-A215-2D3C626B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401 (UNAUTHORIZED) </a:t>
            </a:r>
            <a:r>
              <a:rPr lang="pt-BR" dirty="0"/>
              <a:t>– Informa que o cliente não tem acesso autorizado para acessar a área requisitada. Ocorre muito em intranets de acesso privado que precisam ser acessadas com um usuário e senha.</a:t>
            </a:r>
          </a:p>
          <a:p>
            <a:r>
              <a:rPr lang="pt-BR" b="1" dirty="0"/>
              <a:t>403 (FORBIDDEN) </a:t>
            </a:r>
            <a:r>
              <a:rPr lang="pt-BR" dirty="0"/>
              <a:t>– Informa que o acesso à área requisitada falhou. Isso pode ocorrer em caso de acesso a áreas que exigem login e senha e não houve autorização para aquele usuário.</a:t>
            </a:r>
          </a:p>
          <a:p>
            <a:r>
              <a:rPr lang="pt-BR" b="1" dirty="0"/>
              <a:t>404 (NOT FOUND) </a:t>
            </a:r>
            <a:r>
              <a:rPr lang="pt-BR" dirty="0"/>
              <a:t>- Não encontrado. Ocorre quando o usuário tenta acessar uma área inexistente no endereço passado, por exemplo, páginas removidas ou recursos excluídos.</a:t>
            </a:r>
          </a:p>
          <a:p>
            <a:r>
              <a:rPr lang="pt-BR" i="1" dirty="0" err="1"/>
              <a:t>Obs</a:t>
            </a:r>
            <a:r>
              <a:rPr lang="pt-BR" i="1" dirty="0"/>
              <a:t>: </a:t>
            </a:r>
            <a:r>
              <a:rPr lang="pt-BR" i="1" dirty="0">
                <a:hlinkClick r:id="rId2"/>
              </a:rPr>
              <a:t>Lista com vários códigos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36503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1810C-0DCE-4A28-8B4D-AA8D3E87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Cliente/Servidor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3534-3264-4F58-A4FD-747558F2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Estrutura de aplicação distribuída que particiona as tarefas entre os provedores de um recurso ou serviço, denominado servidor, e os usuários desses recursos, denominados clientes;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Geralmente clientes e servidores se comunicam através de uma rede de comunicação, embora possam se comunicar localmente;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Exemplos: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37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4292-B3C9-45B7-A1C4-EB2577F3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funcionamento das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47F28-77FB-441D-AD27-E327E832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73EF15-890A-4E5E-86AD-F0F319A5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737360"/>
            <a:ext cx="8046720" cy="45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7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4292-B3C9-45B7-A1C4-EB2577F3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funcionamento das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47F28-77FB-441D-AD27-E327E832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MIME </a:t>
            </a:r>
            <a:r>
              <a:rPr lang="pt-BR" b="1" dirty="0" err="1"/>
              <a:t>Type</a:t>
            </a:r>
            <a:r>
              <a:rPr lang="pt-BR" b="1" dirty="0"/>
              <a:t> </a:t>
            </a:r>
            <a:r>
              <a:rPr lang="pt-BR" dirty="0"/>
              <a:t>é o valor do header de resposta para o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. O MIME </a:t>
            </a:r>
            <a:r>
              <a:rPr lang="pt-BR" dirty="0" err="1"/>
              <a:t>type</a:t>
            </a:r>
            <a:r>
              <a:rPr lang="pt-BR" dirty="0"/>
              <a:t> informa ao browser que tipo de dado está pronto para receber, pois se precisa saber como será processado. No caso da Figura 3, estamos informando que o conteúdo é do tipo HTML, mas poderíamos estar esperando um tipo PDF, então seria mudado o </a:t>
            </a:r>
            <a:r>
              <a:rPr lang="pt-BR" dirty="0" err="1"/>
              <a:t>Content-Type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17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B46D9-FE0B-4B09-BD17-8407A144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B0630-F692-470A-9917-EB9A5D77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HTTP usa um modelo de solicitações e respostas. Uma solicitação ocorre quando o usuário faz uma solicitação HTTP e o servidor web devolve uma resposta HTTP, sendo que o browser verifica como tratar esse conteúdo. Se a resposta que vem do servidor for uma página HTML, então é inserido na resposta HTTP.</a:t>
            </a:r>
          </a:p>
          <a:p>
            <a:r>
              <a:rPr lang="pt-BR" dirty="0"/>
              <a:t>As diferenças entre as solicitações GET e POST são que enquanto o GET anexa dados do formulário no final da URL o POST inclui dados do formulário no corpo da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31092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1810C-0DCE-4A28-8B4D-AA8D3E87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Cliente/Servidor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1752A89-1C96-4394-AC02-8C8CF1B73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658" y="2725945"/>
            <a:ext cx="11417983" cy="2830793"/>
          </a:xfrm>
        </p:spPr>
      </p:pic>
    </p:spTree>
    <p:extLst>
      <p:ext uri="{BB962C8B-B14F-4D97-AF65-F5344CB8AC3E}">
        <p14:creationId xmlns:p14="http://schemas.microsoft.com/office/powerpoint/2010/main" val="358262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1810C-0DCE-4A28-8B4D-AA8D3E87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Cliente/Servidor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FA2C1-051A-4075-96F2-00A654C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400" b="1" dirty="0"/>
              <a:t>Servidor</a:t>
            </a:r>
            <a:endParaRPr lang="pt-BR" b="1" dirty="0"/>
          </a:p>
          <a:p>
            <a:r>
              <a:rPr lang="pt-BR" dirty="0"/>
              <a:t>• </a:t>
            </a:r>
            <a:r>
              <a:rPr lang="pt-BR" sz="2900" dirty="0"/>
              <a:t>Recebe e responde a solicitações dos clientes;</a:t>
            </a:r>
          </a:p>
          <a:p>
            <a:r>
              <a:rPr lang="pt-BR" sz="2900" dirty="0"/>
              <a:t>• Atende a diversos clientes simultaneamente;</a:t>
            </a:r>
          </a:p>
          <a:p>
            <a:r>
              <a:rPr lang="pt-BR" sz="2900" dirty="0"/>
              <a:t>• Exige hardware mais robusto, com maior capacidade de processamento;</a:t>
            </a:r>
          </a:p>
          <a:p>
            <a:r>
              <a:rPr lang="pt-BR" sz="2900" dirty="0"/>
              <a:t>• Software sempre em execução, aguardando ser chamado pelo cliente.</a:t>
            </a:r>
          </a:p>
          <a:p>
            <a:r>
              <a:rPr lang="pt-BR" sz="3400" b="1" dirty="0"/>
              <a:t>Cliente</a:t>
            </a:r>
            <a:endParaRPr lang="pt-BR" b="1" dirty="0"/>
          </a:p>
          <a:p>
            <a:r>
              <a:rPr lang="pt-BR" dirty="0"/>
              <a:t>• </a:t>
            </a:r>
            <a:r>
              <a:rPr lang="pt-BR" sz="2900" dirty="0"/>
              <a:t>Inicia e termina a comunicação com o servidor;</a:t>
            </a:r>
          </a:p>
          <a:p>
            <a:r>
              <a:rPr lang="pt-BR" sz="2900" dirty="0"/>
              <a:t>• Não necessita de hardware especial;</a:t>
            </a:r>
          </a:p>
          <a:p>
            <a:r>
              <a:rPr lang="pt-BR" sz="2900" dirty="0"/>
              <a:t>• Interação com 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46633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5EF70-74E4-42B5-9008-11620117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9BD97-7F74-4DE1-892E-4A792604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termo Servidor Web é frequentemente utilizado para fazer referência ao sistema de software que recebe solicitações de páginas de Internet através do protocolo HTTP e processa e envia os dados solicitados.</a:t>
            </a:r>
          </a:p>
          <a:p>
            <a:r>
              <a:rPr lang="pt-BR" dirty="0"/>
              <a:t>O termo também pode ser utilizado para designar o computador servidor que executa o software descrito acima. </a:t>
            </a:r>
          </a:p>
        </p:txBody>
      </p:sp>
    </p:spTree>
    <p:extLst>
      <p:ext uri="{BB962C8B-B14F-4D97-AF65-F5344CB8AC3E}">
        <p14:creationId xmlns:p14="http://schemas.microsoft.com/office/powerpoint/2010/main" val="23228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5EF70-74E4-42B5-9008-11620117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0B3CD2-F0AA-4C56-94EA-BC5F662C3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29" y="2122315"/>
            <a:ext cx="10198741" cy="3978565"/>
          </a:xfrm>
        </p:spPr>
      </p:pic>
    </p:spTree>
    <p:extLst>
      <p:ext uri="{BB962C8B-B14F-4D97-AF65-F5344CB8AC3E}">
        <p14:creationId xmlns:p14="http://schemas.microsoft.com/office/powerpoint/2010/main" val="72923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5EF70-74E4-42B5-9008-11620117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540004-E246-493B-911E-EF55C504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- Apache HTTP Server</a:t>
            </a:r>
          </a:p>
          <a:p>
            <a:r>
              <a:rPr lang="pt-BR" sz="3200" dirty="0"/>
              <a:t>- Apache </a:t>
            </a:r>
            <a:r>
              <a:rPr lang="pt-BR" sz="3200" dirty="0" err="1"/>
              <a:t>Tomcat</a:t>
            </a:r>
            <a:r>
              <a:rPr lang="pt-BR" sz="3200" dirty="0"/>
              <a:t> (para tecnologias Java)</a:t>
            </a:r>
          </a:p>
          <a:p>
            <a:r>
              <a:rPr lang="pt-BR" sz="3200" dirty="0"/>
              <a:t>- Microsoft IIS - Internet </a:t>
            </a:r>
            <a:r>
              <a:rPr lang="pt-BR" sz="3200" dirty="0" err="1"/>
              <a:t>Information</a:t>
            </a:r>
            <a:r>
              <a:rPr lang="pt-BR" sz="32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4224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A99A-412B-47A7-AB9B-B0C8F411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Estáticos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968E4-4719-4364-8D8C-EC2BF605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conteúdo a ser exibido é “sempre o mesmo”;</a:t>
            </a:r>
          </a:p>
          <a:p>
            <a:r>
              <a:rPr lang="pt-BR" sz="2800" dirty="0"/>
              <a:t>O conteúdo é geralmente formado por uma coleção de páginas HTML que não se alteram a cada acesso;</a:t>
            </a:r>
          </a:p>
          <a:p>
            <a:r>
              <a:rPr lang="pt-BR" sz="2800" dirty="0"/>
              <a:t>Geralmente não acessam um banco de dados;</a:t>
            </a:r>
          </a:p>
          <a:p>
            <a:r>
              <a:rPr lang="pt-BR" sz="2800" dirty="0"/>
              <a:t>Não utilizam uma linguagem de processamento dos dados no servidor, como PHP, ASP, Java, etc.;</a:t>
            </a:r>
          </a:p>
        </p:txBody>
      </p:sp>
    </p:spTree>
    <p:extLst>
      <p:ext uri="{BB962C8B-B14F-4D97-AF65-F5344CB8AC3E}">
        <p14:creationId xmlns:p14="http://schemas.microsoft.com/office/powerpoint/2010/main" val="118540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CA221-2D34-439E-A583-AD57ED9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Dinâmicos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3BCF3-DA49-41D1-8F0D-2E0AE349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diversas tecnologias que são utilizadas para geração de páginas Web dinamicamente, realizando o acesso à bancos de dados e provendo funcionalidades adicionais;</a:t>
            </a:r>
          </a:p>
          <a:p>
            <a:r>
              <a:rPr lang="pt-BR" dirty="0"/>
              <a:t>Websites dinâmicos geralmente são desenvolvidos utilizando uma linguagem de programação no lado do servidor (server-</a:t>
            </a:r>
            <a:r>
              <a:rPr lang="pt-BR" dirty="0" err="1"/>
              <a:t>side</a:t>
            </a:r>
            <a:r>
              <a:rPr lang="pt-BR" dirty="0"/>
              <a:t>), como:</a:t>
            </a:r>
          </a:p>
          <a:p>
            <a:r>
              <a:rPr lang="pt-BR" dirty="0"/>
              <a:t>• </a:t>
            </a:r>
            <a:r>
              <a:rPr lang="pt-BR" b="1" dirty="0"/>
              <a:t>PHP</a:t>
            </a:r>
            <a:r>
              <a:rPr lang="pt-BR" dirty="0"/>
              <a:t> - PHP: Hypertext </a:t>
            </a:r>
            <a:r>
              <a:rPr lang="pt-BR" dirty="0" err="1"/>
              <a:t>Preprocessor</a:t>
            </a:r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ASP.NET </a:t>
            </a:r>
            <a:r>
              <a:rPr lang="pt-BR" dirty="0"/>
              <a:t>- Active Server </a:t>
            </a:r>
            <a:r>
              <a:rPr lang="pt-BR" dirty="0" err="1"/>
              <a:t>Pages</a:t>
            </a:r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Java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294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1191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Calibri</vt:lpstr>
      <vt:lpstr>Tw Cen MT</vt:lpstr>
      <vt:lpstr>Wingdings</vt:lpstr>
      <vt:lpstr>RetrospectVTI</vt:lpstr>
      <vt:lpstr>SW-I Aula 02   Arquitetura Cliente/Servidor</vt:lpstr>
      <vt:lpstr>Arquitetura Cliente/Servidor</vt:lpstr>
      <vt:lpstr>Arquitetura Cliente/Servidor</vt:lpstr>
      <vt:lpstr>Arquitetura Cliente/Servidor</vt:lpstr>
      <vt:lpstr>Servidor Web</vt:lpstr>
      <vt:lpstr>Servidor Web</vt:lpstr>
      <vt:lpstr>Servidor Web</vt:lpstr>
      <vt:lpstr>Sites Estáticos</vt:lpstr>
      <vt:lpstr>Sites Dinâmicos</vt:lpstr>
      <vt:lpstr>Protocolo HTTP</vt:lpstr>
      <vt:lpstr>Protocolo HTTP - Conteúdo de uma solicitação</vt:lpstr>
      <vt:lpstr>Protocolo HTTP - Conteúdo de uma resposta</vt:lpstr>
      <vt:lpstr>Protocolo HTTP</vt:lpstr>
      <vt:lpstr>Métodos HTTP</vt:lpstr>
      <vt:lpstr>Métodos HTTP</vt:lpstr>
      <vt:lpstr>Tipos de protocolos</vt:lpstr>
      <vt:lpstr>Resposta de um HTTP</vt:lpstr>
      <vt:lpstr>Resposta de um HTTP</vt:lpstr>
      <vt:lpstr>Resposta de um HTTP</vt:lpstr>
      <vt:lpstr>Entendo o funcionamento das respostas</vt:lpstr>
      <vt:lpstr>Entendo o funcionamento das respostas</vt:lpstr>
      <vt:lpstr>Finalizando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SW-I Aula 02   Arquitetura Cliente/Servidor</dc:title>
  <dc:creator>ANDERSON SILVA VANIN</dc:creator>
  <cp:lastModifiedBy>ANDERSON SILVA VANIN</cp:lastModifiedBy>
  <cp:revision>2</cp:revision>
  <dcterms:created xsi:type="dcterms:W3CDTF">2022-02-09T21:47:09Z</dcterms:created>
  <dcterms:modified xsi:type="dcterms:W3CDTF">2022-02-09T22:45:38Z</dcterms:modified>
</cp:coreProperties>
</file>