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2" r:id="rId3"/>
    <p:sldId id="263" r:id="rId4"/>
    <p:sldId id="270" r:id="rId5"/>
    <p:sldId id="264" r:id="rId6"/>
    <p:sldId id="265" r:id="rId7"/>
    <p:sldId id="266" r:id="rId8"/>
    <p:sldId id="268" r:id="rId9"/>
    <p:sldId id="269" r:id="rId10"/>
    <p:sldId id="271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</a:rPr>
              <a:t>📊 </a:t>
            </a:r>
            <a:r>
              <a:rPr lang="pt-BR" b="1" dirty="0" err="1" smtClean="0">
                <a:solidFill>
                  <a:schemeClr val="bg1"/>
                </a:solidFill>
              </a:rPr>
              <a:t>Dashboard</a:t>
            </a:r>
            <a:r>
              <a:rPr lang="pt-BR" b="1" dirty="0" smtClean="0">
                <a:solidFill>
                  <a:schemeClr val="bg1"/>
                </a:solidFill>
              </a:rPr>
              <a:t> SAPRE (TJBA)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71600" y="3886200"/>
            <a:ext cx="6400800" cy="108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 smtClean="0">
                <a:solidFill>
                  <a:schemeClr val="bg1"/>
                </a:solidFill>
              </a:rPr>
              <a:t>Monitoramento de precatórios, documentos e honorários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7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1024" y="1927592"/>
            <a:ext cx="4857750" cy="657347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Conclusão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9569" y="3165232"/>
            <a:ext cx="7508631" cy="2681653"/>
          </a:xfrm>
        </p:spPr>
        <p:txBody>
          <a:bodyPr>
            <a:norm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Advogados podem acompanhar rapidamente os honorários e precatórios de seus clientes</a:t>
            </a:r>
            <a:r>
              <a:rPr lang="pt-BR" sz="2500" dirty="0" smtClean="0">
                <a:solidFill>
                  <a:schemeClr val="bg1"/>
                </a:solidFill>
              </a:rPr>
              <a:t>.</a:t>
            </a:r>
            <a:endParaRPr lang="pt-BR" sz="2500" dirty="0">
              <a:solidFill>
                <a:schemeClr val="bg1"/>
              </a:solidFill>
            </a:endParaRPr>
          </a:p>
          <a:p>
            <a:r>
              <a:rPr lang="pt-BR" sz="2500" dirty="0">
                <a:solidFill>
                  <a:schemeClr val="bg1"/>
                </a:solidFill>
              </a:rPr>
              <a:t>Servidores podem monitorar precatórios com pendência de documentos</a:t>
            </a:r>
            <a:r>
              <a:rPr lang="pt-BR" sz="2500" dirty="0" smtClean="0">
                <a:solidFill>
                  <a:schemeClr val="bg1"/>
                </a:solidFill>
              </a:rPr>
              <a:t>.</a:t>
            </a:r>
            <a:endParaRPr lang="pt-BR" sz="2500" dirty="0">
              <a:solidFill>
                <a:schemeClr val="bg1"/>
              </a:solidFill>
            </a:endParaRPr>
          </a:p>
          <a:p>
            <a:r>
              <a:rPr lang="pt-BR" sz="2500" dirty="0">
                <a:solidFill>
                  <a:schemeClr val="bg1"/>
                </a:solidFill>
              </a:rPr>
              <a:t>Gestores podem analisar indicadores gerais sem precisar de consultas demoradas no SAPRE.</a:t>
            </a:r>
          </a:p>
        </p:txBody>
      </p:sp>
    </p:spTree>
    <p:extLst>
      <p:ext uri="{BB962C8B-B14F-4D97-AF65-F5344CB8AC3E}">
        <p14:creationId xmlns:p14="http://schemas.microsoft.com/office/powerpoint/2010/main" val="355141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1024" y="1927592"/>
            <a:ext cx="4857750" cy="657347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Melhorias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56213" y="4519247"/>
            <a:ext cx="6431573" cy="1019908"/>
          </a:xfrm>
        </p:spPr>
        <p:txBody>
          <a:bodyPr>
            <a:normAutofit/>
          </a:bodyPr>
          <a:lstStyle/>
          <a:p>
            <a:r>
              <a:rPr lang="pt-BR" sz="2500" dirty="0" smtClean="0">
                <a:solidFill>
                  <a:schemeClr val="bg1"/>
                </a:solidFill>
              </a:rPr>
              <a:t>Integrar a aplicação ao BD do SAPRE TJBA.</a:t>
            </a:r>
          </a:p>
          <a:p>
            <a:r>
              <a:rPr lang="pt-BR" sz="2500" dirty="0" smtClean="0">
                <a:solidFill>
                  <a:schemeClr val="bg1"/>
                </a:solidFill>
              </a:rPr>
              <a:t>Melhorar </a:t>
            </a:r>
            <a:r>
              <a:rPr lang="pt-BR" sz="2500" dirty="0" smtClean="0">
                <a:solidFill>
                  <a:schemeClr val="bg1"/>
                </a:solidFill>
              </a:rPr>
              <a:t>visões, filtros, gráficos</a:t>
            </a:r>
            <a:r>
              <a:rPr lang="pt-BR" sz="2500" dirty="0">
                <a:solidFill>
                  <a:schemeClr val="bg1"/>
                </a:solidFill>
              </a:rPr>
              <a:t>.</a:t>
            </a:r>
            <a:endParaRPr lang="pt-BR" sz="2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29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12327" y="2045188"/>
            <a:ext cx="5319346" cy="621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</a:rPr>
              <a:t>Participantes do Projeto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71600" y="404050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>
                <a:solidFill>
                  <a:schemeClr val="bg1"/>
                </a:solidFill>
              </a:rPr>
              <a:t>Maria </a:t>
            </a:r>
            <a:r>
              <a:rPr lang="pt-BR" sz="2500" dirty="0" err="1">
                <a:solidFill>
                  <a:schemeClr val="bg1"/>
                </a:solidFill>
              </a:rPr>
              <a:t>Hilmar</a:t>
            </a:r>
            <a:r>
              <a:rPr lang="pt-BR" sz="2500" dirty="0">
                <a:solidFill>
                  <a:schemeClr val="bg1"/>
                </a:solidFill>
              </a:rPr>
              <a:t> Gomes da Silva -</a:t>
            </a:r>
            <a:r>
              <a:rPr lang="pt-BR" sz="2500" dirty="0" smtClean="0">
                <a:solidFill>
                  <a:schemeClr val="bg1"/>
                </a:solidFill>
              </a:rPr>
              <a:t> 048601</a:t>
            </a:r>
          </a:p>
          <a:p>
            <a:r>
              <a:rPr lang="pt-BR" sz="2500" dirty="0" smtClean="0">
                <a:solidFill>
                  <a:schemeClr val="bg1"/>
                </a:solidFill>
              </a:rPr>
              <a:t>Roger </a:t>
            </a:r>
            <a:r>
              <a:rPr lang="pt-BR" sz="2500" dirty="0">
                <a:solidFill>
                  <a:schemeClr val="bg1"/>
                </a:solidFill>
              </a:rPr>
              <a:t>de Melo Guimarães Paulino </a:t>
            </a:r>
            <a:r>
              <a:rPr lang="pt-BR" sz="2500" dirty="0" smtClean="0">
                <a:solidFill>
                  <a:schemeClr val="bg1"/>
                </a:solidFill>
              </a:rPr>
              <a:t>- 047515</a:t>
            </a:r>
          </a:p>
          <a:p>
            <a:r>
              <a:rPr lang="pt-BR" sz="2500" dirty="0" smtClean="0">
                <a:solidFill>
                  <a:schemeClr val="bg1"/>
                </a:solidFill>
              </a:rPr>
              <a:t>Moacyr </a:t>
            </a:r>
            <a:r>
              <a:rPr lang="pt-BR" sz="2500" dirty="0">
                <a:solidFill>
                  <a:schemeClr val="bg1"/>
                </a:solidFill>
              </a:rPr>
              <a:t>de Oliveira Ribeiro Matos -</a:t>
            </a:r>
            <a:r>
              <a:rPr lang="pt-BR" sz="2500" dirty="0" smtClean="0">
                <a:solidFill>
                  <a:schemeClr val="bg1"/>
                </a:solidFill>
              </a:rPr>
              <a:t> 044781</a:t>
            </a:r>
          </a:p>
          <a:p>
            <a:r>
              <a:rPr lang="pt-BR" sz="2500" dirty="0" smtClean="0">
                <a:solidFill>
                  <a:schemeClr val="bg1"/>
                </a:solidFill>
              </a:rPr>
              <a:t>Iuri </a:t>
            </a:r>
            <a:r>
              <a:rPr lang="pt-BR" sz="2500" dirty="0">
                <a:solidFill>
                  <a:schemeClr val="bg1"/>
                </a:solidFill>
              </a:rPr>
              <a:t>Batista </a:t>
            </a:r>
            <a:r>
              <a:rPr lang="pt-BR" sz="2500" dirty="0" err="1">
                <a:solidFill>
                  <a:schemeClr val="bg1"/>
                </a:solidFill>
              </a:rPr>
              <a:t>Beserra</a:t>
            </a:r>
            <a:r>
              <a:rPr lang="pt-BR" sz="2500" dirty="0">
                <a:solidFill>
                  <a:schemeClr val="bg1"/>
                </a:solidFill>
              </a:rPr>
              <a:t> - 041487</a:t>
            </a:r>
          </a:p>
        </p:txBody>
      </p:sp>
    </p:spTree>
    <p:extLst>
      <p:ext uri="{BB962C8B-B14F-4D97-AF65-F5344CB8AC3E}">
        <p14:creationId xmlns:p14="http://schemas.microsoft.com/office/powerpoint/2010/main" val="261935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72811" y="1910007"/>
            <a:ext cx="4598377" cy="446331"/>
          </a:xfrm>
        </p:spPr>
        <p:txBody>
          <a:bodyPr>
            <a:normAutofit fontScale="90000"/>
          </a:bodyPr>
          <a:lstStyle/>
          <a:p>
            <a:r>
              <a:rPr b="1" dirty="0" smtClean="0">
                <a:solidFill>
                  <a:schemeClr val="bg1"/>
                </a:solidFill>
              </a:rPr>
              <a:t>O </a:t>
            </a:r>
            <a:r>
              <a:rPr b="1" dirty="0">
                <a:solidFill>
                  <a:schemeClr val="bg1"/>
                </a:solidFill>
              </a:rPr>
              <a:t>que é o SAPRE?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62806" y="3429000"/>
            <a:ext cx="6611815" cy="24046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2500" dirty="0">
                <a:solidFill>
                  <a:schemeClr val="bg1"/>
                </a:solidFill>
              </a:rPr>
              <a:t>O SAPRE (Sistema de </a:t>
            </a:r>
            <a:r>
              <a:rPr sz="2500" dirty="0" err="1">
                <a:solidFill>
                  <a:schemeClr val="bg1"/>
                </a:solidFill>
              </a:rPr>
              <a:t>Administração</a:t>
            </a:r>
            <a:r>
              <a:rPr sz="2500" dirty="0">
                <a:solidFill>
                  <a:schemeClr val="bg1"/>
                </a:solidFill>
              </a:rPr>
              <a:t> de </a:t>
            </a:r>
            <a:r>
              <a:rPr sz="2500" dirty="0" err="1">
                <a:solidFill>
                  <a:schemeClr val="bg1"/>
                </a:solidFill>
              </a:rPr>
              <a:t>Precatórios</a:t>
            </a:r>
            <a:r>
              <a:rPr sz="2500" dirty="0">
                <a:solidFill>
                  <a:schemeClr val="bg1"/>
                </a:solidFill>
              </a:rPr>
              <a:t>) é a </a:t>
            </a:r>
            <a:r>
              <a:rPr sz="2500" dirty="0" err="1">
                <a:solidFill>
                  <a:schemeClr val="bg1"/>
                </a:solidFill>
              </a:rPr>
              <a:t>plataforma</a:t>
            </a:r>
            <a:r>
              <a:rPr sz="2500" dirty="0">
                <a:solidFill>
                  <a:schemeClr val="bg1"/>
                </a:solidFill>
              </a:rPr>
              <a:t> do TJBA para </a:t>
            </a:r>
            <a:r>
              <a:rPr sz="2500" dirty="0" err="1">
                <a:solidFill>
                  <a:schemeClr val="bg1"/>
                </a:solidFill>
              </a:rPr>
              <a:t>gerenciar</a:t>
            </a:r>
            <a:r>
              <a:rPr sz="2500" dirty="0">
                <a:solidFill>
                  <a:schemeClr val="bg1"/>
                </a:solidFill>
              </a:rPr>
              <a:t> </a:t>
            </a:r>
            <a:r>
              <a:rPr sz="2500" dirty="0" err="1">
                <a:solidFill>
                  <a:schemeClr val="bg1"/>
                </a:solidFill>
              </a:rPr>
              <a:t>precatórios</a:t>
            </a:r>
            <a:r>
              <a:rPr sz="2500" dirty="0">
                <a:solidFill>
                  <a:schemeClr val="bg1"/>
                </a:solidFill>
              </a:rPr>
              <a:t> e RPVs. </a:t>
            </a:r>
            <a:r>
              <a:rPr sz="2500" dirty="0" err="1">
                <a:solidFill>
                  <a:schemeClr val="bg1"/>
                </a:solidFill>
              </a:rPr>
              <a:t>Permite</a:t>
            </a:r>
            <a:r>
              <a:rPr sz="2500" dirty="0">
                <a:solidFill>
                  <a:schemeClr val="bg1"/>
                </a:solidFill>
              </a:rPr>
              <a:t> </a:t>
            </a:r>
            <a:r>
              <a:rPr sz="2500" dirty="0" err="1">
                <a:solidFill>
                  <a:schemeClr val="bg1"/>
                </a:solidFill>
              </a:rPr>
              <a:t>acompanhar</a:t>
            </a:r>
            <a:r>
              <a:rPr sz="2500" dirty="0">
                <a:solidFill>
                  <a:schemeClr val="bg1"/>
                </a:solidFill>
              </a:rPr>
              <a:t> </a:t>
            </a:r>
            <a:r>
              <a:rPr sz="2500" dirty="0" err="1">
                <a:solidFill>
                  <a:schemeClr val="bg1"/>
                </a:solidFill>
              </a:rPr>
              <a:t>cadastro</a:t>
            </a:r>
            <a:r>
              <a:rPr sz="2500" dirty="0">
                <a:solidFill>
                  <a:schemeClr val="bg1"/>
                </a:solidFill>
              </a:rPr>
              <a:t>, </a:t>
            </a:r>
            <a:r>
              <a:rPr sz="2500" dirty="0" err="1">
                <a:solidFill>
                  <a:schemeClr val="bg1"/>
                </a:solidFill>
              </a:rPr>
              <a:t>tramitação</a:t>
            </a:r>
            <a:r>
              <a:rPr sz="2500" dirty="0">
                <a:solidFill>
                  <a:schemeClr val="bg1"/>
                </a:solidFill>
              </a:rPr>
              <a:t>, </a:t>
            </a:r>
            <a:r>
              <a:rPr sz="2500" dirty="0" err="1">
                <a:solidFill>
                  <a:schemeClr val="bg1"/>
                </a:solidFill>
              </a:rPr>
              <a:t>situações</a:t>
            </a:r>
            <a:r>
              <a:rPr sz="2500" dirty="0">
                <a:solidFill>
                  <a:schemeClr val="bg1"/>
                </a:solidFill>
              </a:rPr>
              <a:t> </a:t>
            </a:r>
            <a:r>
              <a:rPr sz="2500" dirty="0" err="1">
                <a:solidFill>
                  <a:schemeClr val="bg1"/>
                </a:solidFill>
              </a:rPr>
              <a:t>processuais</a:t>
            </a:r>
            <a:r>
              <a:rPr sz="2500" dirty="0">
                <a:solidFill>
                  <a:schemeClr val="bg1"/>
                </a:solidFill>
              </a:rPr>
              <a:t>, </a:t>
            </a:r>
            <a:r>
              <a:rPr sz="2500" dirty="0" err="1">
                <a:solidFill>
                  <a:schemeClr val="bg1"/>
                </a:solidFill>
              </a:rPr>
              <a:t>controle</a:t>
            </a:r>
            <a:r>
              <a:rPr sz="2500" dirty="0">
                <a:solidFill>
                  <a:schemeClr val="bg1"/>
                </a:solidFill>
              </a:rPr>
              <a:t> de </a:t>
            </a:r>
            <a:r>
              <a:rPr sz="2500" dirty="0" err="1">
                <a:solidFill>
                  <a:schemeClr val="bg1"/>
                </a:solidFill>
              </a:rPr>
              <a:t>documentos</a:t>
            </a:r>
            <a:r>
              <a:rPr sz="2500" dirty="0">
                <a:solidFill>
                  <a:schemeClr val="bg1"/>
                </a:solidFill>
              </a:rPr>
              <a:t> e </a:t>
            </a:r>
            <a:r>
              <a:rPr sz="2500" dirty="0" err="1">
                <a:solidFill>
                  <a:schemeClr val="bg1"/>
                </a:solidFill>
              </a:rPr>
              <a:t>honorários</a:t>
            </a:r>
            <a:r>
              <a:rPr sz="2500" dirty="0">
                <a:solidFill>
                  <a:schemeClr val="bg1"/>
                </a:solidFill>
              </a:rPr>
              <a:t> </a:t>
            </a:r>
            <a:r>
              <a:rPr sz="2500" dirty="0" err="1">
                <a:solidFill>
                  <a:schemeClr val="bg1"/>
                </a:solidFill>
              </a:rPr>
              <a:t>advocatícios</a:t>
            </a:r>
            <a:r>
              <a:rPr sz="25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02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1024" y="1927592"/>
            <a:ext cx="4857750" cy="657347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Resumo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56213" y="4378571"/>
            <a:ext cx="6431573" cy="1424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500" dirty="0">
                <a:solidFill>
                  <a:schemeClr val="bg1"/>
                </a:solidFill>
              </a:rPr>
              <a:t>O </a:t>
            </a:r>
            <a:r>
              <a:rPr lang="pt-BR" sz="2500" dirty="0" err="1">
                <a:solidFill>
                  <a:schemeClr val="bg1"/>
                </a:solidFill>
              </a:rPr>
              <a:t>Dashboard</a:t>
            </a:r>
            <a:r>
              <a:rPr lang="pt-BR" sz="2500" dirty="0">
                <a:solidFill>
                  <a:schemeClr val="bg1"/>
                </a:solidFill>
              </a:rPr>
              <a:t> SAPRE facilita o monitoramento de precatórios no TJBA, com filtros, gráficos e relatórios </a:t>
            </a:r>
            <a:r>
              <a:rPr lang="pt-BR" sz="2500" dirty="0" smtClean="0">
                <a:solidFill>
                  <a:schemeClr val="bg1"/>
                </a:solidFill>
              </a:rPr>
              <a:t>automáticos.</a:t>
            </a:r>
            <a:endParaRPr lang="pt-BR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2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55226" y="1927592"/>
            <a:ext cx="4633547" cy="657347"/>
          </a:xfrm>
        </p:spPr>
        <p:txBody>
          <a:bodyPr>
            <a:normAutofit fontScale="90000"/>
          </a:bodyPr>
          <a:lstStyle/>
          <a:p>
            <a:r>
              <a:rPr b="1" dirty="0" smtClean="0">
                <a:solidFill>
                  <a:schemeClr val="bg1"/>
                </a:solidFill>
              </a:rPr>
              <a:t> </a:t>
            </a:r>
            <a:r>
              <a:rPr b="1" dirty="0" err="1">
                <a:solidFill>
                  <a:schemeClr val="bg1"/>
                </a:solidFill>
              </a:rPr>
              <a:t>Funcionalidades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56212" y="3429000"/>
            <a:ext cx="6431573" cy="2382715"/>
          </a:xfrm>
        </p:spPr>
        <p:txBody>
          <a:bodyPr>
            <a:normAutofit fontScale="70000" lnSpcReduction="20000"/>
          </a:bodyPr>
          <a:lstStyle/>
          <a:p>
            <a:r>
              <a:rPr dirty="0" smtClean="0">
                <a:solidFill>
                  <a:schemeClr val="bg1"/>
                </a:solidFill>
              </a:rPr>
              <a:t>Dashboard </a:t>
            </a:r>
            <a:r>
              <a:rPr dirty="0">
                <a:solidFill>
                  <a:schemeClr val="bg1"/>
                </a:solidFill>
              </a:rPr>
              <a:t>com </a:t>
            </a:r>
            <a:r>
              <a:rPr dirty="0" err="1">
                <a:solidFill>
                  <a:schemeClr val="bg1"/>
                </a:solidFill>
              </a:rPr>
              <a:t>indicadores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gerais</a:t>
            </a:r>
            <a:endParaRPr dirty="0">
              <a:solidFill>
                <a:schemeClr val="bg1"/>
              </a:solidFill>
            </a:endParaRPr>
          </a:p>
          <a:p>
            <a:r>
              <a:rPr dirty="0" err="1" smtClean="0">
                <a:solidFill>
                  <a:schemeClr val="bg1"/>
                </a:solidFill>
              </a:rPr>
              <a:t>Alertas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automáticos</a:t>
            </a:r>
            <a:r>
              <a:rPr dirty="0">
                <a:solidFill>
                  <a:schemeClr val="bg1"/>
                </a:solidFill>
              </a:rPr>
              <a:t> para </a:t>
            </a:r>
            <a:r>
              <a:rPr dirty="0" err="1">
                <a:solidFill>
                  <a:schemeClr val="bg1"/>
                </a:solidFill>
              </a:rPr>
              <a:t>documentos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incompletos</a:t>
            </a:r>
            <a:endParaRPr dirty="0">
              <a:solidFill>
                <a:schemeClr val="bg1"/>
              </a:solidFill>
            </a:endParaRPr>
          </a:p>
          <a:p>
            <a:r>
              <a:rPr dirty="0" err="1" smtClean="0">
                <a:solidFill>
                  <a:schemeClr val="bg1"/>
                </a:solidFill>
              </a:rPr>
              <a:t>Gráficos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interativos</a:t>
            </a:r>
            <a:r>
              <a:rPr dirty="0">
                <a:solidFill>
                  <a:schemeClr val="bg1"/>
                </a:solidFill>
              </a:rPr>
              <a:t> (</a:t>
            </a:r>
            <a:r>
              <a:rPr dirty="0" err="1">
                <a:solidFill>
                  <a:schemeClr val="bg1"/>
                </a:solidFill>
              </a:rPr>
              <a:t>situação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honorários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anexos</a:t>
            </a:r>
            <a:r>
              <a:rPr dirty="0">
                <a:solidFill>
                  <a:schemeClr val="bg1"/>
                </a:solidFill>
              </a:rPr>
              <a:t>)</a:t>
            </a:r>
          </a:p>
          <a:p>
            <a:r>
              <a:rPr dirty="0" err="1" smtClean="0">
                <a:solidFill>
                  <a:schemeClr val="bg1"/>
                </a:solidFill>
              </a:rPr>
              <a:t>Análises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avançadas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estatísticas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correlações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agrupamentos</a:t>
            </a:r>
            <a:endParaRPr dirty="0">
              <a:solidFill>
                <a:schemeClr val="bg1"/>
              </a:solidFill>
            </a:endParaRPr>
          </a:p>
          <a:p>
            <a:r>
              <a:rPr dirty="0" err="1" smtClean="0">
                <a:solidFill>
                  <a:schemeClr val="bg1"/>
                </a:solidFill>
              </a:rPr>
              <a:t>Exportação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de </a:t>
            </a:r>
            <a:r>
              <a:rPr dirty="0" err="1">
                <a:solidFill>
                  <a:schemeClr val="bg1"/>
                </a:solidFill>
              </a:rPr>
              <a:t>relatórios</a:t>
            </a:r>
            <a:r>
              <a:rPr dirty="0">
                <a:solidFill>
                  <a:schemeClr val="bg1"/>
                </a:solidFill>
              </a:rPr>
              <a:t> para Excel</a:t>
            </a:r>
          </a:p>
          <a:p>
            <a:r>
              <a:rPr dirty="0" err="1" smtClean="0">
                <a:solidFill>
                  <a:schemeClr val="bg1"/>
                </a:solidFill>
              </a:rPr>
              <a:t>Configurações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de taxa de </a:t>
            </a:r>
            <a:r>
              <a:rPr dirty="0" err="1">
                <a:solidFill>
                  <a:schemeClr val="bg1"/>
                </a:solidFill>
              </a:rPr>
              <a:t>honorários</a:t>
            </a:r>
            <a:r>
              <a:rPr dirty="0">
                <a:solidFill>
                  <a:schemeClr val="bg1"/>
                </a:solidFill>
              </a:rPr>
              <a:t> e </a:t>
            </a:r>
            <a:r>
              <a:rPr dirty="0" err="1">
                <a:solidFill>
                  <a:schemeClr val="bg1"/>
                </a:solidFill>
              </a:rPr>
              <a:t>alertas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4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1024" y="1927592"/>
            <a:ext cx="4857750" cy="657347"/>
          </a:xfrm>
        </p:spPr>
        <p:txBody>
          <a:bodyPr>
            <a:normAutofit fontScale="90000"/>
          </a:bodyPr>
          <a:lstStyle/>
          <a:p>
            <a:r>
              <a:rPr b="1" dirty="0" smtClean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Bibliotecas Utilizadas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56213" y="3429000"/>
            <a:ext cx="6431573" cy="2382715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Streamlit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→ Biblioteca para criação de interfaces web interativas de forma simples e rápida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Permite construir </a:t>
            </a:r>
            <a:r>
              <a:rPr lang="pt-BR" dirty="0" err="1">
                <a:solidFill>
                  <a:schemeClr val="bg1"/>
                </a:solidFill>
              </a:rPr>
              <a:t>dashboards</a:t>
            </a:r>
            <a:r>
              <a:rPr lang="pt-BR" dirty="0">
                <a:solidFill>
                  <a:schemeClr val="bg1"/>
                </a:solidFill>
              </a:rPr>
              <a:t> e aplicativos de dados sem precisar de frameworks complexos de front-end.</a:t>
            </a:r>
          </a:p>
        </p:txBody>
      </p:sp>
    </p:spTree>
    <p:extLst>
      <p:ext uri="{BB962C8B-B14F-4D97-AF65-F5344CB8AC3E}">
        <p14:creationId xmlns:p14="http://schemas.microsoft.com/office/powerpoint/2010/main" val="310619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1024" y="1927592"/>
            <a:ext cx="4857750" cy="657347"/>
          </a:xfrm>
        </p:spPr>
        <p:txBody>
          <a:bodyPr>
            <a:normAutofit fontScale="90000"/>
          </a:bodyPr>
          <a:lstStyle/>
          <a:p>
            <a:r>
              <a:rPr b="1" dirty="0" smtClean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Bibliotecas Utilizadas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56213" y="3429000"/>
            <a:ext cx="6431573" cy="2382715"/>
          </a:xfrm>
        </p:spPr>
        <p:txBody>
          <a:bodyPr>
            <a:noAutofit/>
          </a:bodyPr>
          <a:lstStyle/>
          <a:p>
            <a:r>
              <a:rPr lang="pt-BR" sz="2500" dirty="0" smtClean="0">
                <a:solidFill>
                  <a:schemeClr val="bg1"/>
                </a:solidFill>
              </a:rPr>
              <a:t>Pandas </a:t>
            </a:r>
            <a:r>
              <a:rPr lang="pt-BR" sz="2500" dirty="0">
                <a:solidFill>
                  <a:schemeClr val="bg1"/>
                </a:solidFill>
              </a:rPr>
              <a:t>→ Utilizada para manipulação e análise de dados </a:t>
            </a:r>
            <a:r>
              <a:rPr lang="pt-BR" sz="2500" dirty="0" smtClean="0">
                <a:solidFill>
                  <a:schemeClr val="bg1"/>
                </a:solidFill>
              </a:rPr>
              <a:t>tabulares. </a:t>
            </a:r>
          </a:p>
          <a:p>
            <a:pPr algn="just"/>
            <a:endParaRPr lang="pt-BR" sz="25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2500" dirty="0" smtClean="0">
                <a:solidFill>
                  <a:schemeClr val="bg1"/>
                </a:solidFill>
              </a:rPr>
              <a:t>No </a:t>
            </a:r>
            <a:r>
              <a:rPr lang="pt-BR" sz="2500" dirty="0">
                <a:solidFill>
                  <a:schemeClr val="bg1"/>
                </a:solidFill>
              </a:rPr>
              <a:t>projeto, organiza os precatórios em </a:t>
            </a:r>
            <a:r>
              <a:rPr lang="pt-BR" sz="2500" dirty="0" err="1">
                <a:solidFill>
                  <a:schemeClr val="bg1"/>
                </a:solidFill>
              </a:rPr>
              <a:t>DataFrames</a:t>
            </a:r>
            <a:r>
              <a:rPr lang="pt-BR" sz="2500" dirty="0">
                <a:solidFill>
                  <a:schemeClr val="bg1"/>
                </a:solidFill>
              </a:rPr>
              <a:t>, permitindo aplicar filtros e cálculos de forma eficiente.</a:t>
            </a:r>
          </a:p>
        </p:txBody>
      </p:sp>
    </p:spTree>
    <p:extLst>
      <p:ext uri="{BB962C8B-B14F-4D97-AF65-F5344CB8AC3E}">
        <p14:creationId xmlns:p14="http://schemas.microsoft.com/office/powerpoint/2010/main" val="24754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1024" y="1927592"/>
            <a:ext cx="4857750" cy="657347"/>
          </a:xfrm>
        </p:spPr>
        <p:txBody>
          <a:bodyPr>
            <a:normAutofit fontScale="90000"/>
          </a:bodyPr>
          <a:lstStyle/>
          <a:p>
            <a:r>
              <a:rPr b="1" dirty="0" smtClean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Bibliotecas Utilizadas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56213" y="3429000"/>
            <a:ext cx="6431573" cy="2382715"/>
          </a:xfrm>
        </p:spPr>
        <p:txBody>
          <a:bodyPr>
            <a:noAutofit/>
          </a:bodyPr>
          <a:lstStyle/>
          <a:p>
            <a:r>
              <a:rPr lang="pt-BR" sz="2500" dirty="0" err="1" smtClean="0">
                <a:solidFill>
                  <a:schemeClr val="bg1"/>
                </a:solidFill>
              </a:rPr>
              <a:t>NumPy</a:t>
            </a:r>
            <a:r>
              <a:rPr lang="pt-BR" sz="2500" dirty="0" smtClean="0">
                <a:solidFill>
                  <a:schemeClr val="bg1"/>
                </a:solidFill>
              </a:rPr>
              <a:t> → Biblioteca </a:t>
            </a:r>
            <a:r>
              <a:rPr lang="pt-BR" sz="2500" dirty="0">
                <a:solidFill>
                  <a:schemeClr val="bg1"/>
                </a:solidFill>
              </a:rPr>
              <a:t>para computação numérica. </a:t>
            </a:r>
            <a:endParaRPr lang="pt-BR" sz="2500" dirty="0" smtClean="0">
              <a:solidFill>
                <a:schemeClr val="bg1"/>
              </a:solidFill>
            </a:endParaRPr>
          </a:p>
          <a:p>
            <a:endParaRPr lang="pt-BR" sz="25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2500" dirty="0" smtClean="0">
                <a:solidFill>
                  <a:schemeClr val="bg1"/>
                </a:solidFill>
              </a:rPr>
              <a:t>Foi </a:t>
            </a:r>
            <a:r>
              <a:rPr lang="pt-BR" sz="2500" dirty="0">
                <a:solidFill>
                  <a:schemeClr val="bg1"/>
                </a:solidFill>
              </a:rPr>
              <a:t>usada para </a:t>
            </a:r>
            <a:r>
              <a:rPr lang="pt-BR" sz="2500" b="1" dirty="0" smtClean="0">
                <a:solidFill>
                  <a:schemeClr val="bg1"/>
                </a:solidFill>
              </a:rPr>
              <a:t>gerar </a:t>
            </a:r>
            <a:r>
              <a:rPr lang="pt-BR" sz="2500" b="1" dirty="0">
                <a:solidFill>
                  <a:schemeClr val="bg1"/>
                </a:solidFill>
              </a:rPr>
              <a:t>dados </a:t>
            </a:r>
            <a:r>
              <a:rPr lang="pt-BR" sz="2500" b="1" dirty="0" smtClean="0">
                <a:solidFill>
                  <a:schemeClr val="bg1"/>
                </a:solidFill>
              </a:rPr>
              <a:t>simulados </a:t>
            </a:r>
            <a:r>
              <a:rPr lang="pt-BR" sz="2500" dirty="0">
                <a:solidFill>
                  <a:schemeClr val="bg1"/>
                </a:solidFill>
              </a:rPr>
              <a:t>(números aleatórios, amostragens) e auxiliar em cálculos matemáticos.</a:t>
            </a:r>
          </a:p>
        </p:txBody>
      </p:sp>
    </p:spTree>
    <p:extLst>
      <p:ext uri="{BB962C8B-B14F-4D97-AF65-F5344CB8AC3E}">
        <p14:creationId xmlns:p14="http://schemas.microsoft.com/office/powerpoint/2010/main" val="121565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1024" y="1927592"/>
            <a:ext cx="4857750" cy="657347"/>
          </a:xfrm>
        </p:spPr>
        <p:txBody>
          <a:bodyPr>
            <a:normAutofit fontScale="90000"/>
          </a:bodyPr>
          <a:lstStyle/>
          <a:p>
            <a:r>
              <a:rPr b="1" dirty="0" smtClean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Bibliotecas Utilizadas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56213" y="3577349"/>
            <a:ext cx="6431573" cy="2162908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Plotly</a:t>
            </a:r>
            <a:r>
              <a:rPr lang="pt-BR" dirty="0">
                <a:solidFill>
                  <a:schemeClr val="bg1"/>
                </a:solidFill>
              </a:rPr>
              <a:t> → </a:t>
            </a:r>
            <a:r>
              <a:rPr lang="pt-BR" dirty="0" smtClean="0">
                <a:solidFill>
                  <a:schemeClr val="bg1"/>
                </a:solidFill>
              </a:rPr>
              <a:t>Ferramenta </a:t>
            </a:r>
            <a:r>
              <a:rPr lang="pt-BR" dirty="0">
                <a:solidFill>
                  <a:schemeClr val="bg1"/>
                </a:solidFill>
              </a:rPr>
              <a:t>para construção de </a:t>
            </a:r>
            <a:r>
              <a:rPr lang="pt-BR" b="1" dirty="0" smtClean="0">
                <a:solidFill>
                  <a:schemeClr val="bg1"/>
                </a:solidFill>
              </a:rPr>
              <a:t>gráficos interativos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em Python.    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chemeClr val="bg1"/>
                </a:solidFill>
              </a:rPr>
              <a:t>No </a:t>
            </a:r>
            <a:r>
              <a:rPr lang="pt-BR" dirty="0" err="1">
                <a:solidFill>
                  <a:schemeClr val="bg1"/>
                </a:solidFill>
              </a:rPr>
              <a:t>dashboard</a:t>
            </a:r>
            <a:r>
              <a:rPr lang="pt-BR" dirty="0">
                <a:solidFill>
                  <a:schemeClr val="bg1"/>
                </a:solidFill>
              </a:rPr>
              <a:t>, é usada para criar histogramas, gráficos de barras e visualizações dinâmicas que facilitam a análise.</a:t>
            </a:r>
          </a:p>
        </p:txBody>
      </p:sp>
    </p:spTree>
    <p:extLst>
      <p:ext uri="{BB962C8B-B14F-4D97-AF65-F5344CB8AC3E}">
        <p14:creationId xmlns:p14="http://schemas.microsoft.com/office/powerpoint/2010/main" val="50995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324</Words>
  <Application>Microsoft Office PowerPoint</Application>
  <PresentationFormat>Apresentação na tela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Apresentação do PowerPoint</vt:lpstr>
      <vt:lpstr>Apresentação do PowerPoint</vt:lpstr>
      <vt:lpstr>O que é o SAPRE?</vt:lpstr>
      <vt:lpstr>Resumo</vt:lpstr>
      <vt:lpstr> Funcionalidades</vt:lpstr>
      <vt:lpstr> Bibliotecas Utilizadas</vt:lpstr>
      <vt:lpstr> Bibliotecas Utilizadas</vt:lpstr>
      <vt:lpstr> Bibliotecas Utilizadas</vt:lpstr>
      <vt:lpstr> Bibliotecas Utilizadas</vt:lpstr>
      <vt:lpstr>Conclusão</vt:lpstr>
      <vt:lpstr>Melhorias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📊 Dashboard SAPRE (TJBA)</dc:title>
  <dc:subject/>
  <dc:creator/>
  <cp:keywords/>
  <dc:description>generated using python-pptx</dc:description>
  <cp:lastModifiedBy>Qintess</cp:lastModifiedBy>
  <cp:revision>9</cp:revision>
  <dcterms:created xsi:type="dcterms:W3CDTF">2013-01-27T09:14:16Z</dcterms:created>
  <dcterms:modified xsi:type="dcterms:W3CDTF">2025-10-03T20:11:36Z</dcterms:modified>
  <cp:category/>
</cp:coreProperties>
</file>