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0" r:id="rId3"/>
    <p:sldId id="284" r:id="rId4"/>
    <p:sldId id="281" r:id="rId5"/>
    <p:sldId id="282" r:id="rId6"/>
    <p:sldId id="28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86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9" r:id="rId30"/>
    <p:sldId id="278" r:id="rId31"/>
    <p:sldId id="283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93CF4-37ED-4183-B0AE-54E9786B0733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D5BDB-2E6B-427D-8CBC-66BC4FF5A0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31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D5BDB-2E6B-427D-8CBC-66BC4FF5A04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44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95A0-1348-4C74-A1AC-F277040D9A0C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95A0-1348-4C74-A1AC-F277040D9A0C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95A0-1348-4C74-A1AC-F277040D9A0C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95A0-1348-4C74-A1AC-F277040D9A0C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95A0-1348-4C74-A1AC-F277040D9A0C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95A0-1348-4C74-A1AC-F277040D9A0C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95A0-1348-4C74-A1AC-F277040D9A0C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95A0-1348-4C74-A1AC-F277040D9A0C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95A0-1348-4C74-A1AC-F277040D9A0C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95A0-1348-4C74-A1AC-F277040D9A0C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95A0-1348-4C74-A1AC-F277040D9A0C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85495A0-1348-4C74-A1AC-F277040D9A0C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7864D9D-2E38-42CC-AA62-FE5C33A2B863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Formatos de </a:t>
            </a:r>
            <a:r>
              <a:rPr lang="pt-BR" dirty="0" smtClean="0"/>
              <a:t>Imagens e Pixel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AD – Aplicativos de Design</a:t>
            </a:r>
          </a:p>
          <a:p>
            <a:r>
              <a:rPr lang="pt-BR" dirty="0"/>
              <a:t>Prof. </a:t>
            </a:r>
            <a:r>
              <a:rPr lang="pt-BR" dirty="0" smtClean="0"/>
              <a:t> Anderson </a:t>
            </a:r>
            <a:r>
              <a:rPr lang="pt-BR" dirty="0" err="1" smtClean="0"/>
              <a:t>Vanin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09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JPG (ou JPEG)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Joint </a:t>
            </a:r>
            <a:r>
              <a:rPr lang="pt-BR" dirty="0" err="1"/>
              <a:t>Photographic</a:t>
            </a:r>
            <a:r>
              <a:rPr lang="pt-BR" dirty="0"/>
              <a:t> Expert </a:t>
            </a:r>
            <a:r>
              <a:rPr lang="pt-BR" dirty="0" err="1"/>
              <a:t>Group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A extensão JPG é a mais popular. </a:t>
            </a:r>
          </a:p>
          <a:p>
            <a:pPr algn="just"/>
            <a:r>
              <a:rPr lang="pt-BR" dirty="0"/>
              <a:t>Gerada por câmeras digitais.</a:t>
            </a:r>
          </a:p>
          <a:p>
            <a:pPr algn="just"/>
            <a:r>
              <a:rPr lang="pt-BR" dirty="0"/>
              <a:t>Pode ser aberta na maioria dos programas para edição de imagens. </a:t>
            </a:r>
          </a:p>
          <a:p>
            <a:pPr algn="just"/>
            <a:r>
              <a:rPr lang="pt-BR" dirty="0"/>
              <a:t>Formato padrão para enviar fotografias para redes sociais.</a:t>
            </a:r>
          </a:p>
          <a:p>
            <a:pPr algn="just"/>
            <a:r>
              <a:rPr lang="pt-BR" dirty="0"/>
              <a:t>Possibilidade de compressão. </a:t>
            </a:r>
          </a:p>
          <a:p>
            <a:pPr algn="just"/>
            <a:r>
              <a:rPr lang="pt-BR" dirty="0"/>
              <a:t>O BMP salva a imagem pixel por pixel, o JPG é capaz de gerar blocos de pixels e, portanto, menos informação para armazenar.</a:t>
            </a:r>
          </a:p>
        </p:txBody>
      </p:sp>
    </p:spTree>
    <p:extLst>
      <p:ext uri="{BB962C8B-B14F-4D97-AF65-F5344CB8AC3E}">
        <p14:creationId xmlns:p14="http://schemas.microsoft.com/office/powerpoint/2010/main" val="13776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JPG (ou JPEG)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Desvantagem: o JPG apresenta uma perda significativa de qualidade, sempre que se comprime o arquivo. </a:t>
            </a:r>
          </a:p>
          <a:p>
            <a:pPr algn="just"/>
            <a:r>
              <a:rPr lang="pt-BR" dirty="0"/>
              <a:t>Cada vez que você salva uma versão de sua foto em JPG, novos blocos de pixels são gerados e há perda de qualidade.</a:t>
            </a:r>
          </a:p>
        </p:txBody>
      </p:sp>
    </p:spTree>
    <p:extLst>
      <p:ext uri="{BB962C8B-B14F-4D97-AF65-F5344CB8AC3E}">
        <p14:creationId xmlns:p14="http://schemas.microsoft.com/office/powerpoint/2010/main" val="21372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JPG (ou JPEG)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775" y="1340768"/>
            <a:ext cx="7549705" cy="4882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015498" y="6237404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JPG de alta qualidade.</a:t>
            </a:r>
          </a:p>
        </p:txBody>
      </p:sp>
    </p:spTree>
    <p:extLst>
      <p:ext uri="{BB962C8B-B14F-4D97-AF65-F5344CB8AC3E}">
        <p14:creationId xmlns:p14="http://schemas.microsoft.com/office/powerpoint/2010/main" val="31679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JPG (ou JPEG)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015498" y="6237404"/>
            <a:ext cx="243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JPG de média qualidade.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775" y="1340768"/>
            <a:ext cx="7549705" cy="48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5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JPG (ou JPEG)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015498" y="6237404"/>
            <a:ext cx="235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JPG de baixa qualidade.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60" y="1340768"/>
            <a:ext cx="7538020" cy="48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7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JPG (ou JPEG)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Observe, com detalhes, como o JPG cria blocos de pixels cada vez maiores, quanto menor for o arquivo para armazenar. A primeira imagem é um detalhe do JPG de </a:t>
            </a:r>
            <a:r>
              <a:rPr lang="pt-BR" dirty="0">
                <a:solidFill>
                  <a:srgbClr val="FF0000"/>
                </a:solidFill>
              </a:rPr>
              <a:t>alta qualidade</a:t>
            </a:r>
            <a:r>
              <a:rPr lang="pt-BR" dirty="0"/>
              <a:t>, com </a:t>
            </a:r>
            <a:r>
              <a:rPr lang="pt-BR" b="1" dirty="0"/>
              <a:t>330 </a:t>
            </a:r>
            <a:r>
              <a:rPr lang="pt-BR" b="1" dirty="0" err="1"/>
              <a:t>kb</a:t>
            </a:r>
            <a:r>
              <a:rPr lang="pt-BR" dirty="0"/>
              <a:t>. A segunda tem </a:t>
            </a:r>
            <a:r>
              <a:rPr lang="pt-BR" dirty="0">
                <a:solidFill>
                  <a:srgbClr val="FF0000"/>
                </a:solidFill>
              </a:rPr>
              <a:t>média qualidade </a:t>
            </a:r>
            <a:r>
              <a:rPr lang="pt-BR" dirty="0"/>
              <a:t>e tamanho de </a:t>
            </a:r>
            <a:r>
              <a:rPr lang="pt-BR" b="1" dirty="0"/>
              <a:t>26 </a:t>
            </a:r>
            <a:r>
              <a:rPr lang="pt-BR" b="1" dirty="0" err="1"/>
              <a:t>kb</a:t>
            </a:r>
            <a:r>
              <a:rPr lang="pt-BR" dirty="0"/>
              <a:t>. Por fim, a imagem JPG de </a:t>
            </a:r>
            <a:r>
              <a:rPr lang="pt-BR" dirty="0">
                <a:solidFill>
                  <a:srgbClr val="FF0000"/>
                </a:solidFill>
              </a:rPr>
              <a:t>baixa qualidade</a:t>
            </a:r>
            <a:r>
              <a:rPr lang="pt-BR" dirty="0"/>
              <a:t>, com </a:t>
            </a:r>
            <a:r>
              <a:rPr lang="pt-BR" b="1" dirty="0"/>
              <a:t>11,7 </a:t>
            </a:r>
            <a:r>
              <a:rPr lang="pt-BR" b="1" dirty="0" err="1"/>
              <a:t>kb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5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JPG (ou JPEG)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55453"/>
            <a:ext cx="2142086" cy="174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55452"/>
            <a:ext cx="2142085" cy="174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70856"/>
            <a:ext cx="2142085" cy="173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9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JPG (ou JPEG)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O JPG é indicado, principalmente, para armazenamento, e não para edição de imagens.</a:t>
            </a:r>
            <a:endParaRPr lang="pt-BR" dirty="0"/>
          </a:p>
          <a:p>
            <a:pPr algn="just"/>
            <a:r>
              <a:rPr lang="pt-BR" dirty="0"/>
              <a:t>Uma vez criado o JPG ele </a:t>
            </a:r>
            <a:r>
              <a:rPr lang="pt-BR" b="1" dirty="0">
                <a:solidFill>
                  <a:srgbClr val="FF0000"/>
                </a:solidFill>
              </a:rPr>
              <a:t>não pode </a:t>
            </a:r>
            <a:r>
              <a:rPr lang="pt-BR" dirty="0"/>
              <a:t>retornar ao BMP com a qualidade anterior.</a:t>
            </a:r>
          </a:p>
        </p:txBody>
      </p:sp>
    </p:spTree>
    <p:extLst>
      <p:ext uri="{BB962C8B-B14F-4D97-AF65-F5344CB8AC3E}">
        <p14:creationId xmlns:p14="http://schemas.microsoft.com/office/powerpoint/2010/main" val="23017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</a:rPr>
              <a:t>GIF e suas </a:t>
            </a:r>
            <a:r>
              <a:rPr lang="pt-BR" dirty="0" smtClean="0">
                <a:effectLst/>
              </a:rPr>
              <a:t>animações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26112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GIF é muito utilizado, principalmente para criar imagens animadas.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35" y="2636912"/>
            <a:ext cx="470942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</a:rPr>
              <a:t>GIF e suas </a:t>
            </a:r>
            <a:r>
              <a:rPr lang="pt-BR" dirty="0" smtClean="0">
                <a:effectLst/>
              </a:rPr>
              <a:t>animações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71750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Formato é 8-bit, o que significa que imagens em GIF (</a:t>
            </a:r>
            <a:r>
              <a:rPr lang="pt-BR" dirty="0" err="1"/>
              <a:t>Graphics</a:t>
            </a:r>
            <a:r>
              <a:rPr lang="pt-BR" dirty="0"/>
              <a:t> </a:t>
            </a:r>
            <a:r>
              <a:rPr lang="pt-BR" dirty="0" err="1"/>
              <a:t>Interchange</a:t>
            </a:r>
            <a:r>
              <a:rPr lang="pt-BR" dirty="0"/>
              <a:t> </a:t>
            </a:r>
            <a:r>
              <a:rPr lang="pt-BR" dirty="0" err="1"/>
              <a:t>Format</a:t>
            </a:r>
            <a:r>
              <a:rPr lang="pt-BR" dirty="0"/>
              <a:t>) possuem apenas 256 cores. </a:t>
            </a:r>
          </a:p>
          <a:p>
            <a:pPr algn="just"/>
            <a:r>
              <a:rPr lang="pt-BR" dirty="0"/>
              <a:t>Traz menos cores e pode distorcer as imagens por conta disso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4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1988840"/>
            <a:ext cx="7498080" cy="90108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pt-BR" sz="4800" dirty="0" smtClean="0"/>
              <a:t>O QUE É UM PIXEL?</a:t>
            </a:r>
            <a:endParaRPr lang="pt-BR" sz="4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34" y="2996952"/>
            <a:ext cx="6809730" cy="332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0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O </a:t>
            </a:r>
            <a:r>
              <a:rPr lang="pt-BR" b="1" dirty="0"/>
              <a:t>PNG </a:t>
            </a:r>
            <a:r>
              <a:rPr lang="pt-BR" dirty="0"/>
              <a:t>(</a:t>
            </a:r>
            <a:r>
              <a:rPr lang="pt-BR" dirty="0" err="1"/>
              <a:t>Portable</a:t>
            </a:r>
            <a:r>
              <a:rPr lang="pt-BR" dirty="0"/>
              <a:t> Network </a:t>
            </a:r>
            <a:r>
              <a:rPr lang="pt-BR" dirty="0" err="1"/>
              <a:t>Graphics</a:t>
            </a:r>
            <a:r>
              <a:rPr lang="pt-BR" dirty="0"/>
              <a:t>) é um formato mais novo e também traz compressão de arquivos sem perder qualidade, mas suporta 24-bit, ou seja, um número muito maior de cores (</a:t>
            </a:r>
            <a:r>
              <a:rPr lang="pt-BR" u="sng" dirty="0"/>
              <a:t>16.777.216</a:t>
            </a:r>
            <a:r>
              <a:rPr lang="pt-BR" dirty="0"/>
              <a:t> cores).</a:t>
            </a:r>
          </a:p>
          <a:p>
            <a:pPr algn="just"/>
            <a:r>
              <a:rPr lang="pt-BR" dirty="0"/>
              <a:t>Ambos suportam imagens com transparência e animações, mas a qualidade do PNG é infinitamente superior.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6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GIF e suas animações X PNG e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PNG é o formato ideal para a internet e, também, para tirar </a:t>
            </a:r>
            <a:r>
              <a:rPr lang="pt-BR" dirty="0" err="1"/>
              <a:t>screenshots</a:t>
            </a:r>
            <a:r>
              <a:rPr lang="pt-BR" dirty="0"/>
              <a:t> de sua Área de trabalho. </a:t>
            </a:r>
          </a:p>
          <a:p>
            <a:pPr algn="just"/>
            <a:r>
              <a:rPr lang="pt-BR" dirty="0"/>
              <a:t>Diferença de qualidade ao salvar a mesma imagem em PNG e  GIF:</a:t>
            </a:r>
          </a:p>
          <a:p>
            <a:pPr marL="82296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424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GIF e suas animações X PNG e qualidade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14" y="1484784"/>
            <a:ext cx="8018176" cy="446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210116" y="6225819"/>
            <a:ext cx="575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mesma imagem em formato PNG e GIF,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284325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TIFF-Tagged Image File 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71750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Padrão para as indústrias de impressão e publicação.</a:t>
            </a:r>
          </a:p>
          <a:p>
            <a:pPr algn="just"/>
            <a:r>
              <a:rPr lang="pt-BR" dirty="0"/>
              <a:t>São bem maiores.</a:t>
            </a:r>
          </a:p>
          <a:p>
            <a:pPr algn="just"/>
            <a:r>
              <a:rPr lang="pt-BR" dirty="0"/>
              <a:t>Podem armazenar imagens com múltiplas camadas ou páginas.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3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RAW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71750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Significa “cru” em inglês, e é usado em algumas câmeras digitais como opção, principalmente por fotógrafos profissionais.</a:t>
            </a:r>
          </a:p>
          <a:p>
            <a:pPr algn="just"/>
            <a:r>
              <a:rPr lang="pt-BR" dirty="0"/>
              <a:t>Não contêm efeitos ou ajustes, conservando todos os dados da imagem da forma como o sensor da câmera a capturou.</a:t>
            </a:r>
          </a:p>
          <a:p>
            <a:pPr algn="just"/>
            <a:r>
              <a:rPr lang="pt-BR" dirty="0"/>
              <a:t>Oferece alta qualidade de imagem e uma maior profundidade de cores.</a:t>
            </a:r>
          </a:p>
          <a:p>
            <a:pPr algn="just"/>
            <a:r>
              <a:rPr lang="pt-BR" dirty="0"/>
              <a:t>São também chamados de “negativo digital”, sendo comparado a um filme fotográfico.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Lucida Grande"/>
              </a:rPr>
              <a:t>A extensão deste tipo de arquivo varia de fabricante para fabricante. A Nikon utiliza as extensões </a:t>
            </a:r>
            <a:r>
              <a:rPr lang="pt-BR" dirty="0">
                <a:solidFill>
                  <a:srgbClr val="FF0000"/>
                </a:solidFill>
                <a:latin typeface="Lucida Grande"/>
              </a:rPr>
              <a:t>.</a:t>
            </a:r>
            <a:r>
              <a:rPr lang="pt-BR" dirty="0" err="1">
                <a:solidFill>
                  <a:srgbClr val="FF0000"/>
                </a:solidFill>
                <a:latin typeface="Lucida Grande"/>
              </a:rPr>
              <a:t>nef</a:t>
            </a:r>
            <a:r>
              <a:rPr lang="pt-BR" dirty="0">
                <a:solidFill>
                  <a:srgbClr val="FF0000"/>
                </a:solidFill>
                <a:latin typeface="Lucida Grande"/>
              </a:rPr>
              <a:t> </a:t>
            </a:r>
            <a:r>
              <a:rPr lang="pt-BR" dirty="0">
                <a:solidFill>
                  <a:srgbClr val="000000"/>
                </a:solidFill>
                <a:latin typeface="Lucida Grande"/>
              </a:rPr>
              <a:t>ou </a:t>
            </a:r>
            <a:r>
              <a:rPr lang="pt-BR" dirty="0">
                <a:solidFill>
                  <a:srgbClr val="FF0000"/>
                </a:solidFill>
                <a:latin typeface="Lucida Grande"/>
              </a:rPr>
              <a:t>.</a:t>
            </a:r>
            <a:r>
              <a:rPr lang="pt-BR" dirty="0" err="1">
                <a:solidFill>
                  <a:srgbClr val="FF0000"/>
                </a:solidFill>
                <a:latin typeface="Lucida Grande"/>
              </a:rPr>
              <a:t>nrw</a:t>
            </a:r>
            <a:r>
              <a:rPr lang="pt-BR" dirty="0">
                <a:solidFill>
                  <a:srgbClr val="000000"/>
                </a:solidFill>
                <a:latin typeface="Lucida Grande"/>
              </a:rPr>
              <a:t>, enquanto a Canon utiliza a extensão </a:t>
            </a:r>
            <a:r>
              <a:rPr lang="pt-BR" dirty="0">
                <a:solidFill>
                  <a:srgbClr val="FF0000"/>
                </a:solidFill>
                <a:latin typeface="Lucida Grande"/>
              </a:rPr>
              <a:t>.</a:t>
            </a:r>
            <a:r>
              <a:rPr lang="pt-BR" dirty="0" err="1">
                <a:solidFill>
                  <a:srgbClr val="FF0000"/>
                </a:solidFill>
                <a:latin typeface="Lucida Grande"/>
              </a:rPr>
              <a:t>crw</a:t>
            </a:r>
            <a:r>
              <a:rPr lang="pt-BR" dirty="0">
                <a:solidFill>
                  <a:srgbClr val="FF0000"/>
                </a:solidFill>
                <a:latin typeface="Lucida Grande"/>
              </a:rPr>
              <a:t> </a:t>
            </a:r>
            <a:r>
              <a:rPr lang="pt-BR" dirty="0">
                <a:solidFill>
                  <a:srgbClr val="000000"/>
                </a:solidFill>
                <a:latin typeface="Lucida Grande"/>
              </a:rPr>
              <a:t>ou </a:t>
            </a:r>
            <a:r>
              <a:rPr lang="pt-BR" dirty="0">
                <a:solidFill>
                  <a:srgbClr val="FF0000"/>
                </a:solidFill>
                <a:latin typeface="Lucida Grande"/>
              </a:rPr>
              <a:t>.cr2</a:t>
            </a:r>
            <a:r>
              <a:rPr lang="pt-BR" dirty="0">
                <a:solidFill>
                  <a:srgbClr val="000000"/>
                </a:solidFill>
                <a:latin typeface="Lucida Grande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43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Comparativo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7992888" cy="249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8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Comparativo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RAW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5616"/>
            <a:ext cx="7956375" cy="262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Comparativo</a:t>
            </a:r>
            <a:r>
              <a:rPr lang="en-US" dirty="0">
                <a:effectLst/>
              </a:rPr>
              <a:t> RAW x JPEG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60864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41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Como é </a:t>
            </a:r>
            <a:r>
              <a:rPr lang="en-US" dirty="0" err="1">
                <a:effectLst/>
              </a:rPr>
              <a:t>tratado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pela</a:t>
            </a:r>
            <a:r>
              <a:rPr lang="en-US" dirty="0">
                <a:effectLst/>
              </a:rPr>
              <a:t> camera RAW x JPEG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794645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16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Como é </a:t>
            </a:r>
            <a:r>
              <a:rPr lang="en-US" dirty="0" err="1">
                <a:effectLst/>
              </a:rPr>
              <a:t>tratado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pela</a:t>
            </a:r>
            <a:r>
              <a:rPr lang="en-US" dirty="0">
                <a:effectLst/>
              </a:rPr>
              <a:t> camera RAW x JPEG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412776"/>
            <a:ext cx="7973487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0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Pixel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pt-BR" dirty="0"/>
              <a:t>A palavra </a:t>
            </a:r>
            <a:r>
              <a:rPr lang="pt-BR" i="1" dirty="0"/>
              <a:t>pixel </a:t>
            </a:r>
            <a:r>
              <a:rPr lang="pt-BR" dirty="0"/>
              <a:t>é oriunda da junção dos termos </a:t>
            </a:r>
            <a:r>
              <a:rPr lang="pt-BR" i="1" dirty="0" err="1">
                <a:solidFill>
                  <a:srgbClr val="FF0000"/>
                </a:solidFill>
              </a:rPr>
              <a:t>picture</a:t>
            </a:r>
            <a:r>
              <a:rPr lang="pt-BR" i="1" dirty="0"/>
              <a:t> </a:t>
            </a:r>
            <a:r>
              <a:rPr lang="pt-BR" dirty="0"/>
              <a:t>e </a:t>
            </a:r>
            <a:r>
              <a:rPr lang="pt-BR" i="1" dirty="0" err="1">
                <a:solidFill>
                  <a:srgbClr val="FF0000"/>
                </a:solidFill>
              </a:rPr>
              <a:t>element</a:t>
            </a:r>
            <a:r>
              <a:rPr lang="pt-BR" dirty="0"/>
              <a:t>, formando, ao pé da letra, a expressão elemento de imagem. Ao visualizarmos uma imagem com alto índice de aproximação ,é possível identificar pequenos quadrados coloridos nela, que, somados, formam o desenho completo.</a:t>
            </a:r>
          </a:p>
        </p:txBody>
      </p:sp>
    </p:spTree>
    <p:extLst>
      <p:ext uri="{BB962C8B-B14F-4D97-AF65-F5344CB8AC3E}">
        <p14:creationId xmlns:p14="http://schemas.microsoft.com/office/powerpoint/2010/main" val="27860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RAW,  TIFF e JPEG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6768752" cy="539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2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no Caderno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Pesquisar sobre as características de arquivos do tipo SVG e do tipo </a:t>
            </a:r>
            <a:r>
              <a:rPr lang="pt-BR" dirty="0" err="1" smtClean="0"/>
              <a:t>WebP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Pixel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menor unidade que recebe uma única cor em uma imagem.</a:t>
            </a:r>
          </a:p>
          <a:p>
            <a:r>
              <a:rPr lang="pt-BR" dirty="0" smtClean="0"/>
              <a:t>Seu tamanho varia em função da resolução.</a:t>
            </a:r>
          </a:p>
          <a:p>
            <a:r>
              <a:rPr lang="pt-BR" dirty="0" smtClean="0"/>
              <a:t>Resolução de uma imagem é dada pelo número de Pixels na horizontal x Pixels na vertical.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: uma resolução de 100 </a:t>
            </a:r>
            <a:r>
              <a:rPr lang="pt-BR" dirty="0" err="1" smtClean="0"/>
              <a:t>px</a:t>
            </a:r>
            <a:r>
              <a:rPr lang="pt-BR" dirty="0" smtClean="0"/>
              <a:t> tem 10px na horizontal e 10px na vertical.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164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Pixel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1412776"/>
            <a:ext cx="7498080" cy="1080120"/>
          </a:xfrm>
        </p:spPr>
        <p:txBody>
          <a:bodyPr>
            <a:normAutofit lnSpcReduction="10000"/>
          </a:bodyPr>
          <a:lstStyle/>
          <a:p>
            <a:pPr marL="82296" indent="0" algn="ctr">
              <a:buNone/>
            </a:pPr>
            <a:r>
              <a:rPr lang="pt-BR" dirty="0" smtClean="0"/>
              <a:t>RESOLUÇÃO X TAMANHO DO PIXEL</a:t>
            </a:r>
          </a:p>
          <a:p>
            <a:pPr marL="82296" indent="0" algn="ctr">
              <a:buNone/>
            </a:pPr>
            <a:r>
              <a:rPr lang="pt-BR" b="1" dirty="0" smtClean="0">
                <a:solidFill>
                  <a:srgbClr val="FF0000"/>
                </a:solidFill>
              </a:rPr>
              <a:t>OBS: TAMANHO DA TELA É FIXA!!!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3456383" cy="194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7" t="40474" r="32739" b="29763"/>
          <a:stretch/>
        </p:blipFill>
        <p:spPr bwMode="auto">
          <a:xfrm>
            <a:off x="4807134" y="2636437"/>
            <a:ext cx="4352559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7" t="40036" r="20189" b="29982"/>
          <a:stretch/>
        </p:blipFill>
        <p:spPr bwMode="auto">
          <a:xfrm>
            <a:off x="4788021" y="4962063"/>
            <a:ext cx="4218377" cy="1304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42" y="4572889"/>
            <a:ext cx="2776977" cy="208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5004048" y="3068960"/>
            <a:ext cx="2232248" cy="3955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812070" y="5361709"/>
            <a:ext cx="2232248" cy="253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67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475656" y="2780928"/>
            <a:ext cx="7498080" cy="108012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pt-BR" sz="4800" dirty="0" smtClean="0"/>
              <a:t>FORMATOS DE IMAGENS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4824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BMP (ou Bitmap)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formato BMP (ou Bitmap) é o precursor. Ele armazena fotos e gráficos em pequenos quadrados que chamamos de pixels. Quanto maior o número de pixels em uma só fotografia, maior a qualidade da imagem.</a:t>
            </a:r>
          </a:p>
        </p:txBody>
      </p:sp>
    </p:spTree>
    <p:extLst>
      <p:ext uri="{BB962C8B-B14F-4D97-AF65-F5344CB8AC3E}">
        <p14:creationId xmlns:p14="http://schemas.microsoft.com/office/powerpoint/2010/main" val="21894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BMP (ou Bitmap)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76" y="1628800"/>
            <a:ext cx="787132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4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BMP (ou Bitmap)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Isso resulta em arquivos de tamanhos grandes demais para compartilhar na internet e, por esta razão, surgem os formatos de compressão, capazes de diminuir o tamanho dos arquivos e facilitar o envio e o recebimento de dados.</a:t>
            </a:r>
          </a:p>
        </p:txBody>
      </p:sp>
    </p:spTree>
    <p:extLst>
      <p:ext uri="{BB962C8B-B14F-4D97-AF65-F5344CB8AC3E}">
        <p14:creationId xmlns:p14="http://schemas.microsoft.com/office/powerpoint/2010/main" val="158580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335</TotalTime>
  <Words>869</Words>
  <Application>Microsoft Office PowerPoint</Application>
  <PresentationFormat>Apresentação na tela (4:3)</PresentationFormat>
  <Paragraphs>75</Paragraphs>
  <Slides>31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Calibri</vt:lpstr>
      <vt:lpstr>Gill Sans MT</vt:lpstr>
      <vt:lpstr>Lucida Grande</vt:lpstr>
      <vt:lpstr>Verdana</vt:lpstr>
      <vt:lpstr>Wingdings 2</vt:lpstr>
      <vt:lpstr>Solstício</vt:lpstr>
      <vt:lpstr>Formatos de Imagens e Pixel</vt:lpstr>
      <vt:lpstr>Apresentação do PowerPoint</vt:lpstr>
      <vt:lpstr>Pixel</vt:lpstr>
      <vt:lpstr>Pixel </vt:lpstr>
      <vt:lpstr>Pixel </vt:lpstr>
      <vt:lpstr>Apresentação do PowerPoint</vt:lpstr>
      <vt:lpstr>BMP (ou Bitmap)</vt:lpstr>
      <vt:lpstr>BMP (ou Bitmap)</vt:lpstr>
      <vt:lpstr>BMP (ou Bitmap)</vt:lpstr>
      <vt:lpstr>JPG (ou JPEG)</vt:lpstr>
      <vt:lpstr>JPG (ou JPEG)</vt:lpstr>
      <vt:lpstr>JPG (ou JPEG)</vt:lpstr>
      <vt:lpstr>JPG (ou JPEG)</vt:lpstr>
      <vt:lpstr>JPG (ou JPEG)</vt:lpstr>
      <vt:lpstr>JPG (ou JPEG)</vt:lpstr>
      <vt:lpstr>JPG (ou JPEG)</vt:lpstr>
      <vt:lpstr>JPG (ou JPEG)</vt:lpstr>
      <vt:lpstr>GIF e suas animações</vt:lpstr>
      <vt:lpstr>GIF e suas animações</vt:lpstr>
      <vt:lpstr>PNG</vt:lpstr>
      <vt:lpstr>GIF e suas animações X PNG e qualidade</vt:lpstr>
      <vt:lpstr>GIF e suas animações X PNG e qualidade</vt:lpstr>
      <vt:lpstr>TIFF-Tagged Image File Format</vt:lpstr>
      <vt:lpstr>RAW</vt:lpstr>
      <vt:lpstr>Comparativo</vt:lpstr>
      <vt:lpstr>Comparativo RAW</vt:lpstr>
      <vt:lpstr>Comparativo RAW x JPEG</vt:lpstr>
      <vt:lpstr>Como é tratado pela camera RAW x JPEG</vt:lpstr>
      <vt:lpstr>Como é tratado pela camera RAW x JPEG</vt:lpstr>
      <vt:lpstr>RAW,  TIFF e JPEG</vt:lpstr>
      <vt:lpstr>Pesquisa no Caderno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Formatos de Imagens</dc:title>
  <dc:creator>Anderson</dc:creator>
  <cp:lastModifiedBy>Alunos</cp:lastModifiedBy>
  <cp:revision>23</cp:revision>
  <dcterms:created xsi:type="dcterms:W3CDTF">2014-02-10T00:12:34Z</dcterms:created>
  <dcterms:modified xsi:type="dcterms:W3CDTF">2022-03-09T15:21:57Z</dcterms:modified>
</cp:coreProperties>
</file>