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53"/>
  </p:notesMasterIdLst>
  <p:handoutMasterIdLst>
    <p:handoutMasterId r:id="rId54"/>
  </p:handoutMasterIdLst>
  <p:sldIdLst>
    <p:sldId id="256" r:id="rId5"/>
    <p:sldId id="262" r:id="rId6"/>
    <p:sldId id="263" r:id="rId7"/>
    <p:sldId id="308" r:id="rId8"/>
    <p:sldId id="310" r:id="rId9"/>
    <p:sldId id="311" r:id="rId10"/>
    <p:sldId id="312" r:id="rId11"/>
    <p:sldId id="313" r:id="rId12"/>
    <p:sldId id="314" r:id="rId13"/>
    <p:sldId id="259" r:id="rId14"/>
    <p:sldId id="264" r:id="rId15"/>
    <p:sldId id="307" r:id="rId16"/>
    <p:sldId id="293" r:id="rId17"/>
    <p:sldId id="267" r:id="rId18"/>
    <p:sldId id="295" r:id="rId19"/>
    <p:sldId id="294" r:id="rId20"/>
    <p:sldId id="268" r:id="rId21"/>
    <p:sldId id="296" r:id="rId22"/>
    <p:sldId id="297" r:id="rId23"/>
    <p:sldId id="298" r:id="rId24"/>
    <p:sldId id="273" r:id="rId25"/>
    <p:sldId id="320" r:id="rId26"/>
    <p:sldId id="301" r:id="rId27"/>
    <p:sldId id="302" r:id="rId28"/>
    <p:sldId id="278" r:id="rId29"/>
    <p:sldId id="303" r:id="rId30"/>
    <p:sldId id="304" r:id="rId31"/>
    <p:sldId id="271" r:id="rId32"/>
    <p:sldId id="280" r:id="rId33"/>
    <p:sldId id="300" r:id="rId34"/>
    <p:sldId id="299" r:id="rId35"/>
    <p:sldId id="317" r:id="rId36"/>
    <p:sldId id="318" r:id="rId37"/>
    <p:sldId id="319" r:id="rId38"/>
    <p:sldId id="282" r:id="rId39"/>
    <p:sldId id="283" r:id="rId40"/>
    <p:sldId id="305" r:id="rId41"/>
    <p:sldId id="306" r:id="rId42"/>
    <p:sldId id="287" r:id="rId43"/>
    <p:sldId id="286" r:id="rId44"/>
    <p:sldId id="288" r:id="rId45"/>
    <p:sldId id="289" r:id="rId46"/>
    <p:sldId id="321" r:id="rId47"/>
    <p:sldId id="292" r:id="rId48"/>
    <p:sldId id="309" r:id="rId49"/>
    <p:sldId id="316" r:id="rId50"/>
    <p:sldId id="315" r:id="rId51"/>
    <p:sldId id="260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7C6944-1A3F-4BDA-AB55-5AFA1054881E}" v="1019" dt="2020-03-27T20:05:40.536"/>
    <p1510:client id="{50C79F00-CE8C-4338-A704-374F87680F7D}" v="1052" dt="2020-03-28T00:22:03.338"/>
    <p1510:client id="{93BDCB2A-9242-462E-A9FD-0405304B38BC}" v="138" dt="2020-03-27T15:35:33.193"/>
    <p1510:client id="{98C9AF42-9680-4449-A324-D540E48456BE}" v="585" dt="2020-03-28T12:02:21.214"/>
    <p1510:client id="{9D8C1475-91BB-4F8E-8577-B743D4D5BEB5}" v="1" dt="2020-03-27T18:12:35.314"/>
    <p1510:client id="{9E75B5CA-F777-4822-83C0-9E8136FAB731}" v="225" dt="2020-03-27T15:58:17.354"/>
    <p1510:client id="{D706501F-0428-41FC-926E-9359B66277EE}" v="399" dt="2020-03-27T13:55:21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BC725A1-64D5-406A-AEC5-0E1317ECA7A5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err="1">
              <a:latin typeface="Gill Sans MT" panose="020B0502020104020203"/>
            </a:rPr>
            <a:t>Directeurs</a:t>
          </a:r>
          <a:endParaRPr lang="en-US" b="0" i="0" u="none" strike="noStrike" cap="none" baseline="0" noProof="0" err="1">
            <a:solidFill>
              <a:srgbClr val="010000"/>
            </a:solidFill>
            <a:latin typeface="Gill Sans MT"/>
          </a:endParaRPr>
        </a:p>
      </dgm:t>
    </dgm:pt>
    <dgm:pt modelId="{D90904F6-651C-49B7-ABCF-68DB37C93132}" type="parTrans" cxnId="{CBF86D0B-18B2-4203-B41C-FEE10B25EEB8}">
      <dgm:prSet/>
      <dgm:spPr/>
    </dgm:pt>
    <dgm:pt modelId="{AA0B627A-CE47-40DD-BE88-6131C7219F81}" type="sibTrans" cxnId="{CBF86D0B-18B2-4203-B41C-FEE10B25EEB8}">
      <dgm:prSet/>
      <dgm:spPr/>
    </dgm:pt>
    <dgm:pt modelId="{53300146-9562-4FD0-AF14-43900DA6E1F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trike="noStrike" cap="none" baseline="0" noProof="0" err="1"/>
            <a:t>Formateurs</a:t>
          </a:r>
          <a:endParaRPr lang="en-US" b="0" i="0" u="none" strike="noStrike" cap="none" baseline="0" noProof="0"/>
        </a:p>
      </dgm:t>
    </dgm:pt>
    <dgm:pt modelId="{31682598-5393-44CD-8E9C-4F90B391F1EE}" type="parTrans" cxnId="{EFA4EC83-F7FD-4D57-B7C7-7D83E46B067A}">
      <dgm:prSet/>
      <dgm:spPr/>
    </dgm:pt>
    <dgm:pt modelId="{C7A3209D-848E-4920-807F-F30EA76F7F27}" type="sibTrans" cxnId="{EFA4EC83-F7FD-4D57-B7C7-7D83E46B067A}">
      <dgm:prSet/>
      <dgm:spPr/>
    </dgm:pt>
    <dgm:pt modelId="{2E61D240-CACA-4443-B674-938D195DC63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trike="noStrike" cap="none" baseline="0" noProof="0" err="1"/>
            <a:t>Secrétaires</a:t>
          </a:r>
          <a:endParaRPr lang="en-US" b="0" i="0" u="none" strike="noStrike" cap="none" baseline="0" noProof="0"/>
        </a:p>
      </dgm:t>
    </dgm:pt>
    <dgm:pt modelId="{63ADED23-A212-492D-97FF-DCC62D4B59FE}" type="parTrans" cxnId="{641BF4C0-2B24-43F3-86D8-F63A60A246F0}">
      <dgm:prSet/>
      <dgm:spPr/>
    </dgm:pt>
    <dgm:pt modelId="{0EAECCA1-7F2A-48A2-A484-FE6CD750FEE2}" type="sibTrans" cxnId="{641BF4C0-2B24-43F3-86D8-F63A60A246F0}">
      <dgm:prSet/>
      <dgm:spPr/>
    </dgm:pt>
    <dgm:pt modelId="{1E367096-9787-4FC6-869A-7D2047DD9DC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trike="noStrike" cap="none" baseline="0" noProof="0" err="1">
              <a:latin typeface="Gill Sans MT" panose="020B0502020104020203"/>
            </a:rPr>
            <a:t>Étudiants</a:t>
          </a:r>
          <a:endParaRPr lang="en-US" b="0" i="0" u="none" strike="noStrike" cap="none" baseline="0" noProof="0" err="1"/>
        </a:p>
      </dgm:t>
    </dgm:pt>
    <dgm:pt modelId="{26ADE58A-DA31-4611-B720-0A7B12BB294D}" type="parTrans" cxnId="{CD99D031-A653-4282-A24E-19848B497519}">
      <dgm:prSet/>
      <dgm:spPr/>
    </dgm:pt>
    <dgm:pt modelId="{7A15192C-C21D-48DC-BF4A-F083E83D3434}" type="sibTrans" cxnId="{CD99D031-A653-4282-A24E-19848B497519}">
      <dgm:prSet/>
      <dgm:spPr/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FDE2D7-24D4-4B53-AE39-8888A5D1ECFA}" type="pres">
      <dgm:prSet presAssocID="{7BC725A1-64D5-406A-AEC5-0E1317ECA7A5}" presName="text_1" presStyleLbl="node1" presStyleIdx="0" presStyleCnt="4">
        <dgm:presLayoutVars>
          <dgm:bulletEnabled val="1"/>
        </dgm:presLayoutVars>
      </dgm:prSet>
      <dgm:spPr/>
    </dgm:pt>
    <dgm:pt modelId="{192A233A-D5B1-4AEC-8DAF-A595EA27E33D}" type="pres">
      <dgm:prSet presAssocID="{7BC725A1-64D5-406A-AEC5-0E1317ECA7A5}" presName="accent_1" presStyleCnt="0"/>
      <dgm:spPr/>
    </dgm:pt>
    <dgm:pt modelId="{9A441E8A-4C53-417A-AEE6-D767A5FAD4A0}" type="pres">
      <dgm:prSet presAssocID="{7BC725A1-64D5-406A-AEC5-0E1317ECA7A5}" presName="accentRepeatNode" presStyleLbl="solidFgAcc1" presStyleIdx="0" presStyleCnt="4"/>
      <dgm:spPr/>
    </dgm:pt>
    <dgm:pt modelId="{57E10FBD-9D75-4185-B4DC-0BE9414160C5}" type="pres">
      <dgm:prSet presAssocID="{53300146-9562-4FD0-AF14-43900DA6E1FE}" presName="text_2" presStyleLbl="node1" presStyleIdx="1" presStyleCnt="4">
        <dgm:presLayoutVars>
          <dgm:bulletEnabled val="1"/>
        </dgm:presLayoutVars>
      </dgm:prSet>
      <dgm:spPr/>
    </dgm:pt>
    <dgm:pt modelId="{FB2A2CFF-0961-487F-A343-AF8A14D23D36}" type="pres">
      <dgm:prSet presAssocID="{53300146-9562-4FD0-AF14-43900DA6E1FE}" presName="accent_2" presStyleCnt="0"/>
      <dgm:spPr/>
    </dgm:pt>
    <dgm:pt modelId="{8DABCC9B-0CFF-4848-9AD3-1D9568AAD58B}" type="pres">
      <dgm:prSet presAssocID="{53300146-9562-4FD0-AF14-43900DA6E1FE}" presName="accentRepeatNode" presStyleLbl="solidFgAcc1" presStyleIdx="1" presStyleCnt="4"/>
      <dgm:spPr/>
    </dgm:pt>
    <dgm:pt modelId="{49A0E55A-89DF-459D-A644-EE0846163433}" type="pres">
      <dgm:prSet presAssocID="{2E61D240-CACA-4443-B674-938D195DC633}" presName="text_3" presStyleLbl="node1" presStyleIdx="2" presStyleCnt="4">
        <dgm:presLayoutVars>
          <dgm:bulletEnabled val="1"/>
        </dgm:presLayoutVars>
      </dgm:prSet>
      <dgm:spPr/>
    </dgm:pt>
    <dgm:pt modelId="{F27A7F31-AD50-4E40-BB59-2D312FE84D2C}" type="pres">
      <dgm:prSet presAssocID="{2E61D240-CACA-4443-B674-938D195DC633}" presName="accent_3" presStyleCnt="0"/>
      <dgm:spPr/>
    </dgm:pt>
    <dgm:pt modelId="{4CBBDC55-A7DD-4652-8B91-A6C230A1504E}" type="pres">
      <dgm:prSet presAssocID="{2E61D240-CACA-4443-B674-938D195DC633}" presName="accentRepeatNode" presStyleLbl="solidFgAcc1" presStyleIdx="2" presStyleCnt="4"/>
      <dgm:spPr/>
    </dgm:pt>
    <dgm:pt modelId="{32AD9EEE-5469-43DF-9EEB-2F8139316868}" type="pres">
      <dgm:prSet presAssocID="{1E367096-9787-4FC6-869A-7D2047DD9DC0}" presName="text_4" presStyleLbl="node1" presStyleIdx="3" presStyleCnt="4">
        <dgm:presLayoutVars>
          <dgm:bulletEnabled val="1"/>
        </dgm:presLayoutVars>
      </dgm:prSet>
      <dgm:spPr/>
    </dgm:pt>
    <dgm:pt modelId="{60E6E470-5FCD-49BF-B3DC-76A0DF1B5A86}" type="pres">
      <dgm:prSet presAssocID="{1E367096-9787-4FC6-869A-7D2047DD9DC0}" presName="accent_4" presStyleCnt="0"/>
      <dgm:spPr/>
    </dgm:pt>
    <dgm:pt modelId="{2180F6FD-658F-405B-AC54-2EC7EE9585C1}" type="pres">
      <dgm:prSet presAssocID="{1E367096-9787-4FC6-869A-7D2047DD9DC0}" presName="accentRepeatNode" presStyleLbl="solidFgAcc1" presStyleIdx="3" presStyleCnt="4"/>
      <dgm:spPr/>
    </dgm:pt>
  </dgm:ptLst>
  <dgm:cxnLst>
    <dgm:cxn modelId="{45506500-9F58-4B9F-80E1-576AC2582929}" type="presOf" srcId="{53300146-9562-4FD0-AF14-43900DA6E1FE}" destId="{57E10FBD-9D75-4185-B4DC-0BE9414160C5}" srcOrd="0" destOrd="0" presId="urn:microsoft.com/office/officeart/2008/layout/VerticalCurvedList"/>
    <dgm:cxn modelId="{CBF86D0B-18B2-4203-B41C-FEE10B25EEB8}" srcId="{7E5AA53B-3EEE-4DE4-BB81-9044890C2946}" destId="{7BC725A1-64D5-406A-AEC5-0E1317ECA7A5}" srcOrd="0" destOrd="0" parTransId="{D90904F6-651C-49B7-ABCF-68DB37C93132}" sibTransId="{AA0B627A-CE47-40DD-BE88-6131C7219F81}"/>
    <dgm:cxn modelId="{304F670C-83BA-41B3-AC6D-BD1582733905}" type="presOf" srcId="{AA0B627A-CE47-40DD-BE88-6131C7219F81}" destId="{D79B43FC-100B-4A0D-A4D5-0D2D04B99064}" srcOrd="0" destOrd="0" presId="urn:microsoft.com/office/officeart/2008/layout/VerticalCurvedList"/>
    <dgm:cxn modelId="{8D0F0E23-1844-4434-99C6-76516E564AC6}" type="presOf" srcId="{2E61D240-CACA-4443-B674-938D195DC633}" destId="{49A0E55A-89DF-459D-A644-EE0846163433}" srcOrd="0" destOrd="0" presId="urn:microsoft.com/office/officeart/2008/layout/VerticalCurvedList"/>
    <dgm:cxn modelId="{CD99D031-A653-4282-A24E-19848B497519}" srcId="{7E5AA53B-3EEE-4DE4-BB81-9044890C2946}" destId="{1E367096-9787-4FC6-869A-7D2047DD9DC0}" srcOrd="3" destOrd="0" parTransId="{26ADE58A-DA31-4611-B720-0A7B12BB294D}" sibTransId="{7A15192C-C21D-48DC-BF4A-F083E83D3434}"/>
    <dgm:cxn modelId="{153DC269-834C-4329-8B50-83CFE5DFB2A3}" type="presOf" srcId="{7BC725A1-64D5-406A-AEC5-0E1317ECA7A5}" destId="{58FDE2D7-24D4-4B53-AE39-8888A5D1ECFA}" srcOrd="0" destOrd="0" presId="urn:microsoft.com/office/officeart/2008/layout/VerticalCurvedList"/>
    <dgm:cxn modelId="{EFA4EC83-F7FD-4D57-B7C7-7D83E46B067A}" srcId="{7E5AA53B-3EEE-4DE4-BB81-9044890C2946}" destId="{53300146-9562-4FD0-AF14-43900DA6E1FE}" srcOrd="1" destOrd="0" parTransId="{31682598-5393-44CD-8E9C-4F90B391F1EE}" sibTransId="{C7A3209D-848E-4920-807F-F30EA76F7F27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641BF4C0-2B24-43F3-86D8-F63A60A246F0}" srcId="{7E5AA53B-3EEE-4DE4-BB81-9044890C2946}" destId="{2E61D240-CACA-4443-B674-938D195DC633}" srcOrd="2" destOrd="0" parTransId="{63ADED23-A212-492D-97FF-DCC62D4B59FE}" sibTransId="{0EAECCA1-7F2A-48A2-A484-FE6CD750FEE2}"/>
    <dgm:cxn modelId="{C74D48EB-292E-4585-A348-A68675B9788A}" type="presOf" srcId="{1E367096-9787-4FC6-869A-7D2047DD9DC0}" destId="{32AD9EEE-5469-43DF-9EEB-2F8139316868}" srcOrd="0" destOrd="0" presId="urn:microsoft.com/office/officeart/2008/layout/VerticalCurvedList"/>
    <dgm:cxn modelId="{18EA0909-DA37-4C6C-A2F1-991B04B6D1EE}" type="presParOf" srcId="{57806726-6E60-4ACC-9C1C-7DF9CC365A10}" destId="{90561C55-3C6E-4D53-85E1-2C50BCDDA392}" srcOrd="0" destOrd="0" presId="urn:microsoft.com/office/officeart/2008/layout/VerticalCurvedList"/>
    <dgm:cxn modelId="{367ACC7F-E654-4404-AD00-B30C841F3B52}" type="presParOf" srcId="{90561C55-3C6E-4D53-85E1-2C50BCDDA392}" destId="{B6CD42EC-5AD4-4004-AE5B-47EDA668DAA8}" srcOrd="0" destOrd="0" presId="urn:microsoft.com/office/officeart/2008/layout/VerticalCurvedList"/>
    <dgm:cxn modelId="{BF02793A-C9D3-42EC-855B-D022F9782B2C}" type="presParOf" srcId="{B6CD42EC-5AD4-4004-AE5B-47EDA668DAA8}" destId="{963B8EE3-40CC-4A0A-B420-D0BF920973CE}" srcOrd="0" destOrd="0" presId="urn:microsoft.com/office/officeart/2008/layout/VerticalCurvedList"/>
    <dgm:cxn modelId="{5768F04A-C999-408A-9083-FE2BB78D54FE}" type="presParOf" srcId="{B6CD42EC-5AD4-4004-AE5B-47EDA668DAA8}" destId="{D79B43FC-100B-4A0D-A4D5-0D2D04B99064}" srcOrd="1" destOrd="0" presId="urn:microsoft.com/office/officeart/2008/layout/VerticalCurvedList"/>
    <dgm:cxn modelId="{50BBD033-F120-425E-929E-5D835AF0224B}" type="presParOf" srcId="{B6CD42EC-5AD4-4004-AE5B-47EDA668DAA8}" destId="{3CAD8DA1-8D53-445C-ACE8-D8449E4F0F55}" srcOrd="2" destOrd="0" presId="urn:microsoft.com/office/officeart/2008/layout/VerticalCurvedList"/>
    <dgm:cxn modelId="{F0CB950B-5936-4534-A852-5743183906EF}" type="presParOf" srcId="{B6CD42EC-5AD4-4004-AE5B-47EDA668DAA8}" destId="{429CABD1-4116-474B-81BF-735E2CA9DD00}" srcOrd="3" destOrd="0" presId="urn:microsoft.com/office/officeart/2008/layout/VerticalCurvedList"/>
    <dgm:cxn modelId="{071F8188-1696-496C-83A7-6E42E78B58B0}" type="presParOf" srcId="{90561C55-3C6E-4D53-85E1-2C50BCDDA392}" destId="{58FDE2D7-24D4-4B53-AE39-8888A5D1ECFA}" srcOrd="1" destOrd="0" presId="urn:microsoft.com/office/officeart/2008/layout/VerticalCurvedList"/>
    <dgm:cxn modelId="{D00FAFDE-D82D-4B13-8DED-F9F781F21129}" type="presParOf" srcId="{90561C55-3C6E-4D53-85E1-2C50BCDDA392}" destId="{192A233A-D5B1-4AEC-8DAF-A595EA27E33D}" srcOrd="2" destOrd="0" presId="urn:microsoft.com/office/officeart/2008/layout/VerticalCurvedList"/>
    <dgm:cxn modelId="{72B84587-DF76-44DC-B306-9270A43A37D6}" type="presParOf" srcId="{192A233A-D5B1-4AEC-8DAF-A595EA27E33D}" destId="{9A441E8A-4C53-417A-AEE6-D767A5FAD4A0}" srcOrd="0" destOrd="0" presId="urn:microsoft.com/office/officeart/2008/layout/VerticalCurvedList"/>
    <dgm:cxn modelId="{3258F76E-3901-4664-B0C8-53AFD1E5ED98}" type="presParOf" srcId="{90561C55-3C6E-4D53-85E1-2C50BCDDA392}" destId="{57E10FBD-9D75-4185-B4DC-0BE9414160C5}" srcOrd="3" destOrd="0" presId="urn:microsoft.com/office/officeart/2008/layout/VerticalCurvedList"/>
    <dgm:cxn modelId="{043B2844-DCDA-4ACA-AB90-CB88F2F423A0}" type="presParOf" srcId="{90561C55-3C6E-4D53-85E1-2C50BCDDA392}" destId="{FB2A2CFF-0961-487F-A343-AF8A14D23D36}" srcOrd="4" destOrd="0" presId="urn:microsoft.com/office/officeart/2008/layout/VerticalCurvedList"/>
    <dgm:cxn modelId="{D901B3C2-F8B5-4C9A-AF41-81E91270967C}" type="presParOf" srcId="{FB2A2CFF-0961-487F-A343-AF8A14D23D36}" destId="{8DABCC9B-0CFF-4848-9AD3-1D9568AAD58B}" srcOrd="0" destOrd="0" presId="urn:microsoft.com/office/officeart/2008/layout/VerticalCurvedList"/>
    <dgm:cxn modelId="{24243B21-EDF6-401B-A706-8E3793F5311C}" type="presParOf" srcId="{90561C55-3C6E-4D53-85E1-2C50BCDDA392}" destId="{49A0E55A-89DF-459D-A644-EE0846163433}" srcOrd="5" destOrd="0" presId="urn:microsoft.com/office/officeart/2008/layout/VerticalCurvedList"/>
    <dgm:cxn modelId="{9BC28122-D1AF-427E-BB5E-D57161DF3D38}" type="presParOf" srcId="{90561C55-3C6E-4D53-85E1-2C50BCDDA392}" destId="{F27A7F31-AD50-4E40-BB59-2D312FE84D2C}" srcOrd="6" destOrd="0" presId="urn:microsoft.com/office/officeart/2008/layout/VerticalCurvedList"/>
    <dgm:cxn modelId="{3610CE0F-D3D1-43DB-A377-AF3FDB20898C}" type="presParOf" srcId="{F27A7F31-AD50-4E40-BB59-2D312FE84D2C}" destId="{4CBBDC55-A7DD-4652-8B91-A6C230A1504E}" srcOrd="0" destOrd="0" presId="urn:microsoft.com/office/officeart/2008/layout/VerticalCurvedList"/>
    <dgm:cxn modelId="{DBBE8839-DC23-4A12-8236-7D9FAD4F12BD}" type="presParOf" srcId="{90561C55-3C6E-4D53-85E1-2C50BCDDA392}" destId="{32AD9EEE-5469-43DF-9EEB-2F8139316868}" srcOrd="7" destOrd="0" presId="urn:microsoft.com/office/officeart/2008/layout/VerticalCurvedList"/>
    <dgm:cxn modelId="{0F7DEA31-1E1B-4058-B51B-40A545C889A1}" type="presParOf" srcId="{90561C55-3C6E-4D53-85E1-2C50BCDDA392}" destId="{60E6E470-5FCD-49BF-B3DC-76A0DF1B5A86}" srcOrd="8" destOrd="0" presId="urn:microsoft.com/office/officeart/2008/layout/VerticalCurvedList"/>
    <dgm:cxn modelId="{39D0A9A4-6132-4A0E-BCF2-0C252478D0AD}" type="presParOf" srcId="{60E6E470-5FCD-49BF-B3DC-76A0DF1B5A86}" destId="{2180F6FD-658F-405B-AC54-2EC7EE9585C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3849646" y="-591195"/>
          <a:ext cx="4588179" cy="4588179"/>
        </a:xfrm>
        <a:prstGeom prst="blockArc">
          <a:avLst>
            <a:gd name="adj1" fmla="val 18900000"/>
            <a:gd name="adj2" fmla="val 2700000"/>
            <a:gd name="adj3" fmla="val 471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DE2D7-24D4-4B53-AE39-8888A5D1ECFA}">
      <dsp:nvSpPr>
        <dsp:cNvPr id="0" name=""/>
        <dsp:cNvSpPr/>
      </dsp:nvSpPr>
      <dsp:spPr>
        <a:xfrm>
          <a:off x="387063" y="261836"/>
          <a:ext cx="6422394" cy="5239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882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err="1">
              <a:latin typeface="Gill Sans MT" panose="020B0502020104020203"/>
            </a:rPr>
            <a:t>Directeurs</a:t>
          </a:r>
          <a:endParaRPr lang="en-US" sz="2600" b="0" i="0" u="none" strike="noStrike" kern="1200" cap="none" baseline="0" noProof="0" err="1">
            <a:solidFill>
              <a:srgbClr val="010000"/>
            </a:solidFill>
            <a:latin typeface="Gill Sans MT"/>
          </a:endParaRPr>
        </a:p>
      </dsp:txBody>
      <dsp:txXfrm>
        <a:off x="387063" y="261836"/>
        <a:ext cx="6422394" cy="523946"/>
      </dsp:txXfrm>
    </dsp:sp>
    <dsp:sp modelId="{9A441E8A-4C53-417A-AEE6-D767A5FAD4A0}">
      <dsp:nvSpPr>
        <dsp:cNvPr id="0" name=""/>
        <dsp:cNvSpPr/>
      </dsp:nvSpPr>
      <dsp:spPr>
        <a:xfrm>
          <a:off x="59596" y="196343"/>
          <a:ext cx="654933" cy="6549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10FBD-9D75-4185-B4DC-0BE9414160C5}">
      <dsp:nvSpPr>
        <dsp:cNvPr id="0" name=""/>
        <dsp:cNvSpPr/>
      </dsp:nvSpPr>
      <dsp:spPr>
        <a:xfrm>
          <a:off x="687453" y="1047892"/>
          <a:ext cx="6122003" cy="5239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882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u="none" strike="noStrike" kern="1200" cap="none" baseline="0" noProof="0" err="1"/>
            <a:t>Formateurs</a:t>
          </a:r>
          <a:endParaRPr lang="en-US" sz="2600" b="0" i="0" u="none" strike="noStrike" kern="1200" cap="none" baseline="0" noProof="0"/>
        </a:p>
      </dsp:txBody>
      <dsp:txXfrm>
        <a:off x="687453" y="1047892"/>
        <a:ext cx="6122003" cy="523946"/>
      </dsp:txXfrm>
    </dsp:sp>
    <dsp:sp modelId="{8DABCC9B-0CFF-4848-9AD3-1D9568AAD58B}">
      <dsp:nvSpPr>
        <dsp:cNvPr id="0" name=""/>
        <dsp:cNvSpPr/>
      </dsp:nvSpPr>
      <dsp:spPr>
        <a:xfrm>
          <a:off x="359987" y="982399"/>
          <a:ext cx="654933" cy="6549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0E55A-89DF-459D-A644-EE0846163433}">
      <dsp:nvSpPr>
        <dsp:cNvPr id="0" name=""/>
        <dsp:cNvSpPr/>
      </dsp:nvSpPr>
      <dsp:spPr>
        <a:xfrm>
          <a:off x="687453" y="1833948"/>
          <a:ext cx="6122003" cy="5239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882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u="none" strike="noStrike" kern="1200" cap="none" baseline="0" noProof="0" err="1"/>
            <a:t>Secrétaires</a:t>
          </a:r>
          <a:endParaRPr lang="en-US" sz="2600" b="0" i="0" u="none" strike="noStrike" kern="1200" cap="none" baseline="0" noProof="0"/>
        </a:p>
      </dsp:txBody>
      <dsp:txXfrm>
        <a:off x="687453" y="1833948"/>
        <a:ext cx="6122003" cy="523946"/>
      </dsp:txXfrm>
    </dsp:sp>
    <dsp:sp modelId="{4CBBDC55-A7DD-4652-8B91-A6C230A1504E}">
      <dsp:nvSpPr>
        <dsp:cNvPr id="0" name=""/>
        <dsp:cNvSpPr/>
      </dsp:nvSpPr>
      <dsp:spPr>
        <a:xfrm>
          <a:off x="359987" y="1768455"/>
          <a:ext cx="654933" cy="6549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D9EEE-5469-43DF-9EEB-2F8139316868}">
      <dsp:nvSpPr>
        <dsp:cNvPr id="0" name=""/>
        <dsp:cNvSpPr/>
      </dsp:nvSpPr>
      <dsp:spPr>
        <a:xfrm>
          <a:off x="387063" y="2620004"/>
          <a:ext cx="6422394" cy="5239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5882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u="none" strike="noStrike" kern="1200" cap="none" baseline="0" noProof="0" err="1">
              <a:latin typeface="Gill Sans MT" panose="020B0502020104020203"/>
            </a:rPr>
            <a:t>Étudiants</a:t>
          </a:r>
          <a:endParaRPr lang="en-US" sz="2600" b="0" i="0" u="none" strike="noStrike" kern="1200" cap="none" baseline="0" noProof="0" err="1"/>
        </a:p>
      </dsp:txBody>
      <dsp:txXfrm>
        <a:off x="387063" y="2620004"/>
        <a:ext cx="6422394" cy="523946"/>
      </dsp:txXfrm>
    </dsp:sp>
    <dsp:sp modelId="{2180F6FD-658F-405B-AC54-2EC7EE9585C1}">
      <dsp:nvSpPr>
        <dsp:cNvPr id="0" name=""/>
        <dsp:cNvSpPr/>
      </dsp:nvSpPr>
      <dsp:spPr>
        <a:xfrm>
          <a:off x="59596" y="2554511"/>
          <a:ext cx="654933" cy="6549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25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SABIB/Enstitute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E-</a:t>
            </a:r>
            <a:r>
              <a:rPr lang="en-US" sz="6000" err="1">
                <a:solidFill>
                  <a:schemeClr val="bg1"/>
                </a:solidFill>
              </a:rPr>
              <a:t>nSTITUTE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58812" y="-71877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68" y="1251371"/>
            <a:ext cx="7213600" cy="112187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>
                <a:ea typeface="+mj-lt"/>
                <a:cs typeface="+mj-lt"/>
              </a:rPr>
              <a:t>Les </a:t>
            </a:r>
            <a:r>
              <a:rPr lang="en-US" err="1">
                <a:ea typeface="+mj-lt"/>
                <a:cs typeface="+mj-lt"/>
              </a:rPr>
              <a:t>utlilisateurs</a:t>
            </a:r>
            <a:r>
              <a:rPr lang="en-US">
                <a:ea typeface="+mj-lt"/>
                <a:cs typeface="+mj-lt"/>
              </a:rPr>
              <a:t> de cette application </a:t>
            </a:r>
            <a:r>
              <a:rPr lang="en-US" err="1">
                <a:ea typeface="+mj-lt"/>
                <a:cs typeface="+mj-lt"/>
              </a:rPr>
              <a:t>seront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comme</a:t>
            </a:r>
            <a:r>
              <a:rPr lang="en-US">
                <a:ea typeface="+mj-lt"/>
                <a:cs typeface="+mj-lt"/>
              </a:rPr>
              <a:t> suit: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 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5051008"/>
              </p:ext>
            </p:extLst>
          </p:nvPr>
        </p:nvGraphicFramePr>
        <p:xfrm>
          <a:off x="719571" y="2097612"/>
          <a:ext cx="6854248" cy="3405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3E20-F053-45A9-A127-708DA45EA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796" y="3158156"/>
            <a:ext cx="9563125" cy="293068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Les </a:t>
            </a:r>
            <a:r>
              <a:rPr lang="en-US" sz="2400" err="1">
                <a:ea typeface="+mn-lt"/>
                <a:cs typeface="+mn-lt"/>
              </a:rPr>
              <a:t>formateurs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ont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accées</a:t>
            </a:r>
            <a:r>
              <a:rPr lang="en-US" sz="2400">
                <a:ea typeface="+mn-lt"/>
                <a:cs typeface="+mn-lt"/>
              </a:rPr>
              <a:t> à la page </a:t>
            </a:r>
            <a:r>
              <a:rPr lang="en-US" sz="2400" err="1">
                <a:ea typeface="+mn-lt"/>
                <a:cs typeface="+mn-lt"/>
              </a:rPr>
              <a:t>dont</a:t>
            </a:r>
            <a:r>
              <a:rPr lang="en-US" sz="2400">
                <a:ea typeface="+mn-lt"/>
                <a:cs typeface="+mn-lt"/>
              </a:rPr>
              <a:t>  </a:t>
            </a:r>
            <a:r>
              <a:rPr lang="en-US" sz="2400" err="1">
                <a:ea typeface="+mn-lt"/>
                <a:cs typeface="+mn-lt"/>
              </a:rPr>
              <a:t>ils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peuvent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rechercher</a:t>
            </a:r>
            <a:r>
              <a:rPr lang="en-US" sz="2400">
                <a:ea typeface="+mn-lt"/>
                <a:cs typeface="+mn-lt"/>
              </a:rPr>
              <a:t> les </a:t>
            </a:r>
            <a:r>
              <a:rPr lang="en-US" sz="2400" err="1">
                <a:ea typeface="+mn-lt"/>
                <a:cs typeface="+mn-lt"/>
              </a:rPr>
              <a:t>etudiants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inscrits</a:t>
            </a:r>
            <a:r>
              <a:rPr lang="en-US" sz="2400">
                <a:ea typeface="+mn-lt"/>
                <a:cs typeface="+mn-lt"/>
              </a:rPr>
              <a:t>  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dans </a:t>
            </a:r>
            <a:r>
              <a:rPr lang="en-US" sz="2400" err="1">
                <a:ea typeface="+mn-lt"/>
                <a:cs typeface="+mn-lt"/>
              </a:rPr>
              <a:t>l’année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scolaire</a:t>
            </a:r>
            <a:r>
              <a:rPr lang="en-US" sz="2400">
                <a:ea typeface="+mn-lt"/>
                <a:cs typeface="+mn-lt"/>
              </a:rPr>
              <a:t> courante et </a:t>
            </a:r>
            <a:r>
              <a:rPr lang="en-US" sz="2400" err="1">
                <a:ea typeface="+mn-lt"/>
                <a:cs typeface="+mn-lt"/>
              </a:rPr>
              <a:t>leures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groupes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sont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affectées</a:t>
            </a:r>
            <a:r>
              <a:rPr lang="en-US" sz="2400">
                <a:ea typeface="+mn-lt"/>
                <a:cs typeface="+mn-lt"/>
              </a:rPr>
              <a:t> au </a:t>
            </a:r>
            <a:r>
              <a:rPr lang="en-US" sz="2400" err="1">
                <a:ea typeface="+mn-lt"/>
                <a:cs typeface="+mn-lt"/>
              </a:rPr>
              <a:t>formateur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pris</a:t>
            </a:r>
            <a:r>
              <a:rPr lang="en-US" sz="2400">
                <a:ea typeface="+mn-lt"/>
                <a:cs typeface="+mn-lt"/>
              </a:rPr>
              <a:t> en charge.</a:t>
            </a:r>
          </a:p>
          <a:p>
            <a:pPr marL="0" indent="0">
              <a:buNone/>
            </a:pPr>
            <a:r>
              <a:rPr lang="en-US" sz="2400" err="1">
                <a:ea typeface="+mn-lt"/>
                <a:cs typeface="+mn-lt"/>
              </a:rPr>
              <a:t>Ainsi</a:t>
            </a:r>
            <a:r>
              <a:rPr lang="en-US" sz="2400">
                <a:ea typeface="+mn-lt"/>
                <a:cs typeface="+mn-lt"/>
              </a:rPr>
              <a:t> que les details des modules , le </a:t>
            </a:r>
            <a:r>
              <a:rPr lang="en-US" sz="2400" err="1">
                <a:ea typeface="+mn-lt"/>
                <a:cs typeface="+mn-lt"/>
              </a:rPr>
              <a:t>suivie</a:t>
            </a:r>
            <a:r>
              <a:rPr lang="en-US" sz="2400">
                <a:ea typeface="+mn-lt"/>
                <a:cs typeface="+mn-lt"/>
              </a:rPr>
              <a:t> de la formation , et la </a:t>
            </a:r>
            <a:r>
              <a:rPr lang="en-US" sz="2400" err="1">
                <a:ea typeface="+mn-lt"/>
                <a:cs typeface="+mn-lt"/>
              </a:rPr>
              <a:t>l'ajout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d'absence</a:t>
            </a:r>
            <a:r>
              <a:rPr lang="en-US" sz="2400">
                <a:ea typeface="+mn-lt"/>
                <a:cs typeface="+mn-lt"/>
              </a:rPr>
              <a:t> . </a:t>
            </a:r>
            <a:r>
              <a:rPr lang="en-US" sz="2400" err="1">
                <a:ea typeface="+mn-lt"/>
                <a:cs typeface="+mn-lt"/>
              </a:rPr>
              <a:t>Tous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ça</a:t>
            </a:r>
            <a:r>
              <a:rPr lang="en-US" sz="2400">
                <a:ea typeface="+mn-lt"/>
                <a:cs typeface="+mn-lt"/>
              </a:rPr>
              <a:t> pour </a:t>
            </a:r>
            <a:r>
              <a:rPr lang="en-US" sz="2400" err="1">
                <a:ea typeface="+mn-lt"/>
                <a:cs typeface="+mn-lt"/>
              </a:rPr>
              <a:t>une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accés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formateur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est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relatif</a:t>
            </a:r>
            <a:r>
              <a:rPr lang="en-US" sz="2400">
                <a:ea typeface="+mn-lt"/>
                <a:cs typeface="+mn-lt"/>
              </a:rPr>
              <a:t> à </a:t>
            </a:r>
            <a:r>
              <a:rPr lang="en-US" sz="2400" err="1">
                <a:ea typeface="+mn-lt"/>
                <a:cs typeface="+mn-lt"/>
              </a:rPr>
              <a:t>ce</a:t>
            </a:r>
            <a:r>
              <a:rPr lang="en-US" sz="2400">
                <a:ea typeface="+mn-lt"/>
                <a:cs typeface="+mn-lt"/>
              </a:rPr>
              <a:t> qui </a:t>
            </a:r>
            <a:r>
              <a:rPr lang="en-US" sz="2400" err="1">
                <a:ea typeface="+mn-lt"/>
                <a:cs typeface="+mn-lt"/>
              </a:rPr>
              <a:t>lui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concerne</a:t>
            </a:r>
            <a:r>
              <a:rPr lang="en-US" sz="2400">
                <a:ea typeface="+mn-lt"/>
                <a:cs typeface="+mn-lt"/>
              </a:rPr>
              <a:t> . </a:t>
            </a:r>
            <a:r>
              <a:rPr lang="en-US" sz="2400" err="1">
                <a:ea typeface="+mn-lt"/>
                <a:cs typeface="+mn-lt"/>
              </a:rPr>
              <a:t>D'une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façon</a:t>
            </a:r>
            <a:r>
              <a:rPr lang="en-US" sz="2400">
                <a:ea typeface="+mn-lt"/>
                <a:cs typeface="+mn-lt"/>
              </a:rPr>
              <a:t> plus simple , </a:t>
            </a:r>
            <a:r>
              <a:rPr lang="en-US" sz="2400" err="1">
                <a:ea typeface="+mn-lt"/>
                <a:cs typeface="+mn-lt"/>
              </a:rPr>
              <a:t>Aucun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formateur</a:t>
            </a:r>
            <a:r>
              <a:rPr lang="en-US" sz="2400">
                <a:ea typeface="+mn-lt"/>
                <a:cs typeface="+mn-lt"/>
              </a:rPr>
              <a:t> ne </a:t>
            </a:r>
            <a:r>
              <a:rPr lang="en-US" sz="2400" err="1">
                <a:ea typeface="+mn-lt"/>
                <a:cs typeface="+mn-lt"/>
              </a:rPr>
              <a:t>pourra</a:t>
            </a:r>
            <a:r>
              <a:rPr lang="en-US" sz="2400">
                <a:ea typeface="+mn-lt"/>
                <a:cs typeface="+mn-lt"/>
              </a:rPr>
              <a:t> consulter </a:t>
            </a:r>
            <a:r>
              <a:rPr lang="en-US" sz="2400" err="1">
                <a:ea typeface="+mn-lt"/>
                <a:cs typeface="+mn-lt"/>
              </a:rPr>
              <a:t>aucun</a:t>
            </a:r>
            <a:r>
              <a:rPr lang="en-US" sz="2400">
                <a:ea typeface="+mn-lt"/>
                <a:cs typeface="+mn-lt"/>
              </a:rPr>
              <a:t> details sur le </a:t>
            </a:r>
            <a:r>
              <a:rPr lang="en-US" sz="2400" err="1">
                <a:ea typeface="+mn-lt"/>
                <a:cs typeface="+mn-lt"/>
              </a:rPr>
              <a:t>déroulement</a:t>
            </a:r>
            <a:r>
              <a:rPr lang="en-US" sz="2400">
                <a:ea typeface="+mn-lt"/>
                <a:cs typeface="+mn-lt"/>
              </a:rPr>
              <a:t> de la formation des </a:t>
            </a:r>
            <a:r>
              <a:rPr lang="en-US" sz="2400" err="1">
                <a:ea typeface="+mn-lt"/>
                <a:cs typeface="+mn-lt"/>
              </a:rPr>
              <a:t>autres</a:t>
            </a:r>
            <a:r>
              <a:rPr lang="en-US" sz="2400">
                <a:ea typeface="+mn-lt"/>
                <a:cs typeface="+mn-lt"/>
              </a:rPr>
              <a:t> 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 </a:t>
            </a:r>
            <a:br>
              <a:rPr lang="en-US" sz="2400">
                <a:ea typeface="+mn-lt"/>
                <a:cs typeface="+mn-lt"/>
              </a:rPr>
            </a:b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68F7E-375A-4C72-A688-177A55DC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 err="1"/>
              <a:t>COnsulter</a:t>
            </a:r>
            <a:r>
              <a:rPr lang="en-US" dirty="0"/>
              <a:t> les </a:t>
            </a:r>
            <a:r>
              <a:rPr lang="en-US" dirty="0" err="1"/>
              <a:t>étudiants</a:t>
            </a:r>
            <a:r>
              <a:rPr lang="en-US" dirty="0"/>
              <a:t> + roles </a:t>
            </a:r>
          </a:p>
        </p:txBody>
      </p:sp>
    </p:spTree>
    <p:extLst>
      <p:ext uri="{BB962C8B-B14F-4D97-AF65-F5344CB8AC3E}">
        <p14:creationId xmlns:p14="http://schemas.microsoft.com/office/powerpoint/2010/main" val="352662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2EED47-0897-46C6-BE21-88DE99E47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51" y="2353024"/>
            <a:ext cx="9563125" cy="293068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Les </a:t>
            </a:r>
            <a:r>
              <a:rPr lang="en-US" sz="2800" dirty="0" err="1">
                <a:ea typeface="+mn-lt"/>
                <a:cs typeface="+mn-lt"/>
              </a:rPr>
              <a:t>directeurs</a:t>
            </a:r>
            <a:r>
              <a:rPr lang="en-US" sz="2800" dirty="0">
                <a:ea typeface="+mn-lt"/>
                <a:cs typeface="+mn-lt"/>
              </a:rPr>
              <a:t> et les </a:t>
            </a:r>
            <a:r>
              <a:rPr lang="en-US" sz="2800" dirty="0" err="1">
                <a:ea typeface="+mn-lt"/>
                <a:cs typeface="+mn-lt"/>
              </a:rPr>
              <a:t>secretaires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ont</a:t>
            </a:r>
            <a:r>
              <a:rPr lang="en-US" sz="2800" dirty="0">
                <a:ea typeface="+mn-lt"/>
                <a:cs typeface="+mn-lt"/>
              </a:rPr>
              <a:t> exactment le meme role que les </a:t>
            </a:r>
            <a:r>
              <a:rPr lang="en-US" sz="2800" dirty="0" err="1">
                <a:ea typeface="+mn-lt"/>
                <a:cs typeface="+mn-lt"/>
              </a:rPr>
              <a:t>formateurs</a:t>
            </a:r>
            <a:r>
              <a:rPr lang="en-US" sz="2800" dirty="0">
                <a:ea typeface="+mn-lt"/>
                <a:cs typeface="+mn-lt"/>
              </a:rPr>
              <a:t> au sein de </a:t>
            </a:r>
            <a:r>
              <a:rPr lang="en-US" sz="2800" dirty="0" err="1">
                <a:ea typeface="+mn-lt"/>
                <a:cs typeface="+mn-lt"/>
              </a:rPr>
              <a:t>l'application</a:t>
            </a:r>
            <a:r>
              <a:rPr lang="en-US" sz="2800" dirty="0">
                <a:ea typeface="+mn-lt"/>
                <a:cs typeface="+mn-lt"/>
              </a:rPr>
              <a:t> avec des </a:t>
            </a:r>
            <a:r>
              <a:rPr lang="fr" sz="2800" dirty="0">
                <a:ea typeface="+mn-lt"/>
                <a:cs typeface="+mn-lt"/>
              </a:rPr>
              <a:t>privilèges supplémentaire qui se résume dans l'</a:t>
            </a:r>
            <a:r>
              <a:rPr lang="fr" sz="2800" dirty="0" err="1">
                <a:ea typeface="+mn-lt"/>
                <a:cs typeface="+mn-lt"/>
              </a:rPr>
              <a:t>accés</a:t>
            </a:r>
            <a:r>
              <a:rPr lang="fr" sz="2800" dirty="0">
                <a:ea typeface="+mn-lt"/>
                <a:cs typeface="+mn-lt"/>
              </a:rPr>
              <a:t> totale à tous les informations sans aucune limite.</a:t>
            </a:r>
            <a:endParaRPr lang="fr" sz="2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4F85A-1420-44F0-B71A-324FF98C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358799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B30E-EC1C-4668-AE5A-BE39A948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16" y="729658"/>
            <a:ext cx="11029616" cy="98833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0B115-8F48-4BE3-A7C6-5CB9C3E67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74E0DB8-4453-4270-B79B-85FF83478C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8423" y="352505"/>
            <a:ext cx="11615206" cy="63424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EB2F8-D855-49F8-95A8-2AEAD194D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2FEA7-55A6-48FB-986D-6C6D9557DE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9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7AA9-8389-4C0F-89C5-6E0D14FC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AJOUT D'ABSENCE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3FD9C-B3D2-4C85-B654-DBC74F4D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sz="2400"/>
          </a:p>
          <a:p>
            <a:pPr marL="0" indent="0">
              <a:buNone/>
            </a:pPr>
            <a:r>
              <a:rPr lang="en-US" sz="2400" err="1">
                <a:ea typeface="+mn-lt"/>
                <a:cs typeface="+mn-lt"/>
              </a:rPr>
              <a:t>D’une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façon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similaire</a:t>
            </a:r>
            <a:r>
              <a:rPr lang="en-US" sz="2400">
                <a:ea typeface="+mn-lt"/>
                <a:cs typeface="+mn-lt"/>
              </a:rPr>
              <a:t> à la repartition des roles dans la consultation des </a:t>
            </a:r>
            <a:r>
              <a:rPr lang="en-US" sz="2400" err="1">
                <a:ea typeface="+mn-lt"/>
                <a:cs typeface="+mn-lt"/>
              </a:rPr>
              <a:t>étudiants</a:t>
            </a:r>
            <a:r>
              <a:rPr lang="en-US" sz="2400">
                <a:ea typeface="+mn-lt"/>
                <a:cs typeface="+mn-lt"/>
              </a:rPr>
              <a:t>  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on a </a:t>
            </a:r>
            <a:r>
              <a:rPr lang="en-US" sz="2400" err="1">
                <a:ea typeface="+mn-lt"/>
                <a:cs typeface="+mn-lt"/>
              </a:rPr>
              <a:t>l’ajout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d’absence</a:t>
            </a:r>
            <a:r>
              <a:rPr lang="en-US" sz="2400">
                <a:ea typeface="+mn-lt"/>
                <a:cs typeface="+mn-lt"/>
              </a:rPr>
              <a:t> et de retard </a:t>
            </a:r>
            <a:r>
              <a:rPr lang="en-US" sz="2400" err="1">
                <a:ea typeface="+mn-lt"/>
                <a:cs typeface="+mn-lt"/>
              </a:rPr>
              <a:t>où</a:t>
            </a:r>
            <a:r>
              <a:rPr lang="en-US" sz="2400">
                <a:ea typeface="+mn-lt"/>
                <a:cs typeface="+mn-lt"/>
              </a:rPr>
              <a:t> le “staff” </a:t>
            </a:r>
            <a:r>
              <a:rPr lang="en-US" sz="2400" err="1">
                <a:ea typeface="+mn-lt"/>
                <a:cs typeface="+mn-lt"/>
              </a:rPr>
              <a:t>peut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cocher</a:t>
            </a:r>
            <a:r>
              <a:rPr lang="en-US" sz="2400">
                <a:ea typeface="+mn-lt"/>
                <a:cs typeface="+mn-lt"/>
              </a:rPr>
              <a:t> les </a:t>
            </a:r>
            <a:r>
              <a:rPr lang="en-US" sz="2400" err="1">
                <a:ea typeface="+mn-lt"/>
                <a:cs typeface="+mn-lt"/>
              </a:rPr>
              <a:t>éleves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concernées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puis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ajouter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l’absence</a:t>
            </a:r>
            <a:r>
              <a:rPr lang="en-US" sz="2400">
                <a:ea typeface="+mn-lt"/>
                <a:cs typeface="+mn-lt"/>
              </a:rPr>
              <a:t>.</a:t>
            </a:r>
            <a:br>
              <a:rPr lang="en-US" sz="2400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0985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88256C-F550-4FB3-9308-F285B507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Ajout</a:t>
            </a:r>
            <a:r>
              <a:rPr lang="en-US" sz="3600" dirty="0">
                <a:solidFill>
                  <a:srgbClr val="FFFFFF"/>
                </a:solidFill>
              </a:rPr>
              <a:t> absence </a:t>
            </a:r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34453C6-2D7B-4C5A-9F0A-22FFB47E1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7" y="1105323"/>
            <a:ext cx="7401464" cy="504991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FFB2BA-E001-4AE2-8B5C-46B98CECE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76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B70760E-892C-468B-B162-B33F6FF7F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661168"/>
            <a:ext cx="6518800" cy="382979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88256C-F550-4FB3-9308-F285B507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Ajout</a:t>
            </a:r>
            <a:r>
              <a:rPr lang="en-US" sz="3600" dirty="0">
                <a:solidFill>
                  <a:srgbClr val="FFFFFF"/>
                </a:solidFill>
              </a:rPr>
              <a:t> absence par seance</a:t>
            </a:r>
          </a:p>
        </p:txBody>
      </p:sp>
    </p:spTree>
    <p:extLst>
      <p:ext uri="{BB962C8B-B14F-4D97-AF65-F5344CB8AC3E}">
        <p14:creationId xmlns:p14="http://schemas.microsoft.com/office/powerpoint/2010/main" val="236235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4E2E-F13B-4EDF-8628-ABC149AF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EMPLOIE DE TEMPS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157D4-971E-4414-9E33-2AF314DEB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8022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400" dirty="0" err="1">
                <a:ea typeface="+mn-lt"/>
                <a:cs typeface="+mn-lt"/>
              </a:rPr>
              <a:t>Chaque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formateur</a:t>
            </a:r>
            <a:r>
              <a:rPr lang="en-US" sz="2400" dirty="0">
                <a:ea typeface="+mn-lt"/>
                <a:cs typeface="+mn-lt"/>
              </a:rPr>
              <a:t> a </a:t>
            </a:r>
            <a:r>
              <a:rPr lang="en-US" sz="2400" dirty="0" err="1">
                <a:ea typeface="+mn-lt"/>
                <a:cs typeface="+mn-lt"/>
              </a:rPr>
              <a:t>une</a:t>
            </a:r>
            <a:r>
              <a:rPr lang="en-US" sz="2400" dirty="0">
                <a:ea typeface="+mn-lt"/>
                <a:cs typeface="+mn-lt"/>
              </a:rPr>
              <a:t> et </a:t>
            </a:r>
            <a:r>
              <a:rPr lang="en-US" sz="2400" dirty="0" err="1">
                <a:ea typeface="+mn-lt"/>
                <a:cs typeface="+mn-lt"/>
              </a:rPr>
              <a:t>une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seule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emploie</a:t>
            </a:r>
            <a:r>
              <a:rPr lang="en-US" sz="2400" dirty="0">
                <a:ea typeface="+mn-lt"/>
                <a:cs typeface="+mn-lt"/>
              </a:rPr>
              <a:t> du temps pour </a:t>
            </a:r>
            <a:r>
              <a:rPr lang="en-US" sz="2400" dirty="0" err="1">
                <a:ea typeface="+mn-lt"/>
                <a:cs typeface="+mn-lt"/>
              </a:rPr>
              <a:t>chaque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année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scolaire</a:t>
            </a:r>
            <a:r>
              <a:rPr lang="en-US" sz="2400" dirty="0">
                <a:ea typeface="+mn-lt"/>
                <a:cs typeface="+mn-lt"/>
              </a:rPr>
              <a:t>   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 err="1">
                <a:ea typeface="+mn-lt"/>
                <a:cs typeface="+mn-lt"/>
              </a:rPr>
              <a:t>cette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emploie</a:t>
            </a:r>
            <a:r>
              <a:rPr lang="en-US" sz="2400" dirty="0">
                <a:ea typeface="+mn-lt"/>
                <a:cs typeface="+mn-lt"/>
              </a:rPr>
              <a:t> du temps </a:t>
            </a:r>
            <a:r>
              <a:rPr lang="en-US" sz="2400" dirty="0" err="1">
                <a:ea typeface="+mn-lt"/>
                <a:cs typeface="+mn-lt"/>
              </a:rPr>
              <a:t>décrit</a:t>
            </a:r>
            <a:r>
              <a:rPr lang="en-US" sz="2400" dirty="0">
                <a:ea typeface="+mn-lt"/>
                <a:cs typeface="+mn-lt"/>
              </a:rPr>
              <a:t> la </a:t>
            </a:r>
            <a:r>
              <a:rPr lang="en-US" sz="2400" dirty="0" err="1">
                <a:ea typeface="+mn-lt"/>
                <a:cs typeface="+mn-lt"/>
              </a:rPr>
              <a:t>distrubition</a:t>
            </a:r>
            <a:r>
              <a:rPr lang="en-US" sz="2400" dirty="0">
                <a:ea typeface="+mn-lt"/>
                <a:cs typeface="+mn-lt"/>
              </a:rPr>
              <a:t> des seances pour les modules </a:t>
            </a:r>
            <a:r>
              <a:rPr lang="en-US" sz="2400" dirty="0" err="1">
                <a:ea typeface="+mn-lt"/>
                <a:cs typeface="+mn-lt"/>
              </a:rPr>
              <a:t>affectées</a:t>
            </a:r>
            <a:r>
              <a:rPr lang="en-US" sz="2400" dirty="0">
                <a:ea typeface="+mn-lt"/>
                <a:cs typeface="+mn-lt"/>
              </a:rPr>
              <a:t> à </a:t>
            </a:r>
            <a:r>
              <a:rPr lang="en-US" sz="2400" dirty="0" err="1">
                <a:ea typeface="+mn-lt"/>
                <a:cs typeface="+mn-lt"/>
              </a:rPr>
              <a:t>ce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formateur</a:t>
            </a:r>
            <a:r>
              <a:rPr lang="en-US" sz="2400" dirty="0">
                <a:ea typeface="+mn-lt"/>
                <a:cs typeface="+mn-lt"/>
              </a:rPr>
              <a:t> 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Les </a:t>
            </a:r>
            <a:r>
              <a:rPr lang="en-US" sz="2400" dirty="0" err="1">
                <a:ea typeface="+mn-lt"/>
                <a:cs typeface="+mn-lt"/>
              </a:rPr>
              <a:t>formateurs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peuvent</a:t>
            </a:r>
            <a:r>
              <a:rPr lang="en-US" sz="2400" dirty="0">
                <a:ea typeface="+mn-lt"/>
                <a:cs typeface="+mn-lt"/>
              </a:rPr>
              <a:t> changer </a:t>
            </a:r>
            <a:r>
              <a:rPr lang="en-US" sz="2400" dirty="0" err="1">
                <a:ea typeface="+mn-lt"/>
                <a:cs typeface="+mn-lt"/>
              </a:rPr>
              <a:t>leures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emplois</a:t>
            </a:r>
            <a:r>
              <a:rPr lang="en-US" sz="2400" dirty="0">
                <a:ea typeface="+mn-lt"/>
                <a:cs typeface="+mn-lt"/>
              </a:rPr>
              <a:t> à </a:t>
            </a:r>
            <a:r>
              <a:rPr lang="en-US" sz="2400" dirty="0" err="1">
                <a:ea typeface="+mn-lt"/>
                <a:cs typeface="+mn-lt"/>
              </a:rPr>
              <a:t>tous</a:t>
            </a:r>
            <a:r>
              <a:rPr lang="en-US" sz="2400" dirty="0">
                <a:ea typeface="+mn-lt"/>
                <a:cs typeface="+mn-lt"/>
              </a:rPr>
              <a:t> moment.</a:t>
            </a:r>
            <a:br>
              <a:rPr lang="en-US" sz="2400" dirty="0">
                <a:ea typeface="+mn-lt"/>
                <a:cs typeface="+mn-lt"/>
              </a:rPr>
            </a:b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Et </a:t>
            </a:r>
            <a:r>
              <a:rPr lang="en-US" sz="2400" dirty="0" err="1">
                <a:ea typeface="+mn-lt"/>
                <a:cs typeface="+mn-lt"/>
              </a:rPr>
              <a:t>suivent</a:t>
            </a:r>
            <a:r>
              <a:rPr lang="en-US" sz="2400" dirty="0">
                <a:ea typeface="+mn-lt"/>
                <a:cs typeface="+mn-lt"/>
              </a:rPr>
              <a:t> la meme </a:t>
            </a:r>
            <a:r>
              <a:rPr lang="en-US" sz="2400" dirty="0" err="1">
                <a:ea typeface="+mn-lt"/>
                <a:cs typeface="+mn-lt"/>
              </a:rPr>
              <a:t>répartion</a:t>
            </a:r>
            <a:r>
              <a:rPr lang="en-US" sz="2400" dirty="0">
                <a:ea typeface="+mn-lt"/>
                <a:cs typeface="+mn-lt"/>
              </a:rPr>
              <a:t> des roles. les </a:t>
            </a:r>
            <a:r>
              <a:rPr lang="en-US" sz="2400" dirty="0" err="1">
                <a:ea typeface="+mn-lt"/>
                <a:cs typeface="+mn-lt"/>
              </a:rPr>
              <a:t>directeures</a:t>
            </a:r>
            <a:r>
              <a:rPr lang="en-US" sz="2400" dirty="0">
                <a:ea typeface="+mn-lt"/>
                <a:cs typeface="+mn-lt"/>
              </a:rPr>
              <a:t> et les </a:t>
            </a:r>
            <a:r>
              <a:rPr lang="en-US" sz="2400" dirty="0" err="1">
                <a:ea typeface="+mn-lt"/>
                <a:cs typeface="+mn-lt"/>
              </a:rPr>
              <a:t>secrétaires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peuvent</a:t>
            </a:r>
            <a:r>
              <a:rPr lang="en-US" sz="2400" dirty="0">
                <a:ea typeface="+mn-lt"/>
                <a:cs typeface="+mn-lt"/>
              </a:rPr>
              <a:t> consulter les </a:t>
            </a:r>
            <a:r>
              <a:rPr lang="en-US" sz="2400" dirty="0" err="1">
                <a:ea typeface="+mn-lt"/>
                <a:cs typeface="+mn-lt"/>
              </a:rPr>
              <a:t>emploies</a:t>
            </a:r>
            <a:r>
              <a:rPr lang="en-US" sz="2400" dirty="0">
                <a:ea typeface="+mn-lt"/>
                <a:cs typeface="+mn-lt"/>
              </a:rPr>
              <a:t> des temps de </a:t>
            </a:r>
            <a:r>
              <a:rPr lang="en-US" sz="2400" dirty="0" err="1">
                <a:ea typeface="+mn-lt"/>
                <a:cs typeface="+mn-lt"/>
              </a:rPr>
              <a:t>tous</a:t>
            </a:r>
            <a:r>
              <a:rPr lang="en-US" sz="2400" dirty="0">
                <a:ea typeface="+mn-lt"/>
                <a:cs typeface="+mn-lt"/>
              </a:rPr>
              <a:t> les </a:t>
            </a:r>
            <a:r>
              <a:rPr lang="en-US" sz="2400" dirty="0" err="1">
                <a:ea typeface="+mn-lt"/>
                <a:cs typeface="+mn-lt"/>
              </a:rPr>
              <a:t>formateures</a:t>
            </a:r>
            <a:r>
              <a:rPr lang="en-US" sz="2400" dirty="0">
                <a:ea typeface="+mn-lt"/>
                <a:cs typeface="+mn-lt"/>
              </a:rPr>
              <a:t>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 </a:t>
            </a:r>
            <a:br>
              <a:rPr lang="en-US" sz="2400" dirty="0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3528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A screenshot of text&#10;&#10;Description generated with high confidence">
            <a:extLst>
              <a:ext uri="{FF2B5EF4-FFF2-40B4-BE49-F238E27FC236}">
                <a16:creationId xmlns:a16="http://schemas.microsoft.com/office/drawing/2014/main" id="{1B70760E-892C-468B-B162-B33F6FF7F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198" y="7773"/>
            <a:ext cx="8060849" cy="676277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88256C-F550-4FB3-9308-F285B507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Emploie</a:t>
            </a:r>
            <a:r>
              <a:rPr lang="en-US" sz="3600" dirty="0">
                <a:solidFill>
                  <a:srgbClr val="FFFFFF"/>
                </a:solidFill>
              </a:rPr>
              <a:t> du temps 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 err="1">
                <a:solidFill>
                  <a:srgbClr val="FFFFFF"/>
                </a:solidFill>
              </a:rPr>
              <a:t>vue</a:t>
            </a:r>
            <a:r>
              <a:rPr lang="en-US" sz="3600" dirty="0">
                <a:solidFill>
                  <a:srgbClr val="FFFFFF"/>
                </a:solidFill>
              </a:rPr>
              <a:t> :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(</a:t>
            </a:r>
            <a:r>
              <a:rPr lang="en-US" sz="3600" dirty="0" err="1">
                <a:solidFill>
                  <a:srgbClr val="FFFFFF"/>
                </a:solidFill>
              </a:rPr>
              <a:t>directeur</a:t>
            </a:r>
            <a:r>
              <a:rPr lang="en-US" sz="3600" dirty="0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576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B70760E-892C-468B-B162-B33F6FF7F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198" y="4468"/>
            <a:ext cx="7960208" cy="684127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88256C-F550-4FB3-9308-F285B507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Emploie</a:t>
            </a:r>
            <a:r>
              <a:rPr lang="en-US" sz="3600" dirty="0">
                <a:solidFill>
                  <a:srgbClr val="FFFFFF"/>
                </a:solidFill>
              </a:rPr>
              <a:t> du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temps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 err="1">
                <a:solidFill>
                  <a:srgbClr val="FFFFFF"/>
                </a:solidFill>
              </a:rPr>
              <a:t>vue</a:t>
            </a:r>
            <a:r>
              <a:rPr lang="en-US" sz="3600" dirty="0">
                <a:solidFill>
                  <a:srgbClr val="FFFFFF"/>
                </a:solidFill>
              </a:rPr>
              <a:t>: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(</a:t>
            </a:r>
            <a:r>
              <a:rPr lang="en-US" sz="3600" dirty="0" err="1">
                <a:solidFill>
                  <a:srgbClr val="FFFFFF"/>
                </a:solidFill>
              </a:rPr>
              <a:t>formateur</a:t>
            </a:r>
            <a:r>
              <a:rPr lang="en-US" sz="3600" dirty="0">
                <a:solidFill>
                  <a:srgbClr val="FFFFFF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3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D5C1-82B1-4983-84F6-9DD8E9C7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C45E-BB80-44E3-89DE-013C031B1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173" y="2180496"/>
            <a:ext cx="9649389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Dans le cadre de mon DUT Informatique, </a:t>
            </a:r>
            <a:r>
              <a:rPr lang="en-US" sz="2400" err="1">
                <a:ea typeface="+mn-lt"/>
                <a:cs typeface="+mn-lt"/>
              </a:rPr>
              <a:t>J'ai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eu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l’occasion</a:t>
            </a:r>
            <a:r>
              <a:rPr lang="en-US" sz="2400">
                <a:ea typeface="+mn-lt"/>
                <a:cs typeface="+mn-lt"/>
              </a:rPr>
              <a:t> de </a:t>
            </a:r>
            <a:r>
              <a:rPr lang="en-US" sz="2400" err="1">
                <a:ea typeface="+mn-lt"/>
                <a:cs typeface="+mn-lt"/>
              </a:rPr>
              <a:t>réaliser</a:t>
            </a:r>
            <a:r>
              <a:rPr lang="en-US" sz="2400">
                <a:ea typeface="+mn-lt"/>
                <a:cs typeface="+mn-lt"/>
              </a:rPr>
              <a:t> mon stage avec un des </a:t>
            </a:r>
            <a:r>
              <a:rPr lang="en-US" sz="2400" err="1">
                <a:ea typeface="+mn-lt"/>
                <a:cs typeface="+mn-lt"/>
              </a:rPr>
              <a:t>gros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formateurs</a:t>
            </a:r>
            <a:r>
              <a:rPr lang="en-US" sz="2400">
                <a:ea typeface="+mn-lt"/>
                <a:cs typeface="+mn-lt"/>
              </a:rPr>
              <a:t> que </a:t>
            </a:r>
            <a:r>
              <a:rPr lang="en-US" sz="2400" err="1">
                <a:ea typeface="+mn-lt"/>
                <a:cs typeface="+mn-lt"/>
              </a:rPr>
              <a:t>je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respecte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énormement</a:t>
            </a: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"Monsieur Hicham Fakhouri".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 </a:t>
            </a:r>
            <a:endParaRPr lang="en-US" sz="2400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9172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B70760E-892C-468B-B162-B33F6FF7F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198" y="1093"/>
            <a:ext cx="7960208" cy="686239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88256C-F550-4FB3-9308-F285B507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Ajouter</a:t>
            </a:r>
            <a:r>
              <a:rPr lang="en-US" sz="3600" dirty="0">
                <a:solidFill>
                  <a:srgbClr val="FFFFFF"/>
                </a:solidFill>
              </a:rPr>
              <a:t> séance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(</a:t>
            </a:r>
            <a:r>
              <a:rPr lang="en-US" sz="3600" dirty="0" err="1">
                <a:solidFill>
                  <a:srgbClr val="FFFFFF"/>
                </a:solidFill>
              </a:rPr>
              <a:t>formateur</a:t>
            </a:r>
            <a:r>
              <a:rPr lang="en-US" sz="3600" dirty="0">
                <a:solidFill>
                  <a:srgbClr val="FFFFFF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44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F206-D88F-4721-97E7-9C5B29F0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PANEL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2DE1C-6294-4C0A-8113-EA2FB35EC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034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400" err="1">
                <a:ea typeface="+mn-lt"/>
                <a:cs typeface="+mn-lt"/>
              </a:rPr>
              <a:t>Inspiré</a:t>
            </a:r>
            <a:r>
              <a:rPr lang="en-US" sz="2400" dirty="0">
                <a:ea typeface="+mn-lt"/>
                <a:cs typeface="+mn-lt"/>
              </a:rPr>
              <a:t> de la panel Admin du </a:t>
            </a:r>
            <a:r>
              <a:rPr lang="en-US" sz="2400" err="1">
                <a:ea typeface="+mn-lt"/>
                <a:cs typeface="+mn-lt"/>
              </a:rPr>
              <a:t>framwork</a:t>
            </a:r>
            <a:r>
              <a:rPr lang="en-US" sz="2400" dirty="0">
                <a:ea typeface="+mn-lt"/>
                <a:cs typeface="+mn-lt"/>
              </a:rPr>
              <a:t> Django la panel admin de </a:t>
            </a:r>
            <a:r>
              <a:rPr lang="en-US" sz="2400" err="1">
                <a:ea typeface="+mn-lt"/>
                <a:cs typeface="+mn-lt"/>
              </a:rPr>
              <a:t>l’application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n’est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autorisé</a:t>
            </a:r>
            <a:r>
              <a:rPr lang="en-US" sz="2400" dirty="0">
                <a:ea typeface="+mn-lt"/>
                <a:cs typeface="+mn-lt"/>
              </a:rPr>
              <a:t> que pour </a:t>
            </a:r>
            <a:r>
              <a:rPr lang="en-US" sz="2400" err="1">
                <a:ea typeface="+mn-lt"/>
                <a:cs typeface="+mn-lt"/>
              </a:rPr>
              <a:t>l’administrateur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systeme</a:t>
            </a:r>
            <a:r>
              <a:rPr lang="en-US" sz="2400" dirty="0">
                <a:ea typeface="+mn-lt"/>
                <a:cs typeface="+mn-lt"/>
              </a:rPr>
              <a:t>, les </a:t>
            </a:r>
            <a:r>
              <a:rPr lang="en-US" sz="2400" err="1">
                <a:ea typeface="+mn-lt"/>
                <a:cs typeface="+mn-lt"/>
              </a:rPr>
              <a:t>secrétaires</a:t>
            </a:r>
            <a:r>
              <a:rPr lang="en-US" sz="2400" dirty="0">
                <a:ea typeface="+mn-lt"/>
                <a:cs typeface="+mn-lt"/>
              </a:rPr>
              <a:t>, et les </a:t>
            </a:r>
            <a:r>
              <a:rPr lang="en-US" sz="2400" err="1">
                <a:ea typeface="+mn-lt"/>
                <a:cs typeface="+mn-lt"/>
              </a:rPr>
              <a:t>directeurs</a:t>
            </a:r>
            <a:r>
              <a:rPr lang="en-US" sz="2400" dirty="0">
                <a:ea typeface="+mn-lt"/>
                <a:cs typeface="+mn-lt"/>
              </a:rPr>
              <a:t> </a:t>
            </a:r>
            <a:br>
              <a:rPr lang="en-US" sz="2400" dirty="0">
                <a:ea typeface="+mn-lt"/>
                <a:cs typeface="+mn-lt"/>
              </a:rPr>
            </a:b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Plus que </a:t>
            </a:r>
            <a:r>
              <a:rPr lang="en-US" sz="2400" dirty="0" err="1">
                <a:ea typeface="+mn-lt"/>
                <a:cs typeface="+mn-lt"/>
              </a:rPr>
              <a:t>ça</a:t>
            </a:r>
            <a:r>
              <a:rPr lang="en-US" sz="2400" dirty="0">
                <a:ea typeface="+mn-lt"/>
                <a:cs typeface="+mn-lt"/>
              </a:rPr>
              <a:t> le role du stagiaire dans </a:t>
            </a:r>
            <a:r>
              <a:rPr lang="en-US" sz="2400" dirty="0" err="1">
                <a:ea typeface="+mn-lt"/>
                <a:cs typeface="+mn-lt"/>
              </a:rPr>
              <a:t>cette</a:t>
            </a:r>
            <a:r>
              <a:rPr lang="en-US" sz="2400" dirty="0">
                <a:ea typeface="+mn-lt"/>
                <a:cs typeface="+mn-lt"/>
              </a:rPr>
              <a:t> panel </a:t>
            </a:r>
            <a:r>
              <a:rPr lang="en-US" sz="2400" dirty="0" err="1">
                <a:ea typeface="+mn-lt"/>
                <a:cs typeface="+mn-lt"/>
              </a:rPr>
              <a:t>est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limité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il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peut</a:t>
            </a:r>
            <a:r>
              <a:rPr lang="en-US" sz="2400" dirty="0">
                <a:ea typeface="+mn-lt"/>
                <a:cs typeface="+mn-lt"/>
              </a:rPr>
              <a:t> que changer les </a:t>
            </a:r>
            <a:r>
              <a:rPr lang="en-US" sz="2400" dirty="0" err="1">
                <a:ea typeface="+mn-lt"/>
                <a:cs typeface="+mn-lt"/>
              </a:rPr>
              <a:t>informations</a:t>
            </a:r>
            <a:r>
              <a:rPr lang="en-US" sz="2400" dirty="0">
                <a:ea typeface="+mn-lt"/>
                <a:cs typeface="+mn-lt"/>
              </a:rPr>
              <a:t> des </a:t>
            </a:r>
            <a:r>
              <a:rPr lang="en-US" sz="2400" dirty="0" err="1">
                <a:ea typeface="+mn-lt"/>
                <a:cs typeface="+mn-lt"/>
              </a:rPr>
              <a:t>groupes</a:t>
            </a:r>
            <a:r>
              <a:rPr lang="en-US" sz="2400" dirty="0">
                <a:ea typeface="+mn-lt"/>
                <a:cs typeface="+mn-lt"/>
              </a:rPr>
              <a:t>, et les </a:t>
            </a:r>
            <a:r>
              <a:rPr lang="en-US" sz="2400" dirty="0" err="1">
                <a:ea typeface="+mn-lt"/>
                <a:cs typeface="+mn-lt"/>
              </a:rPr>
              <a:t>infos</a:t>
            </a:r>
            <a:r>
              <a:rPr lang="en-US" sz="2400" dirty="0">
                <a:ea typeface="+mn-lt"/>
                <a:cs typeface="+mn-lt"/>
              </a:rPr>
              <a:t> des </a:t>
            </a:r>
            <a:r>
              <a:rPr lang="en-US" sz="2400" dirty="0" err="1">
                <a:ea typeface="+mn-lt"/>
                <a:cs typeface="+mn-lt"/>
              </a:rPr>
              <a:t>etudiants</a:t>
            </a:r>
            <a:r>
              <a:rPr lang="en-US" sz="2400" dirty="0">
                <a:ea typeface="+mn-lt"/>
                <a:cs typeface="+mn-lt"/>
              </a:rPr>
              <a:t>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 </a:t>
            </a:r>
            <a:br>
              <a:rPr lang="en-US" sz="2400" dirty="0">
                <a:ea typeface="+mn-lt"/>
                <a:cs typeface="+mn-lt"/>
              </a:rPr>
            </a:b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 </a:t>
            </a:r>
            <a:br>
              <a:rPr lang="en-US" sz="2400" dirty="0">
                <a:ea typeface="+mn-lt"/>
                <a:cs typeface="+mn-lt"/>
              </a:rPr>
            </a:b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3962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F206-D88F-4721-97E7-9C5B29F0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PANEL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2DE1C-6294-4C0A-8113-EA2FB35EC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034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Le </a:t>
            </a:r>
            <a:r>
              <a:rPr lang="en-US" sz="2400" err="1">
                <a:ea typeface="+mn-lt"/>
                <a:cs typeface="+mn-lt"/>
              </a:rPr>
              <a:t>changement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lui</a:t>
            </a:r>
            <a:r>
              <a:rPr lang="en-US" sz="2400" dirty="0">
                <a:ea typeface="+mn-lt"/>
                <a:cs typeface="+mn-lt"/>
              </a:rPr>
              <a:t> meme </a:t>
            </a:r>
            <a:r>
              <a:rPr lang="en-US" sz="2400" err="1">
                <a:ea typeface="+mn-lt"/>
                <a:cs typeface="+mn-lt"/>
              </a:rPr>
              <a:t>quand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il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est</a:t>
            </a:r>
            <a:r>
              <a:rPr lang="en-US" sz="2400" dirty="0">
                <a:ea typeface="+mn-lt"/>
                <a:cs typeface="+mn-lt"/>
              </a:rPr>
              <a:t> fait par un stagiaire </a:t>
            </a:r>
            <a:r>
              <a:rPr lang="en-US" sz="2400" err="1">
                <a:ea typeface="+mn-lt"/>
                <a:cs typeface="+mn-lt"/>
              </a:rPr>
              <a:t>n’est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ni</a:t>
            </a:r>
            <a:r>
              <a:rPr lang="en-US" sz="2400" dirty="0">
                <a:ea typeface="+mn-lt"/>
                <a:cs typeface="+mn-lt"/>
              </a:rPr>
              <a:t> permanent, </a:t>
            </a:r>
            <a:r>
              <a:rPr lang="en-US" sz="2400" err="1">
                <a:ea typeface="+mn-lt"/>
                <a:cs typeface="+mn-lt"/>
              </a:rPr>
              <a:t>ni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visualiser</a:t>
            </a:r>
            <a:r>
              <a:rPr lang="en-US" sz="2400" dirty="0">
                <a:ea typeface="+mn-lt"/>
                <a:cs typeface="+mn-lt"/>
              </a:rPr>
              <a:t> par les </a:t>
            </a:r>
            <a:r>
              <a:rPr lang="en-US" sz="2400" err="1">
                <a:ea typeface="+mn-lt"/>
                <a:cs typeface="+mn-lt"/>
              </a:rPr>
              <a:t>utilisateurs</a:t>
            </a:r>
            <a:r>
              <a:rPr lang="en-US" sz="2400" dirty="0">
                <a:ea typeface="+mn-lt"/>
                <a:cs typeface="+mn-lt"/>
              </a:rPr>
              <a:t> de </a:t>
            </a:r>
            <a:r>
              <a:rPr lang="en-US" sz="2400" err="1">
                <a:ea typeface="+mn-lt"/>
                <a:cs typeface="+mn-lt"/>
              </a:rPr>
              <a:t>l’application</a:t>
            </a:r>
            <a:r>
              <a:rPr lang="en-US" sz="2400" dirty="0">
                <a:ea typeface="+mn-lt"/>
                <a:cs typeface="+mn-lt"/>
              </a:rPr>
              <a:t>,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err="1">
                <a:ea typeface="+mn-lt"/>
                <a:cs typeface="+mn-lt"/>
              </a:rPr>
              <a:t>il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est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simplement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stocké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jusqu’a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ce</a:t>
            </a:r>
            <a:r>
              <a:rPr lang="en-US" sz="2400" dirty="0">
                <a:ea typeface="+mn-lt"/>
                <a:cs typeface="+mn-lt"/>
              </a:rPr>
              <a:t> que un </a:t>
            </a:r>
            <a:r>
              <a:rPr lang="en-US" sz="2400" err="1">
                <a:ea typeface="+mn-lt"/>
                <a:cs typeface="+mn-lt"/>
              </a:rPr>
              <a:t>directeur</a:t>
            </a:r>
            <a:r>
              <a:rPr lang="en-US" sz="2400" dirty="0">
                <a:ea typeface="+mn-lt"/>
                <a:cs typeface="+mn-lt"/>
              </a:rPr>
              <a:t> le </a:t>
            </a:r>
            <a:r>
              <a:rPr lang="en-US" sz="2400" err="1">
                <a:ea typeface="+mn-lt"/>
                <a:cs typeface="+mn-lt"/>
              </a:rPr>
              <a:t>confirme</a:t>
            </a:r>
            <a:r>
              <a:rPr lang="en-US" sz="2400" dirty="0">
                <a:ea typeface="+mn-lt"/>
                <a:cs typeface="+mn-lt"/>
              </a:rPr>
              <a:t> dans la page des notifications.</a:t>
            </a:r>
            <a:br>
              <a:rPr lang="en-US" sz="2400" dirty="0">
                <a:ea typeface="+mn-lt"/>
                <a:cs typeface="+mn-lt"/>
              </a:rPr>
            </a:b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Par </a:t>
            </a:r>
            <a:r>
              <a:rPr lang="en-US" sz="2400" err="1">
                <a:ea typeface="+mn-lt"/>
                <a:cs typeface="+mn-lt"/>
              </a:rPr>
              <a:t>contre</a:t>
            </a:r>
            <a:r>
              <a:rPr lang="en-US" sz="2400" dirty="0">
                <a:ea typeface="+mn-lt"/>
                <a:cs typeface="+mn-lt"/>
              </a:rPr>
              <a:t> les </a:t>
            </a:r>
            <a:r>
              <a:rPr lang="en-US" sz="2400" err="1">
                <a:ea typeface="+mn-lt"/>
                <a:cs typeface="+mn-lt"/>
              </a:rPr>
              <a:t>changement</a:t>
            </a:r>
            <a:r>
              <a:rPr lang="en-US" sz="2400" dirty="0">
                <a:ea typeface="+mn-lt"/>
                <a:cs typeface="+mn-lt"/>
              </a:rPr>
              <a:t> mis par les </a:t>
            </a:r>
            <a:r>
              <a:rPr lang="en-US" sz="2400" dirty="0" err="1">
                <a:ea typeface="+mn-lt"/>
                <a:cs typeface="+mn-lt"/>
              </a:rPr>
              <a:t>directeurs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feront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directement</a:t>
            </a:r>
            <a:r>
              <a:rPr lang="en-US" sz="2400" dirty="0">
                <a:ea typeface="+mn-lt"/>
                <a:cs typeface="+mn-lt"/>
              </a:rPr>
              <a:t> les </a:t>
            </a:r>
            <a:r>
              <a:rPr lang="en-US" sz="2400" dirty="0" err="1">
                <a:ea typeface="+mn-lt"/>
                <a:cs typeface="+mn-lt"/>
              </a:rPr>
              <a:t>changement</a:t>
            </a:r>
            <a:r>
              <a:rPr lang="en-US" sz="2400" dirty="0">
                <a:ea typeface="+mn-lt"/>
                <a:cs typeface="+mn-lt"/>
              </a:rPr>
              <a:t> sur </a:t>
            </a:r>
            <a:r>
              <a:rPr lang="en-US" sz="2400" dirty="0" err="1">
                <a:ea typeface="+mn-lt"/>
                <a:cs typeface="+mn-lt"/>
              </a:rPr>
              <a:t>l’instance</a:t>
            </a:r>
            <a:r>
              <a:rPr lang="en-US" sz="2400" dirty="0">
                <a:ea typeface="+mn-lt"/>
                <a:cs typeface="+mn-lt"/>
              </a:rPr>
              <a:t> dans la base de </a:t>
            </a:r>
            <a:r>
              <a:rPr lang="en-US" sz="2400" dirty="0" err="1">
                <a:ea typeface="+mn-lt"/>
                <a:cs typeface="+mn-lt"/>
              </a:rPr>
              <a:t>données</a:t>
            </a:r>
            <a:r>
              <a:rPr lang="en-US" sz="2400" dirty="0">
                <a:ea typeface="+mn-lt"/>
                <a:cs typeface="+mn-lt"/>
              </a:rPr>
              <a:t> !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 </a:t>
            </a:r>
            <a:br>
              <a:rPr lang="en-US" sz="2400" dirty="0">
                <a:ea typeface="+mn-lt"/>
                <a:cs typeface="+mn-lt"/>
              </a:rPr>
            </a:b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0021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B70760E-892C-468B-B162-B33F6FF7F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198" y="3749"/>
            <a:ext cx="7960208" cy="68570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88256C-F550-4FB3-9308-F285B507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Panel admin</a:t>
            </a:r>
          </a:p>
        </p:txBody>
      </p:sp>
    </p:spTree>
    <p:extLst>
      <p:ext uri="{BB962C8B-B14F-4D97-AF65-F5344CB8AC3E}">
        <p14:creationId xmlns:p14="http://schemas.microsoft.com/office/powerpoint/2010/main" val="2984558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B70760E-892C-468B-B162-B33F6FF7F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198" y="2870"/>
            <a:ext cx="7960208" cy="685884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88256C-F550-4FB3-9308-F285B507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Editer</a:t>
            </a:r>
            <a:r>
              <a:rPr lang="en-US" sz="3600" dirty="0">
                <a:solidFill>
                  <a:srgbClr val="FFFFFF"/>
                </a:solidFill>
              </a:rPr>
              <a:t> en panel admin</a:t>
            </a:r>
          </a:p>
        </p:txBody>
      </p:sp>
    </p:spTree>
    <p:extLst>
      <p:ext uri="{BB962C8B-B14F-4D97-AF65-F5344CB8AC3E}">
        <p14:creationId xmlns:p14="http://schemas.microsoft.com/office/powerpoint/2010/main" val="3669658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0294-205B-4680-A640-95B74E37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98323-B236-4648-B178-684A42604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971250"/>
            <a:ext cx="11029615" cy="410962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 err="1">
                <a:ea typeface="+mn-lt"/>
                <a:cs typeface="+mn-lt"/>
              </a:rPr>
              <a:t>J’ai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mentionner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précedement</a:t>
            </a:r>
            <a:r>
              <a:rPr lang="en-US" sz="2800" dirty="0">
                <a:ea typeface="+mn-lt"/>
                <a:cs typeface="+mn-lt"/>
              </a:rPr>
              <a:t> la page de notifications, </a:t>
            </a:r>
            <a:r>
              <a:rPr lang="en-US" sz="2800" dirty="0" err="1">
                <a:ea typeface="+mn-lt"/>
                <a:cs typeface="+mn-lt"/>
              </a:rPr>
              <a:t>c’est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une</a:t>
            </a:r>
            <a:r>
              <a:rPr lang="en-US" sz="2800" dirty="0">
                <a:ea typeface="+mn-lt"/>
                <a:cs typeface="+mn-lt"/>
              </a:rPr>
              <a:t> page accessible que par les </a:t>
            </a:r>
            <a:r>
              <a:rPr lang="en-US" sz="2800" dirty="0" err="1">
                <a:ea typeface="+mn-lt"/>
                <a:cs typeface="+mn-lt"/>
              </a:rPr>
              <a:t>directeurs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où</a:t>
            </a:r>
            <a:r>
              <a:rPr lang="en-US" sz="2800" dirty="0">
                <a:ea typeface="+mn-lt"/>
                <a:cs typeface="+mn-lt"/>
              </a:rPr>
              <a:t> les </a:t>
            </a:r>
            <a:r>
              <a:rPr lang="en-US" sz="2800" dirty="0" err="1">
                <a:ea typeface="+mn-lt"/>
                <a:cs typeface="+mn-lt"/>
              </a:rPr>
              <a:t>changement</a:t>
            </a:r>
            <a:r>
              <a:rPr lang="en-US" sz="2800" dirty="0">
                <a:ea typeface="+mn-lt"/>
                <a:cs typeface="+mn-lt"/>
              </a:rPr>
              <a:t>  </a:t>
            </a:r>
            <a:br>
              <a:rPr lang="en-US" sz="2800" dirty="0">
                <a:ea typeface="+mn-lt"/>
                <a:cs typeface="+mn-lt"/>
              </a:rPr>
            </a:br>
            <a:r>
              <a:rPr lang="en-US" sz="2800" dirty="0" err="1">
                <a:ea typeface="+mn-lt"/>
                <a:cs typeface="+mn-lt"/>
              </a:rPr>
              <a:t>sont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affichés</a:t>
            </a:r>
            <a:r>
              <a:rPr lang="en-US" sz="2800" dirty="0">
                <a:ea typeface="+mn-lt"/>
                <a:cs typeface="+mn-lt"/>
              </a:rPr>
              <a:t> dans </a:t>
            </a:r>
            <a:r>
              <a:rPr lang="en-US" sz="2800" dirty="0" err="1">
                <a:ea typeface="+mn-lt"/>
                <a:cs typeface="+mn-lt"/>
              </a:rPr>
              <a:t>l’ordre</a:t>
            </a:r>
            <a:r>
              <a:rPr lang="en-US" sz="2800" dirty="0">
                <a:ea typeface="+mn-lt"/>
                <a:cs typeface="+mn-lt"/>
              </a:rPr>
              <a:t> fait !</a:t>
            </a:r>
            <a:br>
              <a:rPr lang="en-US" sz="2800" dirty="0">
                <a:ea typeface="+mn-lt"/>
                <a:cs typeface="+mn-lt"/>
              </a:rPr>
            </a:br>
            <a:r>
              <a:rPr lang="en-US" sz="2800" dirty="0">
                <a:ea typeface="+mn-lt"/>
                <a:cs typeface="+mn-lt"/>
              </a:rPr>
              <a:t> </a:t>
            </a:r>
            <a:br>
              <a:rPr lang="en-US" sz="2800" dirty="0">
                <a:ea typeface="+mn-lt"/>
                <a:cs typeface="+mn-lt"/>
              </a:rPr>
            </a:br>
            <a:r>
              <a:rPr lang="en-US" sz="2800" dirty="0" err="1">
                <a:ea typeface="+mn-lt"/>
                <a:cs typeface="+mn-lt"/>
              </a:rPr>
              <a:t>Quand</a:t>
            </a:r>
            <a:r>
              <a:rPr lang="en-US" sz="2800" dirty="0">
                <a:ea typeface="+mn-lt"/>
                <a:cs typeface="+mn-lt"/>
              </a:rPr>
              <a:t> on </a:t>
            </a:r>
            <a:r>
              <a:rPr lang="en-US" sz="2800" dirty="0" err="1">
                <a:ea typeface="+mn-lt"/>
                <a:cs typeface="+mn-lt"/>
              </a:rPr>
              <a:t>consulte</a:t>
            </a:r>
            <a:r>
              <a:rPr lang="en-US" sz="2800" dirty="0">
                <a:ea typeface="+mn-lt"/>
                <a:cs typeface="+mn-lt"/>
              </a:rPr>
              <a:t> le </a:t>
            </a:r>
            <a:r>
              <a:rPr lang="en-US" sz="2800" dirty="0" err="1">
                <a:ea typeface="+mn-lt"/>
                <a:cs typeface="+mn-lt"/>
              </a:rPr>
              <a:t>changement</a:t>
            </a:r>
            <a:r>
              <a:rPr lang="en-US" sz="2800" dirty="0">
                <a:ea typeface="+mn-lt"/>
                <a:cs typeface="+mn-lt"/>
              </a:rPr>
              <a:t> un "modal" </a:t>
            </a:r>
            <a:r>
              <a:rPr lang="en-US" sz="2800" dirty="0" err="1">
                <a:ea typeface="+mn-lt"/>
                <a:cs typeface="+mn-lt"/>
              </a:rPr>
              <a:t>est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affiché</a:t>
            </a:r>
            <a:r>
              <a:rPr lang="en-US" sz="2800" dirty="0">
                <a:ea typeface="+mn-lt"/>
                <a:cs typeface="+mn-lt"/>
              </a:rPr>
              <a:t> avec deux </a:t>
            </a:r>
            <a:r>
              <a:rPr lang="en-US" sz="2800" dirty="0" err="1">
                <a:ea typeface="+mn-lt"/>
                <a:cs typeface="+mn-lt"/>
              </a:rPr>
              <a:t>colones</a:t>
            </a:r>
            <a:r>
              <a:rPr lang="en-US" sz="2800" dirty="0">
                <a:ea typeface="+mn-lt"/>
                <a:cs typeface="+mn-lt"/>
              </a:rPr>
              <a:t>. La </a:t>
            </a:r>
            <a:r>
              <a:rPr lang="en-US" sz="2800" dirty="0" err="1">
                <a:ea typeface="+mn-lt"/>
                <a:cs typeface="+mn-lt"/>
              </a:rPr>
              <a:t>colone</a:t>
            </a:r>
            <a:r>
              <a:rPr lang="en-US" sz="2800" dirty="0">
                <a:ea typeface="+mn-lt"/>
                <a:cs typeface="+mn-lt"/>
              </a:rPr>
              <a:t> de gauche </a:t>
            </a:r>
            <a:r>
              <a:rPr lang="en-US" sz="2800" dirty="0" err="1">
                <a:ea typeface="+mn-lt"/>
                <a:cs typeface="+mn-lt"/>
              </a:rPr>
              <a:t>contient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l’instance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originale</a:t>
            </a:r>
            <a:r>
              <a:rPr lang="en-US" sz="2800" dirty="0">
                <a:ea typeface="+mn-lt"/>
                <a:cs typeface="+mn-lt"/>
              </a:rPr>
              <a:t>.  </a:t>
            </a:r>
            <a:br>
              <a:rPr lang="en-US" sz="2800" dirty="0">
                <a:ea typeface="+mn-lt"/>
                <a:cs typeface="+mn-lt"/>
              </a:rPr>
            </a:br>
            <a:r>
              <a:rPr lang="en-US" sz="2800" dirty="0">
                <a:ea typeface="+mn-lt"/>
                <a:cs typeface="+mn-lt"/>
              </a:rPr>
              <a:t>La </a:t>
            </a:r>
            <a:r>
              <a:rPr lang="en-US" sz="2800" dirty="0" err="1">
                <a:ea typeface="+mn-lt"/>
                <a:cs typeface="+mn-lt"/>
              </a:rPr>
              <a:t>colone</a:t>
            </a:r>
            <a:r>
              <a:rPr lang="en-US" sz="2800" dirty="0">
                <a:ea typeface="+mn-lt"/>
                <a:cs typeface="+mn-lt"/>
              </a:rPr>
              <a:t> à droite </a:t>
            </a:r>
            <a:r>
              <a:rPr lang="en-US" sz="2800" dirty="0" err="1">
                <a:ea typeface="+mn-lt"/>
                <a:cs typeface="+mn-lt"/>
              </a:rPr>
              <a:t>contient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l’instance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modifié</a:t>
            </a:r>
            <a:r>
              <a:rPr lang="en-US" sz="2800" dirty="0">
                <a:ea typeface="+mn-lt"/>
                <a:cs typeface="+mn-lt"/>
              </a:rPr>
              <a:t>. </a:t>
            </a:r>
            <a:br>
              <a:rPr lang="en-US" sz="2800" dirty="0">
                <a:ea typeface="+mn-lt"/>
                <a:cs typeface="+mn-lt"/>
              </a:rPr>
            </a:br>
            <a:br>
              <a:rPr lang="en-US" sz="2800" dirty="0">
                <a:ea typeface="+mn-lt"/>
                <a:cs typeface="+mn-lt"/>
              </a:rPr>
            </a:br>
            <a:r>
              <a:rPr lang="en-US" sz="2800" dirty="0">
                <a:ea typeface="+mn-lt"/>
                <a:cs typeface="+mn-lt"/>
              </a:rPr>
              <a:t>Le modal </a:t>
            </a:r>
            <a:r>
              <a:rPr lang="en-US" sz="2800" dirty="0" err="1">
                <a:ea typeface="+mn-lt"/>
                <a:cs typeface="+mn-lt"/>
              </a:rPr>
              <a:t>contient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aussi</a:t>
            </a:r>
            <a:r>
              <a:rPr lang="en-US" sz="2800" dirty="0">
                <a:ea typeface="+mn-lt"/>
                <a:cs typeface="+mn-lt"/>
              </a:rPr>
              <a:t> 2 </a:t>
            </a:r>
            <a:r>
              <a:rPr lang="en-US" sz="2800" dirty="0" err="1">
                <a:ea typeface="+mn-lt"/>
                <a:cs typeface="+mn-lt"/>
              </a:rPr>
              <a:t>bouttons</a:t>
            </a:r>
            <a:r>
              <a:rPr lang="en-US" sz="2800" dirty="0">
                <a:ea typeface="+mn-lt"/>
                <a:cs typeface="+mn-lt"/>
              </a:rPr>
              <a:t>. Un pour </a:t>
            </a:r>
            <a:r>
              <a:rPr lang="en-US" sz="2800" dirty="0" err="1">
                <a:ea typeface="+mn-lt"/>
                <a:cs typeface="+mn-lt"/>
              </a:rPr>
              <a:t>valider</a:t>
            </a:r>
            <a:r>
              <a:rPr lang="en-US" sz="2800" dirty="0">
                <a:ea typeface="+mn-lt"/>
                <a:cs typeface="+mn-lt"/>
              </a:rPr>
              <a:t> le </a:t>
            </a:r>
            <a:r>
              <a:rPr lang="en-US" sz="2800" dirty="0" err="1">
                <a:ea typeface="+mn-lt"/>
                <a:cs typeface="+mn-lt"/>
              </a:rPr>
              <a:t>changement</a:t>
            </a:r>
            <a:r>
              <a:rPr lang="en-US" sz="2800" dirty="0">
                <a:ea typeface="+mn-lt"/>
                <a:cs typeface="+mn-lt"/>
              </a:rPr>
              <a:t> et un pour le </a:t>
            </a:r>
            <a:r>
              <a:rPr lang="en-US" sz="2800" dirty="0" err="1">
                <a:ea typeface="+mn-lt"/>
                <a:cs typeface="+mn-lt"/>
              </a:rPr>
              <a:t>suprimer</a:t>
            </a:r>
            <a:r>
              <a:rPr lang="en-US" sz="2800" dirty="0">
                <a:ea typeface="+mn-lt"/>
                <a:cs typeface="+mn-lt"/>
              </a:rPr>
              <a:t>.</a:t>
            </a:r>
            <a:br>
              <a:rPr lang="en-US" sz="2800" dirty="0">
                <a:ea typeface="+mn-lt"/>
                <a:cs typeface="+mn-lt"/>
              </a:rPr>
            </a:br>
            <a:br>
              <a:rPr lang="en-US" sz="2800" dirty="0">
                <a:ea typeface="+mn-lt"/>
                <a:cs typeface="+mn-lt"/>
              </a:rPr>
            </a:br>
            <a:endParaRPr lang="en-US" sz="28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1257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B70760E-892C-468B-B162-B33F6FF7F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198" y="-3539"/>
            <a:ext cx="7960208" cy="68572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88256C-F550-4FB3-9308-F285B507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615" y="1347338"/>
            <a:ext cx="3627915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Notifications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(</a:t>
            </a:r>
            <a:r>
              <a:rPr lang="en-US" sz="3600" dirty="0" err="1">
                <a:solidFill>
                  <a:srgbClr val="FFFFFF"/>
                </a:solidFill>
              </a:rPr>
              <a:t>directeur</a:t>
            </a:r>
            <a:r>
              <a:rPr lang="en-US" sz="3600" dirty="0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0281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B70760E-892C-468B-B162-B33F6FF7F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198" y="-4209"/>
            <a:ext cx="7960208" cy="685861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88256C-F550-4FB3-9308-F285B507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483" y="1419225"/>
            <a:ext cx="3599160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Approuver</a:t>
            </a:r>
            <a:r>
              <a:rPr lang="en-US" sz="3600" dirty="0">
                <a:solidFill>
                  <a:srgbClr val="FFFFFF"/>
                </a:solidFill>
              </a:rPr>
              <a:t> notifications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(</a:t>
            </a:r>
            <a:r>
              <a:rPr lang="en-US" sz="3600" dirty="0" err="1">
                <a:solidFill>
                  <a:srgbClr val="FFFFFF"/>
                </a:solidFill>
              </a:rPr>
              <a:t>directeur</a:t>
            </a:r>
            <a:r>
              <a:rPr lang="en-US" sz="3600" dirty="0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6783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72BA-B2B9-485A-9928-14A6FEB8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Seances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1421F-47E2-477E-8A1A-F9DF280CD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Les seances se </a:t>
            </a:r>
            <a:r>
              <a:rPr lang="en-US" sz="2400" err="1">
                <a:ea typeface="+mn-lt"/>
                <a:cs typeface="+mn-lt"/>
              </a:rPr>
              <a:t>divise</a:t>
            </a:r>
            <a:r>
              <a:rPr lang="en-US" sz="2400">
                <a:ea typeface="+mn-lt"/>
                <a:cs typeface="+mn-lt"/>
              </a:rPr>
              <a:t> en deux types : 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-- les seances permanents 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-- les seances de </a:t>
            </a:r>
            <a:r>
              <a:rPr lang="en-US" sz="2400" err="1">
                <a:ea typeface="+mn-lt"/>
                <a:cs typeface="+mn-lt"/>
              </a:rPr>
              <a:t>rattrapages</a:t>
            </a:r>
            <a:r>
              <a:rPr lang="en-US" sz="240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Une séance </a:t>
            </a:r>
            <a:r>
              <a:rPr lang="en-US" sz="2400" err="1">
                <a:ea typeface="+mn-lt"/>
                <a:cs typeface="+mn-lt"/>
              </a:rPr>
              <a:t>permanente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est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décrit</a:t>
            </a:r>
            <a:r>
              <a:rPr lang="en-US" sz="2400">
                <a:ea typeface="+mn-lt"/>
                <a:cs typeface="+mn-lt"/>
              </a:rPr>
              <a:t> en </a:t>
            </a:r>
            <a:r>
              <a:rPr lang="en-US" sz="2400" err="1">
                <a:ea typeface="+mn-lt"/>
                <a:cs typeface="+mn-lt"/>
              </a:rPr>
              <a:t>une</a:t>
            </a:r>
            <a:r>
              <a:rPr lang="en-US" sz="2400">
                <a:ea typeface="+mn-lt"/>
                <a:cs typeface="+mn-lt"/>
              </a:rPr>
              <a:t> par </a:t>
            </a:r>
            <a:r>
              <a:rPr lang="en-US" sz="2400" err="1">
                <a:ea typeface="+mn-lt"/>
                <a:cs typeface="+mn-lt"/>
              </a:rPr>
              <a:t>semaine</a:t>
            </a:r>
            <a:r>
              <a:rPr lang="en-US" sz="2400">
                <a:ea typeface="+mn-lt"/>
                <a:cs typeface="+mn-lt"/>
              </a:rPr>
              <a:t> et </a:t>
            </a:r>
            <a:r>
              <a:rPr lang="en-US" sz="2400" err="1">
                <a:ea typeface="+mn-lt"/>
                <a:cs typeface="+mn-lt"/>
              </a:rPr>
              <a:t>doit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avoir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plusieures</a:t>
            </a:r>
            <a:r>
              <a:rPr lang="en-US" sz="2400">
                <a:ea typeface="+mn-lt"/>
                <a:cs typeface="+mn-lt"/>
              </a:rPr>
              <a:t> instances,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err="1">
                <a:ea typeface="+mn-lt"/>
                <a:cs typeface="+mn-lt"/>
              </a:rPr>
              <a:t>Chaque</a:t>
            </a:r>
            <a:r>
              <a:rPr lang="en-US" sz="2400">
                <a:ea typeface="+mn-lt"/>
                <a:cs typeface="+mn-lt"/>
              </a:rPr>
              <a:t> instance de séance </a:t>
            </a:r>
            <a:r>
              <a:rPr lang="en-US" sz="2400" err="1">
                <a:ea typeface="+mn-lt"/>
                <a:cs typeface="+mn-lt"/>
              </a:rPr>
              <a:t>permanente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peut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avoir</a:t>
            </a:r>
            <a:r>
              <a:rPr lang="en-US" sz="2400">
                <a:ea typeface="+mn-lt"/>
                <a:cs typeface="+mn-lt"/>
              </a:rPr>
              <a:t> un à </a:t>
            </a:r>
            <a:r>
              <a:rPr lang="en-US" sz="2400" err="1">
                <a:ea typeface="+mn-lt"/>
                <a:cs typeface="+mn-lt"/>
              </a:rPr>
              <a:t>plusieures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contextes</a:t>
            </a:r>
            <a:r>
              <a:rPr lang="en-US" sz="2400">
                <a:ea typeface="+mn-lt"/>
                <a:cs typeface="+mn-lt"/>
              </a:rPr>
              <a:t> du module </a:t>
            </a:r>
            <a:r>
              <a:rPr lang="en-US" sz="2400" err="1">
                <a:ea typeface="+mn-lt"/>
                <a:cs typeface="+mn-lt"/>
              </a:rPr>
              <a:t>affecté</a:t>
            </a:r>
            <a:r>
              <a:rPr lang="en-US" sz="2400">
                <a:ea typeface="+mn-lt"/>
                <a:cs typeface="+mn-lt"/>
              </a:rPr>
              <a:t> à la séance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La séance de </a:t>
            </a:r>
            <a:r>
              <a:rPr lang="en-US" sz="2400" err="1">
                <a:ea typeface="+mn-lt"/>
                <a:cs typeface="+mn-lt"/>
              </a:rPr>
              <a:t>rattrapage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est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concidérer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comme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une</a:t>
            </a:r>
            <a:r>
              <a:rPr lang="en-US" sz="2400">
                <a:ea typeface="+mn-lt"/>
                <a:cs typeface="+mn-lt"/>
              </a:rPr>
              <a:t> instance de seance!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 </a:t>
            </a:r>
            <a:br>
              <a:rPr lang="en-US" sz="2400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5129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7900-98D5-4146-B356-35A9CBB3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Suivie</a:t>
            </a:r>
            <a:r>
              <a:rPr lang="en-US"/>
              <a:t> de 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0E24A-E1E9-4ACB-B22E-A83A1C803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On </a:t>
            </a:r>
            <a:r>
              <a:rPr lang="en-US" sz="2400" err="1">
                <a:ea typeface="+mn-lt"/>
                <a:cs typeface="+mn-lt"/>
              </a:rPr>
              <a:t>peut</a:t>
            </a:r>
            <a:r>
              <a:rPr lang="en-US" sz="2400">
                <a:ea typeface="+mn-lt"/>
                <a:cs typeface="+mn-lt"/>
              </a:rPr>
              <a:t> Toujours checker les seances </a:t>
            </a:r>
            <a:r>
              <a:rPr lang="en-US" sz="2400" err="1">
                <a:ea typeface="+mn-lt"/>
                <a:cs typeface="+mn-lt"/>
              </a:rPr>
              <a:t>faits</a:t>
            </a:r>
            <a:r>
              <a:rPr lang="en-US" sz="2400">
                <a:ea typeface="+mn-lt"/>
                <a:cs typeface="+mn-lt"/>
              </a:rPr>
              <a:t> par un </a:t>
            </a:r>
            <a:r>
              <a:rPr lang="en-US" sz="2400" err="1">
                <a:ea typeface="+mn-lt"/>
                <a:cs typeface="+mn-lt"/>
              </a:rPr>
              <a:t>formateur</a:t>
            </a:r>
            <a:r>
              <a:rPr lang="en-US" sz="2400">
                <a:ea typeface="+mn-lt"/>
                <a:cs typeface="+mn-lt"/>
              </a:rPr>
              <a:t> avec les </a:t>
            </a:r>
            <a:r>
              <a:rPr lang="en-US" sz="2400" err="1">
                <a:ea typeface="+mn-lt"/>
                <a:cs typeface="+mn-lt"/>
              </a:rPr>
              <a:t>contextes</a:t>
            </a:r>
            <a:r>
              <a:rPr lang="en-US" sz="2400">
                <a:ea typeface="+mn-lt"/>
                <a:cs typeface="+mn-lt"/>
              </a:rPr>
              <a:t> ! , </a:t>
            </a:r>
            <a:r>
              <a:rPr lang="en-US" sz="2400" err="1">
                <a:ea typeface="+mn-lt"/>
                <a:cs typeface="+mn-lt"/>
              </a:rPr>
              <a:t>mais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c'est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restreint</a:t>
            </a:r>
            <a:r>
              <a:rPr lang="en-US" sz="2400">
                <a:ea typeface="+mn-lt"/>
                <a:cs typeface="+mn-lt"/>
              </a:rPr>
              <a:t> au </a:t>
            </a:r>
            <a:r>
              <a:rPr lang="en-US" sz="2400" err="1">
                <a:ea typeface="+mn-lt"/>
                <a:cs typeface="+mn-lt"/>
              </a:rPr>
              <a:t>directeur</a:t>
            </a:r>
            <a:r>
              <a:rPr lang="en-US" sz="2400">
                <a:ea typeface="+mn-lt"/>
                <a:cs typeface="+mn-lt"/>
              </a:rPr>
              <a:t> et </a:t>
            </a:r>
            <a:r>
              <a:rPr lang="en-US" sz="2400" err="1">
                <a:ea typeface="+mn-lt"/>
                <a:cs typeface="+mn-lt"/>
              </a:rPr>
              <a:t>secretaires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437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18E7B-3B0F-4918-BAAE-37E528FB4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456" y="2180496"/>
            <a:ext cx="8844257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Ma mission </a:t>
            </a:r>
            <a:r>
              <a:rPr lang="en-US" sz="2400" dirty="0" err="1">
                <a:ea typeface="+mn-lt"/>
                <a:cs typeface="+mn-lt"/>
              </a:rPr>
              <a:t>était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créer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une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platforme</a:t>
            </a:r>
            <a:r>
              <a:rPr lang="en-US" sz="2400" dirty="0">
                <a:ea typeface="+mn-lt"/>
                <a:cs typeface="+mn-lt"/>
              </a:rPr>
              <a:t> de gestion de personnel de </a:t>
            </a:r>
            <a:r>
              <a:rPr lang="en-US" sz="2400" dirty="0" err="1">
                <a:ea typeface="+mn-lt"/>
                <a:cs typeface="+mn-lt"/>
              </a:rPr>
              <a:t>l’établissement</a:t>
            </a:r>
            <a:r>
              <a:rPr lang="en-US" sz="2400" dirty="0">
                <a:ea typeface="+mn-lt"/>
                <a:cs typeface="+mn-lt"/>
              </a:rPr>
              <a:t>, les </a:t>
            </a:r>
            <a:r>
              <a:rPr lang="en-US" sz="2400" dirty="0" err="1">
                <a:ea typeface="+mn-lt"/>
                <a:cs typeface="+mn-lt"/>
              </a:rPr>
              <a:t>etudiants</a:t>
            </a:r>
            <a:r>
              <a:rPr lang="en-US" sz="2400" dirty="0">
                <a:ea typeface="+mn-lt"/>
                <a:cs typeface="+mn-lt"/>
              </a:rPr>
              <a:t>, </a:t>
            </a:r>
            <a:r>
              <a:rPr lang="en-US" sz="2400" dirty="0" err="1">
                <a:ea typeface="+mn-lt"/>
                <a:cs typeface="+mn-lt"/>
              </a:rPr>
              <a:t>leures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changement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groupe</a:t>
            </a:r>
            <a:r>
              <a:rPr lang="en-US" sz="2400" dirty="0">
                <a:ea typeface="+mn-lt"/>
                <a:cs typeface="+mn-lt"/>
              </a:rPr>
              <a:t> et de </a:t>
            </a:r>
            <a:r>
              <a:rPr lang="en-US" sz="2400" dirty="0" err="1">
                <a:ea typeface="+mn-lt"/>
                <a:cs typeface="+mn-lt"/>
              </a:rPr>
              <a:t>niveaux</a:t>
            </a:r>
            <a:r>
              <a:rPr lang="en-US" sz="2400" dirty="0">
                <a:ea typeface="+mn-lt"/>
                <a:cs typeface="+mn-lt"/>
              </a:rPr>
              <a:t> pendant </a:t>
            </a:r>
            <a:r>
              <a:rPr lang="en-US" sz="2400" dirty="0" err="1">
                <a:ea typeface="+mn-lt"/>
                <a:cs typeface="+mn-lt"/>
              </a:rPr>
              <a:t>leures</a:t>
            </a:r>
            <a:r>
              <a:rPr lang="en-US" sz="2400" dirty="0">
                <a:ea typeface="+mn-lt"/>
                <a:cs typeface="+mn-lt"/>
              </a:rPr>
              <a:t> formations, et bien </a:t>
            </a:r>
            <a:r>
              <a:rPr lang="en-US" sz="2400" dirty="0" err="1">
                <a:ea typeface="+mn-lt"/>
                <a:cs typeface="+mn-lt"/>
              </a:rPr>
              <a:t>évidement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leures</a:t>
            </a:r>
            <a:r>
              <a:rPr lang="en-US" sz="2400" dirty="0">
                <a:ea typeface="+mn-lt"/>
                <a:cs typeface="+mn-lt"/>
              </a:rPr>
              <a:t> absences, et </a:t>
            </a:r>
            <a:r>
              <a:rPr lang="en-US" sz="2400" dirty="0" err="1">
                <a:ea typeface="+mn-lt"/>
                <a:cs typeface="+mn-lt"/>
              </a:rPr>
              <a:t>leures</a:t>
            </a:r>
            <a:r>
              <a:rPr lang="en-US" sz="2400" dirty="0">
                <a:ea typeface="+mn-lt"/>
                <a:cs typeface="+mn-lt"/>
              </a:rPr>
              <a:t> retards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0755D-DAE9-442C-8E08-FA0E1CE9C095}"/>
              </a:ext>
            </a:extLst>
          </p:cNvPr>
          <p:cNvSpPr txBox="1"/>
          <p:nvPr/>
        </p:nvSpPr>
        <p:spPr>
          <a:xfrm>
            <a:off x="684363" y="914400"/>
            <a:ext cx="90836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cap="all">
                <a:solidFill>
                  <a:srgbClr val="FFFFFF"/>
                </a:solidFill>
                <a:latin typeface="Gill Sans MT"/>
              </a:rPr>
              <a:t>mission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2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B70760E-892C-468B-B162-B33F6FF7F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198" y="-1159"/>
            <a:ext cx="7960208" cy="68525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88256C-F550-4FB3-9308-F285B507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Suivie</a:t>
            </a:r>
            <a:r>
              <a:rPr lang="en-US" sz="3600" dirty="0">
                <a:solidFill>
                  <a:srgbClr val="FFFFFF"/>
                </a:solidFill>
              </a:rPr>
              <a:t> de seances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(</a:t>
            </a:r>
            <a:r>
              <a:rPr lang="en-US" sz="3600" dirty="0" err="1">
                <a:solidFill>
                  <a:srgbClr val="FFFFFF"/>
                </a:solidFill>
              </a:rPr>
              <a:t>directeur</a:t>
            </a:r>
            <a:r>
              <a:rPr lang="en-US" sz="3600" dirty="0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6532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B70760E-892C-468B-B162-B33F6FF7F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198" y="48334"/>
            <a:ext cx="7960208" cy="675353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88256C-F550-4FB3-9308-F285B507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Suivie</a:t>
            </a:r>
            <a:r>
              <a:rPr lang="en-US" sz="3600" dirty="0">
                <a:solidFill>
                  <a:srgbClr val="FFFFFF"/>
                </a:solidFill>
              </a:rPr>
              <a:t> de formation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(</a:t>
            </a:r>
            <a:r>
              <a:rPr lang="en-US" sz="3600" dirty="0" err="1">
                <a:solidFill>
                  <a:srgbClr val="FFFFFF"/>
                </a:solidFill>
              </a:rPr>
              <a:t>directeur</a:t>
            </a:r>
            <a:r>
              <a:rPr lang="en-US" sz="3600" dirty="0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8749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72BA-B2B9-485A-9928-14A6FEB8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profils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1421F-47E2-477E-8A1A-F9DF280CD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409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ea typeface="+mn-lt"/>
                <a:cs typeface="+mn-lt"/>
              </a:rPr>
              <a:t>1 : le profile </a:t>
            </a:r>
            <a:r>
              <a:rPr lang="en-US" sz="2800" b="1" dirty="0" err="1">
                <a:ea typeface="+mn-lt"/>
                <a:cs typeface="+mn-lt"/>
              </a:rPr>
              <a:t>étudiant</a:t>
            </a:r>
            <a:r>
              <a:rPr lang="en-US" sz="2800" b="1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sz="2400" dirty="0" err="1"/>
              <a:t>Tous</a:t>
            </a:r>
            <a:r>
              <a:rPr lang="en-US" sz="2400" dirty="0"/>
              <a:t> le monde </a:t>
            </a:r>
            <a:r>
              <a:rPr lang="en-US" sz="2400" dirty="0" err="1"/>
              <a:t>peut</a:t>
            </a:r>
            <a:r>
              <a:rPr lang="en-US" sz="2400" dirty="0"/>
              <a:t> checker les </a:t>
            </a:r>
            <a:r>
              <a:rPr lang="en-US" sz="2400" dirty="0" err="1"/>
              <a:t>profils</a:t>
            </a:r>
            <a:r>
              <a:rPr lang="en-US" sz="2400" dirty="0"/>
              <a:t> </a:t>
            </a:r>
            <a:r>
              <a:rPr lang="en-US" sz="2400" dirty="0" err="1"/>
              <a:t>étudiant</a:t>
            </a:r>
            <a:r>
              <a:rPr lang="en-US" sz="2400" dirty="0"/>
              <a:t> sur la </a:t>
            </a:r>
            <a:r>
              <a:rPr lang="en-US" sz="2400" dirty="0" err="1"/>
              <a:t>platforme</a:t>
            </a: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Comme </a:t>
            </a:r>
            <a:r>
              <a:rPr lang="en-US" sz="2400" dirty="0" err="1"/>
              <a:t>toujours</a:t>
            </a:r>
            <a:r>
              <a:rPr lang="en-US" sz="2400" dirty="0"/>
              <a:t> </a:t>
            </a:r>
            <a:r>
              <a:rPr lang="en-US" sz="2400" dirty="0" err="1"/>
              <a:t>suivant</a:t>
            </a:r>
            <a:r>
              <a:rPr lang="en-US" sz="2400" dirty="0"/>
              <a:t> les droits </a:t>
            </a:r>
            <a:r>
              <a:rPr lang="en-US" sz="2400" dirty="0" err="1"/>
              <a:t>d'accées</a:t>
            </a:r>
            <a:r>
              <a:rPr lang="en-US" sz="2400" dirty="0"/>
              <a:t> le </a:t>
            </a:r>
            <a:r>
              <a:rPr lang="en-US" sz="2400" dirty="0" err="1"/>
              <a:t>formateur</a:t>
            </a:r>
            <a:r>
              <a:rPr lang="en-US" sz="2400" dirty="0"/>
              <a:t> ne </a:t>
            </a:r>
            <a:r>
              <a:rPr lang="en-US" sz="2400" dirty="0" err="1"/>
              <a:t>peut</a:t>
            </a:r>
            <a:r>
              <a:rPr lang="en-US" sz="2400" dirty="0"/>
              <a:t> </a:t>
            </a:r>
            <a:r>
              <a:rPr lang="en-US" sz="2400" dirty="0" err="1"/>
              <a:t>voir</a:t>
            </a:r>
            <a:r>
              <a:rPr lang="en-US" sz="2400" dirty="0"/>
              <a:t> que les </a:t>
            </a:r>
            <a:r>
              <a:rPr lang="en-US" sz="2400" dirty="0" err="1"/>
              <a:t>profils</a:t>
            </a:r>
            <a:r>
              <a:rPr lang="en-US" sz="2400" dirty="0"/>
              <a:t> des </a:t>
            </a:r>
            <a:r>
              <a:rPr lang="en-US" sz="2400" dirty="0" err="1"/>
              <a:t>étudiants</a:t>
            </a:r>
            <a:r>
              <a:rPr lang="en-US" sz="2400" dirty="0"/>
              <a:t> que </a:t>
            </a:r>
            <a:r>
              <a:rPr lang="en-US" sz="2400" dirty="0" err="1"/>
              <a:t>leures</a:t>
            </a:r>
            <a:r>
              <a:rPr lang="en-US" sz="2400" dirty="0"/>
              <a:t> </a:t>
            </a:r>
            <a:r>
              <a:rPr lang="en-US" sz="2400" dirty="0" err="1"/>
              <a:t>groupes</a:t>
            </a:r>
            <a:r>
              <a:rPr lang="en-US" sz="2400" dirty="0"/>
              <a:t> </a:t>
            </a:r>
            <a:r>
              <a:rPr lang="en-US" sz="2400" dirty="0" err="1"/>
              <a:t>sont</a:t>
            </a:r>
            <a:r>
              <a:rPr lang="en-US" sz="2400" dirty="0"/>
              <a:t> </a:t>
            </a:r>
            <a:r>
              <a:rPr lang="en-US" sz="2400" dirty="0" err="1"/>
              <a:t>affecté</a:t>
            </a:r>
            <a:r>
              <a:rPr lang="en-US" sz="2400" dirty="0"/>
              <a:t> avec </a:t>
            </a:r>
            <a:r>
              <a:rPr lang="en-US" sz="2400" dirty="0" err="1"/>
              <a:t>ce</a:t>
            </a:r>
            <a:r>
              <a:rPr lang="en-US" sz="2400" dirty="0"/>
              <a:t> dernier </a:t>
            </a:r>
          </a:p>
          <a:p>
            <a:pPr marL="0" indent="0">
              <a:buNone/>
            </a:pPr>
            <a:r>
              <a:rPr lang="en-US" sz="2400" err="1"/>
              <a:t>Mais</a:t>
            </a:r>
            <a:r>
              <a:rPr lang="en-US" sz="2400" dirty="0"/>
              <a:t> le </a:t>
            </a:r>
            <a:r>
              <a:rPr lang="en-US" sz="2400" err="1"/>
              <a:t>directeurs</a:t>
            </a:r>
            <a:r>
              <a:rPr lang="en-US" sz="2400" dirty="0"/>
              <a:t> et les </a:t>
            </a:r>
            <a:r>
              <a:rPr lang="en-US" sz="2400" err="1"/>
              <a:t>secrétaires</a:t>
            </a:r>
            <a:r>
              <a:rPr lang="en-US" sz="2400" dirty="0"/>
              <a:t> </a:t>
            </a:r>
            <a:r>
              <a:rPr lang="en-US" sz="2400" err="1"/>
              <a:t>peuvent</a:t>
            </a:r>
            <a:r>
              <a:rPr lang="en-US" sz="2400" dirty="0"/>
              <a:t> </a:t>
            </a:r>
            <a:r>
              <a:rPr lang="en-US" sz="2400" err="1"/>
              <a:t>tous</a:t>
            </a:r>
            <a:r>
              <a:rPr lang="en-US" sz="2400" dirty="0"/>
              <a:t> </a:t>
            </a:r>
            <a:r>
              <a:rPr lang="en-US" sz="2400" err="1"/>
              <a:t>voir</a:t>
            </a: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-- au sein de la page profile </a:t>
            </a:r>
            <a:r>
              <a:rPr lang="en-US" sz="2400" dirty="0" err="1"/>
              <a:t>étudiant</a:t>
            </a:r>
            <a:r>
              <a:rPr lang="en-US" sz="2400" dirty="0"/>
              <a:t> on </a:t>
            </a:r>
            <a:r>
              <a:rPr lang="en-US" sz="2400" dirty="0" err="1"/>
              <a:t>peut</a:t>
            </a:r>
            <a:r>
              <a:rPr lang="en-US" sz="2400" dirty="0"/>
              <a:t> </a:t>
            </a:r>
            <a:r>
              <a:rPr lang="en-US" sz="2400" dirty="0" err="1"/>
              <a:t>voir</a:t>
            </a:r>
            <a:r>
              <a:rPr lang="en-US" sz="2400" dirty="0"/>
              <a:t> les absences, les retard, les </a:t>
            </a:r>
            <a:r>
              <a:rPr lang="en-US" sz="2400" dirty="0" err="1"/>
              <a:t>toteaux</a:t>
            </a: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Et on </a:t>
            </a:r>
            <a:r>
              <a:rPr lang="en-US" sz="2400" dirty="0" err="1"/>
              <a:t>peut</a:t>
            </a:r>
            <a:r>
              <a:rPr lang="en-US" sz="2400" dirty="0"/>
              <a:t> consulter et changer </a:t>
            </a:r>
            <a:r>
              <a:rPr lang="en-US" sz="2400" dirty="0" err="1"/>
              <a:t>l'état</a:t>
            </a:r>
            <a:r>
              <a:rPr lang="en-US" sz="2400" dirty="0"/>
              <a:t> </a:t>
            </a:r>
            <a:r>
              <a:rPr lang="en-US" sz="2400" dirty="0" err="1"/>
              <a:t>d'absence</a:t>
            </a:r>
            <a:r>
              <a:rPr lang="en-US" sz="2400" dirty="0"/>
              <a:t> (</a:t>
            </a:r>
            <a:r>
              <a:rPr lang="en-US" sz="2400" dirty="0" err="1"/>
              <a:t>Justifié</a:t>
            </a:r>
            <a:r>
              <a:rPr lang="en-US" sz="2400" dirty="0"/>
              <a:t>, Non </a:t>
            </a:r>
            <a:r>
              <a:rPr lang="en-US" sz="2400" dirty="0" err="1"/>
              <a:t>justifié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-- Pour </a:t>
            </a:r>
            <a:r>
              <a:rPr lang="en-US" sz="2400" dirty="0" err="1"/>
              <a:t>restreindre</a:t>
            </a:r>
            <a:r>
              <a:rPr lang="en-US" sz="2400" dirty="0"/>
              <a:t> la </a:t>
            </a:r>
            <a:r>
              <a:rPr lang="en-US" sz="2400" dirty="0" err="1"/>
              <a:t>platforme</a:t>
            </a:r>
            <a:r>
              <a:rPr lang="en-US" sz="2400" dirty="0"/>
              <a:t> le maximum possible pour le </a:t>
            </a:r>
            <a:r>
              <a:rPr lang="en-US" sz="2400" dirty="0" err="1"/>
              <a:t>formateur</a:t>
            </a:r>
            <a:r>
              <a:rPr lang="en-US" sz="2400" dirty="0"/>
              <a:t>, </a:t>
            </a:r>
            <a:r>
              <a:rPr lang="en-US" sz="2400" dirty="0" err="1"/>
              <a:t>méme</a:t>
            </a:r>
            <a:r>
              <a:rPr lang="en-US" sz="2400" dirty="0"/>
              <a:t> les absences </a:t>
            </a:r>
            <a:r>
              <a:rPr lang="en-US" sz="2400" dirty="0" err="1"/>
              <a:t>affichés</a:t>
            </a:r>
            <a:r>
              <a:rPr lang="en-US" sz="2400" dirty="0"/>
              <a:t> dans le profile d'un </a:t>
            </a:r>
            <a:r>
              <a:rPr lang="en-US" sz="2400" dirty="0" err="1"/>
              <a:t>étudiants</a:t>
            </a:r>
            <a:r>
              <a:rPr lang="en-US" sz="2400" dirty="0"/>
              <a:t> </a:t>
            </a:r>
            <a:r>
              <a:rPr lang="en-US" sz="2400" dirty="0" err="1"/>
              <a:t>sont</a:t>
            </a:r>
            <a:r>
              <a:rPr lang="en-US" sz="2400" dirty="0"/>
              <a:t> </a:t>
            </a:r>
            <a:r>
              <a:rPr lang="en-US" sz="2400" dirty="0" err="1"/>
              <a:t>juste</a:t>
            </a:r>
            <a:r>
              <a:rPr lang="en-US" sz="2400" dirty="0"/>
              <a:t> les absences qui </a:t>
            </a:r>
            <a:r>
              <a:rPr lang="en-US" sz="2400" dirty="0" err="1"/>
              <a:t>concerne</a:t>
            </a:r>
            <a:r>
              <a:rPr lang="en-US" sz="2400" dirty="0"/>
              <a:t> le </a:t>
            </a:r>
            <a:r>
              <a:rPr lang="en-US" sz="2400" dirty="0" err="1"/>
              <a:t>formateur</a:t>
            </a:r>
            <a:r>
              <a:rPr lang="en-US" sz="2400" dirty="0"/>
              <a:t> </a:t>
            </a:r>
            <a:r>
              <a:rPr lang="en-US" sz="2400" dirty="0" err="1"/>
              <a:t>authentifié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4131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88256C-F550-4FB3-9308-F285B507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Profile </a:t>
            </a:r>
            <a:r>
              <a:rPr lang="en-US" sz="3600" dirty="0" err="1">
                <a:solidFill>
                  <a:srgbClr val="FFFFFF"/>
                </a:solidFill>
              </a:rPr>
              <a:t>étudiants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E5272F9-2F4C-4319-9043-35D1F4459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43" y="38271"/>
            <a:ext cx="7895722" cy="6769433"/>
          </a:xfrm>
        </p:spPr>
      </p:pic>
    </p:spTree>
    <p:extLst>
      <p:ext uri="{BB962C8B-B14F-4D97-AF65-F5344CB8AC3E}">
        <p14:creationId xmlns:p14="http://schemas.microsoft.com/office/powerpoint/2010/main" val="2323365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88256C-F550-4FB3-9308-F285B507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34948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Profile </a:t>
            </a:r>
            <a:r>
              <a:rPr lang="en-US" sz="3600" dirty="0" err="1">
                <a:solidFill>
                  <a:srgbClr val="FFFFFF"/>
                </a:solidFill>
              </a:rPr>
              <a:t>étudiant</a:t>
            </a:r>
            <a:r>
              <a:rPr lang="en-US" sz="3600" dirty="0">
                <a:solidFill>
                  <a:srgbClr val="FFFFFF"/>
                </a:solidFill>
              </a:rPr>
              <a:t> 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"changer </a:t>
            </a:r>
            <a:r>
              <a:rPr lang="en-US" sz="3600" dirty="0" err="1">
                <a:solidFill>
                  <a:srgbClr val="FFFFFF"/>
                </a:solidFill>
              </a:rPr>
              <a:t>état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d'absence</a:t>
            </a:r>
            <a:r>
              <a:rPr lang="en-US" sz="3600" dirty="0">
                <a:solidFill>
                  <a:srgbClr val="FFFFFF"/>
                </a:solidFill>
              </a:rPr>
              <a:t>"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E5272F9-2F4C-4319-9043-35D1F4459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43" y="6071"/>
            <a:ext cx="7895722" cy="6848211"/>
          </a:xfrm>
        </p:spPr>
      </p:pic>
    </p:spTree>
    <p:extLst>
      <p:ext uri="{BB962C8B-B14F-4D97-AF65-F5344CB8AC3E}">
        <p14:creationId xmlns:p14="http://schemas.microsoft.com/office/powerpoint/2010/main" val="2538595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568" y="5492151"/>
            <a:ext cx="10993549" cy="895244"/>
          </a:xfrm>
        </p:spPr>
        <p:txBody>
          <a:bodyPr>
            <a:no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Student E-</a:t>
            </a:r>
            <a:r>
              <a:rPr lang="en-US" sz="6000" err="1">
                <a:solidFill>
                  <a:schemeClr val="bg1"/>
                </a:solidFill>
              </a:rPr>
              <a:t>nSTITUTE</a:t>
            </a:r>
            <a:endParaRPr lang="en-US" err="1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9BFAE98-EC83-4ADE-AF64-2FB945C5A973}"/>
              </a:ext>
            </a:extLst>
          </p:cNvPr>
          <p:cNvSpPr txBox="1">
            <a:spLocks/>
          </p:cNvSpPr>
          <p:nvPr/>
        </p:nvSpPr>
        <p:spPr>
          <a:xfrm>
            <a:off x="451795" y="4600755"/>
            <a:ext cx="10993549" cy="895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>
                <a:solidFill>
                  <a:schemeClr val="bg1"/>
                </a:solidFill>
              </a:rPr>
              <a:t>2eme </a:t>
            </a:r>
            <a:r>
              <a:rPr lang="en-US" sz="6000" err="1">
                <a:solidFill>
                  <a:schemeClr val="bg1"/>
                </a:solidFill>
              </a:rPr>
              <a:t>partie</a:t>
            </a:r>
            <a:r>
              <a:rPr lang="en-US" sz="6000">
                <a:solidFill>
                  <a:schemeClr val="bg1"/>
                </a:solidFill>
              </a:rPr>
              <a:t> 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40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91F5-C3A6-4095-B3D3-1C3F24AD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+mj-lt"/>
                <a:cs typeface="+mj-lt"/>
              </a:rPr>
              <a:t>Portail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Etudiant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72A4D-05C4-4B0A-A7A0-E9A008F33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Student </a:t>
            </a:r>
            <a:r>
              <a:rPr lang="en-US" sz="2800" dirty="0" err="1"/>
              <a:t>Enstitute</a:t>
            </a:r>
            <a:r>
              <a:rPr lang="en-US" sz="2800" dirty="0"/>
              <a:t> </a:t>
            </a:r>
            <a:r>
              <a:rPr lang="en-US" sz="2800" dirty="0" err="1"/>
              <a:t>est</a:t>
            </a:r>
            <a:r>
              <a:rPr lang="en-US" sz="2800" dirty="0"/>
              <a:t> </a:t>
            </a:r>
            <a:r>
              <a:rPr lang="en-US" sz="2800" dirty="0" err="1"/>
              <a:t>une</a:t>
            </a:r>
            <a:r>
              <a:rPr lang="en-US" sz="2800" dirty="0"/>
              <a:t> </a:t>
            </a:r>
            <a:r>
              <a:rPr lang="en-US" sz="2800" dirty="0" err="1"/>
              <a:t>portail</a:t>
            </a:r>
            <a:r>
              <a:rPr lang="en-US" sz="2800" dirty="0"/>
              <a:t> pour les </a:t>
            </a:r>
            <a:r>
              <a:rPr lang="en-US" sz="2800" dirty="0" err="1"/>
              <a:t>etudiants</a:t>
            </a:r>
            <a:r>
              <a:rPr lang="en-US" sz="2800" dirty="0"/>
              <a:t> pour consulter </a:t>
            </a:r>
            <a:r>
              <a:rPr lang="en-US" sz="2800" dirty="0" err="1"/>
              <a:t>leures</a:t>
            </a:r>
            <a:r>
              <a:rPr lang="en-US" sz="2800" dirty="0"/>
              <a:t> </a:t>
            </a:r>
            <a:r>
              <a:rPr lang="en-US" sz="2800" dirty="0" err="1"/>
              <a:t>heurs</a:t>
            </a:r>
            <a:r>
              <a:rPr lang="en-US" sz="2800" dirty="0"/>
              <a:t> </a:t>
            </a:r>
            <a:r>
              <a:rPr lang="en-US" sz="2800" dirty="0" err="1"/>
              <a:t>d'absences</a:t>
            </a:r>
            <a:r>
              <a:rPr lang="en-US" sz="2800" dirty="0"/>
              <a:t> et de retards.</a:t>
            </a:r>
          </a:p>
          <a:p>
            <a:pPr marL="0" indent="0">
              <a:buNone/>
            </a:pPr>
            <a:r>
              <a:rPr lang="en-US" sz="2800" dirty="0"/>
              <a:t>Pour </a:t>
            </a:r>
            <a:r>
              <a:rPr lang="en-US" sz="2800" dirty="0" err="1"/>
              <a:t>chaque</a:t>
            </a:r>
            <a:r>
              <a:rPr lang="en-US" sz="2800" dirty="0"/>
              <a:t> module </a:t>
            </a:r>
            <a:r>
              <a:rPr lang="en-US" sz="2800" dirty="0" err="1"/>
              <a:t>ainsi</a:t>
            </a:r>
            <a:r>
              <a:rPr lang="en-US" sz="2800" dirty="0"/>
              <a:t> que </a:t>
            </a:r>
            <a:r>
              <a:rPr lang="en-US" sz="2800" dirty="0" err="1"/>
              <a:t>leures</a:t>
            </a:r>
            <a:r>
              <a:rPr lang="en-US" sz="2800" dirty="0"/>
              <a:t> </a:t>
            </a:r>
            <a:r>
              <a:rPr lang="en-US" sz="2800" dirty="0" err="1"/>
              <a:t>informations</a:t>
            </a:r>
            <a:r>
              <a:rPr lang="en-US" sz="2800" dirty="0"/>
              <a:t> </a:t>
            </a:r>
            <a:r>
              <a:rPr lang="en-US" sz="2800" dirty="0" err="1"/>
              <a:t>personnels</a:t>
            </a:r>
            <a:r>
              <a:rPr lang="en-US" sz="2800" dirty="0"/>
              <a:t>, et les modules </a:t>
            </a:r>
            <a:r>
              <a:rPr lang="en-US" sz="2800" dirty="0" err="1"/>
              <a:t>existant</a:t>
            </a:r>
            <a:r>
              <a:rPr lang="en-US" sz="2800" dirty="0"/>
              <a:t> dans </a:t>
            </a:r>
            <a:r>
              <a:rPr lang="en-US" sz="2800" dirty="0" err="1"/>
              <a:t>leures</a:t>
            </a:r>
            <a:r>
              <a:rPr lang="en-US" sz="2800" dirty="0"/>
              <a:t> formation</a:t>
            </a:r>
          </a:p>
        </p:txBody>
      </p:sp>
    </p:spTree>
    <p:extLst>
      <p:ext uri="{BB962C8B-B14F-4D97-AF65-F5344CB8AC3E}">
        <p14:creationId xmlns:p14="http://schemas.microsoft.com/office/powerpoint/2010/main" val="41672132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B70760E-892C-468B-B162-B33F6FF7F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198" y="-6688"/>
            <a:ext cx="7960208" cy="687795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88256C-F550-4FB3-9308-F285B507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543443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B70760E-892C-468B-B162-B33F6FF7F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198" y="4581"/>
            <a:ext cx="7960208" cy="685542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88256C-F550-4FB3-9308-F285B507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Profile page</a:t>
            </a:r>
          </a:p>
        </p:txBody>
      </p:sp>
    </p:spTree>
    <p:extLst>
      <p:ext uri="{BB962C8B-B14F-4D97-AF65-F5344CB8AC3E}">
        <p14:creationId xmlns:p14="http://schemas.microsoft.com/office/powerpoint/2010/main" val="13614666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568" y="5492151"/>
            <a:ext cx="10993549" cy="895244"/>
          </a:xfrm>
        </p:spPr>
        <p:txBody>
          <a:bodyPr>
            <a:no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Gestion </a:t>
            </a:r>
            <a:r>
              <a:rPr lang="en-US" sz="6000" err="1">
                <a:solidFill>
                  <a:schemeClr val="bg1"/>
                </a:solidFill>
              </a:rPr>
              <a:t>d'absence</a:t>
            </a:r>
            <a:r>
              <a:rPr lang="en-US" sz="600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9BFAE98-EC83-4ADE-AF64-2FB945C5A973}"/>
              </a:ext>
            </a:extLst>
          </p:cNvPr>
          <p:cNvSpPr txBox="1">
            <a:spLocks/>
          </p:cNvSpPr>
          <p:nvPr/>
        </p:nvSpPr>
        <p:spPr>
          <a:xfrm>
            <a:off x="451795" y="4600755"/>
            <a:ext cx="10993549" cy="895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>
                <a:solidFill>
                  <a:schemeClr val="bg1"/>
                </a:solidFill>
              </a:rPr>
              <a:t>3eme </a:t>
            </a:r>
            <a:r>
              <a:rPr lang="en-US" sz="6000" err="1">
                <a:solidFill>
                  <a:schemeClr val="bg1"/>
                </a:solidFill>
              </a:rPr>
              <a:t>partie</a:t>
            </a:r>
            <a:r>
              <a:rPr lang="en-US" sz="6000">
                <a:solidFill>
                  <a:schemeClr val="bg1"/>
                </a:solidFill>
              </a:rPr>
              <a:t> :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69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D5C1-82B1-4983-84F6-9DD8E9C7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(</a:t>
            </a:r>
            <a:r>
              <a:rPr lang="en-US" err="1"/>
              <a:t>suivi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C45E-BB80-44E3-89DE-013C031B1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400" y="2180496"/>
            <a:ext cx="9793162" cy="36783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Cette</a:t>
            </a:r>
            <a:r>
              <a:rPr lang="en-US" sz="2400" dirty="0">
                <a:ea typeface="+mn-lt"/>
                <a:cs typeface="+mn-lt"/>
              </a:rPr>
              <a:t> presentation sera pas </a:t>
            </a:r>
            <a:r>
              <a:rPr lang="en-US" sz="2400" dirty="0" err="1">
                <a:ea typeface="+mn-lt"/>
                <a:cs typeface="+mn-lt"/>
              </a:rPr>
              <a:t>une</a:t>
            </a:r>
            <a:r>
              <a:rPr lang="en-US" sz="2400" dirty="0">
                <a:ea typeface="+mn-lt"/>
                <a:cs typeface="+mn-lt"/>
              </a:rPr>
              <a:t> description du </a:t>
            </a:r>
            <a:r>
              <a:rPr lang="en-US" sz="2400" dirty="0" err="1">
                <a:ea typeface="+mn-lt"/>
                <a:cs typeface="+mn-lt"/>
              </a:rPr>
              <a:t>déroulement</a:t>
            </a:r>
            <a:r>
              <a:rPr lang="en-US" sz="2400" dirty="0">
                <a:ea typeface="+mn-lt"/>
                <a:cs typeface="+mn-lt"/>
              </a:rPr>
              <a:t> de </a:t>
            </a:r>
            <a:r>
              <a:rPr lang="en-US" sz="2400" dirty="0" err="1">
                <a:ea typeface="+mn-lt"/>
                <a:cs typeface="+mn-lt"/>
              </a:rPr>
              <a:t>l'application</a:t>
            </a:r>
            <a:r>
              <a:rPr lang="en-US" sz="2400" dirty="0">
                <a:ea typeface="+mn-lt"/>
                <a:cs typeface="+mn-lt"/>
              </a:rPr>
              <a:t> .</a:t>
            </a:r>
          </a:p>
          <a:p>
            <a:pPr marL="0" indent="0">
              <a:buNone/>
            </a:pPr>
            <a:r>
              <a:rPr lang="en-US" sz="2400" dirty="0" err="1">
                <a:ea typeface="+mn-lt"/>
                <a:cs typeface="+mn-lt"/>
              </a:rPr>
              <a:t>Mais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simplement</a:t>
            </a:r>
            <a:r>
              <a:rPr lang="en-US" sz="2400" dirty="0">
                <a:ea typeface="+mn-lt"/>
                <a:cs typeface="+mn-lt"/>
              </a:rPr>
              <a:t> sera </a:t>
            </a:r>
            <a:r>
              <a:rPr lang="en-US" sz="2400" dirty="0" err="1">
                <a:ea typeface="+mn-lt"/>
                <a:cs typeface="+mn-lt"/>
              </a:rPr>
              <a:t>une</a:t>
            </a:r>
            <a:r>
              <a:rPr lang="en-US" sz="2400" dirty="0">
                <a:ea typeface="+mn-lt"/>
                <a:cs typeface="+mn-lt"/>
              </a:rPr>
              <a:t> description de la </a:t>
            </a:r>
            <a:r>
              <a:rPr lang="en-US" sz="2400" dirty="0" err="1">
                <a:ea typeface="+mn-lt"/>
                <a:cs typeface="+mn-lt"/>
              </a:rPr>
              <a:t>philosphie</a:t>
            </a:r>
            <a:r>
              <a:rPr lang="en-US" sz="2400" dirty="0">
                <a:ea typeface="+mn-lt"/>
                <a:cs typeface="+mn-lt"/>
              </a:rPr>
              <a:t> de </a:t>
            </a:r>
            <a:r>
              <a:rPr lang="en-US" sz="2400" dirty="0" err="1">
                <a:ea typeface="+mn-lt"/>
                <a:cs typeface="+mn-lt"/>
              </a:rPr>
              <a:t>cette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dérniere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comme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vous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savez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y'a</a:t>
            </a:r>
            <a:r>
              <a:rPr lang="en-US" sz="2400" dirty="0">
                <a:ea typeface="+mn-lt"/>
                <a:cs typeface="+mn-lt"/>
              </a:rPr>
              <a:t> pas </a:t>
            </a:r>
            <a:r>
              <a:rPr lang="en-US" sz="2400" dirty="0" err="1">
                <a:ea typeface="+mn-lt"/>
                <a:cs typeface="+mn-lt"/>
              </a:rPr>
              <a:t>une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seule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methode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correcte</a:t>
            </a:r>
            <a:r>
              <a:rPr lang="en-US" sz="2400" dirty="0">
                <a:ea typeface="+mn-lt"/>
                <a:cs typeface="+mn-lt"/>
              </a:rPr>
              <a:t> pour </a:t>
            </a:r>
            <a:r>
              <a:rPr lang="en-US" sz="2400" dirty="0" err="1">
                <a:ea typeface="+mn-lt"/>
                <a:cs typeface="+mn-lt"/>
              </a:rPr>
              <a:t>créer</a:t>
            </a:r>
          </a:p>
          <a:p>
            <a:pPr marL="0" indent="0">
              <a:buNone/>
            </a:pPr>
            <a:r>
              <a:rPr lang="en-US" sz="2400" dirty="0" err="1">
                <a:ea typeface="+mn-lt"/>
                <a:cs typeface="+mn-lt"/>
              </a:rPr>
              <a:t>une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telle</a:t>
            </a:r>
            <a:r>
              <a:rPr lang="en-US" sz="2400" dirty="0">
                <a:ea typeface="+mn-lt"/>
                <a:cs typeface="+mn-lt"/>
              </a:rPr>
              <a:t> application , </a:t>
            </a:r>
            <a:r>
              <a:rPr lang="en-US" sz="2400" dirty="0" err="1">
                <a:ea typeface="+mn-lt"/>
                <a:cs typeface="+mn-lt"/>
              </a:rPr>
              <a:t>chaque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methodologie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suivie</a:t>
            </a:r>
            <a:r>
              <a:rPr lang="en-US" sz="2400" dirty="0">
                <a:ea typeface="+mn-lt"/>
                <a:cs typeface="+mn-lt"/>
              </a:rPr>
              <a:t> a </a:t>
            </a:r>
            <a:r>
              <a:rPr lang="en-US" sz="2400" dirty="0" err="1">
                <a:ea typeface="+mn-lt"/>
                <a:cs typeface="+mn-lt"/>
              </a:rPr>
              <a:t>ses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caractéristiques</a:t>
            </a:r>
            <a:r>
              <a:rPr lang="en-US" sz="2400" dirty="0">
                <a:ea typeface="+mn-lt"/>
                <a:cs typeface="+mn-lt"/>
              </a:rPr>
              <a:t> et </a:t>
            </a:r>
            <a:r>
              <a:rPr lang="en-US" sz="2400" dirty="0" err="1">
                <a:ea typeface="+mn-lt"/>
                <a:cs typeface="+mn-lt"/>
              </a:rPr>
              <a:t>ses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convénients</a:t>
            </a:r>
            <a:r>
              <a:rPr lang="en-US" sz="2400" dirty="0">
                <a:ea typeface="+mn-lt"/>
                <a:cs typeface="+mn-lt"/>
              </a:rPr>
              <a:t> ,  </a:t>
            </a:r>
            <a:r>
              <a:rPr lang="en-US" sz="2400" dirty="0" err="1">
                <a:ea typeface="+mn-lt"/>
                <a:cs typeface="+mn-lt"/>
              </a:rPr>
              <a:t>ces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caractéristiques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là</a:t>
            </a:r>
            <a:r>
              <a:rPr lang="en-US" sz="2400" dirty="0">
                <a:ea typeface="+mn-lt"/>
                <a:cs typeface="+mn-lt"/>
              </a:rPr>
              <a:t>, </a:t>
            </a:r>
            <a:r>
              <a:rPr lang="en-US" sz="2400" dirty="0" err="1">
                <a:ea typeface="+mn-lt"/>
                <a:cs typeface="+mn-lt"/>
              </a:rPr>
              <a:t>c'est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ce</a:t>
            </a:r>
            <a:r>
              <a:rPr lang="en-US" sz="2400" dirty="0">
                <a:ea typeface="+mn-lt"/>
                <a:cs typeface="+mn-lt"/>
              </a:rPr>
              <a:t> qui rend </a:t>
            </a:r>
            <a:r>
              <a:rPr lang="en-US" sz="2400" dirty="0" err="1">
                <a:ea typeface="+mn-lt"/>
                <a:cs typeface="+mn-lt"/>
              </a:rPr>
              <a:t>l'application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spéciale</a:t>
            </a:r>
            <a:r>
              <a:rPr lang="en-US" sz="2400" dirty="0">
                <a:ea typeface="+mn-lt"/>
                <a:cs typeface="+mn-lt"/>
              </a:rPr>
              <a:t> et unique </a:t>
            </a:r>
            <a:br>
              <a:rPr lang="en-US" sz="2400" dirty="0">
                <a:ea typeface="+mn-lt"/>
                <a:cs typeface="+mn-lt"/>
              </a:rPr>
            </a:b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5679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D311-891E-4AD6-9A04-3986C74E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Version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1022-3390-49D8-8CDB-2AEDC59C0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 err="1">
                <a:ea typeface="+mn-lt"/>
                <a:cs typeface="+mn-lt"/>
              </a:rPr>
              <a:t>Aprés</a:t>
            </a:r>
            <a:r>
              <a:rPr lang="en-US" sz="2800" dirty="0">
                <a:ea typeface="+mn-lt"/>
                <a:cs typeface="+mn-lt"/>
              </a:rPr>
              <a:t> des </a:t>
            </a:r>
            <a:r>
              <a:rPr lang="en-US" sz="2800" dirty="0" err="1">
                <a:ea typeface="+mn-lt"/>
                <a:cs typeface="+mn-lt"/>
              </a:rPr>
              <a:t>longues</a:t>
            </a:r>
            <a:r>
              <a:rPr lang="en-US" sz="2800" dirty="0">
                <a:ea typeface="+mn-lt"/>
                <a:cs typeface="+mn-lt"/>
              </a:rPr>
              <a:t> discussions sur le </a:t>
            </a:r>
            <a:r>
              <a:rPr lang="en-US" sz="2800" dirty="0" err="1">
                <a:ea typeface="+mn-lt"/>
                <a:cs typeface="+mn-lt"/>
              </a:rPr>
              <a:t>mecanisme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pénible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saisie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d'absence</a:t>
            </a:r>
            <a:r>
              <a:rPr lang="en-US" sz="2800" dirty="0">
                <a:ea typeface="+mn-lt"/>
                <a:cs typeface="+mn-lt"/>
              </a:rPr>
              <a:t>. qui rend </a:t>
            </a:r>
            <a:r>
              <a:rPr lang="en-US" sz="2800" dirty="0" err="1">
                <a:ea typeface="+mn-lt"/>
                <a:cs typeface="+mn-lt"/>
              </a:rPr>
              <a:t>vraiment</a:t>
            </a:r>
            <a:r>
              <a:rPr lang="en-US" sz="2800" dirty="0">
                <a:ea typeface="+mn-lt"/>
                <a:cs typeface="+mn-lt"/>
              </a:rPr>
              <a:t> la </a:t>
            </a:r>
            <a:r>
              <a:rPr lang="en-US" sz="2800" dirty="0" err="1">
                <a:ea typeface="+mn-lt"/>
                <a:cs typeface="+mn-lt"/>
              </a:rPr>
              <a:t>tache</a:t>
            </a:r>
            <a:r>
              <a:rPr lang="en-US" sz="2800" dirty="0">
                <a:ea typeface="+mn-lt"/>
                <a:cs typeface="+mn-lt"/>
              </a:rPr>
              <a:t> unsupportable pour </a:t>
            </a:r>
            <a:br>
              <a:rPr lang="en-US" sz="2800" dirty="0">
                <a:ea typeface="+mn-lt"/>
                <a:cs typeface="+mn-lt"/>
              </a:rPr>
            </a:br>
            <a:r>
              <a:rPr lang="en-US" sz="2800" dirty="0">
                <a:ea typeface="+mn-lt"/>
                <a:cs typeface="+mn-lt"/>
              </a:rPr>
              <a:t>le personnel </a:t>
            </a:r>
            <a:r>
              <a:rPr lang="en-US" sz="2800" dirty="0" err="1">
                <a:ea typeface="+mn-lt"/>
                <a:cs typeface="+mn-lt"/>
              </a:rPr>
              <a:t>dedié</a:t>
            </a:r>
            <a:r>
              <a:rPr lang="en-US" sz="2800" dirty="0">
                <a:ea typeface="+mn-lt"/>
                <a:cs typeface="+mn-lt"/>
              </a:rPr>
              <a:t> à </a:t>
            </a:r>
            <a:r>
              <a:rPr lang="en-US" sz="2800" dirty="0" err="1">
                <a:ea typeface="+mn-lt"/>
                <a:cs typeface="+mn-lt"/>
              </a:rPr>
              <a:t>cette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tache</a:t>
            </a:r>
            <a:r>
              <a:rPr lang="en-US" sz="2800" dirty="0">
                <a:ea typeface="+mn-lt"/>
                <a:cs typeface="+mn-lt"/>
              </a:rPr>
              <a:t>, on a </a:t>
            </a:r>
            <a:r>
              <a:rPr lang="en-US" sz="2800" dirty="0" err="1">
                <a:ea typeface="+mn-lt"/>
                <a:cs typeface="+mn-lt"/>
              </a:rPr>
              <a:t>rendu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compte</a:t>
            </a:r>
            <a:r>
              <a:rPr lang="en-US" sz="2800" dirty="0">
                <a:ea typeface="+mn-lt"/>
                <a:cs typeface="+mn-lt"/>
              </a:rPr>
              <a:t> que la fiche </a:t>
            </a:r>
            <a:r>
              <a:rPr lang="en-US" sz="2800" dirty="0" err="1">
                <a:ea typeface="+mn-lt"/>
                <a:cs typeface="+mn-lt"/>
              </a:rPr>
              <a:t>d'absence</a:t>
            </a:r>
            <a:r>
              <a:rPr lang="en-US" sz="2800" dirty="0">
                <a:ea typeface="+mn-lt"/>
                <a:cs typeface="+mn-lt"/>
              </a:rPr>
              <a:t> pour </a:t>
            </a:r>
            <a:r>
              <a:rPr lang="en-US" sz="2800" dirty="0" err="1">
                <a:ea typeface="+mn-lt"/>
                <a:cs typeface="+mn-lt"/>
              </a:rPr>
              <a:t>chaque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groupe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est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hebdomadaire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ce</a:t>
            </a:r>
            <a:r>
              <a:rPr lang="en-US" sz="2800" dirty="0">
                <a:ea typeface="+mn-lt"/>
                <a:cs typeface="+mn-lt"/>
              </a:rPr>
              <a:t> qui nous a </a:t>
            </a:r>
            <a:br>
              <a:rPr lang="en-US" sz="2800" dirty="0">
                <a:ea typeface="+mn-lt"/>
                <a:cs typeface="+mn-lt"/>
              </a:rPr>
            </a:br>
            <a:r>
              <a:rPr lang="en-US" sz="2800" dirty="0" err="1">
                <a:ea typeface="+mn-lt"/>
                <a:cs typeface="+mn-lt"/>
              </a:rPr>
              <a:t>mené</a:t>
            </a:r>
            <a:r>
              <a:rPr lang="en-US" sz="2800" dirty="0">
                <a:ea typeface="+mn-lt"/>
                <a:cs typeface="+mn-lt"/>
              </a:rPr>
              <a:t> à </a:t>
            </a:r>
            <a:r>
              <a:rPr lang="en-US" sz="2800" dirty="0" err="1">
                <a:ea typeface="+mn-lt"/>
                <a:cs typeface="+mn-lt"/>
              </a:rPr>
              <a:t>penser</a:t>
            </a:r>
            <a:r>
              <a:rPr lang="en-US" sz="2800" dirty="0">
                <a:ea typeface="+mn-lt"/>
                <a:cs typeface="+mn-lt"/>
              </a:rPr>
              <a:t> au prototype de </a:t>
            </a:r>
            <a:r>
              <a:rPr lang="en-US" sz="2800" dirty="0" err="1">
                <a:ea typeface="+mn-lt"/>
                <a:cs typeface="+mn-lt"/>
              </a:rPr>
              <a:t>l'application</a:t>
            </a:r>
            <a:r>
              <a:rPr lang="en-US" sz="2800" dirty="0">
                <a:ea typeface="+mn-lt"/>
                <a:cs typeface="+mn-lt"/>
              </a:rPr>
              <a:t> qui </a:t>
            </a:r>
            <a:r>
              <a:rPr lang="en-US" sz="2800" dirty="0" err="1">
                <a:ea typeface="+mn-lt"/>
                <a:cs typeface="+mn-lt"/>
              </a:rPr>
              <a:t>va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gérer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cette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tache</a:t>
            </a:r>
            <a:r>
              <a:rPr lang="en-US" sz="2800" dirty="0">
                <a:ea typeface="+mn-lt"/>
                <a:cs typeface="+mn-lt"/>
              </a:rPr>
              <a:t> !</a:t>
            </a:r>
            <a:br>
              <a:rPr lang="en-US" sz="2800" dirty="0">
                <a:ea typeface="+mn-lt"/>
                <a:cs typeface="+mn-lt"/>
              </a:rPr>
            </a:br>
            <a:r>
              <a:rPr lang="en-US" sz="2800" dirty="0">
                <a:ea typeface="+mn-lt"/>
                <a:cs typeface="+mn-lt"/>
              </a:rPr>
              <a:t> </a:t>
            </a:r>
            <a:br>
              <a:rPr lang="en-US" sz="2800" dirty="0">
                <a:ea typeface="+mn-lt"/>
                <a:cs typeface="+mn-lt"/>
              </a:rPr>
            </a:br>
            <a:endParaRPr lang="en-US" sz="2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1860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1022-3390-49D8-8CDB-2AEDC59C0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en-US" sz="2400">
                <a:ea typeface="+mn-lt"/>
                <a:cs typeface="+mn-lt"/>
              </a:rPr>
              <a:t>en premier temps on a </a:t>
            </a:r>
            <a:r>
              <a:rPr lang="en-US" sz="2400" err="1">
                <a:ea typeface="+mn-lt"/>
                <a:cs typeface="+mn-lt"/>
              </a:rPr>
              <a:t>pensé</a:t>
            </a:r>
            <a:r>
              <a:rPr lang="en-US" sz="2400">
                <a:ea typeface="+mn-lt"/>
                <a:cs typeface="+mn-lt"/>
              </a:rPr>
              <a:t> à </a:t>
            </a:r>
            <a:r>
              <a:rPr lang="en-US" sz="2400" err="1">
                <a:ea typeface="+mn-lt"/>
                <a:cs typeface="+mn-lt"/>
              </a:rPr>
              <a:t>une</a:t>
            </a:r>
            <a:r>
              <a:rPr lang="en-US" sz="2400">
                <a:ea typeface="+mn-lt"/>
                <a:cs typeface="+mn-lt"/>
              </a:rPr>
              <a:t> application qui laisse </a:t>
            </a:r>
            <a:r>
              <a:rPr lang="en-US" sz="2400" err="1">
                <a:ea typeface="+mn-lt"/>
                <a:cs typeface="+mn-lt"/>
              </a:rPr>
              <a:t>l'utilisateur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d'ouvrir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une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caméra</a:t>
            </a:r>
            <a:r>
              <a:rPr lang="en-US" sz="2400">
                <a:ea typeface="+mn-lt"/>
                <a:cs typeface="+mn-lt"/>
              </a:rPr>
              <a:t> "</a:t>
            </a:r>
            <a:r>
              <a:rPr lang="en-US" sz="2400" err="1">
                <a:ea typeface="+mn-lt"/>
                <a:cs typeface="+mn-lt"/>
              </a:rPr>
              <a:t>encadré</a:t>
            </a:r>
            <a:r>
              <a:rPr lang="en-US" sz="2400">
                <a:ea typeface="+mn-lt"/>
                <a:cs typeface="+mn-lt"/>
              </a:rPr>
              <a:t>" au sein </a:t>
            </a:r>
            <a:r>
              <a:rPr lang="en-US" sz="2400" err="1">
                <a:ea typeface="+mn-lt"/>
                <a:cs typeface="+mn-lt"/>
              </a:rPr>
              <a:t>d'elle</a:t>
            </a:r>
            <a:r>
              <a:rPr lang="en-US" sz="2400">
                <a:ea typeface="+mn-lt"/>
                <a:cs typeface="+mn-lt"/>
              </a:rPr>
              <a:t> 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le cadre </a:t>
            </a:r>
            <a:r>
              <a:rPr lang="en-US" sz="2400" err="1">
                <a:ea typeface="+mn-lt"/>
                <a:cs typeface="+mn-lt"/>
              </a:rPr>
              <a:t>va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simplement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couvrir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exactement</a:t>
            </a:r>
            <a:r>
              <a:rPr lang="en-US" sz="2400">
                <a:ea typeface="+mn-lt"/>
                <a:cs typeface="+mn-lt"/>
              </a:rPr>
              <a:t> la fiche pour passer à la </a:t>
            </a:r>
            <a:r>
              <a:rPr lang="en-US" sz="2400" err="1">
                <a:ea typeface="+mn-lt"/>
                <a:cs typeface="+mn-lt"/>
              </a:rPr>
              <a:t>deuxieme</a:t>
            </a:r>
            <a:r>
              <a:rPr lang="en-US" sz="2400">
                <a:ea typeface="+mn-lt"/>
                <a:cs typeface="+mn-lt"/>
              </a:rPr>
              <a:t> </a:t>
            </a:r>
            <a:br>
              <a:rPr lang="en-US" sz="2400">
                <a:ea typeface="+mn-lt"/>
                <a:cs typeface="+mn-lt"/>
              </a:rPr>
            </a:b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la </a:t>
            </a:r>
            <a:r>
              <a:rPr lang="en-US" sz="2400" err="1">
                <a:ea typeface="+mn-lt"/>
                <a:cs typeface="+mn-lt"/>
              </a:rPr>
              <a:t>deuxieme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etape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conciste</a:t>
            </a:r>
            <a:r>
              <a:rPr lang="en-US" sz="2400">
                <a:ea typeface="+mn-lt"/>
                <a:cs typeface="+mn-lt"/>
              </a:rPr>
              <a:t> à  </a:t>
            </a:r>
            <a:r>
              <a:rPr lang="en-US" sz="2400" err="1">
                <a:ea typeface="+mn-lt"/>
                <a:cs typeface="+mn-lt"/>
              </a:rPr>
              <a:t>diviser</a:t>
            </a:r>
            <a:r>
              <a:rPr lang="en-US" sz="2400">
                <a:ea typeface="+mn-lt"/>
                <a:cs typeface="+mn-lt"/>
              </a:rPr>
              <a:t> la table à 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un </a:t>
            </a:r>
            <a:r>
              <a:rPr lang="en-US" sz="2400" err="1">
                <a:ea typeface="+mn-lt"/>
                <a:cs typeface="+mn-lt"/>
              </a:rPr>
              <a:t>nombre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exacte</a:t>
            </a:r>
            <a:r>
              <a:rPr lang="en-US" sz="2400">
                <a:ea typeface="+mn-lt"/>
                <a:cs typeface="+mn-lt"/>
              </a:rPr>
              <a:t> de </a:t>
            </a:r>
            <a:r>
              <a:rPr lang="en-US" sz="2400" err="1">
                <a:ea typeface="+mn-lt"/>
                <a:cs typeface="+mn-lt"/>
              </a:rPr>
              <a:t>colones</a:t>
            </a:r>
            <a:r>
              <a:rPr lang="en-US" sz="2400">
                <a:ea typeface="+mn-lt"/>
                <a:cs typeface="+mn-lt"/>
              </a:rPr>
              <a:t> et de </a:t>
            </a:r>
            <a:r>
              <a:rPr lang="en-US" sz="2400" err="1">
                <a:ea typeface="+mn-lt"/>
                <a:cs typeface="+mn-lt"/>
              </a:rPr>
              <a:t>lignes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ce</a:t>
            </a:r>
            <a:r>
              <a:rPr lang="en-US" sz="2400">
                <a:ea typeface="+mn-lt"/>
                <a:cs typeface="+mn-lt"/>
              </a:rPr>
              <a:t> qui </a:t>
            </a:r>
            <a:r>
              <a:rPr lang="en-US" sz="2400" err="1">
                <a:ea typeface="+mn-lt"/>
                <a:cs typeface="+mn-lt"/>
              </a:rPr>
              <a:t>va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resulter</a:t>
            </a:r>
            <a:r>
              <a:rPr lang="en-US" sz="2400">
                <a:ea typeface="+mn-lt"/>
                <a:cs typeface="+mn-lt"/>
              </a:rPr>
              <a:t> des </a:t>
            </a:r>
            <a:r>
              <a:rPr lang="en-US" sz="2400" err="1">
                <a:ea typeface="+mn-lt"/>
                <a:cs typeface="+mn-lt"/>
              </a:rPr>
              <a:t>cellulles</a:t>
            </a:r>
            <a:r>
              <a:rPr lang="en-US" sz="2400">
                <a:ea typeface="+mn-lt"/>
                <a:cs typeface="+mn-lt"/>
              </a:rPr>
              <a:t> bien précises.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 </a:t>
            </a:r>
            <a:br>
              <a:rPr lang="en-US" sz="2400">
                <a:ea typeface="+mn-lt"/>
                <a:cs typeface="+mn-lt"/>
              </a:rPr>
            </a:br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6294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D71A9-421D-494A-99E0-92BB6B213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675741"/>
            <a:ext cx="11029615" cy="367830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en-US" sz="2400" dirty="0">
                <a:ea typeface="+mn-lt"/>
                <a:cs typeface="+mn-lt"/>
              </a:rPr>
              <a:t>la </a:t>
            </a:r>
            <a:r>
              <a:rPr lang="en-US" sz="2400" dirty="0" err="1">
                <a:ea typeface="+mn-lt"/>
                <a:cs typeface="+mn-lt"/>
              </a:rPr>
              <a:t>toisieme</a:t>
            </a:r>
            <a:r>
              <a:rPr lang="en-US" sz="2400" dirty="0">
                <a:ea typeface="+mn-lt"/>
                <a:cs typeface="+mn-lt"/>
              </a:rPr>
              <a:t> et la plus </a:t>
            </a:r>
            <a:r>
              <a:rPr lang="en-US" sz="2400" dirty="0" err="1">
                <a:ea typeface="+mn-lt"/>
                <a:cs typeface="+mn-lt"/>
              </a:rPr>
              <a:t>importante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etape</a:t>
            </a:r>
            <a:r>
              <a:rPr lang="en-US" sz="2400" dirty="0">
                <a:ea typeface="+mn-lt"/>
                <a:cs typeface="+mn-lt"/>
              </a:rPr>
              <a:t> et de savoir </a:t>
            </a:r>
            <a:r>
              <a:rPr lang="en-US" sz="2400" dirty="0" err="1">
                <a:ea typeface="+mn-lt"/>
                <a:cs typeface="+mn-lt"/>
              </a:rPr>
              <a:t>est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qu'une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cellulle</a:t>
            </a:r>
            <a:r>
              <a:rPr lang="en-US" sz="2400" dirty="0">
                <a:ea typeface="+mn-lt"/>
                <a:cs typeface="+mn-lt"/>
              </a:rPr>
              <a:t> et </a:t>
            </a:r>
            <a:r>
              <a:rPr lang="en-US" sz="2400" dirty="0" err="1">
                <a:ea typeface="+mn-lt"/>
                <a:cs typeface="+mn-lt"/>
              </a:rPr>
              <a:t>rempli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ce</a:t>
            </a:r>
            <a:r>
              <a:rPr lang="en-US" sz="2400" dirty="0">
                <a:ea typeface="+mn-lt"/>
                <a:cs typeface="+mn-lt"/>
              </a:rPr>
              <a:t> qui </a:t>
            </a:r>
            <a:r>
              <a:rPr lang="en-US" sz="2400" dirty="0" err="1">
                <a:ea typeface="+mn-lt"/>
                <a:cs typeface="+mn-lt"/>
              </a:rPr>
              <a:t>signifie</a:t>
            </a:r>
            <a:r>
              <a:rPr lang="en-US" sz="2400" dirty="0">
                <a:ea typeface="+mn-lt"/>
                <a:cs typeface="+mn-lt"/>
              </a:rPr>
              <a:t>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que </a:t>
            </a:r>
            <a:r>
              <a:rPr lang="en-US" sz="2400" dirty="0" err="1">
                <a:ea typeface="+mn-lt"/>
                <a:cs typeface="+mn-lt"/>
              </a:rPr>
              <a:t>l'etudiant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est</a:t>
            </a:r>
            <a:r>
              <a:rPr lang="en-US" sz="2400" dirty="0">
                <a:ea typeface="+mn-lt"/>
                <a:cs typeface="+mn-lt"/>
              </a:rPr>
              <a:t> absent à </a:t>
            </a:r>
            <a:r>
              <a:rPr lang="en-US" sz="2400" dirty="0" err="1">
                <a:ea typeface="+mn-lt"/>
                <a:cs typeface="+mn-lt"/>
              </a:rPr>
              <a:t>une</a:t>
            </a:r>
            <a:r>
              <a:rPr lang="en-US" sz="2400" dirty="0">
                <a:ea typeface="+mn-lt"/>
                <a:cs typeface="+mn-lt"/>
              </a:rPr>
              <a:t> seance </a:t>
            </a:r>
            <a:r>
              <a:rPr lang="en-US" sz="2400" dirty="0" err="1">
                <a:ea typeface="+mn-lt"/>
                <a:cs typeface="+mn-lt"/>
              </a:rPr>
              <a:t>précise</a:t>
            </a:r>
            <a:r>
              <a:rPr lang="en-US" sz="2400" dirty="0">
                <a:ea typeface="+mn-lt"/>
                <a:cs typeface="+mn-lt"/>
              </a:rPr>
              <a:t> pendant le </a:t>
            </a:r>
            <a:r>
              <a:rPr lang="en-US" sz="2400" dirty="0" err="1">
                <a:ea typeface="+mn-lt"/>
                <a:cs typeface="+mn-lt"/>
              </a:rPr>
              <a:t>semaine</a:t>
            </a:r>
            <a:r>
              <a:rPr lang="en-US" sz="2400" dirty="0">
                <a:ea typeface="+mn-lt"/>
                <a:cs typeface="+mn-lt"/>
              </a:rPr>
              <a:t>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pour </a:t>
            </a:r>
            <a:r>
              <a:rPr lang="en-US" sz="2400" dirty="0" err="1">
                <a:ea typeface="+mn-lt"/>
                <a:cs typeface="+mn-lt"/>
              </a:rPr>
              <a:t>finaliser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cette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étape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chaque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etudiant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y'avoir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une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liste</a:t>
            </a:r>
            <a:r>
              <a:rPr lang="en-US" sz="2400" dirty="0">
                <a:ea typeface="+mn-lt"/>
                <a:cs typeface="+mn-lt"/>
              </a:rPr>
              <a:t> , </a:t>
            </a:r>
            <a:r>
              <a:rPr lang="en-US" sz="2400" dirty="0" err="1">
                <a:ea typeface="+mn-lt"/>
                <a:cs typeface="+mn-lt"/>
              </a:rPr>
              <a:t>chaque</a:t>
            </a:r>
            <a:r>
              <a:rPr lang="en-US" sz="2400" dirty="0">
                <a:ea typeface="+mn-lt"/>
                <a:cs typeface="+mn-lt"/>
              </a:rPr>
              <a:t> element de </a:t>
            </a:r>
            <a:r>
              <a:rPr lang="en-US" sz="2400" dirty="0" err="1">
                <a:ea typeface="+mn-lt"/>
                <a:cs typeface="+mn-lt"/>
              </a:rPr>
              <a:t>cette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liste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est</a:t>
            </a:r>
            <a:r>
              <a:rPr lang="en-US" sz="2400" dirty="0">
                <a:ea typeface="+mn-lt"/>
                <a:cs typeface="+mn-lt"/>
              </a:rPr>
              <a:t> (1 </a:t>
            </a:r>
            <a:r>
              <a:rPr lang="en-US" sz="2400" dirty="0" err="1">
                <a:ea typeface="+mn-lt"/>
                <a:cs typeface="+mn-lt"/>
              </a:rPr>
              <a:t>ou</a:t>
            </a:r>
            <a:r>
              <a:rPr lang="en-US" sz="2400" dirty="0">
                <a:ea typeface="+mn-lt"/>
                <a:cs typeface="+mn-lt"/>
              </a:rPr>
              <a:t> 0)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la </a:t>
            </a:r>
            <a:r>
              <a:rPr lang="en-US" sz="2400" dirty="0" err="1">
                <a:ea typeface="+mn-lt"/>
                <a:cs typeface="+mn-lt"/>
              </a:rPr>
              <a:t>liste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contient</a:t>
            </a:r>
            <a:r>
              <a:rPr lang="en-US" sz="2400" dirty="0">
                <a:ea typeface="+mn-lt"/>
                <a:cs typeface="+mn-lt"/>
              </a:rPr>
              <a:t> 31 element le premier element </a:t>
            </a:r>
            <a:r>
              <a:rPr lang="en-US" sz="2400" dirty="0" err="1">
                <a:ea typeface="+mn-lt"/>
                <a:cs typeface="+mn-lt"/>
              </a:rPr>
              <a:t>est</a:t>
            </a:r>
            <a:r>
              <a:rPr lang="en-US" sz="2400" dirty="0">
                <a:ea typeface="+mn-lt"/>
                <a:cs typeface="+mn-lt"/>
              </a:rPr>
              <a:t> le nom de </a:t>
            </a:r>
            <a:r>
              <a:rPr lang="en-US" sz="2400" dirty="0" err="1">
                <a:ea typeface="+mn-lt"/>
                <a:cs typeface="+mn-lt"/>
              </a:rPr>
              <a:t>l'etudiant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biensur</a:t>
            </a:r>
            <a:r>
              <a:rPr lang="en-US" sz="2400" dirty="0">
                <a:ea typeface="+mn-lt"/>
                <a:cs typeface="+mn-lt"/>
              </a:rPr>
              <a:t>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les </a:t>
            </a:r>
            <a:r>
              <a:rPr lang="en-US" sz="2400" dirty="0" err="1">
                <a:ea typeface="+mn-lt"/>
                <a:cs typeface="+mn-lt"/>
              </a:rPr>
              <a:t>prochains</a:t>
            </a:r>
            <a:r>
              <a:rPr lang="en-US" sz="2400" dirty="0">
                <a:ea typeface="+mn-lt"/>
                <a:cs typeface="+mn-lt"/>
              </a:rPr>
              <a:t> 30 elements </a:t>
            </a:r>
            <a:r>
              <a:rPr lang="en-US" sz="2400" dirty="0" err="1">
                <a:ea typeface="+mn-lt"/>
                <a:cs typeface="+mn-lt"/>
              </a:rPr>
              <a:t>sont</a:t>
            </a:r>
            <a:r>
              <a:rPr lang="en-US" sz="2400" dirty="0">
                <a:ea typeface="+mn-lt"/>
                <a:cs typeface="+mn-lt"/>
              </a:rPr>
              <a:t> les seances de la </a:t>
            </a:r>
            <a:r>
              <a:rPr lang="en-US" sz="2400" dirty="0" err="1">
                <a:ea typeface="+mn-lt"/>
                <a:cs typeface="+mn-lt"/>
              </a:rPr>
              <a:t>semaine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chaque</a:t>
            </a:r>
            <a:r>
              <a:rPr lang="en-US" sz="2400" dirty="0">
                <a:ea typeface="+mn-lt"/>
                <a:cs typeface="+mn-lt"/>
              </a:rPr>
              <a:t> jour de la </a:t>
            </a:r>
            <a:r>
              <a:rPr lang="en-US" sz="2400" dirty="0" err="1">
                <a:ea typeface="+mn-lt"/>
                <a:cs typeface="+mn-lt"/>
              </a:rPr>
              <a:t>semaine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y'avoir</a:t>
            </a:r>
            <a:r>
              <a:rPr lang="en-US" sz="2400" dirty="0">
                <a:ea typeface="+mn-lt"/>
                <a:cs typeface="+mn-lt"/>
              </a:rPr>
              <a:t> 5 seances </a:t>
            </a:r>
            <a:r>
              <a:rPr lang="en-US" sz="2400" dirty="0" err="1">
                <a:ea typeface="+mn-lt"/>
                <a:cs typeface="+mn-lt"/>
              </a:rPr>
              <a:t>donc</a:t>
            </a:r>
            <a:r>
              <a:rPr lang="en-US" sz="2400" dirty="0">
                <a:ea typeface="+mn-lt"/>
                <a:cs typeface="+mn-lt"/>
              </a:rPr>
              <a:t> un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simple </a:t>
            </a:r>
            <a:r>
              <a:rPr lang="en-US" sz="2400" dirty="0" err="1">
                <a:ea typeface="+mn-lt"/>
                <a:cs typeface="+mn-lt"/>
              </a:rPr>
              <a:t>calcul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va</a:t>
            </a:r>
            <a:r>
              <a:rPr lang="en-US" sz="2400" dirty="0">
                <a:ea typeface="+mn-lt"/>
                <a:cs typeface="+mn-lt"/>
              </a:rPr>
              <a:t> nous donner 30 cellules </a:t>
            </a:r>
            <a:br>
              <a:rPr lang="en-US" sz="2400" dirty="0">
                <a:ea typeface="+mn-lt"/>
                <a:cs typeface="+mn-lt"/>
              </a:rPr>
            </a:br>
            <a:br>
              <a:rPr lang="en-US" sz="2400" dirty="0">
                <a:ea typeface="+mn-lt"/>
                <a:cs typeface="+mn-lt"/>
              </a:rPr>
            </a:br>
            <a:br>
              <a:rPr lang="en-US" sz="2400" dirty="0">
                <a:ea typeface="+mn-lt"/>
                <a:cs typeface="+mn-lt"/>
              </a:rPr>
            </a:br>
            <a:br>
              <a:rPr lang="en-US" sz="2400" dirty="0">
                <a:ea typeface="+mn-lt"/>
                <a:cs typeface="+mn-lt"/>
              </a:rPr>
            </a:br>
            <a:br>
              <a:rPr lang="en-US" sz="2400" dirty="0">
                <a:ea typeface="+mn-lt"/>
                <a:cs typeface="+mn-lt"/>
              </a:rPr>
            </a:br>
            <a:br>
              <a:rPr lang="en-US" sz="2400" dirty="0">
                <a:ea typeface="+mn-lt"/>
                <a:cs typeface="+mn-lt"/>
              </a:rPr>
            </a:br>
            <a:br>
              <a:rPr lang="en-US" sz="2400" dirty="0">
                <a:ea typeface="+mn-lt"/>
                <a:cs typeface="+mn-lt"/>
              </a:rPr>
            </a:br>
            <a:br>
              <a:rPr lang="en-US" sz="2400" dirty="0">
                <a:ea typeface="+mn-lt"/>
                <a:cs typeface="+mn-lt"/>
              </a:rPr>
            </a:b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66313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D71A9-421D-494A-99E0-92BB6B213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88" y="2439288"/>
            <a:ext cx="11029615" cy="367830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br>
              <a:rPr lang="en-US" sz="2400" dirty="0">
                <a:ea typeface="+mn-lt"/>
                <a:cs typeface="+mn-lt"/>
              </a:rPr>
            </a:b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la </a:t>
            </a:r>
            <a:r>
              <a:rPr lang="en-US" sz="2400" dirty="0" err="1">
                <a:ea typeface="+mn-lt"/>
                <a:cs typeface="+mn-lt"/>
              </a:rPr>
              <a:t>quatriéme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étape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est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simplement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d'envoyer</a:t>
            </a:r>
            <a:r>
              <a:rPr lang="en-US" sz="2400" dirty="0">
                <a:ea typeface="+mn-lt"/>
                <a:cs typeface="+mn-lt"/>
              </a:rPr>
              <a:t> les </a:t>
            </a:r>
            <a:r>
              <a:rPr lang="en-US" sz="2400" dirty="0" err="1">
                <a:ea typeface="+mn-lt"/>
                <a:cs typeface="+mn-lt"/>
              </a:rPr>
              <a:t>resultats</a:t>
            </a:r>
            <a:r>
              <a:rPr lang="en-US" sz="2400" dirty="0">
                <a:ea typeface="+mn-lt"/>
                <a:cs typeface="+mn-lt"/>
              </a:rPr>
              <a:t> au </a:t>
            </a:r>
            <a:r>
              <a:rPr lang="en-US" sz="2400" dirty="0" err="1">
                <a:ea typeface="+mn-lt"/>
                <a:cs typeface="+mn-lt"/>
              </a:rPr>
              <a:t>serveur</a:t>
            </a:r>
            <a:r>
              <a:rPr lang="en-US" sz="2400" dirty="0">
                <a:ea typeface="+mn-lt"/>
                <a:cs typeface="+mn-lt"/>
              </a:rPr>
              <a:t>  pour les </a:t>
            </a:r>
            <a:r>
              <a:rPr lang="en-US" sz="2400" dirty="0" err="1">
                <a:ea typeface="+mn-lt"/>
                <a:cs typeface="+mn-lt"/>
              </a:rPr>
              <a:t>manipuler</a:t>
            </a:r>
            <a:r>
              <a:rPr lang="en-US" sz="2400" dirty="0">
                <a:ea typeface="+mn-lt"/>
                <a:cs typeface="+mn-lt"/>
              </a:rPr>
              <a:t> ! </a:t>
            </a:r>
            <a:br>
              <a:rPr lang="en-US" sz="2400" dirty="0">
                <a:ea typeface="+mn-lt"/>
                <a:cs typeface="+mn-lt"/>
              </a:rPr>
            </a:br>
            <a:br>
              <a:rPr lang="en-US" sz="2400" dirty="0">
                <a:ea typeface="+mn-lt"/>
                <a:cs typeface="+mn-lt"/>
              </a:rPr>
            </a:br>
            <a:br>
              <a:rPr lang="en-US" sz="2400" dirty="0">
                <a:ea typeface="+mn-lt"/>
                <a:cs typeface="+mn-lt"/>
              </a:rPr>
            </a:br>
            <a:br>
              <a:rPr lang="en-US" sz="2400" dirty="0">
                <a:ea typeface="+mn-lt"/>
                <a:cs typeface="+mn-lt"/>
              </a:rPr>
            </a:br>
            <a:br>
              <a:rPr lang="en-US" sz="2400" dirty="0">
                <a:ea typeface="+mn-lt"/>
                <a:cs typeface="+mn-lt"/>
              </a:rPr>
            </a:br>
            <a:br>
              <a:rPr lang="en-US" sz="2400" dirty="0">
                <a:ea typeface="+mn-lt"/>
                <a:cs typeface="+mn-lt"/>
              </a:rPr>
            </a:b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1341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5055-419C-482A-87FC-C45EFF41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Version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D71A9-421D-494A-99E0-92BB6B213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err="1">
                <a:ea typeface="+mn-lt"/>
                <a:cs typeface="+mn-lt"/>
              </a:rPr>
              <a:t>Tous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ça</a:t>
            </a:r>
            <a:r>
              <a:rPr lang="en-US" sz="2400">
                <a:ea typeface="+mn-lt"/>
                <a:cs typeface="+mn-lt"/>
              </a:rPr>
              <a:t> était la version 1.0 </a:t>
            </a:r>
            <a:endParaRPr lang="en-US"/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La deuxieme version a le meme principe avec un </a:t>
            </a:r>
            <a:r>
              <a:rPr lang="en-US" sz="2400" err="1">
                <a:ea typeface="+mn-lt"/>
                <a:cs typeface="+mn-lt"/>
              </a:rPr>
              <a:t>changement</a:t>
            </a:r>
            <a:r>
              <a:rPr lang="en-US" sz="2400">
                <a:ea typeface="+mn-lt"/>
                <a:cs typeface="+mn-lt"/>
              </a:rPr>
              <a:t> de méchanisme de capture de la fiche d'absence et  la detection de contour du tableau n'est plus manuel ou dépendant de </a:t>
            </a:r>
            <a:r>
              <a:rPr lang="en-US" sz="2400" err="1">
                <a:ea typeface="+mn-lt"/>
                <a:cs typeface="+mn-lt"/>
              </a:rPr>
              <a:t>l'utilisateur</a:t>
            </a:r>
            <a:r>
              <a:rPr lang="en-US" sz="2400">
                <a:ea typeface="+mn-lt"/>
                <a:cs typeface="+mn-lt"/>
              </a:rPr>
              <a:t> .</a:t>
            </a:r>
          </a:p>
          <a:p>
            <a:pPr marL="0" indent="0">
              <a:buNone/>
            </a:pPr>
            <a:r>
              <a:rPr lang="en-US" sz="2400" err="1">
                <a:ea typeface="+mn-lt"/>
                <a:cs typeface="+mn-lt"/>
              </a:rPr>
              <a:t>Cette</a:t>
            </a:r>
            <a:r>
              <a:rPr lang="en-US" sz="2400">
                <a:ea typeface="+mn-lt"/>
                <a:cs typeface="+mn-lt"/>
              </a:rPr>
              <a:t> version </a:t>
            </a:r>
            <a:r>
              <a:rPr lang="en-US" sz="2400" err="1">
                <a:ea typeface="+mn-lt"/>
                <a:cs typeface="+mn-lt"/>
              </a:rPr>
              <a:t>est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caractérisé</a:t>
            </a:r>
            <a:r>
              <a:rPr lang="en-US" sz="2400">
                <a:ea typeface="+mn-lt"/>
                <a:cs typeface="+mn-lt"/>
              </a:rPr>
              <a:t> par la detection </a:t>
            </a:r>
            <a:r>
              <a:rPr lang="en-US" sz="2400" err="1">
                <a:ea typeface="+mn-lt"/>
                <a:cs typeface="+mn-lt"/>
              </a:rPr>
              <a:t>automatique</a:t>
            </a:r>
            <a:r>
              <a:rPr lang="en-US" sz="2400">
                <a:ea typeface="+mn-lt"/>
                <a:cs typeface="+mn-lt"/>
              </a:rPr>
              <a:t> de contour </a:t>
            </a:r>
          </a:p>
        </p:txBody>
      </p:sp>
    </p:spTree>
    <p:extLst>
      <p:ext uri="{BB962C8B-B14F-4D97-AF65-F5344CB8AC3E}">
        <p14:creationId xmlns:p14="http://schemas.microsoft.com/office/powerpoint/2010/main" val="20009493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1B70760E-892C-468B-B162-B33F6FF7F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198" y="-83105"/>
            <a:ext cx="7960208" cy="658509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88256C-F550-4FB3-9308-F285B507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Selection de </a:t>
            </a:r>
            <a:r>
              <a:rPr lang="en-US" sz="3600" dirty="0" err="1">
                <a:solidFill>
                  <a:srgbClr val="FFFFFF"/>
                </a:solidFill>
              </a:rPr>
              <a:t>groupe</a:t>
            </a:r>
          </a:p>
        </p:txBody>
      </p:sp>
    </p:spTree>
    <p:extLst>
      <p:ext uri="{BB962C8B-B14F-4D97-AF65-F5344CB8AC3E}">
        <p14:creationId xmlns:p14="http://schemas.microsoft.com/office/powerpoint/2010/main" val="12121068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B70760E-892C-468B-B162-B33F6FF7F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198" y="2077"/>
            <a:ext cx="8060849" cy="686043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88256C-F550-4FB3-9308-F285B507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Page pour prendre </a:t>
            </a:r>
            <a:r>
              <a:rPr lang="en-US" sz="3600" dirty="0" err="1">
                <a:solidFill>
                  <a:srgbClr val="FFFFFF"/>
                </a:solidFill>
              </a:rPr>
              <a:t>l'image</a:t>
            </a:r>
          </a:p>
        </p:txBody>
      </p:sp>
    </p:spTree>
    <p:extLst>
      <p:ext uri="{BB962C8B-B14F-4D97-AF65-F5344CB8AC3E}">
        <p14:creationId xmlns:p14="http://schemas.microsoft.com/office/powerpoint/2010/main" val="4619700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5055-419C-482A-87FC-C45EFF41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Supplémentaire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D71A9-421D-494A-99E0-92BB6B213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la version de l'application fournie avec ce rapport n'est pas compléte, pour voir </a:t>
            </a:r>
            <a:r>
              <a:rPr lang="en-US" sz="2400">
                <a:ea typeface="+mn-lt"/>
                <a:cs typeface="+mn-lt"/>
              </a:rPr>
              <a:t>l'avancement de l'application tu peux consulter sur github l'url suivant  :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  <a:hlinkClick r:id="rId2"/>
              </a:rPr>
              <a:t>https://github.com/HSABIB/Enstitute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033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Merci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81745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E-nstitute.herokuapp.com</a:t>
            </a:r>
          </a:p>
          <a:p>
            <a:r>
              <a:rPr lang="en-US">
                <a:solidFill>
                  <a:schemeClr val="bg2"/>
                </a:solidFill>
              </a:rPr>
              <a:t>Senstitute.herokuapp.com</a:t>
            </a:r>
          </a:p>
          <a:p>
            <a:endParaRPr lang="en-US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D5C1-82B1-4983-84F6-9DD8E9C7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(</a:t>
            </a:r>
            <a:r>
              <a:rPr lang="en-US" err="1"/>
              <a:t>suivi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C45E-BB80-44E3-89DE-013C031B1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400" y="2180496"/>
            <a:ext cx="9793162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 Pour </a:t>
            </a:r>
            <a:r>
              <a:rPr lang="en-US" sz="2400" dirty="0" err="1">
                <a:ea typeface="+mn-lt"/>
                <a:cs typeface="+mn-lt"/>
              </a:rPr>
              <a:t>démarrer</a:t>
            </a:r>
            <a:r>
              <a:rPr lang="en-US" sz="2400" dirty="0">
                <a:ea typeface="+mn-lt"/>
                <a:cs typeface="+mn-lt"/>
              </a:rPr>
              <a:t> avec le plus </a:t>
            </a:r>
            <a:r>
              <a:rPr lang="en-US" sz="2400" dirty="0" err="1">
                <a:ea typeface="+mn-lt"/>
                <a:cs typeface="+mn-lt"/>
              </a:rPr>
              <a:t>clair</a:t>
            </a:r>
            <a:r>
              <a:rPr lang="en-US" sz="24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La gestion des </a:t>
            </a:r>
            <a:r>
              <a:rPr lang="en-US" sz="2400" dirty="0" err="1">
                <a:ea typeface="+mn-lt"/>
                <a:cs typeface="+mn-lt"/>
              </a:rPr>
              <a:t>étudiants</a:t>
            </a:r>
            <a:r>
              <a:rPr lang="en-US" sz="2400" dirty="0">
                <a:ea typeface="+mn-lt"/>
                <a:cs typeface="+mn-lt"/>
              </a:rPr>
              <a:t> et </a:t>
            </a:r>
            <a:r>
              <a:rPr lang="en-US" sz="2400" dirty="0" err="1">
                <a:ea typeface="+mn-lt"/>
                <a:cs typeface="+mn-lt"/>
              </a:rPr>
              <a:t>leures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groupes</a:t>
            </a:r>
            <a:r>
              <a:rPr lang="en-US" sz="2400" dirty="0">
                <a:ea typeface="+mn-lt"/>
                <a:cs typeface="+mn-lt"/>
              </a:rPr>
              <a:t> et les liaisons entre </a:t>
            </a:r>
            <a:r>
              <a:rPr lang="en-US" sz="2400" dirty="0" err="1">
                <a:ea typeface="+mn-lt"/>
                <a:cs typeface="+mn-lt"/>
              </a:rPr>
              <a:t>eux</a:t>
            </a:r>
            <a:r>
              <a:rPr lang="en-US" sz="2400" dirty="0">
                <a:ea typeface="+mn-lt"/>
                <a:cs typeface="+mn-lt"/>
              </a:rPr>
              <a:t> et </a:t>
            </a:r>
            <a:r>
              <a:rPr lang="en-US" sz="2400" dirty="0" err="1">
                <a:ea typeface="+mn-lt"/>
                <a:cs typeface="+mn-lt"/>
              </a:rPr>
              <a:t>tous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ça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doit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étre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liée</a:t>
            </a:r>
            <a:r>
              <a:rPr lang="en-US" sz="2400" dirty="0">
                <a:ea typeface="+mn-lt"/>
                <a:cs typeface="+mn-lt"/>
              </a:rPr>
              <a:t> avec </a:t>
            </a:r>
            <a:r>
              <a:rPr lang="en-US" sz="2400" dirty="0" err="1">
                <a:ea typeface="+mn-lt"/>
                <a:cs typeface="+mn-lt"/>
              </a:rPr>
              <a:t>l'année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scolaire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était</a:t>
            </a:r>
            <a:r>
              <a:rPr lang="en-US" sz="2400" dirty="0">
                <a:ea typeface="+mn-lt"/>
                <a:cs typeface="+mn-lt"/>
              </a:rPr>
              <a:t> le plus grand challenge, 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En </a:t>
            </a:r>
            <a:r>
              <a:rPr lang="en-US" sz="2400" dirty="0" err="1">
                <a:ea typeface="+mn-lt"/>
                <a:cs typeface="+mn-lt"/>
              </a:rPr>
              <a:t>prenant</a:t>
            </a:r>
            <a:r>
              <a:rPr lang="en-US" sz="2400" dirty="0">
                <a:ea typeface="+mn-lt"/>
                <a:cs typeface="+mn-lt"/>
              </a:rPr>
              <a:t> en </a:t>
            </a:r>
            <a:r>
              <a:rPr lang="en-US" sz="2400" dirty="0" err="1">
                <a:ea typeface="+mn-lt"/>
                <a:cs typeface="+mn-lt"/>
              </a:rPr>
              <a:t>concideration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tous</a:t>
            </a:r>
            <a:r>
              <a:rPr lang="en-US" sz="2400" dirty="0">
                <a:ea typeface="+mn-lt"/>
                <a:cs typeface="+mn-lt"/>
              </a:rPr>
              <a:t> les </a:t>
            </a:r>
            <a:r>
              <a:rPr lang="en-US" sz="2400" dirty="0" err="1">
                <a:ea typeface="+mn-lt"/>
                <a:cs typeface="+mn-lt"/>
              </a:rPr>
              <a:t>prérequis</a:t>
            </a:r>
            <a:r>
              <a:rPr lang="en-US" sz="2400" dirty="0">
                <a:ea typeface="+mn-lt"/>
                <a:cs typeface="+mn-lt"/>
              </a:rPr>
              <a:t> et les </a:t>
            </a:r>
            <a:r>
              <a:rPr lang="en-US" sz="2400" dirty="0" err="1">
                <a:ea typeface="+mn-lt"/>
                <a:cs typeface="+mn-lt"/>
              </a:rPr>
              <a:t>contraintes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j'ai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arrivé</a:t>
            </a:r>
            <a:r>
              <a:rPr lang="en-US" sz="2400" dirty="0">
                <a:ea typeface="+mn-lt"/>
                <a:cs typeface="+mn-lt"/>
              </a:rPr>
              <a:t> a </a:t>
            </a:r>
            <a:r>
              <a:rPr lang="en-US" sz="2400" dirty="0" err="1">
                <a:ea typeface="+mn-lt"/>
                <a:cs typeface="+mn-lt"/>
              </a:rPr>
              <a:t>une</a:t>
            </a:r>
            <a:r>
              <a:rPr lang="en-US" sz="2400" dirty="0">
                <a:ea typeface="+mn-lt"/>
                <a:cs typeface="+mn-lt"/>
              </a:rPr>
              <a:t>  conception de base de </a:t>
            </a:r>
            <a:r>
              <a:rPr lang="en-US" sz="2400" dirty="0" err="1">
                <a:ea typeface="+mn-lt"/>
                <a:cs typeface="+mn-lt"/>
              </a:rPr>
              <a:t>donnée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comme</a:t>
            </a:r>
            <a:r>
              <a:rPr lang="en-US" sz="2400" dirty="0">
                <a:ea typeface="+mn-lt"/>
                <a:cs typeface="+mn-lt"/>
              </a:rPr>
              <a:t> suit :</a:t>
            </a:r>
            <a:br>
              <a:rPr lang="en-US" sz="2400" dirty="0">
                <a:ea typeface="+mn-lt"/>
                <a:cs typeface="+mn-lt"/>
              </a:rPr>
            </a:b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78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88256C-F550-4FB3-9308-F285B507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DIagramme</a:t>
            </a:r>
            <a:r>
              <a:rPr lang="en-US" sz="3600" dirty="0">
                <a:solidFill>
                  <a:srgbClr val="FFFFFF"/>
                </a:solidFill>
              </a:rPr>
              <a:t> de </a:t>
            </a:r>
            <a:r>
              <a:rPr lang="en-US" sz="3600" dirty="0" err="1">
                <a:solidFill>
                  <a:srgbClr val="FFFFFF"/>
                </a:solidFill>
              </a:rPr>
              <a:t>classe</a:t>
            </a:r>
            <a:r>
              <a:rPr lang="en-US" sz="3600" dirty="0">
                <a:solidFill>
                  <a:srgbClr val="FFFFFF"/>
                </a:solidFill>
              </a:rPr>
              <a:t> </a:t>
            </a:r>
          </a:p>
        </p:txBody>
      </p:sp>
      <p:pic>
        <p:nvPicPr>
          <p:cNvPr id="3" name="Picture 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C34453C6-2D7B-4C5A-9F0A-22FFB47E1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" y="645248"/>
            <a:ext cx="7874343" cy="6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2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D5C1-82B1-4983-84F6-9DD8E9C7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(</a:t>
            </a:r>
            <a:r>
              <a:rPr lang="en-US" err="1"/>
              <a:t>suivi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C45E-BB80-44E3-89DE-013C031B1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400" y="2180496"/>
            <a:ext cx="9793162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 Ce que vous pouvez remarquer dans le shéma de base de données et qui est le </a:t>
            </a:r>
            <a:r>
              <a:rPr lang="en-US" sz="2400">
                <a:ea typeface="+mn-lt"/>
                <a:cs typeface="+mn-lt"/>
              </a:rPr>
              <a:t>point le plus essentiel : </a:t>
            </a:r>
            <a:endParaRPr lang="en-US" sz="2400" dirty="0">
              <a:ea typeface="+mn-lt"/>
              <a:cs typeface="+mn-lt"/>
            </a:endParaRPr>
          </a:p>
          <a:p>
            <a:pPr marL="342900" indent="-342900"/>
            <a:r>
              <a:rPr lang="en-US" sz="2400">
                <a:ea typeface="+mn-lt"/>
                <a:cs typeface="+mn-lt"/>
              </a:rPr>
              <a:t>Les étudiants ont une relation directe avec les groupes ainsi que les groupes ont une relation directe avec l'année scolaire </a:t>
            </a:r>
            <a:br>
              <a:rPr lang="en-US" sz="2400" dirty="0">
                <a:ea typeface="+mn-lt"/>
                <a:cs typeface="+mn-lt"/>
              </a:rPr>
            </a:b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525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D5C1-82B1-4983-84F6-9DD8E9C7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(LES GROUPES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C45E-BB80-44E3-89DE-013C031B1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19" y="1720421"/>
            <a:ext cx="9793162" cy="527418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Ce qui nous emméne à la philosophie de la solution, 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Chaque année scolaire a ses propres groupes pour chaque année de </a:t>
            </a:r>
            <a:r>
              <a:rPr lang="en-US" sz="2400">
                <a:ea typeface="+mn-lt"/>
                <a:cs typeface="+mn-lt"/>
              </a:rPr>
              <a:t>formation, et tous ça peut étre vu de la label du groupe.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Exemple : TDI-1-A-1 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La partition de (TDI-1) :  c'est pour la secteur 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La partie de (A) + la secteur c'est pour le groupe 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Le nombre dérnier c'est pour l'année scolaire 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133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D5C1-82B1-4983-84F6-9DD8E9C7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(LES GROUPES) (suivi)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C45E-BB80-44E3-89DE-013C031B1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19" y="1202836"/>
            <a:ext cx="9793162" cy="527418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 </a:t>
            </a:r>
            <a:endParaRPr lang="en-US" sz="32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en conclusion on peut avoir deux groupes avec les labels suivantes: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"TDI-1-A-1" ET "TDI-1-A-2"  donc le groupe TDI-1-A a deux instances chaque instance est pour une année scolaire précise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31914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1C31AD-A7B7-4945-9E95-3D67796743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AA5B70-631E-4F47-874A-FBE55E5170D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64D6DDB-133E-44E2-B636-39185D690A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48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Dividend</vt:lpstr>
      <vt:lpstr>E-nSTITUTE</vt:lpstr>
      <vt:lpstr>Introduction</vt:lpstr>
      <vt:lpstr>PowerPoint Presentation</vt:lpstr>
      <vt:lpstr>Introduction (suivi)</vt:lpstr>
      <vt:lpstr>Introduction (suivi)</vt:lpstr>
      <vt:lpstr>DIagramme de classe </vt:lpstr>
      <vt:lpstr>Introduction (suivi)</vt:lpstr>
      <vt:lpstr>Introduction (LES GROUPES)</vt:lpstr>
      <vt:lpstr>Introduction (LES GROUPES) (suivi)</vt:lpstr>
      <vt:lpstr>Les utlilisateurs de cette application seront comme suit:   </vt:lpstr>
      <vt:lpstr>COnsulter les étudiants + roles </vt:lpstr>
      <vt:lpstr>roles</vt:lpstr>
      <vt:lpstr>PowerPoint Presentation</vt:lpstr>
      <vt:lpstr>AJOUT D'ABSENCE</vt:lpstr>
      <vt:lpstr>Ajout absence </vt:lpstr>
      <vt:lpstr>Ajout absence par seance</vt:lpstr>
      <vt:lpstr>EMPLOIE DE TEMPS</vt:lpstr>
      <vt:lpstr>Emploie du temps  vue : (directeur)</vt:lpstr>
      <vt:lpstr>Emploie du  temps vue: (formateur)</vt:lpstr>
      <vt:lpstr>Ajouter séance (formateur)</vt:lpstr>
      <vt:lpstr>PANEL ADMIN</vt:lpstr>
      <vt:lpstr>PANEL ADMIN</vt:lpstr>
      <vt:lpstr>Panel admin</vt:lpstr>
      <vt:lpstr>Editer en panel admin</vt:lpstr>
      <vt:lpstr>Notifications</vt:lpstr>
      <vt:lpstr>Notifications (directeur)</vt:lpstr>
      <vt:lpstr>Approuver notifications (directeur)</vt:lpstr>
      <vt:lpstr>Seances </vt:lpstr>
      <vt:lpstr>Suivie de formations</vt:lpstr>
      <vt:lpstr>Suivie de seances (directeur)</vt:lpstr>
      <vt:lpstr>Suivie de formation (directeur)</vt:lpstr>
      <vt:lpstr>profils</vt:lpstr>
      <vt:lpstr>Profile étudiants</vt:lpstr>
      <vt:lpstr>Profile étudiant  "changer état d'absence"</vt:lpstr>
      <vt:lpstr>Student E-nSTITUTE</vt:lpstr>
      <vt:lpstr>Portail Etudiant</vt:lpstr>
      <vt:lpstr>Login page</vt:lpstr>
      <vt:lpstr>Profile page</vt:lpstr>
      <vt:lpstr>Gestion d'absence </vt:lpstr>
      <vt:lpstr>Version 1.0</vt:lpstr>
      <vt:lpstr>PowerPoint Presentation</vt:lpstr>
      <vt:lpstr>PowerPoint Presentation</vt:lpstr>
      <vt:lpstr>PowerPoint Presentation</vt:lpstr>
      <vt:lpstr>Version 2.0</vt:lpstr>
      <vt:lpstr>Selection de groupe</vt:lpstr>
      <vt:lpstr>Page pour prendre l'image</vt:lpstr>
      <vt:lpstr>Supplémentaire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/>
  <cp:revision>434</cp:revision>
  <dcterms:created xsi:type="dcterms:W3CDTF">2020-03-27T12:38:27Z</dcterms:created>
  <dcterms:modified xsi:type="dcterms:W3CDTF">2020-03-28T12:02:25Z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