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24" r:id="rId2"/>
    <p:sldId id="257" r:id="rId3"/>
    <p:sldId id="258" r:id="rId4"/>
    <p:sldId id="259" r:id="rId5"/>
    <p:sldId id="265" r:id="rId6"/>
    <p:sldId id="341" r:id="rId7"/>
    <p:sldId id="342" r:id="rId8"/>
    <p:sldId id="343" r:id="rId9"/>
    <p:sldId id="264" r:id="rId10"/>
    <p:sldId id="267" r:id="rId11"/>
    <p:sldId id="332" r:id="rId12"/>
    <p:sldId id="333" r:id="rId13"/>
    <p:sldId id="279" r:id="rId14"/>
    <p:sldId id="280" r:id="rId15"/>
    <p:sldId id="335" r:id="rId16"/>
    <p:sldId id="282" r:id="rId17"/>
    <p:sldId id="283" r:id="rId18"/>
    <p:sldId id="272" r:id="rId19"/>
    <p:sldId id="339" r:id="rId20"/>
    <p:sldId id="336" r:id="rId21"/>
    <p:sldId id="273" r:id="rId22"/>
    <p:sldId id="284" r:id="rId23"/>
    <p:sldId id="338" r:id="rId24"/>
    <p:sldId id="340" r:id="rId25"/>
    <p:sldId id="298" r:id="rId26"/>
    <p:sldId id="300" r:id="rId27"/>
    <p:sldId id="301" r:id="rId28"/>
    <p:sldId id="302" r:id="rId29"/>
    <p:sldId id="303" r:id="rId30"/>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sz="1600"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sz="1600"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sz="1600"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sz="1600"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sz="1600"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sz="1600"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sz="1600"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sz="1600"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5FEAD8D-4693-184B-946A-9105D859147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67587" name="Rectangle 3">
            <a:extLst>
              <a:ext uri="{FF2B5EF4-FFF2-40B4-BE49-F238E27FC236}">
                <a16:creationId xmlns:a16="http://schemas.microsoft.com/office/drawing/2014/main" id="{85584837-D804-E54B-9625-DA3D6E5092C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31748" name="Rectangle 4">
            <a:extLst>
              <a:ext uri="{FF2B5EF4-FFF2-40B4-BE49-F238E27FC236}">
                <a16:creationId xmlns:a16="http://schemas.microsoft.com/office/drawing/2014/main" id="{C06F70AF-5CD9-6445-BCB8-CD73DA5F998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a:extLst>
              <a:ext uri="{FF2B5EF4-FFF2-40B4-BE49-F238E27FC236}">
                <a16:creationId xmlns:a16="http://schemas.microsoft.com/office/drawing/2014/main" id="{10C5CB1F-D380-144E-B75E-0DB3BB184BF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7590" name="Rectangle 6">
            <a:extLst>
              <a:ext uri="{FF2B5EF4-FFF2-40B4-BE49-F238E27FC236}">
                <a16:creationId xmlns:a16="http://schemas.microsoft.com/office/drawing/2014/main" id="{E4D926CF-A6FF-7F4C-813F-7B471198FA3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67591" name="Rectangle 7">
            <a:extLst>
              <a:ext uri="{FF2B5EF4-FFF2-40B4-BE49-F238E27FC236}">
                <a16:creationId xmlns:a16="http://schemas.microsoft.com/office/drawing/2014/main" id="{3894EF42-27EB-3743-8DD5-7BF1BBD7E6E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16055AB0-4799-8641-8582-0B2D5B0CD5E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0A7BB8A6-E1F1-714A-A474-2CE128D5B28E}"/>
              </a:ext>
            </a:extLst>
          </p:cNvPr>
          <p:cNvSpPr>
            <a:spLocks noGrp="1" noRot="1" noChangeAspect="1" noTextEdit="1"/>
          </p:cNvSpPr>
          <p:nvPr>
            <p:ph type="sldImg"/>
          </p:nvPr>
        </p:nvSpPr>
        <p:spPr>
          <a:ln/>
        </p:spPr>
      </p:sp>
      <p:sp>
        <p:nvSpPr>
          <p:cNvPr id="32771" name="Notes Placeholder 2">
            <a:extLst>
              <a:ext uri="{FF2B5EF4-FFF2-40B4-BE49-F238E27FC236}">
                <a16:creationId xmlns:a16="http://schemas.microsoft.com/office/drawing/2014/main" id="{73CB2AD1-37FA-C64D-9C0B-B4C1A50F03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32772" name="Slide Number Placeholder 3">
            <a:extLst>
              <a:ext uri="{FF2B5EF4-FFF2-40B4-BE49-F238E27FC236}">
                <a16:creationId xmlns:a16="http://schemas.microsoft.com/office/drawing/2014/main" id="{B24F6382-430F-3341-8515-F3A6CDE100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681EF775-7E89-E947-877F-A4390E68CDD4}" type="slidenum">
              <a:rPr lang="en-US" altLang="en-US" sz="1200">
                <a:latin typeface="Arial" panose="020B0604020202020204" pitchFamily="34" charset="0"/>
              </a:rPr>
              <a:pPr eaLnBrk="1" hangingPunct="1"/>
              <a:t>1</a:t>
            </a:fld>
            <a:endParaRPr lang="en-US" altLang="en-US" sz="120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C92011A8-16A4-FE44-9272-E49972459843}"/>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id="{84EC1A0F-6CF0-2443-9C9D-B705C04207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41988" name="Slide Number Placeholder 3">
            <a:extLst>
              <a:ext uri="{FF2B5EF4-FFF2-40B4-BE49-F238E27FC236}">
                <a16:creationId xmlns:a16="http://schemas.microsoft.com/office/drawing/2014/main" id="{731FC5DB-6F0D-EF4D-81FF-1AB4FDA81E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B9F9F361-8A46-C648-9F56-9EB50A6439FA}" type="slidenum">
              <a:rPr lang="en-US" altLang="en-US" sz="1200">
                <a:latin typeface="Arial" panose="020B0604020202020204" pitchFamily="34" charset="0"/>
              </a:rPr>
              <a:pPr eaLnBrk="1" hangingPunct="1"/>
              <a:t>10</a:t>
            </a:fld>
            <a:endParaRPr lang="en-US" altLang="en-US" sz="120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D3054134-AEF1-284A-B5BF-FA8617925523}"/>
              </a:ext>
            </a:extLst>
          </p:cNvPr>
          <p:cNvSpPr>
            <a:spLocks noGrp="1" noRot="1" noChangeAspect="1" noTextEdit="1"/>
          </p:cNvSpPr>
          <p:nvPr>
            <p:ph type="sldImg"/>
          </p:nvPr>
        </p:nvSpPr>
        <p:spPr>
          <a:ln/>
        </p:spPr>
      </p:sp>
      <p:sp>
        <p:nvSpPr>
          <p:cNvPr id="43011" name="Notes Placeholder 2">
            <a:extLst>
              <a:ext uri="{FF2B5EF4-FFF2-40B4-BE49-F238E27FC236}">
                <a16:creationId xmlns:a16="http://schemas.microsoft.com/office/drawing/2014/main" id="{E08E57A1-A828-B248-84EF-4F44BDCC85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43012" name="Slide Number Placeholder 3">
            <a:extLst>
              <a:ext uri="{FF2B5EF4-FFF2-40B4-BE49-F238E27FC236}">
                <a16:creationId xmlns:a16="http://schemas.microsoft.com/office/drawing/2014/main" id="{61202489-FA1B-7844-9EF0-494D323886E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r" eaLnBrk="1" hangingPunct="1"/>
            <a:fld id="{10ABAEF8-55E8-574A-B4C0-59EDC2B14937}" type="slidenum">
              <a:rPr lang="en-US" altLang="en-US" sz="1200">
                <a:latin typeface="Arial" panose="020B0604020202020204" pitchFamily="34" charset="0"/>
              </a:rPr>
              <a:pPr algn="r" eaLnBrk="1" hangingPunct="1"/>
              <a:t>11</a:t>
            </a:fld>
            <a:endParaRPr lang="en-US" altLang="en-US" sz="120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A825A712-1411-5645-BAA4-7FFE7C5335FD}"/>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39C31DCC-40B5-794A-901F-98889FD1A64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44036" name="Slide Number Placeholder 3">
            <a:extLst>
              <a:ext uri="{FF2B5EF4-FFF2-40B4-BE49-F238E27FC236}">
                <a16:creationId xmlns:a16="http://schemas.microsoft.com/office/drawing/2014/main" id="{02D70CD8-8B6B-2C42-AB2A-1958D10D408B}"/>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r" eaLnBrk="1" hangingPunct="1"/>
            <a:fld id="{E0E65DA3-FF07-F640-B899-9104A93B764B}" type="slidenum">
              <a:rPr lang="en-US" altLang="en-US" sz="1200">
                <a:latin typeface="Arial" panose="020B0604020202020204" pitchFamily="34" charset="0"/>
              </a:rPr>
              <a:pPr algn="r" eaLnBrk="1" hangingPunct="1"/>
              <a:t>12</a:t>
            </a:fld>
            <a:endParaRPr lang="en-US" altLang="en-US" sz="120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8176897-A789-AA46-BAB0-6ADB9CDBA34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9D5B6A6B-9C7B-DD48-AA35-D4D8368C75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45060" name="Slide Number Placeholder 3">
            <a:extLst>
              <a:ext uri="{FF2B5EF4-FFF2-40B4-BE49-F238E27FC236}">
                <a16:creationId xmlns:a16="http://schemas.microsoft.com/office/drawing/2014/main" id="{74A80E79-90A2-2847-B8D8-BB9DFB37330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271B3B0F-44A0-9842-BA5B-131BC5C9DA5F}" type="slidenum">
              <a:rPr lang="en-US" altLang="en-US" sz="1200">
                <a:latin typeface="Arial" panose="020B0604020202020204" pitchFamily="34" charset="0"/>
              </a:rPr>
              <a:pPr eaLnBrk="1" hangingPunct="1"/>
              <a:t>13</a:t>
            </a:fld>
            <a:endParaRPr lang="en-US" altLang="en-US" sz="120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DF1B3F75-C85D-CC48-82BB-0A335ED98FFF}"/>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64A7236E-E7C7-5E49-AD38-E758E794EE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46084" name="Slide Number Placeholder 3">
            <a:extLst>
              <a:ext uri="{FF2B5EF4-FFF2-40B4-BE49-F238E27FC236}">
                <a16:creationId xmlns:a16="http://schemas.microsoft.com/office/drawing/2014/main" id="{9266E6A7-4464-C84E-B1AD-F7DACBED91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39D21474-EC23-5B46-86E3-B932CDE73A65}" type="slidenum">
              <a:rPr lang="en-US" altLang="en-US" sz="1200">
                <a:latin typeface="Arial" panose="020B0604020202020204" pitchFamily="34" charset="0"/>
              </a:rPr>
              <a:pPr eaLnBrk="1" hangingPunct="1"/>
              <a:t>14</a:t>
            </a:fld>
            <a:endParaRPr lang="en-US" altLang="en-US" sz="120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24E364AB-DB4A-634A-BEF7-DE04006DFBA2}"/>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7DBA6286-8ADA-B042-BBF3-247218EF37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7108" name="Slide Number Placeholder 3">
            <a:extLst>
              <a:ext uri="{FF2B5EF4-FFF2-40B4-BE49-F238E27FC236}">
                <a16:creationId xmlns:a16="http://schemas.microsoft.com/office/drawing/2014/main" id="{E71F6076-7370-BE46-AA72-3E8450C805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CFC71075-2BEA-D14D-9BBC-71EF265C6B92}" type="slidenum">
              <a:rPr lang="en-US" altLang="en-US" sz="1200">
                <a:latin typeface="Arial" panose="020B0604020202020204" pitchFamily="34" charset="0"/>
              </a:rPr>
              <a:pPr eaLnBrk="1" hangingPunct="1"/>
              <a:t>15</a:t>
            </a:fld>
            <a:endParaRPr lang="en-US" altLang="en-US" sz="120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B9E7BE0A-DE02-3240-B341-2A09954FEA60}"/>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0B9D2619-DF7E-2B4A-81E8-E143F883FDA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48132" name="Slide Number Placeholder 3">
            <a:extLst>
              <a:ext uri="{FF2B5EF4-FFF2-40B4-BE49-F238E27FC236}">
                <a16:creationId xmlns:a16="http://schemas.microsoft.com/office/drawing/2014/main" id="{C264ACE9-5BDF-4743-AA0C-3C40FE5EFC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78EAA37B-BF09-0A48-B75C-5C18DC0197CB}" type="slidenum">
              <a:rPr lang="en-US" altLang="en-US" sz="1200">
                <a:latin typeface="Arial" panose="020B0604020202020204" pitchFamily="34" charset="0"/>
              </a:rPr>
              <a:pPr eaLnBrk="1" hangingPunct="1"/>
              <a:t>16</a:t>
            </a:fld>
            <a:endParaRPr lang="en-US" altLang="en-US" sz="120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39CC9A59-0AC0-BA4B-962A-9B3A445CB2C7}"/>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1ADB4AB6-91D9-8447-9AA2-B2EE5F2C8A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49156" name="Slide Number Placeholder 3">
            <a:extLst>
              <a:ext uri="{FF2B5EF4-FFF2-40B4-BE49-F238E27FC236}">
                <a16:creationId xmlns:a16="http://schemas.microsoft.com/office/drawing/2014/main" id="{A83CCB56-5489-8644-B9B2-5206B6E5EE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259B6D1C-00D4-F84E-AD0B-FBA6B1A6C95D}" type="slidenum">
              <a:rPr lang="en-US" altLang="en-US" sz="1200">
                <a:latin typeface="Arial" panose="020B0604020202020204" pitchFamily="34" charset="0"/>
              </a:rPr>
              <a:pPr eaLnBrk="1" hangingPunct="1"/>
              <a:t>17</a:t>
            </a:fld>
            <a:endParaRPr lang="en-US" altLang="en-US" sz="120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B34547F2-8150-F549-B863-B501002562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DC29D2FA-8784-CC4B-BAAA-AD749BA436E8}" type="slidenum">
              <a:rPr lang="en-US" altLang="en-US" sz="1200">
                <a:latin typeface="Arial" panose="020B0604020202020204" pitchFamily="34" charset="0"/>
              </a:rPr>
              <a:pPr eaLnBrk="1" hangingPunct="1"/>
              <a:t>18</a:t>
            </a:fld>
            <a:endParaRPr lang="en-US" altLang="en-US" sz="1200">
              <a:latin typeface="Arial" panose="020B0604020202020204" pitchFamily="34" charset="0"/>
            </a:endParaRPr>
          </a:p>
        </p:txBody>
      </p:sp>
      <p:sp>
        <p:nvSpPr>
          <p:cNvPr id="50179" name="Rectangle 2">
            <a:extLst>
              <a:ext uri="{FF2B5EF4-FFF2-40B4-BE49-F238E27FC236}">
                <a16:creationId xmlns:a16="http://schemas.microsoft.com/office/drawing/2014/main" id="{AC19CFD9-FE15-DF44-B354-8B293A9DFFFD}"/>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A430BB9D-7ACE-AE42-83C6-BB364BFF0E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B7E63BE9-6A7B-FB4D-8E50-DD19FD65ED96}"/>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id="{DD191BF2-1F00-894C-AF46-2254DA3058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1204" name="Slide Number Placeholder 3">
            <a:extLst>
              <a:ext uri="{FF2B5EF4-FFF2-40B4-BE49-F238E27FC236}">
                <a16:creationId xmlns:a16="http://schemas.microsoft.com/office/drawing/2014/main" id="{3F674346-4F12-B14D-939A-514FF32504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7B2175C6-CF6B-794D-8426-047918FC67D1}" type="slidenum">
              <a:rPr lang="en-US" altLang="en-US" sz="1200">
                <a:latin typeface="Arial" panose="020B0604020202020204" pitchFamily="34" charset="0"/>
              </a:rPr>
              <a:pPr eaLnBrk="1" hangingPunct="1"/>
              <a:t>19</a:t>
            </a:fld>
            <a:endParaRPr lang="en-US" altLang="en-US" sz="12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44ABF01E-64D3-8B46-A2AF-7B0FCF49129A}"/>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D9571B28-619E-9F4D-A350-8528A7A35C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33796" name="Slide Number Placeholder 3">
            <a:extLst>
              <a:ext uri="{FF2B5EF4-FFF2-40B4-BE49-F238E27FC236}">
                <a16:creationId xmlns:a16="http://schemas.microsoft.com/office/drawing/2014/main" id="{65B07D53-77BB-ED48-8CE9-BEBEC935BEA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6D6EA904-282A-F347-A302-D3B8F45B5BEA}" type="slidenum">
              <a:rPr lang="en-US" altLang="en-US" sz="1200">
                <a:latin typeface="Arial" panose="020B0604020202020204" pitchFamily="34" charset="0"/>
              </a:rPr>
              <a:pPr eaLnBrk="1" hangingPunct="1"/>
              <a:t>2</a:t>
            </a:fld>
            <a:endParaRPr lang="en-US" altLang="en-US" sz="120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2005098B-FDF7-654E-BB56-9DF982BA7C01}"/>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355DD4D6-CA33-644F-86C8-62DAADE5EB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2228" name="Slide Number Placeholder 3">
            <a:extLst>
              <a:ext uri="{FF2B5EF4-FFF2-40B4-BE49-F238E27FC236}">
                <a16:creationId xmlns:a16="http://schemas.microsoft.com/office/drawing/2014/main" id="{5A9E0D34-6917-5E43-94BC-3733D9C85F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78CB92FC-F0DB-284A-B9B3-1364AF4F83F0}" type="slidenum">
              <a:rPr lang="en-US" altLang="en-US" sz="1200">
                <a:latin typeface="Arial" panose="020B0604020202020204" pitchFamily="34" charset="0"/>
              </a:rPr>
              <a:pPr eaLnBrk="1" hangingPunct="1"/>
              <a:t>20</a:t>
            </a:fld>
            <a:endParaRPr lang="en-US" altLang="en-US" sz="120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D336A317-FCA5-EC47-8CF9-8FC0337A3874}"/>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id="{F0479337-AD03-0242-B396-1128098D61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53252" name="Slide Number Placeholder 3">
            <a:extLst>
              <a:ext uri="{FF2B5EF4-FFF2-40B4-BE49-F238E27FC236}">
                <a16:creationId xmlns:a16="http://schemas.microsoft.com/office/drawing/2014/main" id="{0233CF7C-F603-134C-9289-15282F931A1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4223169B-E02D-7544-BEC0-17B65588CA23}" type="slidenum">
              <a:rPr lang="en-US" altLang="en-US" sz="1200">
                <a:latin typeface="Arial" panose="020B0604020202020204" pitchFamily="34" charset="0"/>
              </a:rPr>
              <a:pPr eaLnBrk="1" hangingPunct="1"/>
              <a:t>21</a:t>
            </a:fld>
            <a:endParaRPr lang="en-US" altLang="en-US" sz="120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AEE6A95B-9D79-A742-A3AF-D2002BD3E368}"/>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1F86C385-C897-6B45-9766-C1F0BC7B8B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54276" name="Slide Number Placeholder 3">
            <a:extLst>
              <a:ext uri="{FF2B5EF4-FFF2-40B4-BE49-F238E27FC236}">
                <a16:creationId xmlns:a16="http://schemas.microsoft.com/office/drawing/2014/main" id="{38D74A1A-AE9F-0644-9575-254F727D77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AF49BA9C-29CF-E341-BFEC-54E75020BCC0}" type="slidenum">
              <a:rPr lang="en-US" altLang="en-US" sz="1200">
                <a:latin typeface="Arial" panose="020B0604020202020204" pitchFamily="34" charset="0"/>
              </a:rPr>
              <a:pPr eaLnBrk="1" hangingPunct="1"/>
              <a:t>22</a:t>
            </a:fld>
            <a:endParaRPr lang="en-US" altLang="en-US" sz="120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3EE6A09B-26C1-0A4F-BE50-690353A355C2}"/>
              </a:ext>
            </a:extLst>
          </p:cNvPr>
          <p:cNvSpPr>
            <a:spLocks noGrp="1" noRot="1" noChangeAspect="1" noTextEdit="1"/>
          </p:cNvSpPr>
          <p:nvPr>
            <p:ph type="sldImg"/>
          </p:nvPr>
        </p:nvSpPr>
        <p:spPr>
          <a:ln/>
        </p:spPr>
      </p:sp>
      <p:sp>
        <p:nvSpPr>
          <p:cNvPr id="55299" name="Notes Placeholder 2">
            <a:extLst>
              <a:ext uri="{FF2B5EF4-FFF2-40B4-BE49-F238E27FC236}">
                <a16:creationId xmlns:a16="http://schemas.microsoft.com/office/drawing/2014/main" id="{D5631108-64BF-134F-9C44-53333CBD19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5300" name="Slide Number Placeholder 3">
            <a:extLst>
              <a:ext uri="{FF2B5EF4-FFF2-40B4-BE49-F238E27FC236}">
                <a16:creationId xmlns:a16="http://schemas.microsoft.com/office/drawing/2014/main" id="{64ED3EDC-C8D4-5E45-A8B0-9AC89CA2082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1688E18C-BF6E-9A41-A3B3-AA9E442E21DD}" type="slidenum">
              <a:rPr lang="en-US" altLang="en-US" sz="1200">
                <a:latin typeface="Arial" panose="020B0604020202020204" pitchFamily="34" charset="0"/>
              </a:rPr>
              <a:pPr eaLnBrk="1" hangingPunct="1"/>
              <a:t>23</a:t>
            </a:fld>
            <a:endParaRPr lang="en-US" altLang="en-US" sz="120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A359BEDC-367B-C847-906D-D738F03D4434}"/>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8F856077-E242-4146-90B7-125ED03711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56324" name="Slide Number Placeholder 3">
            <a:extLst>
              <a:ext uri="{FF2B5EF4-FFF2-40B4-BE49-F238E27FC236}">
                <a16:creationId xmlns:a16="http://schemas.microsoft.com/office/drawing/2014/main" id="{89CBF101-4B7D-8F44-83C6-CA9CE9069DD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r" eaLnBrk="1" hangingPunct="1"/>
            <a:fld id="{3C32EEC8-BC35-B341-98C3-B3F65827E0C2}" type="slidenum">
              <a:rPr lang="en-US" altLang="en-US" sz="1200">
                <a:latin typeface="Arial" panose="020B0604020202020204" pitchFamily="34" charset="0"/>
              </a:rPr>
              <a:pPr algn="r" eaLnBrk="1" hangingPunct="1"/>
              <a:t>24</a:t>
            </a:fld>
            <a:endParaRPr lang="en-US" altLang="en-US" sz="120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74766468-B133-0A4C-895F-22BC42FA64D3}"/>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A47FB6E4-DD4F-E34F-8302-34837A8E99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57348" name="Slide Number Placeholder 3">
            <a:extLst>
              <a:ext uri="{FF2B5EF4-FFF2-40B4-BE49-F238E27FC236}">
                <a16:creationId xmlns:a16="http://schemas.microsoft.com/office/drawing/2014/main" id="{F4C8B535-BEE5-2045-ADDB-0641C841636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93E58CD4-2CB5-174C-B624-92FA786BB878}" type="slidenum">
              <a:rPr lang="en-US" altLang="en-US" sz="1200">
                <a:latin typeface="Arial" panose="020B0604020202020204" pitchFamily="34" charset="0"/>
              </a:rPr>
              <a:pPr eaLnBrk="1" hangingPunct="1"/>
              <a:t>25</a:t>
            </a:fld>
            <a:endParaRPr lang="en-US" altLang="en-US" sz="120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8F9EBF45-A6B0-3D4B-B53C-7ED15ED32B05}"/>
              </a:ext>
            </a:extLst>
          </p:cNvPr>
          <p:cNvSpPr>
            <a:spLocks noGrp="1" noRot="1" noChangeAspect="1" noTextEdit="1"/>
          </p:cNvSpPr>
          <p:nvPr>
            <p:ph type="sldImg"/>
          </p:nvPr>
        </p:nvSpPr>
        <p:spPr>
          <a:ln/>
        </p:spPr>
      </p:sp>
      <p:sp>
        <p:nvSpPr>
          <p:cNvPr id="58371" name="Notes Placeholder 2">
            <a:extLst>
              <a:ext uri="{FF2B5EF4-FFF2-40B4-BE49-F238E27FC236}">
                <a16:creationId xmlns:a16="http://schemas.microsoft.com/office/drawing/2014/main" id="{AB63F34B-60BD-CB4D-8206-9E73205A58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58372" name="Slide Number Placeholder 3">
            <a:extLst>
              <a:ext uri="{FF2B5EF4-FFF2-40B4-BE49-F238E27FC236}">
                <a16:creationId xmlns:a16="http://schemas.microsoft.com/office/drawing/2014/main" id="{BD23A40F-A335-D445-98CE-1B36C75B44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29E6FB7C-4B06-6844-99DC-715F3D018D92}" type="slidenum">
              <a:rPr lang="en-US" altLang="en-US" sz="1200">
                <a:latin typeface="Arial" panose="020B0604020202020204" pitchFamily="34" charset="0"/>
              </a:rPr>
              <a:pPr eaLnBrk="1" hangingPunct="1"/>
              <a:t>26</a:t>
            </a:fld>
            <a:endParaRPr lang="en-US" altLang="en-US" sz="120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29F8052D-1CF6-EB41-94B4-C73E11559515}"/>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FA1088D2-F0EC-AB49-8E70-7E3C44EF53B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59396" name="Slide Number Placeholder 3">
            <a:extLst>
              <a:ext uri="{FF2B5EF4-FFF2-40B4-BE49-F238E27FC236}">
                <a16:creationId xmlns:a16="http://schemas.microsoft.com/office/drawing/2014/main" id="{307017FA-B5E1-6F41-A3EB-070B3E16C58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51EB1A53-B0C0-964D-8529-DEA73A9D1EAA}" type="slidenum">
              <a:rPr lang="en-US" altLang="en-US" sz="1200">
                <a:latin typeface="Arial" panose="020B0604020202020204" pitchFamily="34" charset="0"/>
              </a:rPr>
              <a:pPr eaLnBrk="1" hangingPunct="1"/>
              <a:t>27</a:t>
            </a:fld>
            <a:endParaRPr lang="en-US" altLang="en-US" sz="120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A7798359-42DB-B849-9631-70FADFB2D5E1}"/>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EF525895-EBB8-F240-82BB-D4AA22CA73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60420" name="Slide Number Placeholder 3">
            <a:extLst>
              <a:ext uri="{FF2B5EF4-FFF2-40B4-BE49-F238E27FC236}">
                <a16:creationId xmlns:a16="http://schemas.microsoft.com/office/drawing/2014/main" id="{3E220541-1ABD-EE49-96B6-CB868B7C6ED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9D842393-32FA-5E46-9464-82AB7106041C}" type="slidenum">
              <a:rPr lang="en-US" altLang="en-US" sz="1200">
                <a:latin typeface="Arial" panose="020B0604020202020204" pitchFamily="34" charset="0"/>
              </a:rPr>
              <a:pPr eaLnBrk="1" hangingPunct="1"/>
              <a:t>28</a:t>
            </a:fld>
            <a:endParaRPr lang="en-US" altLang="en-US" sz="120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F277A217-E20D-4443-9550-C6135171EF90}"/>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9DE277F4-AD3D-B143-A106-462C264A9B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61444" name="Slide Number Placeholder 3">
            <a:extLst>
              <a:ext uri="{FF2B5EF4-FFF2-40B4-BE49-F238E27FC236}">
                <a16:creationId xmlns:a16="http://schemas.microsoft.com/office/drawing/2014/main" id="{8769311A-EA78-694E-9DFB-06F8BDF6E1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BFE7660A-E2DC-6347-B3BB-0987F36D401F}" type="slidenum">
              <a:rPr lang="en-US" altLang="en-US" sz="1200">
                <a:latin typeface="Arial" panose="020B0604020202020204" pitchFamily="34" charset="0"/>
              </a:rPr>
              <a:pPr eaLnBrk="1" hangingPunct="1"/>
              <a:t>29</a:t>
            </a:fld>
            <a:endParaRPr lang="en-US" altLang="en-US" sz="12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CCFD0CF0-83E9-014A-8DC4-5437E7F5EBCB}"/>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1B25AC68-8CAA-BB40-8516-3B0D6AF02B0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34820" name="Slide Number Placeholder 3">
            <a:extLst>
              <a:ext uri="{FF2B5EF4-FFF2-40B4-BE49-F238E27FC236}">
                <a16:creationId xmlns:a16="http://schemas.microsoft.com/office/drawing/2014/main" id="{07EF43FF-1975-AD4B-B2E7-5837B60B98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C7FE425A-A888-6F4D-874B-D4C051BB0708}" type="slidenum">
              <a:rPr lang="en-US" altLang="en-US" sz="1200">
                <a:latin typeface="Arial" panose="020B0604020202020204" pitchFamily="34" charset="0"/>
              </a:rPr>
              <a:pPr eaLnBrk="1" hangingPunct="1"/>
              <a:t>3</a:t>
            </a:fld>
            <a:endParaRPr lang="en-US" altLang="en-US" sz="12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AD41501D-7045-2D42-B292-DE8F795B3BC3}"/>
              </a:ext>
            </a:extLst>
          </p:cNvPr>
          <p:cNvSpPr>
            <a:spLocks noGrp="1" noRot="1" noChangeAspect="1" noTextEdit="1"/>
          </p:cNvSpPr>
          <p:nvPr>
            <p:ph type="sldImg"/>
          </p:nvPr>
        </p:nvSpPr>
        <p:spPr>
          <a:ln/>
        </p:spPr>
      </p:sp>
      <p:sp>
        <p:nvSpPr>
          <p:cNvPr id="35843" name="Notes Placeholder 2">
            <a:extLst>
              <a:ext uri="{FF2B5EF4-FFF2-40B4-BE49-F238E27FC236}">
                <a16:creationId xmlns:a16="http://schemas.microsoft.com/office/drawing/2014/main" id="{2A144CF7-037F-BD45-AFF1-1D053B061F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35844" name="Slide Number Placeholder 3">
            <a:extLst>
              <a:ext uri="{FF2B5EF4-FFF2-40B4-BE49-F238E27FC236}">
                <a16:creationId xmlns:a16="http://schemas.microsoft.com/office/drawing/2014/main" id="{1A821020-449D-2A44-B5F3-02D1DD3E1E4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DFF8FE03-0985-184B-8325-9AC629B1D593}" type="slidenum">
              <a:rPr lang="en-US" altLang="en-US" sz="1200">
                <a:latin typeface="Arial" panose="020B0604020202020204" pitchFamily="34" charset="0"/>
              </a:rPr>
              <a:pPr eaLnBrk="1" hangingPunct="1"/>
              <a:t>4</a:t>
            </a:fld>
            <a:endParaRPr lang="en-US" altLang="en-US" sz="120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B8D955C3-68E6-3147-B926-DE1539FE0A5D}"/>
              </a:ext>
            </a:extLst>
          </p:cNvPr>
          <p:cNvSpPr>
            <a:spLocks noGrp="1" noRot="1" noChangeAspect="1" noTextEdit="1"/>
          </p:cNvSpPr>
          <p:nvPr>
            <p:ph type="sldImg"/>
          </p:nvPr>
        </p:nvSpPr>
        <p:spPr>
          <a:ln/>
        </p:spPr>
      </p:sp>
      <p:sp>
        <p:nvSpPr>
          <p:cNvPr id="36867" name="Notes Placeholder 2">
            <a:extLst>
              <a:ext uri="{FF2B5EF4-FFF2-40B4-BE49-F238E27FC236}">
                <a16:creationId xmlns:a16="http://schemas.microsoft.com/office/drawing/2014/main" id="{91A4A3AA-6A41-2B42-8D8E-A915216A3A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36868" name="Slide Number Placeholder 3">
            <a:extLst>
              <a:ext uri="{FF2B5EF4-FFF2-40B4-BE49-F238E27FC236}">
                <a16:creationId xmlns:a16="http://schemas.microsoft.com/office/drawing/2014/main" id="{0ABB08F1-1C04-AD4F-A36C-589780723F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AA8E93E3-F743-6749-B134-5AFBCA0C3ED9}" type="slidenum">
              <a:rPr lang="en-US" altLang="en-US" sz="1200">
                <a:latin typeface="Arial" panose="020B0604020202020204" pitchFamily="34" charset="0"/>
              </a:rPr>
              <a:pPr eaLnBrk="1" hangingPunct="1"/>
              <a:t>5</a:t>
            </a:fld>
            <a:endParaRPr lang="en-US" altLang="en-US" sz="12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70CA47F3-E824-3A4B-BC3E-B9E9E2758315}"/>
              </a:ext>
            </a:extLst>
          </p:cNvPr>
          <p:cNvSpPr>
            <a:spLocks noGrp="1" noRot="1" noChangeAspect="1" noTextEdit="1"/>
          </p:cNvSpPr>
          <p:nvPr>
            <p:ph type="sldImg"/>
          </p:nvPr>
        </p:nvSpPr>
        <p:spPr>
          <a:ln/>
        </p:spPr>
      </p:sp>
      <p:sp>
        <p:nvSpPr>
          <p:cNvPr id="37891" name="Notes Placeholder 2">
            <a:extLst>
              <a:ext uri="{FF2B5EF4-FFF2-40B4-BE49-F238E27FC236}">
                <a16:creationId xmlns:a16="http://schemas.microsoft.com/office/drawing/2014/main" id="{FC13C43E-E273-E442-A5D3-61BF1DF0E7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37892" name="Slide Number Placeholder 3">
            <a:extLst>
              <a:ext uri="{FF2B5EF4-FFF2-40B4-BE49-F238E27FC236}">
                <a16:creationId xmlns:a16="http://schemas.microsoft.com/office/drawing/2014/main" id="{5463C940-6850-A749-B532-F0AC3C032C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5A165B22-5240-6449-BBB0-087619EAFAC3}" type="slidenum">
              <a:rPr lang="en-US" altLang="en-US" sz="1200">
                <a:latin typeface="Arial" panose="020B0604020202020204" pitchFamily="34" charset="0"/>
              </a:rPr>
              <a:pPr eaLnBrk="1" hangingPunct="1"/>
              <a:t>6</a:t>
            </a:fld>
            <a:endParaRPr lang="en-US" altLang="en-US" sz="120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77FEE5CF-F0DD-9A40-A8D3-FD4AE1D1FAED}"/>
              </a:ext>
            </a:extLst>
          </p:cNvPr>
          <p:cNvSpPr>
            <a:spLocks noGrp="1" noRot="1" noChangeAspect="1" noTextEdit="1"/>
          </p:cNvSpPr>
          <p:nvPr>
            <p:ph type="sldImg"/>
          </p:nvPr>
        </p:nvSpPr>
        <p:spPr>
          <a:ln/>
        </p:spPr>
      </p:sp>
      <p:sp>
        <p:nvSpPr>
          <p:cNvPr id="38915" name="Notes Placeholder 2">
            <a:extLst>
              <a:ext uri="{FF2B5EF4-FFF2-40B4-BE49-F238E27FC236}">
                <a16:creationId xmlns:a16="http://schemas.microsoft.com/office/drawing/2014/main" id="{DF423DCC-8A8C-B848-ABAA-41EC0557648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38916" name="Slide Number Placeholder 3">
            <a:extLst>
              <a:ext uri="{FF2B5EF4-FFF2-40B4-BE49-F238E27FC236}">
                <a16:creationId xmlns:a16="http://schemas.microsoft.com/office/drawing/2014/main" id="{5D03964A-8DD6-EC4D-8299-C146A797A4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9FFF345E-D642-A648-B992-BE21DD6E5E03}" type="slidenum">
              <a:rPr lang="en-US" altLang="en-US" sz="1200">
                <a:latin typeface="Arial" panose="020B0604020202020204" pitchFamily="34" charset="0"/>
              </a:rPr>
              <a:pPr eaLnBrk="1" hangingPunct="1"/>
              <a:t>7</a:t>
            </a:fld>
            <a:endParaRPr lang="en-US" altLang="en-US" sz="120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F4C48ED3-7870-384B-ACC9-F3C8817934FB}"/>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id="{8518E99F-D460-CB40-ADC5-77DE9FEF10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9940" name="Slide Number Placeholder 3">
            <a:extLst>
              <a:ext uri="{FF2B5EF4-FFF2-40B4-BE49-F238E27FC236}">
                <a16:creationId xmlns:a16="http://schemas.microsoft.com/office/drawing/2014/main" id="{FEB8085C-4B47-C342-B0A9-36E66A4051F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8B254229-3E9D-3E4E-81E4-B9E0BD39B307}" type="slidenum">
              <a:rPr lang="en-US" altLang="en-US" sz="1200">
                <a:latin typeface="Arial" panose="020B0604020202020204" pitchFamily="34" charset="0"/>
              </a:rPr>
              <a:pPr eaLnBrk="1" hangingPunct="1"/>
              <a:t>8</a:t>
            </a:fld>
            <a:endParaRPr lang="en-US" altLang="en-US" sz="120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180B5E13-83F0-9C4B-9E73-5293085F3E93}"/>
              </a:ext>
            </a:extLst>
          </p:cNvPr>
          <p:cNvSpPr>
            <a:spLocks noGrp="1" noRot="1" noChangeAspect="1" noTextEdit="1"/>
          </p:cNvSpPr>
          <p:nvPr>
            <p:ph type="sldImg"/>
          </p:nvPr>
        </p:nvSpPr>
        <p:spPr>
          <a:ln/>
        </p:spPr>
      </p:sp>
      <p:sp>
        <p:nvSpPr>
          <p:cNvPr id="40963" name="Notes Placeholder 2">
            <a:extLst>
              <a:ext uri="{FF2B5EF4-FFF2-40B4-BE49-F238E27FC236}">
                <a16:creationId xmlns:a16="http://schemas.microsoft.com/office/drawing/2014/main" id="{BFA8B3EB-0196-F948-94DD-1327FD9DAE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40964" name="Slide Number Placeholder 3">
            <a:extLst>
              <a:ext uri="{FF2B5EF4-FFF2-40B4-BE49-F238E27FC236}">
                <a16:creationId xmlns:a16="http://schemas.microsoft.com/office/drawing/2014/main" id="{D8D98DAB-79FA-B941-8796-4FC69DDE274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fld id="{74A82B8E-6430-E94B-8360-E721017F79A3}" type="slidenum">
              <a:rPr lang="en-US" altLang="en-US" sz="1200">
                <a:latin typeface="Arial" panose="020B0604020202020204" pitchFamily="34" charset="0"/>
              </a:rPr>
              <a:pPr eaLnBrk="1" hangingPunct="1"/>
              <a:t>9</a:t>
            </a:fld>
            <a:endParaRPr lang="en-US" altLang="en-US" sz="12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2787678-0FF2-9543-82E6-3CBBEF60D8E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50C50C4-4A1E-954F-9AA5-F61C13901A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CDDFEE8-6ADC-9945-BD1D-A0C40D346F26}"/>
              </a:ext>
            </a:extLst>
          </p:cNvPr>
          <p:cNvSpPr>
            <a:spLocks noGrp="1" noChangeArrowheads="1"/>
          </p:cNvSpPr>
          <p:nvPr>
            <p:ph type="sldNum" sz="quarter" idx="12"/>
          </p:nvPr>
        </p:nvSpPr>
        <p:spPr>
          <a:ln/>
        </p:spPr>
        <p:txBody>
          <a:bodyPr/>
          <a:lstStyle>
            <a:lvl1pPr>
              <a:defRPr/>
            </a:lvl1pPr>
          </a:lstStyle>
          <a:p>
            <a:fld id="{8794B8F8-1AAA-9945-84A4-5D77FB7D2E62}" type="slidenum">
              <a:rPr lang="en-US" altLang="en-US"/>
              <a:pPr/>
              <a:t>‹#›</a:t>
            </a:fld>
            <a:endParaRPr lang="en-US" altLang="en-US"/>
          </a:p>
        </p:txBody>
      </p:sp>
    </p:spTree>
    <p:extLst>
      <p:ext uri="{BB962C8B-B14F-4D97-AF65-F5344CB8AC3E}">
        <p14:creationId xmlns:p14="http://schemas.microsoft.com/office/powerpoint/2010/main" val="37622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DD901AE-2750-8D48-83D9-4DFA2AB4A2B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B608C81-6E5E-E240-BC27-A907357CCE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FEC55BD-02CA-0147-8205-2F72C1B2EB6E}"/>
              </a:ext>
            </a:extLst>
          </p:cNvPr>
          <p:cNvSpPr>
            <a:spLocks noGrp="1" noChangeArrowheads="1"/>
          </p:cNvSpPr>
          <p:nvPr>
            <p:ph type="sldNum" sz="quarter" idx="12"/>
          </p:nvPr>
        </p:nvSpPr>
        <p:spPr>
          <a:ln/>
        </p:spPr>
        <p:txBody>
          <a:bodyPr/>
          <a:lstStyle>
            <a:lvl1pPr>
              <a:defRPr/>
            </a:lvl1pPr>
          </a:lstStyle>
          <a:p>
            <a:fld id="{6B1683B4-DCB9-C047-8A2E-DECDC179AF76}" type="slidenum">
              <a:rPr lang="en-US" altLang="en-US"/>
              <a:pPr/>
              <a:t>‹#›</a:t>
            </a:fld>
            <a:endParaRPr lang="en-US" altLang="en-US"/>
          </a:p>
        </p:txBody>
      </p:sp>
    </p:spTree>
    <p:extLst>
      <p:ext uri="{BB962C8B-B14F-4D97-AF65-F5344CB8AC3E}">
        <p14:creationId xmlns:p14="http://schemas.microsoft.com/office/powerpoint/2010/main" val="1470460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39766AC-68B7-AF42-9068-18EC0CC67C4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674BBA-0EFC-BD4A-8C36-F360915EFC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7B16384-DE33-604A-A42B-38B2E51DA19A}"/>
              </a:ext>
            </a:extLst>
          </p:cNvPr>
          <p:cNvSpPr>
            <a:spLocks noGrp="1" noChangeArrowheads="1"/>
          </p:cNvSpPr>
          <p:nvPr>
            <p:ph type="sldNum" sz="quarter" idx="12"/>
          </p:nvPr>
        </p:nvSpPr>
        <p:spPr>
          <a:ln/>
        </p:spPr>
        <p:txBody>
          <a:bodyPr/>
          <a:lstStyle>
            <a:lvl1pPr>
              <a:defRPr/>
            </a:lvl1pPr>
          </a:lstStyle>
          <a:p>
            <a:fld id="{6C4CA2E6-1349-1344-8ECD-7BD0F8F9EC20}" type="slidenum">
              <a:rPr lang="en-US" altLang="en-US"/>
              <a:pPr/>
              <a:t>‹#›</a:t>
            </a:fld>
            <a:endParaRPr lang="en-US" altLang="en-US"/>
          </a:p>
        </p:txBody>
      </p:sp>
    </p:spTree>
    <p:extLst>
      <p:ext uri="{BB962C8B-B14F-4D97-AF65-F5344CB8AC3E}">
        <p14:creationId xmlns:p14="http://schemas.microsoft.com/office/powerpoint/2010/main" val="408177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6CCDACF-A83F-1445-9BBD-49DF7748DA7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6E738E-E878-6147-BE0C-171E5A88EF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710BC8D-917E-F540-83AA-DF2F90C80376}"/>
              </a:ext>
            </a:extLst>
          </p:cNvPr>
          <p:cNvSpPr>
            <a:spLocks noGrp="1" noChangeArrowheads="1"/>
          </p:cNvSpPr>
          <p:nvPr>
            <p:ph type="sldNum" sz="quarter" idx="12"/>
          </p:nvPr>
        </p:nvSpPr>
        <p:spPr>
          <a:ln/>
        </p:spPr>
        <p:txBody>
          <a:bodyPr/>
          <a:lstStyle>
            <a:lvl1pPr>
              <a:defRPr/>
            </a:lvl1pPr>
          </a:lstStyle>
          <a:p>
            <a:fld id="{D7499218-556A-E445-A83F-3EAC3906D4B3}" type="slidenum">
              <a:rPr lang="en-US" altLang="en-US"/>
              <a:pPr/>
              <a:t>‹#›</a:t>
            </a:fld>
            <a:endParaRPr lang="en-US" altLang="en-US"/>
          </a:p>
        </p:txBody>
      </p:sp>
    </p:spTree>
    <p:extLst>
      <p:ext uri="{BB962C8B-B14F-4D97-AF65-F5344CB8AC3E}">
        <p14:creationId xmlns:p14="http://schemas.microsoft.com/office/powerpoint/2010/main" val="123607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F82E2F3-44CA-4C41-9953-B119DBBD4CE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0871534-D624-FE4B-9AD5-8FF42353932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7B459A0-7585-DD48-A3D1-424EB6E2B37E}"/>
              </a:ext>
            </a:extLst>
          </p:cNvPr>
          <p:cNvSpPr>
            <a:spLocks noGrp="1" noChangeArrowheads="1"/>
          </p:cNvSpPr>
          <p:nvPr>
            <p:ph type="sldNum" sz="quarter" idx="12"/>
          </p:nvPr>
        </p:nvSpPr>
        <p:spPr>
          <a:ln/>
        </p:spPr>
        <p:txBody>
          <a:bodyPr/>
          <a:lstStyle>
            <a:lvl1pPr>
              <a:defRPr/>
            </a:lvl1pPr>
          </a:lstStyle>
          <a:p>
            <a:fld id="{A6A73463-83AF-B845-811A-5BB7A2EDBA7C}" type="slidenum">
              <a:rPr lang="en-US" altLang="en-US"/>
              <a:pPr/>
              <a:t>‹#›</a:t>
            </a:fld>
            <a:endParaRPr lang="en-US" altLang="en-US"/>
          </a:p>
        </p:txBody>
      </p:sp>
    </p:spTree>
    <p:extLst>
      <p:ext uri="{BB962C8B-B14F-4D97-AF65-F5344CB8AC3E}">
        <p14:creationId xmlns:p14="http://schemas.microsoft.com/office/powerpoint/2010/main" val="31458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1ABF7E9-73F1-AD40-890F-3DFDCCC165C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77F8046-9443-EA45-99D2-C8D558DD9D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A82E122-7165-CC41-B1F9-EAEFA2CF5007}"/>
              </a:ext>
            </a:extLst>
          </p:cNvPr>
          <p:cNvSpPr>
            <a:spLocks noGrp="1" noChangeArrowheads="1"/>
          </p:cNvSpPr>
          <p:nvPr>
            <p:ph type="sldNum" sz="quarter" idx="12"/>
          </p:nvPr>
        </p:nvSpPr>
        <p:spPr>
          <a:ln/>
        </p:spPr>
        <p:txBody>
          <a:bodyPr/>
          <a:lstStyle>
            <a:lvl1pPr>
              <a:defRPr/>
            </a:lvl1pPr>
          </a:lstStyle>
          <a:p>
            <a:fld id="{448B1B5D-501A-E646-8F68-9DBEA621E9F1}" type="slidenum">
              <a:rPr lang="en-US" altLang="en-US"/>
              <a:pPr/>
              <a:t>‹#›</a:t>
            </a:fld>
            <a:endParaRPr lang="en-US" altLang="en-US"/>
          </a:p>
        </p:txBody>
      </p:sp>
    </p:spTree>
    <p:extLst>
      <p:ext uri="{BB962C8B-B14F-4D97-AF65-F5344CB8AC3E}">
        <p14:creationId xmlns:p14="http://schemas.microsoft.com/office/powerpoint/2010/main" val="71169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F184D08-A531-264E-B0CA-365F0E48249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61C9258C-E660-DA45-93D2-11205E8A005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863C54D-5C91-9246-9118-47EE788F1907}"/>
              </a:ext>
            </a:extLst>
          </p:cNvPr>
          <p:cNvSpPr>
            <a:spLocks noGrp="1" noChangeArrowheads="1"/>
          </p:cNvSpPr>
          <p:nvPr>
            <p:ph type="sldNum" sz="quarter" idx="12"/>
          </p:nvPr>
        </p:nvSpPr>
        <p:spPr>
          <a:ln/>
        </p:spPr>
        <p:txBody>
          <a:bodyPr/>
          <a:lstStyle>
            <a:lvl1pPr>
              <a:defRPr/>
            </a:lvl1pPr>
          </a:lstStyle>
          <a:p>
            <a:fld id="{3191CD9F-2AB5-7C4A-9585-AC3FC783B1A6}" type="slidenum">
              <a:rPr lang="en-US" altLang="en-US"/>
              <a:pPr/>
              <a:t>‹#›</a:t>
            </a:fld>
            <a:endParaRPr lang="en-US" altLang="en-US"/>
          </a:p>
        </p:txBody>
      </p:sp>
    </p:spTree>
    <p:extLst>
      <p:ext uri="{BB962C8B-B14F-4D97-AF65-F5344CB8AC3E}">
        <p14:creationId xmlns:p14="http://schemas.microsoft.com/office/powerpoint/2010/main" val="399317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31BCEA4-134B-8443-9EB3-4D1FB7C9E41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6C1FB7A-94D1-674F-A964-FF94C95729F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1412E356-7D51-D643-B804-9BF2E1104967}"/>
              </a:ext>
            </a:extLst>
          </p:cNvPr>
          <p:cNvSpPr>
            <a:spLocks noGrp="1" noChangeArrowheads="1"/>
          </p:cNvSpPr>
          <p:nvPr>
            <p:ph type="sldNum" sz="quarter" idx="12"/>
          </p:nvPr>
        </p:nvSpPr>
        <p:spPr>
          <a:ln/>
        </p:spPr>
        <p:txBody>
          <a:bodyPr/>
          <a:lstStyle>
            <a:lvl1pPr>
              <a:defRPr/>
            </a:lvl1pPr>
          </a:lstStyle>
          <a:p>
            <a:fld id="{1A7DD46A-B36F-0642-8975-7D95DDA763C9}" type="slidenum">
              <a:rPr lang="en-US" altLang="en-US"/>
              <a:pPr/>
              <a:t>‹#›</a:t>
            </a:fld>
            <a:endParaRPr lang="en-US" altLang="en-US"/>
          </a:p>
        </p:txBody>
      </p:sp>
    </p:spTree>
    <p:extLst>
      <p:ext uri="{BB962C8B-B14F-4D97-AF65-F5344CB8AC3E}">
        <p14:creationId xmlns:p14="http://schemas.microsoft.com/office/powerpoint/2010/main" val="422831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3B4CEF8-4761-AB43-AC4D-E3711B8ADF2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DEAD4DE-2D5C-174C-888B-4C8C0DE173D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C6BF417E-0423-444C-B8C2-8C281B214242}"/>
              </a:ext>
            </a:extLst>
          </p:cNvPr>
          <p:cNvSpPr>
            <a:spLocks noGrp="1" noChangeArrowheads="1"/>
          </p:cNvSpPr>
          <p:nvPr>
            <p:ph type="sldNum" sz="quarter" idx="12"/>
          </p:nvPr>
        </p:nvSpPr>
        <p:spPr>
          <a:ln/>
        </p:spPr>
        <p:txBody>
          <a:bodyPr/>
          <a:lstStyle>
            <a:lvl1pPr>
              <a:defRPr/>
            </a:lvl1pPr>
          </a:lstStyle>
          <a:p>
            <a:fld id="{AF19E328-1ACC-4744-BCDC-6346A712BF98}" type="slidenum">
              <a:rPr lang="en-US" altLang="en-US"/>
              <a:pPr/>
              <a:t>‹#›</a:t>
            </a:fld>
            <a:endParaRPr lang="en-US" altLang="en-US"/>
          </a:p>
        </p:txBody>
      </p:sp>
    </p:spTree>
    <p:extLst>
      <p:ext uri="{BB962C8B-B14F-4D97-AF65-F5344CB8AC3E}">
        <p14:creationId xmlns:p14="http://schemas.microsoft.com/office/powerpoint/2010/main" val="2169294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28E5C92-07BD-EC46-B64F-88F8C07254C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01076BD-6124-DE4E-A269-D8982AC662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AE7D2AD-E8CD-E349-8E73-69EED0793971}"/>
              </a:ext>
            </a:extLst>
          </p:cNvPr>
          <p:cNvSpPr>
            <a:spLocks noGrp="1" noChangeArrowheads="1"/>
          </p:cNvSpPr>
          <p:nvPr>
            <p:ph type="sldNum" sz="quarter" idx="12"/>
          </p:nvPr>
        </p:nvSpPr>
        <p:spPr>
          <a:ln/>
        </p:spPr>
        <p:txBody>
          <a:bodyPr/>
          <a:lstStyle>
            <a:lvl1pPr>
              <a:defRPr/>
            </a:lvl1pPr>
          </a:lstStyle>
          <a:p>
            <a:fld id="{6C5169EE-35DF-0844-81EF-98D91F5E910B}" type="slidenum">
              <a:rPr lang="en-US" altLang="en-US"/>
              <a:pPr/>
              <a:t>‹#›</a:t>
            </a:fld>
            <a:endParaRPr lang="en-US" altLang="en-US"/>
          </a:p>
        </p:txBody>
      </p:sp>
    </p:spTree>
    <p:extLst>
      <p:ext uri="{BB962C8B-B14F-4D97-AF65-F5344CB8AC3E}">
        <p14:creationId xmlns:p14="http://schemas.microsoft.com/office/powerpoint/2010/main" val="140912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02F9AF-E0A6-C547-80ED-A0762143903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860D5D9-C5E1-3A4C-BC30-6B2C9140E3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F326EDC-1D4A-7541-9319-FB11C4D2AC20}"/>
              </a:ext>
            </a:extLst>
          </p:cNvPr>
          <p:cNvSpPr>
            <a:spLocks noGrp="1" noChangeArrowheads="1"/>
          </p:cNvSpPr>
          <p:nvPr>
            <p:ph type="sldNum" sz="quarter" idx="12"/>
          </p:nvPr>
        </p:nvSpPr>
        <p:spPr>
          <a:ln/>
        </p:spPr>
        <p:txBody>
          <a:bodyPr/>
          <a:lstStyle>
            <a:lvl1pPr>
              <a:defRPr/>
            </a:lvl1pPr>
          </a:lstStyle>
          <a:p>
            <a:fld id="{9AFAC077-A65C-7C4D-976B-ED0BD059940D}" type="slidenum">
              <a:rPr lang="en-US" altLang="en-US"/>
              <a:pPr/>
              <a:t>‹#›</a:t>
            </a:fld>
            <a:endParaRPr lang="en-US" altLang="en-US"/>
          </a:p>
        </p:txBody>
      </p:sp>
    </p:spTree>
    <p:extLst>
      <p:ext uri="{BB962C8B-B14F-4D97-AF65-F5344CB8AC3E}">
        <p14:creationId xmlns:p14="http://schemas.microsoft.com/office/powerpoint/2010/main" val="1499563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1F2C72D-28F9-6D41-A3A7-151E0FDC49BE}"/>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6C52796-FB9C-A24C-AD03-A81E87658EE9}"/>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79396C2-E339-5B44-B430-D258975A2B17}"/>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US"/>
          </a:p>
        </p:txBody>
      </p:sp>
      <p:sp>
        <p:nvSpPr>
          <p:cNvPr id="1029" name="Rectangle 5">
            <a:extLst>
              <a:ext uri="{FF2B5EF4-FFF2-40B4-BE49-F238E27FC236}">
                <a16:creationId xmlns:a16="http://schemas.microsoft.com/office/drawing/2014/main" id="{15AEF519-DBCD-5D47-8A78-6A01CBC68B0F}"/>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en-US"/>
          </a:p>
        </p:txBody>
      </p:sp>
      <p:sp>
        <p:nvSpPr>
          <p:cNvPr id="1030" name="Rectangle 6">
            <a:extLst>
              <a:ext uri="{FF2B5EF4-FFF2-40B4-BE49-F238E27FC236}">
                <a16:creationId xmlns:a16="http://schemas.microsoft.com/office/drawing/2014/main" id="{9681B3CD-F770-B943-9791-58CEB4C418A6}"/>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fld id="{D076A6D7-A015-874F-A042-C7BF7F0F325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ebuytutorial_bg">
            <a:extLst>
              <a:ext uri="{FF2B5EF4-FFF2-40B4-BE49-F238E27FC236}">
                <a16:creationId xmlns:a16="http://schemas.microsoft.com/office/drawing/2014/main" id="{7E12FE94-DE4A-3F4E-8E55-8BCBCCE97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 Box 2">
            <a:extLst>
              <a:ext uri="{FF2B5EF4-FFF2-40B4-BE49-F238E27FC236}">
                <a16:creationId xmlns:a16="http://schemas.microsoft.com/office/drawing/2014/main" id="{5D6A4623-0DC1-274E-A3AC-03335EDBF668}"/>
              </a:ext>
            </a:extLst>
          </p:cNvPr>
          <p:cNvSpPr txBox="1">
            <a:spLocks noChangeArrowheads="1"/>
          </p:cNvSpPr>
          <p:nvPr/>
        </p:nvSpPr>
        <p:spPr bwMode="auto">
          <a:xfrm>
            <a:off x="0" y="0"/>
            <a:ext cx="91440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a:lnSpc>
                <a:spcPct val="80000"/>
              </a:lnSpc>
              <a:spcBef>
                <a:spcPct val="40000"/>
              </a:spcBef>
            </a:pPr>
            <a:r>
              <a:rPr lang="en-US" altLang="en-US" sz="5400" b="1">
                <a:solidFill>
                  <a:schemeClr val="bg1"/>
                </a:solidFill>
                <a:latin typeface="Arial" panose="020B0604020202020204" pitchFamily="34" charset="0"/>
              </a:rPr>
              <a:t>GSA eBuy</a:t>
            </a:r>
          </a:p>
          <a:p>
            <a:pPr algn="ctr">
              <a:lnSpc>
                <a:spcPct val="80000"/>
              </a:lnSpc>
              <a:spcBef>
                <a:spcPct val="30000"/>
              </a:spcBef>
            </a:pPr>
            <a:r>
              <a:rPr lang="en-US" altLang="en-US" sz="3200" b="1">
                <a:solidFill>
                  <a:schemeClr val="bg1"/>
                </a:solidFill>
                <a:latin typeface="Arial" panose="020B0604020202020204" pitchFamily="34" charset="0"/>
              </a:rPr>
              <a:t>Buyer’s Tutorial</a:t>
            </a:r>
          </a:p>
        </p:txBody>
      </p:sp>
      <p:sp>
        <p:nvSpPr>
          <p:cNvPr id="2052" name="Text Box 3">
            <a:extLst>
              <a:ext uri="{FF2B5EF4-FFF2-40B4-BE49-F238E27FC236}">
                <a16:creationId xmlns:a16="http://schemas.microsoft.com/office/drawing/2014/main" id="{2F36D9EC-BB4A-2841-A830-56FAB1927A77}"/>
              </a:ext>
            </a:extLst>
          </p:cNvPr>
          <p:cNvSpPr txBox="1">
            <a:spLocks noChangeArrowheads="1"/>
          </p:cNvSpPr>
          <p:nvPr/>
        </p:nvSpPr>
        <p:spPr bwMode="auto">
          <a:xfrm>
            <a:off x="457200" y="1752600"/>
            <a:ext cx="8229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spcBef>
                <a:spcPct val="50000"/>
              </a:spcBef>
            </a:pPr>
            <a:r>
              <a:rPr lang="en-US" altLang="en-US" sz="1800">
                <a:solidFill>
                  <a:srgbClr val="000066"/>
                </a:solidFill>
              </a:rPr>
              <a:t>This basic tutorial will take buyers step by step through the RFQ process. The tutorial will also point out many of the exciting features GSA eBuy has to offer.</a:t>
            </a:r>
          </a:p>
        </p:txBody>
      </p:sp>
      <p:sp>
        <p:nvSpPr>
          <p:cNvPr id="2053" name="Text Box 4">
            <a:extLst>
              <a:ext uri="{FF2B5EF4-FFF2-40B4-BE49-F238E27FC236}">
                <a16:creationId xmlns:a16="http://schemas.microsoft.com/office/drawing/2014/main" id="{741BDF70-6261-6647-8C1B-7CC3E356B5EB}"/>
              </a:ext>
            </a:extLst>
          </p:cNvPr>
          <p:cNvSpPr txBox="1">
            <a:spLocks noChangeArrowheads="1"/>
          </p:cNvSpPr>
          <p:nvPr/>
        </p:nvSpPr>
        <p:spPr bwMode="auto">
          <a:xfrm>
            <a:off x="457200" y="5410200"/>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spcBef>
                <a:spcPct val="50000"/>
              </a:spcBef>
            </a:pPr>
            <a:r>
              <a:rPr lang="en-US" altLang="en-US" sz="1200" b="1">
                <a:solidFill>
                  <a:srgbClr val="000066"/>
                </a:solidFill>
              </a:rPr>
              <a:t>Navigation:</a:t>
            </a:r>
            <a:r>
              <a:rPr lang="en-US" altLang="en-US" sz="1200">
                <a:solidFill>
                  <a:srgbClr val="000066"/>
                </a:solidFill>
              </a:rPr>
              <a:t>  </a:t>
            </a:r>
            <a:r>
              <a:rPr lang="en-US" altLang="en-US" sz="1200" b="1">
                <a:solidFill>
                  <a:srgbClr val="000066"/>
                </a:solidFill>
              </a:rPr>
              <a:t>If the tutorial opens up in your web browser, simply click your mouse or your space bar to advance to the next slide. Use the “Backspace” key to go back. If the tutorial opens in the PowerPoint application, click on “F5” to view the tutorial. Use the spacebar or click your mouse to advance to the next slide.  To go back, click on the “Backspace” key. </a:t>
            </a:r>
            <a:endParaRPr lang="en-US" altLang="en-US" sz="2400">
              <a:solidFill>
                <a:srgbClr val="0000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0">
            <a:extLst>
              <a:ext uri="{FF2B5EF4-FFF2-40B4-BE49-F238E27FC236}">
                <a16:creationId xmlns:a16="http://schemas.microsoft.com/office/drawing/2014/main" id="{CE47C198-03F3-3C40-A128-4C9BD3694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25">
            <a:extLst>
              <a:ext uri="{FF2B5EF4-FFF2-40B4-BE49-F238E27FC236}">
                <a16:creationId xmlns:a16="http://schemas.microsoft.com/office/drawing/2014/main" id="{31C1090A-D2C1-4E41-BE1E-237C76F886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7239000"/>
            <a:ext cx="9144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a:extLst>
              <a:ext uri="{FF2B5EF4-FFF2-40B4-BE49-F238E27FC236}">
                <a16:creationId xmlns:a16="http://schemas.microsoft.com/office/drawing/2014/main" id="{9D82920A-39BA-3F41-9E3D-955280E5B393}"/>
              </a:ext>
            </a:extLst>
          </p:cNvPr>
          <p:cNvSpPr>
            <a:spLocks noChangeArrowheads="1"/>
          </p:cNvSpPr>
          <p:nvPr/>
        </p:nvSpPr>
        <p:spPr bwMode="auto">
          <a:xfrm>
            <a:off x="0" y="0"/>
            <a:ext cx="9144000" cy="381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 The requirements for the RFQ are entered on the “Step 2. RFQ Information" page.  </a:t>
            </a:r>
            <a:endParaRPr lang="en-US" altLang="en-US" i="1"/>
          </a:p>
        </p:txBody>
      </p:sp>
      <p:sp>
        <p:nvSpPr>
          <p:cNvPr id="7" name="Rectangle 11">
            <a:extLst>
              <a:ext uri="{FF2B5EF4-FFF2-40B4-BE49-F238E27FC236}">
                <a16:creationId xmlns:a16="http://schemas.microsoft.com/office/drawing/2014/main" id="{AC0ADA3A-0FC0-A040-AB78-9EC64D7A675F}"/>
              </a:ext>
            </a:extLst>
          </p:cNvPr>
          <p:cNvSpPr>
            <a:spLocks noChangeArrowheads="1"/>
          </p:cNvSpPr>
          <p:nvPr/>
        </p:nvSpPr>
        <p:spPr bwMode="auto">
          <a:xfrm>
            <a:off x="762000" y="3200400"/>
            <a:ext cx="8001000" cy="8382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If you are only requesting information or seeking sources, this box should be checked.  This indicates to the sellers that this is a request for information only.  </a:t>
            </a:r>
            <a:endParaRPr lang="en-US" altLang="en-US" i="1"/>
          </a:p>
        </p:txBody>
      </p:sp>
      <p:sp>
        <p:nvSpPr>
          <p:cNvPr id="8" name="AutoShape 12">
            <a:extLst>
              <a:ext uri="{FF2B5EF4-FFF2-40B4-BE49-F238E27FC236}">
                <a16:creationId xmlns:a16="http://schemas.microsoft.com/office/drawing/2014/main" id="{5968615A-F865-3E47-8E26-F4F9EEB280B1}"/>
              </a:ext>
            </a:extLst>
          </p:cNvPr>
          <p:cNvSpPr>
            <a:spLocks noChangeArrowheads="1"/>
          </p:cNvSpPr>
          <p:nvPr/>
        </p:nvSpPr>
        <p:spPr bwMode="auto">
          <a:xfrm rot="5400000">
            <a:off x="2057400" y="2667000"/>
            <a:ext cx="609600" cy="152400"/>
          </a:xfrm>
          <a:prstGeom prst="leftArrow">
            <a:avLst>
              <a:gd name="adj1" fmla="val 50000"/>
              <a:gd name="adj2" fmla="val 100000"/>
            </a:avLst>
          </a:prstGeom>
          <a:solidFill>
            <a:srgbClr val="336699"/>
          </a:solidFill>
          <a:ln w="9525">
            <a:solidFill>
              <a:schemeClr val="tx2"/>
            </a:solidFill>
            <a:miter lim="800000"/>
            <a:headEnd/>
            <a:tailEnd/>
          </a:ln>
        </p:spPr>
        <p:txBody>
          <a:bodyPr rot="10800000" vert="eaVert"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9" name="Rectangle 8">
            <a:extLst>
              <a:ext uri="{FF2B5EF4-FFF2-40B4-BE49-F238E27FC236}">
                <a16:creationId xmlns:a16="http://schemas.microsoft.com/office/drawing/2014/main" id="{AF68F841-83D9-0D48-BB01-5D1CF40F0137}"/>
              </a:ext>
            </a:extLst>
          </p:cNvPr>
          <p:cNvSpPr>
            <a:spLocks noChangeArrowheads="1"/>
          </p:cNvSpPr>
          <p:nvPr/>
        </p:nvSpPr>
        <p:spPr bwMode="auto">
          <a:xfrm>
            <a:off x="990600" y="1905000"/>
            <a:ext cx="6248400" cy="1143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The selected “category” will be displayed underneath “Categories Selected”.  If requirements are covered by more than one “category”, additional categories can be added to the RFQ by clicking “Add Category” button.</a:t>
            </a:r>
            <a:r>
              <a:rPr lang="en-US" altLang="en-US" sz="1800" b="1">
                <a:solidFill>
                  <a:srgbClr val="000066"/>
                </a:solidFill>
              </a:rPr>
              <a:t>  </a:t>
            </a:r>
            <a:endParaRPr lang="en-US" altLang="en-US" sz="1800" i="1">
              <a:latin typeface="Arial" panose="020B0604020202020204" pitchFamily="34" charset="0"/>
            </a:endParaRPr>
          </a:p>
        </p:txBody>
      </p:sp>
      <p:sp>
        <p:nvSpPr>
          <p:cNvPr id="10" name="AutoShape 10">
            <a:extLst>
              <a:ext uri="{FF2B5EF4-FFF2-40B4-BE49-F238E27FC236}">
                <a16:creationId xmlns:a16="http://schemas.microsoft.com/office/drawing/2014/main" id="{2610EE2F-38F5-9942-8124-F24AE6749825}"/>
              </a:ext>
            </a:extLst>
          </p:cNvPr>
          <p:cNvSpPr>
            <a:spLocks noChangeArrowheads="1"/>
          </p:cNvSpPr>
          <p:nvPr/>
        </p:nvSpPr>
        <p:spPr bwMode="auto">
          <a:xfrm rot="5400000">
            <a:off x="266700" y="2019300"/>
            <a:ext cx="685800" cy="152400"/>
          </a:xfrm>
          <a:prstGeom prst="leftArrow">
            <a:avLst>
              <a:gd name="adj1" fmla="val 50000"/>
              <a:gd name="adj2" fmla="val 112500"/>
            </a:avLst>
          </a:prstGeom>
          <a:solidFill>
            <a:srgbClr val="336699"/>
          </a:solidFill>
          <a:ln w="9525">
            <a:solidFill>
              <a:schemeClr val="tx2"/>
            </a:solidFill>
            <a:miter lim="800000"/>
            <a:headEnd/>
            <a:tailEnd/>
          </a:ln>
        </p:spPr>
        <p:txBody>
          <a:bodyPr rot="10800000" vert="eaVert"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2" name="Rectangle 11">
            <a:extLst>
              <a:ext uri="{FF2B5EF4-FFF2-40B4-BE49-F238E27FC236}">
                <a16:creationId xmlns:a16="http://schemas.microsoft.com/office/drawing/2014/main" id="{10751B6C-740D-134B-B330-6E062F612C8D}"/>
              </a:ext>
            </a:extLst>
          </p:cNvPr>
          <p:cNvSpPr>
            <a:spLocks noChangeArrowheads="1"/>
          </p:cNvSpPr>
          <p:nvPr/>
        </p:nvSpPr>
        <p:spPr bwMode="auto">
          <a:xfrm>
            <a:off x="304800" y="685800"/>
            <a:ext cx="8001000" cy="8382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If you are procuring services or products using funds from the American Recovery &amp; Reinvestment Act of 2009, this box should be checked. This is used to inform the seller and for your documentation. </a:t>
            </a:r>
            <a:endParaRPr lang="en-US" altLang="en-US" i="1"/>
          </a:p>
        </p:txBody>
      </p:sp>
      <p:sp>
        <p:nvSpPr>
          <p:cNvPr id="3" name="AutoShape 12">
            <a:extLst>
              <a:ext uri="{FF2B5EF4-FFF2-40B4-BE49-F238E27FC236}">
                <a16:creationId xmlns:a16="http://schemas.microsoft.com/office/drawing/2014/main" id="{580B1A43-2CFD-9949-9F10-1979553243CB}"/>
              </a:ext>
            </a:extLst>
          </p:cNvPr>
          <p:cNvSpPr>
            <a:spLocks noChangeArrowheads="1"/>
          </p:cNvSpPr>
          <p:nvPr/>
        </p:nvSpPr>
        <p:spPr bwMode="auto">
          <a:xfrm rot="-5400000">
            <a:off x="2057400" y="1676400"/>
            <a:ext cx="609600" cy="152400"/>
          </a:xfrm>
          <a:prstGeom prst="leftArrow">
            <a:avLst>
              <a:gd name="adj1" fmla="val 50000"/>
              <a:gd name="adj2" fmla="val 100000"/>
            </a:avLst>
          </a:prstGeom>
          <a:solidFill>
            <a:srgbClr val="336699"/>
          </a:solidFill>
          <a:ln w="9525">
            <a:solidFill>
              <a:schemeClr val="tx2"/>
            </a:solidFill>
            <a:miter lim="800000"/>
            <a:headEnd/>
            <a:tailEnd/>
          </a:ln>
        </p:spPr>
        <p:txBody>
          <a:bodyPr vert="eaVert"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12" name="Rectangle 9">
            <a:extLst>
              <a:ext uri="{FF2B5EF4-FFF2-40B4-BE49-F238E27FC236}">
                <a16:creationId xmlns:a16="http://schemas.microsoft.com/office/drawing/2014/main" id="{FFF2F2CB-5453-9B46-9A99-EDEA6125414F}"/>
              </a:ext>
            </a:extLst>
          </p:cNvPr>
          <p:cNvSpPr>
            <a:spLocks noChangeArrowheads="1"/>
          </p:cNvSpPr>
          <p:nvPr/>
        </p:nvSpPr>
        <p:spPr bwMode="auto">
          <a:xfrm>
            <a:off x="609600" y="1524000"/>
            <a:ext cx="7010400" cy="609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You must enter a title for the RFQ.  The title will help both the you and seller identify the RFQ.</a:t>
            </a:r>
            <a:endParaRPr lang="en-US" altLang="en-US" i="1"/>
          </a:p>
        </p:txBody>
      </p:sp>
      <p:sp>
        <p:nvSpPr>
          <p:cNvPr id="11" name="AutoShape 14">
            <a:extLst>
              <a:ext uri="{FF2B5EF4-FFF2-40B4-BE49-F238E27FC236}">
                <a16:creationId xmlns:a16="http://schemas.microsoft.com/office/drawing/2014/main" id="{2E4F454D-C680-8E4A-BF81-3131E8B06A10}"/>
              </a:ext>
            </a:extLst>
          </p:cNvPr>
          <p:cNvSpPr>
            <a:spLocks noChangeArrowheads="1"/>
          </p:cNvSpPr>
          <p:nvPr/>
        </p:nvSpPr>
        <p:spPr bwMode="auto">
          <a:xfrm rot="16200000" flipV="1">
            <a:off x="152400" y="2209800"/>
            <a:ext cx="609600" cy="152400"/>
          </a:xfrm>
          <a:prstGeom prst="leftArrow">
            <a:avLst>
              <a:gd name="adj1" fmla="val 50000"/>
              <a:gd name="adj2" fmla="val 75000"/>
            </a:avLst>
          </a:prstGeom>
          <a:solidFill>
            <a:srgbClr val="336699"/>
          </a:solidFill>
          <a:ln w="9525">
            <a:solidFill>
              <a:schemeClr val="tx2"/>
            </a:solidFill>
            <a:miter lim="800000"/>
            <a:headEnd/>
            <a:tailEnd/>
          </a:ln>
        </p:spPr>
        <p:txBody>
          <a:bodyPr rot="10800000" vert="eaVert"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5" name="AutoShape 10">
            <a:extLst>
              <a:ext uri="{FF2B5EF4-FFF2-40B4-BE49-F238E27FC236}">
                <a16:creationId xmlns:a16="http://schemas.microsoft.com/office/drawing/2014/main" id="{2B1A18B6-9304-9745-8075-96B349C669CD}"/>
              </a:ext>
            </a:extLst>
          </p:cNvPr>
          <p:cNvSpPr>
            <a:spLocks noChangeArrowheads="1"/>
          </p:cNvSpPr>
          <p:nvPr/>
        </p:nvSpPr>
        <p:spPr bwMode="auto">
          <a:xfrm>
            <a:off x="1219200" y="1219200"/>
            <a:ext cx="685800" cy="152400"/>
          </a:xfrm>
          <a:prstGeom prst="leftArrow">
            <a:avLst>
              <a:gd name="adj1" fmla="val 50000"/>
              <a:gd name="adj2" fmla="val 1125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6" name="Rectangle 7">
            <a:extLst>
              <a:ext uri="{FF2B5EF4-FFF2-40B4-BE49-F238E27FC236}">
                <a16:creationId xmlns:a16="http://schemas.microsoft.com/office/drawing/2014/main" id="{5131ADC1-ABCC-B649-B50F-61FB4FB38662}"/>
              </a:ext>
            </a:extLst>
          </p:cNvPr>
          <p:cNvSpPr>
            <a:spLocks noChangeArrowheads="1"/>
          </p:cNvSpPr>
          <p:nvPr/>
        </p:nvSpPr>
        <p:spPr bwMode="auto">
          <a:xfrm>
            <a:off x="457200" y="2438400"/>
            <a:ext cx="7543800" cy="1143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The reference number input box is located here.  This box was designed to assist customers, such as those who are using the FTS ITSS system, to add their tracking number to the RFQ.  It may also be used to add an internal agency reference number.</a:t>
            </a:r>
            <a:r>
              <a:rPr lang="en-US" altLang="en-US"/>
              <a:t> </a:t>
            </a:r>
          </a:p>
        </p:txBody>
      </p:sp>
      <p:sp>
        <p:nvSpPr>
          <p:cNvPr id="13" name="AutoShape 12">
            <a:extLst>
              <a:ext uri="{FF2B5EF4-FFF2-40B4-BE49-F238E27FC236}">
                <a16:creationId xmlns:a16="http://schemas.microsoft.com/office/drawing/2014/main" id="{653E428D-3EA4-7B43-8641-81DB6DFCB2DA}"/>
              </a:ext>
            </a:extLst>
          </p:cNvPr>
          <p:cNvSpPr>
            <a:spLocks noChangeArrowheads="1"/>
          </p:cNvSpPr>
          <p:nvPr/>
        </p:nvSpPr>
        <p:spPr bwMode="auto">
          <a:xfrm rot="-5400000">
            <a:off x="5181600" y="1600200"/>
            <a:ext cx="609600" cy="152400"/>
          </a:xfrm>
          <a:prstGeom prst="leftArrow">
            <a:avLst>
              <a:gd name="adj1" fmla="val 50000"/>
              <a:gd name="adj2" fmla="val 100000"/>
            </a:avLst>
          </a:prstGeom>
          <a:solidFill>
            <a:srgbClr val="336699"/>
          </a:solidFill>
          <a:ln w="9525">
            <a:solidFill>
              <a:schemeClr val="tx2"/>
            </a:solidFill>
            <a:miter lim="800000"/>
            <a:headEnd/>
            <a:tailEnd/>
          </a:ln>
        </p:spPr>
        <p:txBody>
          <a:bodyPr rot="10800000"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pic>
        <p:nvPicPr>
          <p:cNvPr id="11280" name="Picture 15" descr="setas.gif">
            <a:extLst>
              <a:ext uri="{FF2B5EF4-FFF2-40B4-BE49-F238E27FC236}">
                <a16:creationId xmlns:a16="http://schemas.microsoft.com/office/drawing/2014/main" id="{BBD66BDC-34BB-0942-83E8-26A7FA9387C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4876800"/>
            <a:ext cx="9144000"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17" presetID="2" presetClass="entr" presetSubtype="2" decel="5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par>
                                <p:cTn id="21" presetID="2" presetClass="entr" presetSubtype="4" decel="5000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32" presetID="2" presetClass="entr" presetSubtype="1" decel="5000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p:cTn id="40" dur="500" fill="hold"/>
                                        <p:tgtEl>
                                          <p:spTgt spid="2"/>
                                        </p:tgtEl>
                                        <p:attrNameLst>
                                          <p:attrName>ppt_w</p:attrName>
                                        </p:attrNameLst>
                                      </p:cBhvr>
                                      <p:tavLst>
                                        <p:tav tm="0">
                                          <p:val>
                                            <p:fltVal val="0"/>
                                          </p:val>
                                        </p:tav>
                                        <p:tav tm="100000">
                                          <p:val>
                                            <p:strVal val="#ppt_w"/>
                                          </p:val>
                                        </p:tav>
                                      </p:tavLst>
                                    </p:anim>
                                    <p:anim calcmode="lin" valueType="num">
                                      <p:cBhvr>
                                        <p:cTn id="41" dur="500" fill="hold"/>
                                        <p:tgtEl>
                                          <p:spTgt spid="2"/>
                                        </p:tgtEl>
                                        <p:attrNameLst>
                                          <p:attrName>ppt_h</p:attrName>
                                        </p:attrNameLst>
                                      </p:cBhvr>
                                      <p:tavLst>
                                        <p:tav tm="0">
                                          <p:val>
                                            <p:fltVal val="0"/>
                                          </p:val>
                                        </p:tav>
                                        <p:tav tm="100000">
                                          <p:val>
                                            <p:strVal val="#ppt_h"/>
                                          </p:val>
                                        </p:tav>
                                      </p:tavLst>
                                    </p:anim>
                                    <p:animEffect transition="in" filter="fade">
                                      <p:cBhvr>
                                        <p:cTn id="4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43" presetID="2" presetClass="entr" presetSubtype="4" decel="5000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53"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animEffect transition="in" filter="fade">
                                      <p:cBhvr>
                                        <p:cTn id="53"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54" presetID="2" presetClass="entr" presetSubtype="1" decel="5000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additive="base">
                                        <p:cTn id="56" dur="500" fill="hold"/>
                                        <p:tgtEl>
                                          <p:spTgt spid="13"/>
                                        </p:tgtEl>
                                        <p:attrNameLst>
                                          <p:attrName>ppt_x</p:attrName>
                                        </p:attrNameLst>
                                      </p:cBhvr>
                                      <p:tavLst>
                                        <p:tav tm="0">
                                          <p:val>
                                            <p:strVal val="#ppt_x"/>
                                          </p:val>
                                        </p:tav>
                                        <p:tav tm="100000">
                                          <p:val>
                                            <p:strVal val="#ppt_x"/>
                                          </p:val>
                                        </p:tav>
                                      </p:tavLst>
                                    </p:anim>
                                    <p:anim calcmode="lin" valueType="num">
                                      <p:cBhvr additive="base">
                                        <p:cTn id="57" dur="500" fill="hold"/>
                                        <p:tgtEl>
                                          <p:spTgt spid="13"/>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53"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p:cTn id="62" dur="500" fill="hold"/>
                                        <p:tgtEl>
                                          <p:spTgt spid="12"/>
                                        </p:tgtEl>
                                        <p:attrNameLst>
                                          <p:attrName>ppt_w</p:attrName>
                                        </p:attrNameLst>
                                      </p:cBhvr>
                                      <p:tavLst>
                                        <p:tav tm="0">
                                          <p:val>
                                            <p:fltVal val="0"/>
                                          </p:val>
                                        </p:tav>
                                        <p:tav tm="100000">
                                          <p:val>
                                            <p:strVal val="#ppt_w"/>
                                          </p:val>
                                        </p:tav>
                                      </p:tavLst>
                                    </p:anim>
                                    <p:anim calcmode="lin" valueType="num">
                                      <p:cBhvr>
                                        <p:cTn id="63" dur="500" fill="hold"/>
                                        <p:tgtEl>
                                          <p:spTgt spid="12"/>
                                        </p:tgtEl>
                                        <p:attrNameLst>
                                          <p:attrName>ppt_h</p:attrName>
                                        </p:attrNameLst>
                                      </p:cBhvr>
                                      <p:tavLst>
                                        <p:tav tm="0">
                                          <p:val>
                                            <p:fltVal val="0"/>
                                          </p:val>
                                        </p:tav>
                                        <p:tav tm="100000">
                                          <p:val>
                                            <p:strVal val="#ppt_h"/>
                                          </p:val>
                                        </p:tav>
                                      </p:tavLst>
                                    </p:anim>
                                    <p:animEffect transition="in" filter="fade">
                                      <p:cBhvr>
                                        <p:cTn id="64" dur="500"/>
                                        <p:tgtEl>
                                          <p:spTgt spid="12"/>
                                        </p:tgtEl>
                                      </p:cBhvr>
                                    </p:animEffect>
                                  </p:childTnLst>
                                </p:cTn>
                              </p:par>
                              <p:par>
                                <p:cTn id="65" presetID="2" presetClass="entr" presetSubtype="1" decel="5000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 grpId="0" animBg="1"/>
      <p:bldP spid="11" grpId="0" animBg="1"/>
      <p:bldP spid="5"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0">
            <a:extLst>
              <a:ext uri="{FF2B5EF4-FFF2-40B4-BE49-F238E27FC236}">
                <a16:creationId xmlns:a16="http://schemas.microsoft.com/office/drawing/2014/main" id="{71D12535-9F0E-2942-8927-2734E1BAA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24400"/>
            <a:ext cx="9144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19">
            <a:extLst>
              <a:ext uri="{FF2B5EF4-FFF2-40B4-BE49-F238E27FC236}">
                <a16:creationId xmlns:a16="http://schemas.microsoft.com/office/drawing/2014/main" id="{F6DDEE5B-C205-E845-94C9-EF7FDF6754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12">
            <a:extLst>
              <a:ext uri="{FF2B5EF4-FFF2-40B4-BE49-F238E27FC236}">
                <a16:creationId xmlns:a16="http://schemas.microsoft.com/office/drawing/2014/main" id="{963D4577-605C-2C4F-8E58-8A40A0B24FAF}"/>
              </a:ext>
            </a:extLst>
          </p:cNvPr>
          <p:cNvSpPr>
            <a:spLocks noChangeArrowheads="1"/>
          </p:cNvSpPr>
          <p:nvPr/>
        </p:nvSpPr>
        <p:spPr bwMode="auto">
          <a:xfrm>
            <a:off x="4267200" y="3352800"/>
            <a:ext cx="762000" cy="152400"/>
          </a:xfrm>
          <a:prstGeom prst="leftArrow">
            <a:avLst>
              <a:gd name="adj1" fmla="val 50000"/>
              <a:gd name="adj2" fmla="val 1000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12" name="Rectangle 11">
            <a:extLst>
              <a:ext uri="{FF2B5EF4-FFF2-40B4-BE49-F238E27FC236}">
                <a16:creationId xmlns:a16="http://schemas.microsoft.com/office/drawing/2014/main" id="{625B4750-69C2-334E-893D-703ACB54432A}"/>
              </a:ext>
            </a:extLst>
          </p:cNvPr>
          <p:cNvSpPr>
            <a:spLocks noChangeArrowheads="1"/>
          </p:cNvSpPr>
          <p:nvPr/>
        </p:nvSpPr>
        <p:spPr bwMode="auto">
          <a:xfrm>
            <a:off x="990600" y="0"/>
            <a:ext cx="2667000" cy="381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Delivery Terms</a:t>
            </a:r>
            <a:endParaRPr lang="en-US" altLang="en-US" i="1">
              <a:latin typeface="Arial" panose="020B0604020202020204" pitchFamily="34" charset="0"/>
            </a:endParaRPr>
          </a:p>
        </p:txBody>
      </p:sp>
      <p:sp>
        <p:nvSpPr>
          <p:cNvPr id="13" name="Rectangle 13">
            <a:extLst>
              <a:ext uri="{FF2B5EF4-FFF2-40B4-BE49-F238E27FC236}">
                <a16:creationId xmlns:a16="http://schemas.microsoft.com/office/drawing/2014/main" id="{6838D6B3-FC4D-324A-9FD4-4807A9356419}"/>
              </a:ext>
            </a:extLst>
          </p:cNvPr>
          <p:cNvSpPr>
            <a:spLocks noChangeArrowheads="1"/>
          </p:cNvSpPr>
          <p:nvPr/>
        </p:nvSpPr>
        <p:spPr bwMode="auto">
          <a:xfrm>
            <a:off x="228600" y="5181600"/>
            <a:ext cx="8686800" cy="609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When looking for products, specify the number of days after the receipt of order the seller is expected to deliver the products.</a:t>
            </a:r>
            <a:endParaRPr lang="en-US" altLang="en-US" i="1"/>
          </a:p>
        </p:txBody>
      </p:sp>
      <p:sp>
        <p:nvSpPr>
          <p:cNvPr id="14" name="AutoShape 16">
            <a:extLst>
              <a:ext uri="{FF2B5EF4-FFF2-40B4-BE49-F238E27FC236}">
                <a16:creationId xmlns:a16="http://schemas.microsoft.com/office/drawing/2014/main" id="{F70EB24D-0B9B-874D-9CE8-A80CC86CBC9A}"/>
              </a:ext>
            </a:extLst>
          </p:cNvPr>
          <p:cNvSpPr>
            <a:spLocks noChangeArrowheads="1"/>
          </p:cNvSpPr>
          <p:nvPr/>
        </p:nvSpPr>
        <p:spPr bwMode="auto">
          <a:xfrm rot="5400000">
            <a:off x="0" y="3733800"/>
            <a:ext cx="914400" cy="152400"/>
          </a:xfrm>
          <a:prstGeom prst="leftArrow">
            <a:avLst>
              <a:gd name="adj1" fmla="val 50000"/>
              <a:gd name="adj2" fmla="val 1500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15" name="Rectangle 15">
            <a:extLst>
              <a:ext uri="{FF2B5EF4-FFF2-40B4-BE49-F238E27FC236}">
                <a16:creationId xmlns:a16="http://schemas.microsoft.com/office/drawing/2014/main" id="{66AB15EB-CD06-9C49-9D90-A5707452FF61}"/>
              </a:ext>
            </a:extLst>
          </p:cNvPr>
          <p:cNvSpPr>
            <a:spLocks noChangeArrowheads="1"/>
          </p:cNvSpPr>
          <p:nvPr/>
        </p:nvSpPr>
        <p:spPr bwMode="auto">
          <a:xfrm>
            <a:off x="457200" y="5943600"/>
            <a:ext cx="8686800" cy="609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If the requirements are for a service, but the exact period of performance has not been indentified, this option should be selected.</a:t>
            </a:r>
          </a:p>
        </p:txBody>
      </p:sp>
      <p:sp>
        <p:nvSpPr>
          <p:cNvPr id="16" name="Rectangle 17">
            <a:extLst>
              <a:ext uri="{FF2B5EF4-FFF2-40B4-BE49-F238E27FC236}">
                <a16:creationId xmlns:a16="http://schemas.microsoft.com/office/drawing/2014/main" id="{0ACA2FFB-D865-CB4F-AF84-359FC50507E4}"/>
              </a:ext>
            </a:extLst>
          </p:cNvPr>
          <p:cNvSpPr>
            <a:spLocks noChangeArrowheads="1"/>
          </p:cNvSpPr>
          <p:nvPr/>
        </p:nvSpPr>
        <p:spPr bwMode="auto">
          <a:xfrm>
            <a:off x="1371600" y="1676400"/>
            <a:ext cx="6705600" cy="6858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When you are seeking services, and know what the period of performance will be, the dates should be specified on this line.</a:t>
            </a:r>
            <a:endParaRPr lang="en-US" altLang="en-US" i="1">
              <a:latin typeface="Arial" panose="020B0604020202020204" pitchFamily="34" charset="0"/>
            </a:endParaRPr>
          </a:p>
        </p:txBody>
      </p:sp>
      <p:sp>
        <p:nvSpPr>
          <p:cNvPr id="17" name="Down Arrow 16">
            <a:extLst>
              <a:ext uri="{FF2B5EF4-FFF2-40B4-BE49-F238E27FC236}">
                <a16:creationId xmlns:a16="http://schemas.microsoft.com/office/drawing/2014/main" id="{01C893FA-6F20-0C4F-BD47-8554062F7E90}"/>
              </a:ext>
            </a:extLst>
          </p:cNvPr>
          <p:cNvSpPr>
            <a:spLocks noChangeArrowheads="1"/>
          </p:cNvSpPr>
          <p:nvPr/>
        </p:nvSpPr>
        <p:spPr bwMode="auto">
          <a:xfrm>
            <a:off x="990600" y="2514600"/>
            <a:ext cx="152400" cy="533400"/>
          </a:xfrm>
          <a:prstGeom prst="downArrow">
            <a:avLst>
              <a:gd name="adj1" fmla="val 50000"/>
              <a:gd name="adj2" fmla="val 50005"/>
            </a:avLst>
          </a:prstGeom>
          <a:solidFill>
            <a:srgbClr val="336699"/>
          </a:solidFill>
          <a:ln w="9525" algn="ctr">
            <a:solidFill>
              <a:schemeClr val="tx1"/>
            </a:solidFill>
            <a:miter lim="800000"/>
            <a:headEnd/>
            <a:tailEnd/>
          </a:ln>
        </p:spPr>
        <p:txBody>
          <a:bodyPr anchor="ctr"/>
          <a:lstStyle/>
          <a:p>
            <a:pPr algn="ctr">
              <a:defRPr/>
            </a:pPr>
            <a:endParaRPr lang="en-US" sz="1800">
              <a:solidFill>
                <a:schemeClr val="lt1"/>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17" presetID="2" presetClass="entr" presetSubtype="1"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8" presetID="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1+#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8">
            <a:extLst>
              <a:ext uri="{FF2B5EF4-FFF2-40B4-BE49-F238E27FC236}">
                <a16:creationId xmlns:a16="http://schemas.microsoft.com/office/drawing/2014/main" id="{EEC594B0-21F9-8D4C-AB0B-B27CD0C40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8">
            <a:extLst>
              <a:ext uri="{FF2B5EF4-FFF2-40B4-BE49-F238E27FC236}">
                <a16:creationId xmlns:a16="http://schemas.microsoft.com/office/drawing/2014/main" id="{83E0EED9-1F4E-5341-85D2-CD469CE5137F}"/>
              </a:ext>
            </a:extLst>
          </p:cNvPr>
          <p:cNvSpPr>
            <a:spLocks noChangeArrowheads="1"/>
          </p:cNvSpPr>
          <p:nvPr/>
        </p:nvSpPr>
        <p:spPr bwMode="auto">
          <a:xfrm>
            <a:off x="1828800" y="0"/>
            <a:ext cx="6858000" cy="609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If products will be included in the RFQ, information about them should be entered in the Line Items area.</a:t>
            </a:r>
            <a:endParaRPr lang="en-US" altLang="en-US" i="1"/>
          </a:p>
        </p:txBody>
      </p:sp>
      <p:sp>
        <p:nvSpPr>
          <p:cNvPr id="5" name="AutoShape 9">
            <a:extLst>
              <a:ext uri="{FF2B5EF4-FFF2-40B4-BE49-F238E27FC236}">
                <a16:creationId xmlns:a16="http://schemas.microsoft.com/office/drawing/2014/main" id="{FA93263D-DF91-3549-B65B-BA9061A56DE2}"/>
              </a:ext>
            </a:extLst>
          </p:cNvPr>
          <p:cNvSpPr>
            <a:spLocks noChangeArrowheads="1"/>
          </p:cNvSpPr>
          <p:nvPr/>
        </p:nvSpPr>
        <p:spPr bwMode="auto">
          <a:xfrm rot="-5400000">
            <a:off x="-76200" y="1600200"/>
            <a:ext cx="762000" cy="152400"/>
          </a:xfrm>
          <a:prstGeom prst="leftArrow">
            <a:avLst>
              <a:gd name="adj1" fmla="val 50000"/>
              <a:gd name="adj2" fmla="val 125000"/>
            </a:avLst>
          </a:prstGeom>
          <a:solidFill>
            <a:srgbClr val="336699"/>
          </a:solidFill>
          <a:ln w="9525">
            <a:solidFill>
              <a:schemeClr val="tx2"/>
            </a:solidFill>
            <a:miter lim="800000"/>
            <a:headEnd/>
            <a:tailEnd/>
          </a:ln>
        </p:spPr>
        <p:txBody>
          <a:bodyPr vert="eaVert"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6" name="Rectangle 10">
            <a:extLst>
              <a:ext uri="{FF2B5EF4-FFF2-40B4-BE49-F238E27FC236}">
                <a16:creationId xmlns:a16="http://schemas.microsoft.com/office/drawing/2014/main" id="{52B9F2A4-A3AA-284E-9264-86A319C30FFD}"/>
              </a:ext>
            </a:extLst>
          </p:cNvPr>
          <p:cNvSpPr>
            <a:spLocks noChangeArrowheads="1"/>
          </p:cNvSpPr>
          <p:nvPr/>
        </p:nvSpPr>
        <p:spPr bwMode="auto">
          <a:xfrm>
            <a:off x="838200" y="762000"/>
            <a:ext cx="7162800" cy="762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Each line item can have a different shipping address, but the quantity of a line item can not be split between addresses.</a:t>
            </a:r>
            <a:endParaRPr lang="en-US" altLang="en-US" i="1">
              <a:solidFill>
                <a:srgbClr val="000066"/>
              </a:solidFill>
            </a:endParaRPr>
          </a:p>
        </p:txBody>
      </p:sp>
      <p:sp>
        <p:nvSpPr>
          <p:cNvPr id="7" name="AutoShape 11">
            <a:extLst>
              <a:ext uri="{FF2B5EF4-FFF2-40B4-BE49-F238E27FC236}">
                <a16:creationId xmlns:a16="http://schemas.microsoft.com/office/drawing/2014/main" id="{6D0057D1-FAC0-1341-9A91-40D48F914FBF}"/>
              </a:ext>
            </a:extLst>
          </p:cNvPr>
          <p:cNvSpPr>
            <a:spLocks noChangeArrowheads="1"/>
          </p:cNvSpPr>
          <p:nvPr/>
        </p:nvSpPr>
        <p:spPr bwMode="auto">
          <a:xfrm rot="-5400000">
            <a:off x="7658100" y="2019300"/>
            <a:ext cx="533400" cy="152400"/>
          </a:xfrm>
          <a:prstGeom prst="leftArrow">
            <a:avLst>
              <a:gd name="adj1" fmla="val 50000"/>
              <a:gd name="adj2" fmla="val 87500"/>
            </a:avLst>
          </a:prstGeom>
          <a:solidFill>
            <a:srgbClr val="336699"/>
          </a:solidFill>
          <a:ln w="9525">
            <a:solidFill>
              <a:schemeClr val="tx2"/>
            </a:solidFill>
            <a:miter lim="800000"/>
            <a:headEnd/>
            <a:tailEnd/>
          </a:ln>
        </p:spPr>
        <p:txBody>
          <a:bodyPr vert="eaVert"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8" name="Rectangle 12">
            <a:extLst>
              <a:ext uri="{FF2B5EF4-FFF2-40B4-BE49-F238E27FC236}">
                <a16:creationId xmlns:a16="http://schemas.microsoft.com/office/drawing/2014/main" id="{FFFE62E6-3C97-CB44-A9FE-BE7B2E461812}"/>
              </a:ext>
            </a:extLst>
          </p:cNvPr>
          <p:cNvSpPr>
            <a:spLocks noChangeArrowheads="1"/>
          </p:cNvSpPr>
          <p:nvPr/>
        </p:nvSpPr>
        <p:spPr bwMode="auto">
          <a:xfrm>
            <a:off x="914400" y="1752600"/>
            <a:ext cx="6705600" cy="10668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Additional information that needs to be provided to the sellers can be typed into the Description field.  You may include information about simple services or indicate that additional documents will be attached for complex services.</a:t>
            </a:r>
            <a:endParaRPr lang="en-US" altLang="en-US" i="1"/>
          </a:p>
        </p:txBody>
      </p:sp>
      <p:sp>
        <p:nvSpPr>
          <p:cNvPr id="9" name="AutoShape 13">
            <a:extLst>
              <a:ext uri="{FF2B5EF4-FFF2-40B4-BE49-F238E27FC236}">
                <a16:creationId xmlns:a16="http://schemas.microsoft.com/office/drawing/2014/main" id="{5C15A3D9-B8B9-E74B-AD97-C23B87B1D8E4}"/>
              </a:ext>
            </a:extLst>
          </p:cNvPr>
          <p:cNvSpPr>
            <a:spLocks noChangeArrowheads="1"/>
          </p:cNvSpPr>
          <p:nvPr/>
        </p:nvSpPr>
        <p:spPr bwMode="auto">
          <a:xfrm rot="-5400000">
            <a:off x="-114300" y="3162300"/>
            <a:ext cx="685800" cy="152400"/>
          </a:xfrm>
          <a:prstGeom prst="leftArrow">
            <a:avLst>
              <a:gd name="adj1" fmla="val 50000"/>
              <a:gd name="adj2" fmla="val 112500"/>
            </a:avLst>
          </a:prstGeom>
          <a:solidFill>
            <a:srgbClr val="336699"/>
          </a:solidFill>
          <a:ln w="9525">
            <a:solidFill>
              <a:schemeClr val="tx2"/>
            </a:solidFill>
            <a:miter lim="800000"/>
            <a:headEnd/>
            <a:tailEnd/>
          </a:ln>
        </p:spPr>
        <p:txBody>
          <a:bodyPr vert="eaVert"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10" name="Rectangle 14">
            <a:extLst>
              <a:ext uri="{FF2B5EF4-FFF2-40B4-BE49-F238E27FC236}">
                <a16:creationId xmlns:a16="http://schemas.microsoft.com/office/drawing/2014/main" id="{5DD50613-51CE-D842-9E4A-CDFD8346E929}"/>
              </a:ext>
            </a:extLst>
          </p:cNvPr>
          <p:cNvSpPr>
            <a:spLocks noChangeArrowheads="1"/>
          </p:cNvSpPr>
          <p:nvPr/>
        </p:nvSpPr>
        <p:spPr bwMode="auto">
          <a:xfrm>
            <a:off x="838200" y="3733800"/>
            <a:ext cx="6096000" cy="8382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If you already have prepared documents such as a statement of work, drawing, spreadsheet, etc., eBuy allows you to easily attach it to the RFQ.</a:t>
            </a:r>
            <a:endParaRPr lang="en-US" altLang="en-US" i="1"/>
          </a:p>
        </p:txBody>
      </p:sp>
      <p:sp>
        <p:nvSpPr>
          <p:cNvPr id="11" name="AutoShape 15">
            <a:extLst>
              <a:ext uri="{FF2B5EF4-FFF2-40B4-BE49-F238E27FC236}">
                <a16:creationId xmlns:a16="http://schemas.microsoft.com/office/drawing/2014/main" id="{9CB25B72-FEEE-F140-8893-BA24BF1139DA}"/>
              </a:ext>
            </a:extLst>
          </p:cNvPr>
          <p:cNvSpPr>
            <a:spLocks noChangeArrowheads="1"/>
          </p:cNvSpPr>
          <p:nvPr/>
        </p:nvSpPr>
        <p:spPr bwMode="auto">
          <a:xfrm>
            <a:off x="1447800" y="5105400"/>
            <a:ext cx="1066800" cy="152400"/>
          </a:xfrm>
          <a:prstGeom prst="leftArrow">
            <a:avLst>
              <a:gd name="adj1" fmla="val 50000"/>
              <a:gd name="adj2" fmla="val 1750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0" presetID="2" presetClass="entr" presetSubtype="1" decel="5000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21" presetID="2" presetClass="entr" presetSubtype="1" decel="5000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32" presetID="2" presetClass="entr" presetSubtype="1" decel="5000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animEffect transition="in" filter="fade">
                                      <p:cBhvr>
                                        <p:cTn id="42" dur="500"/>
                                        <p:tgtEl>
                                          <p:spTgt spid="10"/>
                                        </p:tgtEl>
                                      </p:cBhvr>
                                    </p:animEffect>
                                  </p:childTnLst>
                                </p:cTn>
                              </p:par>
                              <p:par>
                                <p:cTn id="43" presetID="2" presetClass="entr" presetSubtype="2" decel="5000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1+#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C67AE6B6-9BD7-6347-86C4-0550AD126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a:extLst>
              <a:ext uri="{FF2B5EF4-FFF2-40B4-BE49-F238E27FC236}">
                <a16:creationId xmlns:a16="http://schemas.microsoft.com/office/drawing/2014/main" id="{9F09A356-ADC4-C542-B6FD-74DA8B1A939C}"/>
              </a:ext>
            </a:extLst>
          </p:cNvPr>
          <p:cNvSpPr>
            <a:spLocks noChangeArrowheads="1"/>
          </p:cNvSpPr>
          <p:nvPr/>
        </p:nvSpPr>
        <p:spPr bwMode="auto">
          <a:xfrm>
            <a:off x="1066800" y="3200400"/>
            <a:ext cx="6400800" cy="609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A document can be attached to the RFQ by clicking on the “Browse” button in Step 1.</a:t>
            </a:r>
            <a:endParaRPr lang="en-US" altLang="en-US"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5D921FB1-435F-F342-A9C4-90B140123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BE918D37-D6D7-584E-B6A5-5A306DE9F01C}"/>
              </a:ext>
            </a:extLst>
          </p:cNvPr>
          <p:cNvSpPr>
            <a:spLocks noChangeArrowheads="1"/>
          </p:cNvSpPr>
          <p:nvPr/>
        </p:nvSpPr>
        <p:spPr bwMode="auto">
          <a:xfrm>
            <a:off x="990600" y="304800"/>
            <a:ext cx="7696200" cy="9144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Select the documents from your hard drive and attach them directly to the quote.  You may attach as many documents as necessary; however, each document must be less than 5 megabytes in size. </a:t>
            </a:r>
            <a:endParaRPr lang="en-US" altLang="en-US"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9BED5F9A-E7C0-C248-AF2E-4D48E9B581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a:extLst>
              <a:ext uri="{FF2B5EF4-FFF2-40B4-BE49-F238E27FC236}">
                <a16:creationId xmlns:a16="http://schemas.microsoft.com/office/drawing/2014/main" id="{113D52F3-336A-CD42-9C1B-FE850F8FF568}"/>
              </a:ext>
            </a:extLst>
          </p:cNvPr>
          <p:cNvSpPr>
            <a:spLocks noChangeArrowheads="1"/>
          </p:cNvSpPr>
          <p:nvPr/>
        </p:nvSpPr>
        <p:spPr bwMode="auto">
          <a:xfrm>
            <a:off x="4495800" y="1524000"/>
            <a:ext cx="3657600" cy="609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After selecting the documents, click “Upload the File”.</a:t>
            </a:r>
            <a:r>
              <a:rPr lang="en-US"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D3AC608A-0A0E-0D41-8734-FDE744F11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9">
            <a:extLst>
              <a:ext uri="{FF2B5EF4-FFF2-40B4-BE49-F238E27FC236}">
                <a16:creationId xmlns:a16="http://schemas.microsoft.com/office/drawing/2014/main" id="{0C1D1D86-7B9F-464A-9DF2-72958F188FA5}"/>
              </a:ext>
            </a:extLst>
          </p:cNvPr>
          <p:cNvSpPr>
            <a:spLocks noChangeArrowheads="1"/>
          </p:cNvSpPr>
          <p:nvPr/>
        </p:nvSpPr>
        <p:spPr bwMode="auto">
          <a:xfrm>
            <a:off x="1905000" y="228600"/>
            <a:ext cx="6324600" cy="609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All documents attached will be listed in the “Documents attached to RFQ” box.  Click on the link to review the file.  </a:t>
            </a:r>
            <a:endParaRPr lang="en-US" altLang="en-US" i="1"/>
          </a:p>
        </p:txBody>
      </p:sp>
      <p:sp>
        <p:nvSpPr>
          <p:cNvPr id="6" name="AutoShape 10">
            <a:extLst>
              <a:ext uri="{FF2B5EF4-FFF2-40B4-BE49-F238E27FC236}">
                <a16:creationId xmlns:a16="http://schemas.microsoft.com/office/drawing/2014/main" id="{FEB9405A-654B-1946-B54F-1EC5C07BFF2B}"/>
              </a:ext>
            </a:extLst>
          </p:cNvPr>
          <p:cNvSpPr>
            <a:spLocks noChangeArrowheads="1"/>
          </p:cNvSpPr>
          <p:nvPr/>
        </p:nvSpPr>
        <p:spPr bwMode="auto">
          <a:xfrm rot="-5400000">
            <a:off x="533400" y="685800"/>
            <a:ext cx="609600" cy="152400"/>
          </a:xfrm>
          <a:prstGeom prst="leftArrow">
            <a:avLst>
              <a:gd name="adj1" fmla="val 50000"/>
              <a:gd name="adj2" fmla="val 1000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7" name="Rectangle 11">
            <a:extLst>
              <a:ext uri="{FF2B5EF4-FFF2-40B4-BE49-F238E27FC236}">
                <a16:creationId xmlns:a16="http://schemas.microsoft.com/office/drawing/2014/main" id="{D6B9312D-7ABA-8743-B530-BEED404A60A6}"/>
              </a:ext>
            </a:extLst>
          </p:cNvPr>
          <p:cNvSpPr>
            <a:spLocks noChangeArrowheads="1"/>
          </p:cNvSpPr>
          <p:nvPr/>
        </p:nvSpPr>
        <p:spPr bwMode="auto">
          <a:xfrm>
            <a:off x="2057400" y="914400"/>
            <a:ext cx="6248400" cy="381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To remove a document from the RFQ click the “x” button.</a:t>
            </a:r>
            <a:endParaRPr lang="en-US" altLang="en-US" i="1"/>
          </a:p>
        </p:txBody>
      </p:sp>
      <p:sp>
        <p:nvSpPr>
          <p:cNvPr id="8" name="AutoShape 12">
            <a:extLst>
              <a:ext uri="{FF2B5EF4-FFF2-40B4-BE49-F238E27FC236}">
                <a16:creationId xmlns:a16="http://schemas.microsoft.com/office/drawing/2014/main" id="{257D9807-12A8-B34C-AA44-B23BF5ACE617}"/>
              </a:ext>
            </a:extLst>
          </p:cNvPr>
          <p:cNvSpPr>
            <a:spLocks noChangeArrowheads="1"/>
          </p:cNvSpPr>
          <p:nvPr/>
        </p:nvSpPr>
        <p:spPr bwMode="auto">
          <a:xfrm>
            <a:off x="1752600" y="1371600"/>
            <a:ext cx="685800" cy="152400"/>
          </a:xfrm>
          <a:prstGeom prst="leftArrow">
            <a:avLst>
              <a:gd name="adj1" fmla="val 50000"/>
              <a:gd name="adj2" fmla="val 1125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9" name="Rectangle 13">
            <a:extLst>
              <a:ext uri="{FF2B5EF4-FFF2-40B4-BE49-F238E27FC236}">
                <a16:creationId xmlns:a16="http://schemas.microsoft.com/office/drawing/2014/main" id="{9B20C80A-DAF3-5F41-A010-8CDFC60C4B08}"/>
              </a:ext>
            </a:extLst>
          </p:cNvPr>
          <p:cNvSpPr>
            <a:spLocks noChangeArrowheads="1"/>
          </p:cNvSpPr>
          <p:nvPr/>
        </p:nvSpPr>
        <p:spPr bwMode="auto">
          <a:xfrm>
            <a:off x="1676400" y="2133600"/>
            <a:ext cx="4038600" cy="609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When finished, click “Go Back to the RFQ Basic Info” button.</a:t>
            </a:r>
            <a:endParaRPr lang="en-US" altLang="en-US" i="1">
              <a:latin typeface="Arial" panose="020B0604020202020204" pitchFamily="34" charset="0"/>
            </a:endParaRPr>
          </a:p>
        </p:txBody>
      </p:sp>
      <p:sp>
        <p:nvSpPr>
          <p:cNvPr id="10" name="AutoShape 14">
            <a:extLst>
              <a:ext uri="{FF2B5EF4-FFF2-40B4-BE49-F238E27FC236}">
                <a16:creationId xmlns:a16="http://schemas.microsoft.com/office/drawing/2014/main" id="{92A174EA-612A-E443-A7D4-787C27FEF1BF}"/>
              </a:ext>
            </a:extLst>
          </p:cNvPr>
          <p:cNvSpPr>
            <a:spLocks noChangeArrowheads="1"/>
          </p:cNvSpPr>
          <p:nvPr/>
        </p:nvSpPr>
        <p:spPr bwMode="auto">
          <a:xfrm>
            <a:off x="1600200" y="3048000"/>
            <a:ext cx="609600" cy="152400"/>
          </a:xfrm>
          <a:prstGeom prst="leftArrow">
            <a:avLst>
              <a:gd name="adj1" fmla="val 50000"/>
              <a:gd name="adj2" fmla="val 1000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10" presetID="2" presetClass="entr" presetSubtype="1" decel="5000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1" presetID="2" presetClass="entr" presetSubtype="2" decel="5000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2" presetClass="entr" presetSubtype="2" decel="5000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1+#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3">
            <a:extLst>
              <a:ext uri="{FF2B5EF4-FFF2-40B4-BE49-F238E27FC236}">
                <a16:creationId xmlns:a16="http://schemas.microsoft.com/office/drawing/2014/main" id="{97A9F281-A519-BD45-B2E4-B513232A4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17">
            <a:extLst>
              <a:ext uri="{FF2B5EF4-FFF2-40B4-BE49-F238E27FC236}">
                <a16:creationId xmlns:a16="http://schemas.microsoft.com/office/drawing/2014/main" id="{CD502179-2688-0247-A72D-AA16485B80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19600"/>
            <a:ext cx="9144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9E5F6FD8-9B5B-C64D-AF83-50A87F15B23A}"/>
              </a:ext>
            </a:extLst>
          </p:cNvPr>
          <p:cNvSpPr>
            <a:spLocks noChangeArrowheads="1"/>
          </p:cNvSpPr>
          <p:nvPr/>
        </p:nvSpPr>
        <p:spPr bwMode="auto">
          <a:xfrm>
            <a:off x="1600200" y="457200"/>
            <a:ext cx="6400800" cy="609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You can verify the files were successfully uploaded by looking in the “Attached Documents” area.</a:t>
            </a:r>
            <a:endParaRPr lang="en-US" altLang="en-US" i="1"/>
          </a:p>
        </p:txBody>
      </p:sp>
      <p:sp>
        <p:nvSpPr>
          <p:cNvPr id="7" name="AutoShape 6">
            <a:extLst>
              <a:ext uri="{FF2B5EF4-FFF2-40B4-BE49-F238E27FC236}">
                <a16:creationId xmlns:a16="http://schemas.microsoft.com/office/drawing/2014/main" id="{BE185F54-C24E-3644-A328-23FA3F07B679}"/>
              </a:ext>
            </a:extLst>
          </p:cNvPr>
          <p:cNvSpPr>
            <a:spLocks noChangeArrowheads="1"/>
          </p:cNvSpPr>
          <p:nvPr/>
        </p:nvSpPr>
        <p:spPr bwMode="auto">
          <a:xfrm rot="-5400000">
            <a:off x="342900" y="4686300"/>
            <a:ext cx="762000" cy="228600"/>
          </a:xfrm>
          <a:prstGeom prst="leftArrow">
            <a:avLst>
              <a:gd name="adj1" fmla="val 50000"/>
              <a:gd name="adj2" fmla="val 83333"/>
            </a:avLst>
          </a:prstGeom>
          <a:solidFill>
            <a:srgbClr val="336699"/>
          </a:solidFill>
          <a:ln w="9525">
            <a:solidFill>
              <a:schemeClr val="tx2"/>
            </a:solidFill>
            <a:miter lim="800000"/>
            <a:headEnd/>
            <a:tailEnd/>
          </a:ln>
        </p:spPr>
        <p:txBody>
          <a:bodyPr vert="eaVert"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8" name="Rectangle 7">
            <a:extLst>
              <a:ext uri="{FF2B5EF4-FFF2-40B4-BE49-F238E27FC236}">
                <a16:creationId xmlns:a16="http://schemas.microsoft.com/office/drawing/2014/main" id="{96454655-B2D1-DC40-A057-5A38DB46580E}"/>
              </a:ext>
            </a:extLst>
          </p:cNvPr>
          <p:cNvSpPr>
            <a:spLocks noChangeArrowheads="1"/>
          </p:cNvSpPr>
          <p:nvPr/>
        </p:nvSpPr>
        <p:spPr bwMode="auto">
          <a:xfrm>
            <a:off x="1752600" y="1295400"/>
            <a:ext cx="6019800" cy="1143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The shipping address should also be verified.  This address is taken from your GSA </a:t>
            </a:r>
            <a:r>
              <a:rPr lang="en-US" altLang="en-US" i="1">
                <a:solidFill>
                  <a:srgbClr val="000066"/>
                </a:solidFill>
              </a:rPr>
              <a:t>Advantage!</a:t>
            </a:r>
            <a:r>
              <a:rPr lang="en-US" altLang="en-US">
                <a:solidFill>
                  <a:srgbClr val="000066"/>
                </a:solidFill>
              </a:rPr>
              <a:t> profile.  You can make changes by clicking on “Edit Shipping Address”.</a:t>
            </a:r>
            <a:endParaRPr lang="en-US" altLang="en-US" i="1">
              <a:latin typeface="Arial" panose="020B0604020202020204" pitchFamily="34" charset="0"/>
            </a:endParaRPr>
          </a:p>
        </p:txBody>
      </p:sp>
      <p:sp>
        <p:nvSpPr>
          <p:cNvPr id="9" name="AutoShape 8">
            <a:extLst>
              <a:ext uri="{FF2B5EF4-FFF2-40B4-BE49-F238E27FC236}">
                <a16:creationId xmlns:a16="http://schemas.microsoft.com/office/drawing/2014/main" id="{08C2915C-9151-504A-B660-A6333151A985}"/>
              </a:ext>
            </a:extLst>
          </p:cNvPr>
          <p:cNvSpPr>
            <a:spLocks noChangeArrowheads="1"/>
          </p:cNvSpPr>
          <p:nvPr/>
        </p:nvSpPr>
        <p:spPr bwMode="auto">
          <a:xfrm>
            <a:off x="1828800" y="6324600"/>
            <a:ext cx="914400" cy="152400"/>
          </a:xfrm>
          <a:prstGeom prst="leftArrow">
            <a:avLst>
              <a:gd name="adj1" fmla="val 50000"/>
              <a:gd name="adj2" fmla="val 1500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10" name="Rectangle 9">
            <a:extLst>
              <a:ext uri="{FF2B5EF4-FFF2-40B4-BE49-F238E27FC236}">
                <a16:creationId xmlns:a16="http://schemas.microsoft.com/office/drawing/2014/main" id="{2B86F454-6F1A-8848-A8A3-DA658D3BC100}"/>
              </a:ext>
            </a:extLst>
          </p:cNvPr>
          <p:cNvSpPr>
            <a:spLocks noChangeArrowheads="1"/>
          </p:cNvSpPr>
          <p:nvPr/>
        </p:nvSpPr>
        <p:spPr bwMode="auto">
          <a:xfrm>
            <a:off x="685800" y="2895600"/>
            <a:ext cx="6400800" cy="609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After all information has been entered and verified, click on the “Continue” button.</a:t>
            </a:r>
            <a:endParaRPr lang="en-US" altLang="en-US" i="1">
              <a:latin typeface="Arial" panose="020B0604020202020204" pitchFamily="34" charset="0"/>
            </a:endParaRPr>
          </a:p>
        </p:txBody>
      </p:sp>
      <p:sp>
        <p:nvSpPr>
          <p:cNvPr id="11" name="AutoShape 10">
            <a:extLst>
              <a:ext uri="{FF2B5EF4-FFF2-40B4-BE49-F238E27FC236}">
                <a16:creationId xmlns:a16="http://schemas.microsoft.com/office/drawing/2014/main" id="{98A95F98-A6EF-E240-8EE6-DFF2BAC45896}"/>
              </a:ext>
            </a:extLst>
          </p:cNvPr>
          <p:cNvSpPr>
            <a:spLocks noChangeArrowheads="1"/>
          </p:cNvSpPr>
          <p:nvPr/>
        </p:nvSpPr>
        <p:spPr bwMode="auto">
          <a:xfrm rot="10800000">
            <a:off x="6629400" y="6629400"/>
            <a:ext cx="1066800" cy="228600"/>
          </a:xfrm>
          <a:prstGeom prst="leftArrow">
            <a:avLst>
              <a:gd name="adj1" fmla="val 50000"/>
              <a:gd name="adj2" fmla="val 116667"/>
            </a:avLst>
          </a:prstGeom>
          <a:solidFill>
            <a:srgbClr val="336699"/>
          </a:solidFill>
          <a:ln w="9525">
            <a:solidFill>
              <a:schemeClr val="tx2"/>
            </a:solidFill>
            <a:miter lim="800000"/>
            <a:headEnd/>
            <a:tailEnd/>
          </a:ln>
        </p:spPr>
        <p:txBody>
          <a:bodyPr rot="10800000"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0" presetID="2" presetClass="entr" presetSubtype="1" decel="5000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21" presetID="2" presetClass="entr" presetSubtype="2" decel="5000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2" presetClass="entr" presetSubtype="8" decel="5000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0-#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9">
            <a:extLst>
              <a:ext uri="{FF2B5EF4-FFF2-40B4-BE49-F238E27FC236}">
                <a16:creationId xmlns:a16="http://schemas.microsoft.com/office/drawing/2014/main" id="{04FC2947-ECD9-A540-A008-C061104DC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53000"/>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15">
            <a:extLst>
              <a:ext uri="{FF2B5EF4-FFF2-40B4-BE49-F238E27FC236}">
                <a16:creationId xmlns:a16="http://schemas.microsoft.com/office/drawing/2014/main" id="{CC364C9C-77D2-4949-B303-7B6600433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a:extLst>
              <a:ext uri="{FF2B5EF4-FFF2-40B4-BE49-F238E27FC236}">
                <a16:creationId xmlns:a16="http://schemas.microsoft.com/office/drawing/2014/main" id="{F9495026-E1F3-7044-A0FF-F0F94394592B}"/>
              </a:ext>
            </a:extLst>
          </p:cNvPr>
          <p:cNvSpPr>
            <a:spLocks noChangeArrowheads="1"/>
          </p:cNvSpPr>
          <p:nvPr/>
        </p:nvSpPr>
        <p:spPr bwMode="auto">
          <a:xfrm>
            <a:off x="228600" y="2438400"/>
            <a:ext cx="8610600" cy="1066800"/>
          </a:xfrm>
          <a:prstGeom prst="rect">
            <a:avLst/>
          </a:prstGeom>
          <a:solidFill>
            <a:srgbClr val="FFFFCC"/>
          </a:solidFill>
          <a:ln w="38100">
            <a:solidFill>
              <a:srgbClr val="336699"/>
            </a:solidFill>
            <a:miter lim="800000"/>
            <a:headEnd type="none" w="sm" len="sm"/>
            <a:tailEnd type="none" w="sm" len="sm"/>
          </a:ln>
        </p:spPr>
        <p:txBody>
          <a:bodyPr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3366"/>
                </a:solidFill>
              </a:rPr>
              <a:t>On occasions, eBuy may suggest additional or alternative categories to post your RFQ.  To use a suggested category, click on the category title.  To continue without making any changes, click “Continue” button.</a:t>
            </a:r>
          </a:p>
        </p:txBody>
      </p:sp>
      <p:sp>
        <p:nvSpPr>
          <p:cNvPr id="6" name="Rectangle 5">
            <a:extLst>
              <a:ext uri="{FF2B5EF4-FFF2-40B4-BE49-F238E27FC236}">
                <a16:creationId xmlns:a16="http://schemas.microsoft.com/office/drawing/2014/main" id="{C8170D70-7D7F-D54A-88F4-8502E271406C}"/>
              </a:ext>
            </a:extLst>
          </p:cNvPr>
          <p:cNvSpPr>
            <a:spLocks noChangeArrowheads="1"/>
          </p:cNvSpPr>
          <p:nvPr/>
        </p:nvSpPr>
        <p:spPr bwMode="auto">
          <a:xfrm>
            <a:off x="762000" y="2514600"/>
            <a:ext cx="6934200" cy="381000"/>
          </a:xfrm>
          <a:prstGeom prst="rect">
            <a:avLst/>
          </a:prstGeom>
          <a:solidFill>
            <a:srgbClr val="FFFFCC"/>
          </a:solidFill>
          <a:ln w="38100">
            <a:solidFill>
              <a:srgbClr val="336699"/>
            </a:solidFill>
            <a:miter lim="800000"/>
            <a:headEnd type="none" w="sm" len="sm"/>
            <a:tailEnd type="none" w="sm" len="sm"/>
          </a:ln>
        </p:spPr>
        <p:txBody>
          <a:bodyPr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3366"/>
                </a:solidFill>
              </a:rPr>
              <a:t>In this example we chose to use the suggested category 426 54</a:t>
            </a:r>
          </a:p>
        </p:txBody>
      </p:sp>
      <p:sp>
        <p:nvSpPr>
          <p:cNvPr id="12300" name="Rectangle 12">
            <a:extLst>
              <a:ext uri="{FF2B5EF4-FFF2-40B4-BE49-F238E27FC236}">
                <a16:creationId xmlns:a16="http://schemas.microsoft.com/office/drawing/2014/main" id="{FD23D65F-0F4D-054D-AF63-D883440B7E44}"/>
              </a:ext>
            </a:extLst>
          </p:cNvPr>
          <p:cNvSpPr>
            <a:spLocks noChangeArrowheads="1"/>
          </p:cNvSpPr>
          <p:nvPr/>
        </p:nvSpPr>
        <p:spPr bwMode="auto">
          <a:xfrm>
            <a:off x="152400" y="1981200"/>
            <a:ext cx="1905000" cy="381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2" name="Rectangle 12">
            <a:extLst>
              <a:ext uri="{FF2B5EF4-FFF2-40B4-BE49-F238E27FC236}">
                <a16:creationId xmlns:a16="http://schemas.microsoft.com/office/drawing/2014/main" id="{0B2AC0C6-3B40-8346-9BEB-EF4D1D0C4669}"/>
              </a:ext>
            </a:extLst>
          </p:cNvPr>
          <p:cNvSpPr>
            <a:spLocks noChangeArrowheads="1"/>
          </p:cNvSpPr>
          <p:nvPr/>
        </p:nvSpPr>
        <p:spPr bwMode="auto">
          <a:xfrm>
            <a:off x="152400" y="990600"/>
            <a:ext cx="8458200" cy="3048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8" name="AutoShape 12">
            <a:extLst>
              <a:ext uri="{FF2B5EF4-FFF2-40B4-BE49-F238E27FC236}">
                <a16:creationId xmlns:a16="http://schemas.microsoft.com/office/drawing/2014/main" id="{25C4E4F9-FFEC-514A-8CF8-659548ECF7F9}"/>
              </a:ext>
            </a:extLst>
          </p:cNvPr>
          <p:cNvSpPr>
            <a:spLocks noChangeArrowheads="1"/>
          </p:cNvSpPr>
          <p:nvPr/>
        </p:nvSpPr>
        <p:spPr bwMode="auto">
          <a:xfrm>
            <a:off x="1371600" y="2057400"/>
            <a:ext cx="685800" cy="152400"/>
          </a:xfrm>
          <a:prstGeom prst="leftArrow">
            <a:avLst>
              <a:gd name="adj1" fmla="val 50000"/>
              <a:gd name="adj2" fmla="val 1125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10" presetID="1"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par>
                                <p:cTn id="12" presetID="1" presetClass="entr" presetSubtype="0" fill="hold" nodeType="withEffect">
                                  <p:stCondLst>
                                    <p:cond delay="0"/>
                                  </p:stCondLst>
                                  <p:childTnLst>
                                    <p:set>
                                      <p:cBhvr>
                                        <p:cTn id="13" dur="1" fill="hold">
                                          <p:stCondLst>
                                            <p:cond delay="0"/>
                                          </p:stCondLst>
                                        </p:cTn>
                                        <p:tgtEl>
                                          <p:spTgt spid="12300"/>
                                        </p:tgtEl>
                                        <p:attrNameLst>
                                          <p:attrName>style.visibility</p:attrName>
                                        </p:attrNameLst>
                                      </p:cBhvr>
                                      <p:to>
                                        <p:strVal val="visible"/>
                                      </p:to>
                                    </p:set>
                                  </p:childTnLst>
                                  <p:subTnLst>
                                    <p:set>
                                      <p:cBhvr override="childStyle">
                                        <p:cTn dur="1" fill="hold" display="0" masterRel="nextClick" afterEffect="1"/>
                                        <p:tgtEl>
                                          <p:spTgt spid="12300"/>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par>
                                <p:cTn id="21" presetID="2" presetClass="entr" presetSubtype="2" decel="5000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a:extLst>
              <a:ext uri="{FF2B5EF4-FFF2-40B4-BE49-F238E27FC236}">
                <a16:creationId xmlns:a16="http://schemas.microsoft.com/office/drawing/2014/main" id="{A2BBE214-533F-6B44-8F9E-2E567F335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Rectangle 5">
            <a:extLst>
              <a:ext uri="{FF2B5EF4-FFF2-40B4-BE49-F238E27FC236}">
                <a16:creationId xmlns:a16="http://schemas.microsoft.com/office/drawing/2014/main" id="{1CF050B2-88DC-D44C-83D7-BC6775C7EEF4}"/>
              </a:ext>
            </a:extLst>
          </p:cNvPr>
          <p:cNvSpPr>
            <a:spLocks noChangeArrowheads="1"/>
          </p:cNvSpPr>
          <p:nvPr/>
        </p:nvSpPr>
        <p:spPr bwMode="auto">
          <a:xfrm rot="10800000" flipV="1">
            <a:off x="609600" y="931863"/>
            <a:ext cx="6718300" cy="584200"/>
          </a:xfrm>
          <a:prstGeom prst="rect">
            <a:avLst/>
          </a:prstGeom>
          <a:solidFill>
            <a:srgbClr val="FFFFCC"/>
          </a:solidFill>
          <a:ln w="38100">
            <a:solidFill>
              <a:srgbClr val="336699"/>
            </a:solidFill>
            <a:miter lim="800000"/>
            <a:headEnd type="none" w="sm" len="sm"/>
            <a:tailEnd type="none" w="sm" len="sm"/>
          </a:ln>
        </p:spPr>
        <p:txBody>
          <a:bodyPr>
            <a:spAutoFit/>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3366"/>
                </a:solidFill>
              </a:rPr>
              <a:t>You will repeat step one and select the vendor(s) of your choice. Click the “Submit” button.</a:t>
            </a:r>
          </a:p>
        </p:txBody>
      </p:sp>
      <p:sp>
        <p:nvSpPr>
          <p:cNvPr id="11" name="AutoShape 10">
            <a:extLst>
              <a:ext uri="{FF2B5EF4-FFF2-40B4-BE49-F238E27FC236}">
                <a16:creationId xmlns:a16="http://schemas.microsoft.com/office/drawing/2014/main" id="{F7629180-4425-F64F-9688-89F7A37F06ED}"/>
              </a:ext>
            </a:extLst>
          </p:cNvPr>
          <p:cNvSpPr>
            <a:spLocks noChangeArrowheads="1"/>
          </p:cNvSpPr>
          <p:nvPr/>
        </p:nvSpPr>
        <p:spPr bwMode="auto">
          <a:xfrm rot="10800000">
            <a:off x="7086600" y="2286000"/>
            <a:ext cx="1066800" cy="152400"/>
          </a:xfrm>
          <a:prstGeom prst="leftArrow">
            <a:avLst>
              <a:gd name="adj1" fmla="val 50000"/>
              <a:gd name="adj2" fmla="val 175000"/>
            </a:avLst>
          </a:prstGeom>
          <a:solidFill>
            <a:srgbClr val="336699"/>
          </a:solidFill>
          <a:ln w="9525">
            <a:solidFill>
              <a:schemeClr val="tx2"/>
            </a:solidFill>
            <a:miter lim="800000"/>
            <a:headEnd/>
            <a:tailEnd/>
          </a:ln>
        </p:spPr>
        <p:txBody>
          <a:bodyPr rot="10800000"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8853"/>
                                        </p:tgtEl>
                                        <p:attrNameLst>
                                          <p:attrName>style.visibility</p:attrName>
                                        </p:attrNameLst>
                                      </p:cBhvr>
                                      <p:to>
                                        <p:strVal val="visible"/>
                                      </p:to>
                                    </p:set>
                                    <p:anim calcmode="lin" valueType="num">
                                      <p:cBhvr>
                                        <p:cTn id="7" dur="500" fill="hold"/>
                                        <p:tgtEl>
                                          <p:spTgt spid="78853"/>
                                        </p:tgtEl>
                                        <p:attrNameLst>
                                          <p:attrName>ppt_w</p:attrName>
                                        </p:attrNameLst>
                                      </p:cBhvr>
                                      <p:tavLst>
                                        <p:tav tm="0">
                                          <p:val>
                                            <p:fltVal val="0"/>
                                          </p:val>
                                        </p:tav>
                                        <p:tav tm="100000">
                                          <p:val>
                                            <p:strVal val="#ppt_w"/>
                                          </p:val>
                                        </p:tav>
                                      </p:tavLst>
                                    </p:anim>
                                    <p:anim calcmode="lin" valueType="num">
                                      <p:cBhvr>
                                        <p:cTn id="8" dur="500" fill="hold"/>
                                        <p:tgtEl>
                                          <p:spTgt spid="78853"/>
                                        </p:tgtEl>
                                        <p:attrNameLst>
                                          <p:attrName>ppt_h</p:attrName>
                                        </p:attrNameLst>
                                      </p:cBhvr>
                                      <p:tavLst>
                                        <p:tav tm="0">
                                          <p:val>
                                            <p:fltVal val="0"/>
                                          </p:val>
                                        </p:tav>
                                        <p:tav tm="100000">
                                          <p:val>
                                            <p:strVal val="#ppt_h"/>
                                          </p:val>
                                        </p:tav>
                                      </p:tavLst>
                                    </p:anim>
                                    <p:animEffect transition="in" filter="fade">
                                      <p:cBhvr>
                                        <p:cTn id="9" dur="500"/>
                                        <p:tgtEl>
                                          <p:spTgt spid="78853"/>
                                        </p:tgtEl>
                                      </p:cBhvr>
                                    </p:animEffect>
                                  </p:childTnLst>
                                </p:cTn>
                              </p:par>
                              <p:par>
                                <p:cTn id="10" presetID="2" presetClass="entr" presetSubtype="8" decel="5000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2">
            <a:extLst>
              <a:ext uri="{FF2B5EF4-FFF2-40B4-BE49-F238E27FC236}">
                <a16:creationId xmlns:a16="http://schemas.microsoft.com/office/drawing/2014/main" id="{25F6F17A-9EA2-4C4C-89E3-A522F05A1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5">
            <a:extLst>
              <a:ext uri="{FF2B5EF4-FFF2-40B4-BE49-F238E27FC236}">
                <a16:creationId xmlns:a16="http://schemas.microsoft.com/office/drawing/2014/main" id="{62BDF378-FE2A-294B-9A98-80A297B5A85D}"/>
              </a:ext>
            </a:extLst>
          </p:cNvPr>
          <p:cNvSpPr>
            <a:spLocks noChangeArrowheads="1"/>
          </p:cNvSpPr>
          <p:nvPr/>
        </p:nvSpPr>
        <p:spPr bwMode="auto">
          <a:xfrm>
            <a:off x="1219200" y="228600"/>
            <a:ext cx="6324600" cy="863600"/>
          </a:xfrm>
          <a:prstGeom prst="rect">
            <a:avLst/>
          </a:prstGeom>
          <a:solidFill>
            <a:srgbClr val="FFFFCC"/>
          </a:solidFill>
          <a:ln w="38100" cap="sq">
            <a:solidFill>
              <a:srgbClr val="336699"/>
            </a:solidFill>
            <a:miter lim="800000"/>
            <a:headEnd type="none" w="sm" len="sm"/>
            <a:tailEnd type="none" w="sm" len="sm"/>
          </a:ln>
        </p:spPr>
        <p:txBody>
          <a:bodyPr anchor="ctr">
            <a:spAutoFit/>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In order to access eBuy, you must have a valid GSA </a:t>
            </a:r>
            <a:r>
              <a:rPr lang="en-US" altLang="en-US" i="1">
                <a:solidFill>
                  <a:srgbClr val="000066"/>
                </a:solidFill>
              </a:rPr>
              <a:t>Advantage! </a:t>
            </a:r>
            <a:r>
              <a:rPr lang="en-US" altLang="en-US">
                <a:solidFill>
                  <a:srgbClr val="000066"/>
                </a:solidFill>
              </a:rPr>
              <a:t>User ID and Password.  </a:t>
            </a:r>
          </a:p>
          <a:p>
            <a:pPr algn="ctr" eaLnBrk="1" hangingPunct="1"/>
            <a:endParaRPr lang="en-US" altLang="en-US">
              <a:solidFill>
                <a:srgbClr val="000099"/>
              </a:solidFill>
            </a:endParaRPr>
          </a:p>
        </p:txBody>
      </p:sp>
      <p:sp>
        <p:nvSpPr>
          <p:cNvPr id="3080" name="AutoShape 8">
            <a:extLst>
              <a:ext uri="{FF2B5EF4-FFF2-40B4-BE49-F238E27FC236}">
                <a16:creationId xmlns:a16="http://schemas.microsoft.com/office/drawing/2014/main" id="{F63E5287-0DB1-A44F-9FB7-1898BFD666AC}"/>
              </a:ext>
            </a:extLst>
          </p:cNvPr>
          <p:cNvSpPr>
            <a:spLocks noChangeArrowheads="1"/>
          </p:cNvSpPr>
          <p:nvPr/>
        </p:nvSpPr>
        <p:spPr bwMode="auto">
          <a:xfrm>
            <a:off x="3429000" y="4343400"/>
            <a:ext cx="838200" cy="152400"/>
          </a:xfrm>
          <a:prstGeom prst="leftArrow">
            <a:avLst>
              <a:gd name="adj1" fmla="val 50000"/>
              <a:gd name="adj2" fmla="val 1375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3082" name="Rectangle 10">
            <a:extLst>
              <a:ext uri="{FF2B5EF4-FFF2-40B4-BE49-F238E27FC236}">
                <a16:creationId xmlns:a16="http://schemas.microsoft.com/office/drawing/2014/main" id="{59ADCAC6-F1B4-6D47-92C3-39C4F6816287}"/>
              </a:ext>
            </a:extLst>
          </p:cNvPr>
          <p:cNvSpPr>
            <a:spLocks noChangeArrowheads="1"/>
          </p:cNvSpPr>
          <p:nvPr/>
        </p:nvSpPr>
        <p:spPr bwMode="auto">
          <a:xfrm>
            <a:off x="1905000" y="1295400"/>
            <a:ext cx="4419600" cy="990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To register for a User ID and Password, click the “Register for a user ID and Password” link.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077"/>
                                        </p:tgtEl>
                                        <p:attrNameLst>
                                          <p:attrName>style.visibility</p:attrName>
                                        </p:attrNameLst>
                                      </p:cBhvr>
                                      <p:to>
                                        <p:strVal val="visible"/>
                                      </p:to>
                                    </p:set>
                                    <p:anim calcmode="lin" valueType="num">
                                      <p:cBhvr>
                                        <p:cTn id="7" dur="500" fill="hold"/>
                                        <p:tgtEl>
                                          <p:spTgt spid="3077"/>
                                        </p:tgtEl>
                                        <p:attrNameLst>
                                          <p:attrName>ppt_w</p:attrName>
                                        </p:attrNameLst>
                                      </p:cBhvr>
                                      <p:tavLst>
                                        <p:tav tm="0">
                                          <p:val>
                                            <p:fltVal val="0"/>
                                          </p:val>
                                        </p:tav>
                                        <p:tav tm="100000">
                                          <p:val>
                                            <p:strVal val="#ppt_w"/>
                                          </p:val>
                                        </p:tav>
                                      </p:tavLst>
                                    </p:anim>
                                    <p:anim calcmode="lin" valueType="num">
                                      <p:cBhvr>
                                        <p:cTn id="8" dur="500" fill="hold"/>
                                        <p:tgtEl>
                                          <p:spTgt spid="3077"/>
                                        </p:tgtEl>
                                        <p:attrNameLst>
                                          <p:attrName>ppt_h</p:attrName>
                                        </p:attrNameLst>
                                      </p:cBhvr>
                                      <p:tavLst>
                                        <p:tav tm="0">
                                          <p:val>
                                            <p:fltVal val="0"/>
                                          </p:val>
                                        </p:tav>
                                        <p:tav tm="100000">
                                          <p:val>
                                            <p:strVal val="#ppt_h"/>
                                          </p:val>
                                        </p:tav>
                                      </p:tavLst>
                                    </p:anim>
                                    <p:animEffect transition="in" filter="fade">
                                      <p:cBhvr>
                                        <p:cTn id="9" dur="500"/>
                                        <p:tgtEl>
                                          <p:spTgt spid="3077"/>
                                        </p:tgtEl>
                                      </p:cBhvr>
                                    </p:animEffect>
                                  </p:childTnLst>
                                  <p:subTnLst>
                                    <p:set>
                                      <p:cBhvr override="childStyle">
                                        <p:cTn dur="1" fill="hold" display="0" masterRel="nextClick" afterEffect="1"/>
                                        <p:tgtEl>
                                          <p:spTgt spid="3077"/>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3082"/>
                                        </p:tgtEl>
                                        <p:attrNameLst>
                                          <p:attrName>style.visibility</p:attrName>
                                        </p:attrNameLst>
                                      </p:cBhvr>
                                      <p:to>
                                        <p:strVal val="visible"/>
                                      </p:to>
                                    </p:set>
                                    <p:anim calcmode="lin" valueType="num">
                                      <p:cBhvr>
                                        <p:cTn id="14" dur="500" fill="hold"/>
                                        <p:tgtEl>
                                          <p:spTgt spid="3082"/>
                                        </p:tgtEl>
                                        <p:attrNameLst>
                                          <p:attrName>ppt_w</p:attrName>
                                        </p:attrNameLst>
                                      </p:cBhvr>
                                      <p:tavLst>
                                        <p:tav tm="0">
                                          <p:val>
                                            <p:fltVal val="0"/>
                                          </p:val>
                                        </p:tav>
                                        <p:tav tm="100000">
                                          <p:val>
                                            <p:strVal val="#ppt_w"/>
                                          </p:val>
                                        </p:tav>
                                      </p:tavLst>
                                    </p:anim>
                                    <p:anim calcmode="lin" valueType="num">
                                      <p:cBhvr>
                                        <p:cTn id="15" dur="500" fill="hold"/>
                                        <p:tgtEl>
                                          <p:spTgt spid="3082"/>
                                        </p:tgtEl>
                                        <p:attrNameLst>
                                          <p:attrName>ppt_h</p:attrName>
                                        </p:attrNameLst>
                                      </p:cBhvr>
                                      <p:tavLst>
                                        <p:tav tm="0">
                                          <p:val>
                                            <p:fltVal val="0"/>
                                          </p:val>
                                        </p:tav>
                                        <p:tav tm="100000">
                                          <p:val>
                                            <p:strVal val="#ppt_h"/>
                                          </p:val>
                                        </p:tav>
                                      </p:tavLst>
                                    </p:anim>
                                    <p:animEffect transition="in" filter="fade">
                                      <p:cBhvr>
                                        <p:cTn id="16" dur="500"/>
                                        <p:tgtEl>
                                          <p:spTgt spid="3082"/>
                                        </p:tgtEl>
                                      </p:cBhvr>
                                    </p:animEffect>
                                  </p:childTnLst>
                                </p:cTn>
                              </p:par>
                              <p:par>
                                <p:cTn id="17" presetID="2" presetClass="entr" presetSubtype="2" decel="50000" fill="hold" grpId="0" nodeType="withEffect">
                                  <p:stCondLst>
                                    <p:cond delay="0"/>
                                  </p:stCondLst>
                                  <p:childTnLst>
                                    <p:set>
                                      <p:cBhvr>
                                        <p:cTn id="18" dur="1" fill="hold">
                                          <p:stCondLst>
                                            <p:cond delay="0"/>
                                          </p:stCondLst>
                                        </p:cTn>
                                        <p:tgtEl>
                                          <p:spTgt spid="3080"/>
                                        </p:tgtEl>
                                        <p:attrNameLst>
                                          <p:attrName>style.visibility</p:attrName>
                                        </p:attrNameLst>
                                      </p:cBhvr>
                                      <p:to>
                                        <p:strVal val="visible"/>
                                      </p:to>
                                    </p:set>
                                    <p:anim calcmode="lin" valueType="num">
                                      <p:cBhvr additive="base">
                                        <p:cTn id="19" dur="500" fill="hold"/>
                                        <p:tgtEl>
                                          <p:spTgt spid="3080"/>
                                        </p:tgtEl>
                                        <p:attrNameLst>
                                          <p:attrName>ppt_x</p:attrName>
                                        </p:attrNameLst>
                                      </p:cBhvr>
                                      <p:tavLst>
                                        <p:tav tm="0">
                                          <p:val>
                                            <p:strVal val="1+#ppt_w/2"/>
                                          </p:val>
                                        </p:tav>
                                        <p:tav tm="100000">
                                          <p:val>
                                            <p:strVal val="#ppt_x"/>
                                          </p:val>
                                        </p:tav>
                                      </p:tavLst>
                                    </p:anim>
                                    <p:anim calcmode="lin" valueType="num">
                                      <p:cBhvr additive="base">
                                        <p:cTn id="20" dur="500" fill="hold"/>
                                        <p:tgtEl>
                                          <p:spTgt spid="30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nimBg="1"/>
      <p:bldP spid="308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0">
            <a:extLst>
              <a:ext uri="{FF2B5EF4-FFF2-40B4-BE49-F238E27FC236}">
                <a16:creationId xmlns:a16="http://schemas.microsoft.com/office/drawing/2014/main" id="{19E338C6-1D8D-A64B-9CD9-B6A92BED9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16">
            <a:extLst>
              <a:ext uri="{FF2B5EF4-FFF2-40B4-BE49-F238E27FC236}">
                <a16:creationId xmlns:a16="http://schemas.microsoft.com/office/drawing/2014/main" id="{B431BE21-B55A-6142-87E6-207AF3FDB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19600"/>
            <a:ext cx="9144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a:extLst>
              <a:ext uri="{FF2B5EF4-FFF2-40B4-BE49-F238E27FC236}">
                <a16:creationId xmlns:a16="http://schemas.microsoft.com/office/drawing/2014/main" id="{EA28B7F1-F509-CF45-93BA-793EAE8646FC}"/>
              </a:ext>
            </a:extLst>
          </p:cNvPr>
          <p:cNvSpPr>
            <a:spLocks noChangeArrowheads="1"/>
          </p:cNvSpPr>
          <p:nvPr/>
        </p:nvSpPr>
        <p:spPr bwMode="auto">
          <a:xfrm>
            <a:off x="1066800" y="609600"/>
            <a:ext cx="6172200" cy="304800"/>
          </a:xfrm>
          <a:prstGeom prst="rect">
            <a:avLst/>
          </a:prstGeom>
          <a:solidFill>
            <a:srgbClr val="FFFFCC"/>
          </a:solidFill>
          <a:ln w="38100">
            <a:solidFill>
              <a:srgbClr val="336699"/>
            </a:solidFill>
            <a:miter lim="800000"/>
            <a:headEnd type="none" w="sm" len="sm"/>
            <a:tailEnd type="none" w="sm" len="sm"/>
          </a:ln>
        </p:spPr>
        <p:txBody>
          <a:bodyPr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3366"/>
                </a:solidFill>
              </a:rPr>
              <a:t>The RFQ has been updated to reflect the new category.</a:t>
            </a:r>
          </a:p>
        </p:txBody>
      </p:sp>
      <p:sp>
        <p:nvSpPr>
          <p:cNvPr id="10" name="Rectangle 9">
            <a:extLst>
              <a:ext uri="{FF2B5EF4-FFF2-40B4-BE49-F238E27FC236}">
                <a16:creationId xmlns:a16="http://schemas.microsoft.com/office/drawing/2014/main" id="{E0B9CF0E-41CB-0D42-935A-753A64AE5CD5}"/>
              </a:ext>
            </a:extLst>
          </p:cNvPr>
          <p:cNvSpPr>
            <a:spLocks noChangeArrowheads="1"/>
          </p:cNvSpPr>
          <p:nvPr/>
        </p:nvSpPr>
        <p:spPr bwMode="auto">
          <a:xfrm>
            <a:off x="1143000" y="3962400"/>
            <a:ext cx="6400800" cy="609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After all of the information has be reviewed, click on the “Continue” button.</a:t>
            </a:r>
            <a:endParaRPr lang="en-US" altLang="en-US" i="1">
              <a:latin typeface="Arial" panose="020B0604020202020204" pitchFamily="34" charset="0"/>
            </a:endParaRPr>
          </a:p>
        </p:txBody>
      </p:sp>
      <p:sp>
        <p:nvSpPr>
          <p:cNvPr id="11" name="AutoShape 10">
            <a:extLst>
              <a:ext uri="{FF2B5EF4-FFF2-40B4-BE49-F238E27FC236}">
                <a16:creationId xmlns:a16="http://schemas.microsoft.com/office/drawing/2014/main" id="{02E2F166-D3E8-2E43-8450-073DBFF51B52}"/>
              </a:ext>
            </a:extLst>
          </p:cNvPr>
          <p:cNvSpPr>
            <a:spLocks noChangeArrowheads="1"/>
          </p:cNvSpPr>
          <p:nvPr/>
        </p:nvSpPr>
        <p:spPr bwMode="auto">
          <a:xfrm rot="10800000">
            <a:off x="6629400" y="6629400"/>
            <a:ext cx="1066800" cy="152400"/>
          </a:xfrm>
          <a:prstGeom prst="leftArrow">
            <a:avLst>
              <a:gd name="adj1" fmla="val 50000"/>
              <a:gd name="adj2" fmla="val 175000"/>
            </a:avLst>
          </a:prstGeom>
          <a:solidFill>
            <a:srgbClr val="336699"/>
          </a:solidFill>
          <a:ln w="9525">
            <a:solidFill>
              <a:schemeClr val="tx2"/>
            </a:solidFill>
            <a:miter lim="800000"/>
            <a:headEnd/>
            <a:tailEnd/>
          </a:ln>
        </p:spPr>
        <p:txBody>
          <a:bodyPr rot="10800000"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par>
                                <p:cTn id="17" presetID="2" presetClass="entr" presetSubtype="8" decel="5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4">
            <a:extLst>
              <a:ext uri="{FF2B5EF4-FFF2-40B4-BE49-F238E27FC236}">
                <a16:creationId xmlns:a16="http://schemas.microsoft.com/office/drawing/2014/main" id="{09EB6953-4CD7-6040-B6DF-0DEC3799E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9">
            <a:extLst>
              <a:ext uri="{FF2B5EF4-FFF2-40B4-BE49-F238E27FC236}">
                <a16:creationId xmlns:a16="http://schemas.microsoft.com/office/drawing/2014/main" id="{31A41109-B1A6-4E41-9477-C133D21F1EE7}"/>
              </a:ext>
            </a:extLst>
          </p:cNvPr>
          <p:cNvSpPr>
            <a:spLocks noChangeArrowheads="1"/>
          </p:cNvSpPr>
          <p:nvPr/>
        </p:nvSpPr>
        <p:spPr bwMode="auto">
          <a:xfrm>
            <a:off x="228600" y="2819400"/>
            <a:ext cx="8915400" cy="8382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On the review page, you must specify when the RFQ will close.  The minimum requirement for an RFQ to be open is 2 days; but the default is 5 days.  Be sure to allow the contractors sufficient time to submit a quote.</a:t>
            </a:r>
          </a:p>
        </p:txBody>
      </p:sp>
      <p:sp>
        <p:nvSpPr>
          <p:cNvPr id="6" name="AutoShape 10">
            <a:extLst>
              <a:ext uri="{FF2B5EF4-FFF2-40B4-BE49-F238E27FC236}">
                <a16:creationId xmlns:a16="http://schemas.microsoft.com/office/drawing/2014/main" id="{D51D57E1-2082-7741-A88E-7F27F235E740}"/>
              </a:ext>
            </a:extLst>
          </p:cNvPr>
          <p:cNvSpPr>
            <a:spLocks noChangeArrowheads="1"/>
          </p:cNvSpPr>
          <p:nvPr/>
        </p:nvSpPr>
        <p:spPr bwMode="auto">
          <a:xfrm rot="5400000">
            <a:off x="2171700" y="2019300"/>
            <a:ext cx="685800" cy="152400"/>
          </a:xfrm>
          <a:prstGeom prst="leftArrow">
            <a:avLst>
              <a:gd name="adj1" fmla="val 50000"/>
              <a:gd name="adj2" fmla="val 875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7" name="Rectangle 11">
            <a:extLst>
              <a:ext uri="{FF2B5EF4-FFF2-40B4-BE49-F238E27FC236}">
                <a16:creationId xmlns:a16="http://schemas.microsoft.com/office/drawing/2014/main" id="{0C4A1AFB-AC23-FF4E-B4B9-8D5E0F724A91}"/>
              </a:ext>
            </a:extLst>
          </p:cNvPr>
          <p:cNvSpPr>
            <a:spLocks noChangeArrowheads="1"/>
          </p:cNvSpPr>
          <p:nvPr/>
        </p:nvSpPr>
        <p:spPr bwMode="auto">
          <a:xfrm>
            <a:off x="457200" y="3810000"/>
            <a:ext cx="8305800" cy="6858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You can specify the RFQs exact closing time in hour increments here.  The closing times should be based on the eastern time zone.</a:t>
            </a:r>
          </a:p>
        </p:txBody>
      </p:sp>
      <p:sp>
        <p:nvSpPr>
          <p:cNvPr id="8" name="AutoShape 12">
            <a:extLst>
              <a:ext uri="{FF2B5EF4-FFF2-40B4-BE49-F238E27FC236}">
                <a16:creationId xmlns:a16="http://schemas.microsoft.com/office/drawing/2014/main" id="{47FC4D2D-2B6C-A14A-99BD-BB71F0D3B670}"/>
              </a:ext>
            </a:extLst>
          </p:cNvPr>
          <p:cNvSpPr>
            <a:spLocks noChangeArrowheads="1"/>
          </p:cNvSpPr>
          <p:nvPr/>
        </p:nvSpPr>
        <p:spPr bwMode="auto">
          <a:xfrm rot="5400000">
            <a:off x="3505200" y="2057400"/>
            <a:ext cx="762000" cy="152400"/>
          </a:xfrm>
          <a:prstGeom prst="leftArrow">
            <a:avLst>
              <a:gd name="adj1" fmla="val 50000"/>
              <a:gd name="adj2" fmla="val 750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9" name="Rectangle 13">
            <a:extLst>
              <a:ext uri="{FF2B5EF4-FFF2-40B4-BE49-F238E27FC236}">
                <a16:creationId xmlns:a16="http://schemas.microsoft.com/office/drawing/2014/main" id="{A1F1AE0A-9ED9-4444-B985-47544FF6C438}"/>
              </a:ext>
            </a:extLst>
          </p:cNvPr>
          <p:cNvSpPr>
            <a:spLocks noChangeArrowheads="1"/>
          </p:cNvSpPr>
          <p:nvPr/>
        </p:nvSpPr>
        <p:spPr bwMode="auto">
          <a:xfrm>
            <a:off x="1143000" y="457200"/>
            <a:ext cx="7772400" cy="8382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After selecting a closing date, make sure to review all information  entered.  If you need to make changes, click on the “Back” button which will return you to the requirements information page.</a:t>
            </a:r>
          </a:p>
        </p:txBody>
      </p:sp>
      <p:sp>
        <p:nvSpPr>
          <p:cNvPr id="10" name="Rectangle 14">
            <a:extLst>
              <a:ext uri="{FF2B5EF4-FFF2-40B4-BE49-F238E27FC236}">
                <a16:creationId xmlns:a16="http://schemas.microsoft.com/office/drawing/2014/main" id="{10D4E613-3EFA-5047-A676-EFF8262B7EFB}"/>
              </a:ext>
            </a:extLst>
          </p:cNvPr>
          <p:cNvSpPr>
            <a:spLocks noChangeArrowheads="1"/>
          </p:cNvSpPr>
          <p:nvPr/>
        </p:nvSpPr>
        <p:spPr bwMode="auto">
          <a:xfrm>
            <a:off x="304800" y="5791200"/>
            <a:ext cx="8458200" cy="609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If the RFQ is not immediately ready to submit, it can be “Saved to Draft”.  The RFQ will be saved, but will not be issued until it is retrieved and submitted.</a:t>
            </a:r>
          </a:p>
        </p:txBody>
      </p:sp>
      <p:sp>
        <p:nvSpPr>
          <p:cNvPr id="11" name="AutoShape 15">
            <a:extLst>
              <a:ext uri="{FF2B5EF4-FFF2-40B4-BE49-F238E27FC236}">
                <a16:creationId xmlns:a16="http://schemas.microsoft.com/office/drawing/2014/main" id="{A38339CC-A301-EA46-B47C-3F37CFAD5518}"/>
              </a:ext>
            </a:extLst>
          </p:cNvPr>
          <p:cNvSpPr>
            <a:spLocks noChangeArrowheads="1"/>
          </p:cNvSpPr>
          <p:nvPr/>
        </p:nvSpPr>
        <p:spPr bwMode="auto">
          <a:xfrm rot="-5400000">
            <a:off x="6096000" y="4038600"/>
            <a:ext cx="838200" cy="228600"/>
          </a:xfrm>
          <a:prstGeom prst="leftArrow">
            <a:avLst>
              <a:gd name="adj1" fmla="val 50000"/>
              <a:gd name="adj2" fmla="val 66662"/>
            </a:avLst>
          </a:prstGeom>
          <a:solidFill>
            <a:srgbClr val="336699"/>
          </a:solidFill>
          <a:ln w="9525">
            <a:solidFill>
              <a:schemeClr val="tx2"/>
            </a:solidFill>
            <a:miter lim="800000"/>
            <a:headEnd/>
            <a:tailEnd/>
          </a:ln>
        </p:spPr>
        <p:txBody>
          <a:bodyPr rot="10800000"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12" name="Rectangle 16">
            <a:extLst>
              <a:ext uri="{FF2B5EF4-FFF2-40B4-BE49-F238E27FC236}">
                <a16:creationId xmlns:a16="http://schemas.microsoft.com/office/drawing/2014/main" id="{A6F313AF-192B-B044-A35D-AA750E0B70D6}"/>
              </a:ext>
            </a:extLst>
          </p:cNvPr>
          <p:cNvSpPr>
            <a:spLocks noChangeArrowheads="1"/>
          </p:cNvSpPr>
          <p:nvPr/>
        </p:nvSpPr>
        <p:spPr bwMode="auto">
          <a:xfrm>
            <a:off x="1905000" y="1752600"/>
            <a:ext cx="5334000" cy="609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When the RFQ is completely finished and ready to be submitted, click the “Submit RFQ” button.</a:t>
            </a:r>
          </a:p>
        </p:txBody>
      </p:sp>
      <p:sp>
        <p:nvSpPr>
          <p:cNvPr id="13" name="AutoShape 17">
            <a:extLst>
              <a:ext uri="{FF2B5EF4-FFF2-40B4-BE49-F238E27FC236}">
                <a16:creationId xmlns:a16="http://schemas.microsoft.com/office/drawing/2014/main" id="{BC6907C3-8E74-824E-BEB1-731690F67181}"/>
              </a:ext>
            </a:extLst>
          </p:cNvPr>
          <p:cNvSpPr>
            <a:spLocks noChangeArrowheads="1"/>
          </p:cNvSpPr>
          <p:nvPr/>
        </p:nvSpPr>
        <p:spPr bwMode="auto">
          <a:xfrm rot="-5400000">
            <a:off x="7086600" y="4038600"/>
            <a:ext cx="838200" cy="228600"/>
          </a:xfrm>
          <a:prstGeom prst="leftArrow">
            <a:avLst>
              <a:gd name="adj1" fmla="val 50000"/>
              <a:gd name="adj2" fmla="val 91667"/>
            </a:avLst>
          </a:prstGeom>
          <a:solidFill>
            <a:srgbClr val="336699"/>
          </a:solidFill>
          <a:ln w="9525">
            <a:solidFill>
              <a:schemeClr val="tx2"/>
            </a:solidFill>
            <a:miter lim="800000"/>
            <a:headEnd/>
            <a:tailEnd/>
          </a:ln>
        </p:spPr>
        <p:txBody>
          <a:bodyPr rot="10800000"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10" presetID="2" presetClass="entr" presetSubtype="4" decel="5000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1" presetID="2" presetClass="entr" presetSubtype="4" decel="5000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39" presetID="2" presetClass="entr" presetSubtype="1" decel="5000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2" presetClass="entr" presetSubtype="1" decel="5000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ppt_x"/>
                                          </p:val>
                                        </p:tav>
                                        <p:tav tm="100000">
                                          <p:val>
                                            <p:strVal val="#ppt_x"/>
                                          </p:val>
                                        </p:tav>
                                      </p:tavLst>
                                    </p:anim>
                                    <p:anim calcmode="lin" valueType="num">
                                      <p:cBhvr additive="base">
                                        <p:cTn id="53"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7">
            <a:extLst>
              <a:ext uri="{FF2B5EF4-FFF2-40B4-BE49-F238E27FC236}">
                <a16:creationId xmlns:a16="http://schemas.microsoft.com/office/drawing/2014/main" id="{7EADDE7F-F706-4547-BD28-7D1C23FE0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a:extLst>
              <a:ext uri="{FF2B5EF4-FFF2-40B4-BE49-F238E27FC236}">
                <a16:creationId xmlns:a16="http://schemas.microsoft.com/office/drawing/2014/main" id="{2ABF93E8-3FA5-894A-9B7C-CBDBA594751A}"/>
              </a:ext>
            </a:extLst>
          </p:cNvPr>
          <p:cNvSpPr>
            <a:spLocks noChangeArrowheads="1"/>
          </p:cNvSpPr>
          <p:nvPr/>
        </p:nvSpPr>
        <p:spPr bwMode="auto">
          <a:xfrm>
            <a:off x="762000" y="685800"/>
            <a:ext cx="7467600" cy="12192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At this point, the RFQ has been submitted and the clock begins to tick.  All sellers, whom were selected, will now receive an email notification about the RFQ.  In addition, the RFQ will be posted for viewing by all sellers under that specific SIN.</a:t>
            </a:r>
            <a:r>
              <a:rPr lang="en-US" altLang="en-US" sz="1800" b="1"/>
              <a:t>   </a:t>
            </a:r>
          </a:p>
        </p:txBody>
      </p:sp>
      <p:sp>
        <p:nvSpPr>
          <p:cNvPr id="4" name="Rectangle 5">
            <a:extLst>
              <a:ext uri="{FF2B5EF4-FFF2-40B4-BE49-F238E27FC236}">
                <a16:creationId xmlns:a16="http://schemas.microsoft.com/office/drawing/2014/main" id="{00A341C6-BBE6-4541-8E3B-BE3B6685DC2E}"/>
              </a:ext>
            </a:extLst>
          </p:cNvPr>
          <p:cNvSpPr>
            <a:spLocks noChangeArrowheads="1"/>
          </p:cNvSpPr>
          <p:nvPr/>
        </p:nvSpPr>
        <p:spPr bwMode="auto">
          <a:xfrm>
            <a:off x="762000" y="1524000"/>
            <a:ext cx="7086600" cy="4572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To access your RFQs click on “My RFQs”  at the top of the page.</a:t>
            </a:r>
          </a:p>
        </p:txBody>
      </p:sp>
      <p:sp>
        <p:nvSpPr>
          <p:cNvPr id="10" name="AutoShape 7">
            <a:extLst>
              <a:ext uri="{FF2B5EF4-FFF2-40B4-BE49-F238E27FC236}">
                <a16:creationId xmlns:a16="http://schemas.microsoft.com/office/drawing/2014/main" id="{0F333B5C-6099-2A4D-A68A-C5D6907DFE82}"/>
              </a:ext>
            </a:extLst>
          </p:cNvPr>
          <p:cNvSpPr>
            <a:spLocks noChangeArrowheads="1"/>
          </p:cNvSpPr>
          <p:nvPr/>
        </p:nvSpPr>
        <p:spPr bwMode="auto">
          <a:xfrm rot="5400000">
            <a:off x="6096000" y="990600"/>
            <a:ext cx="914400" cy="152400"/>
          </a:xfrm>
          <a:prstGeom prst="leftArrow">
            <a:avLst>
              <a:gd name="adj1" fmla="val 50000"/>
              <a:gd name="adj2" fmla="val 100000"/>
            </a:avLst>
          </a:prstGeom>
          <a:solidFill>
            <a:srgbClr val="336699"/>
          </a:solidFill>
          <a:ln w="9525">
            <a:solidFill>
              <a:schemeClr val="tx2"/>
            </a:solidFill>
            <a:miter lim="800000"/>
            <a:headEnd/>
            <a:tailEnd/>
          </a:ln>
        </p:spPr>
        <p:txBody>
          <a:bodyPr rot="10800000" vert="eaVert"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2" presetClass="entr" presetSubtype="4" decel="5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6">
            <a:extLst>
              <a:ext uri="{FF2B5EF4-FFF2-40B4-BE49-F238E27FC236}">
                <a16:creationId xmlns:a16="http://schemas.microsoft.com/office/drawing/2014/main" id="{4C4634D8-8215-8B4F-9999-32578B4F6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a:extLst>
              <a:ext uri="{FF2B5EF4-FFF2-40B4-BE49-F238E27FC236}">
                <a16:creationId xmlns:a16="http://schemas.microsoft.com/office/drawing/2014/main" id="{D787FFE8-BE9C-174A-8A7F-9FB9DE71C89D}"/>
              </a:ext>
            </a:extLst>
          </p:cNvPr>
          <p:cNvSpPr>
            <a:spLocks noChangeArrowheads="1"/>
          </p:cNvSpPr>
          <p:nvPr/>
        </p:nvSpPr>
        <p:spPr bwMode="auto">
          <a:xfrm>
            <a:off x="1295400" y="533400"/>
            <a:ext cx="6248400" cy="609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The “My Active RFQs” page contains a single line summary of each active RFQ.  </a:t>
            </a:r>
          </a:p>
        </p:txBody>
      </p:sp>
      <p:sp>
        <p:nvSpPr>
          <p:cNvPr id="7" name="AutoShape 8">
            <a:extLst>
              <a:ext uri="{FF2B5EF4-FFF2-40B4-BE49-F238E27FC236}">
                <a16:creationId xmlns:a16="http://schemas.microsoft.com/office/drawing/2014/main" id="{049291C5-03A3-7B40-95FC-34C3BAAC1AE7}"/>
              </a:ext>
            </a:extLst>
          </p:cNvPr>
          <p:cNvSpPr>
            <a:spLocks noChangeArrowheads="1"/>
          </p:cNvSpPr>
          <p:nvPr/>
        </p:nvSpPr>
        <p:spPr bwMode="auto">
          <a:xfrm rot="5400000">
            <a:off x="419100" y="2552700"/>
            <a:ext cx="685800" cy="152400"/>
          </a:xfrm>
          <a:prstGeom prst="leftArrow">
            <a:avLst>
              <a:gd name="adj1" fmla="val 50000"/>
              <a:gd name="adj2" fmla="val 1125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6" name="Rectangle 7">
            <a:extLst>
              <a:ext uri="{FF2B5EF4-FFF2-40B4-BE49-F238E27FC236}">
                <a16:creationId xmlns:a16="http://schemas.microsoft.com/office/drawing/2014/main" id="{2F94FD32-A47A-3C4E-8187-A7C0DD70C1B0}"/>
              </a:ext>
            </a:extLst>
          </p:cNvPr>
          <p:cNvSpPr>
            <a:spLocks noChangeArrowheads="1"/>
          </p:cNvSpPr>
          <p:nvPr/>
        </p:nvSpPr>
        <p:spPr bwMode="auto">
          <a:xfrm>
            <a:off x="1600200" y="2667000"/>
            <a:ext cx="5638800" cy="762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To view the RFQ details, simply click on the RFQ ID. All the activity for the RFQ will be displayed.</a:t>
            </a:r>
            <a:r>
              <a:rPr lang="en-US" altLang="en-US" sz="1800" b="1">
                <a:solidFill>
                  <a:srgbClr val="000066"/>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2" presetClass="entr" presetSubtype="4" decel="5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7">
            <a:extLst>
              <a:ext uri="{FF2B5EF4-FFF2-40B4-BE49-F238E27FC236}">
                <a16:creationId xmlns:a16="http://schemas.microsoft.com/office/drawing/2014/main" id="{9B58995F-4D06-114D-97C8-377736148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15">
            <a:extLst>
              <a:ext uri="{FF2B5EF4-FFF2-40B4-BE49-F238E27FC236}">
                <a16:creationId xmlns:a16="http://schemas.microsoft.com/office/drawing/2014/main" id="{E8BE3BB8-1CD2-C54D-A840-03F62B5C043B}"/>
              </a:ext>
            </a:extLst>
          </p:cNvPr>
          <p:cNvSpPr>
            <a:spLocks noChangeArrowheads="1"/>
          </p:cNvSpPr>
          <p:nvPr/>
        </p:nvSpPr>
        <p:spPr bwMode="auto">
          <a:xfrm rot="5400000">
            <a:off x="76200" y="3886200"/>
            <a:ext cx="762000" cy="152400"/>
          </a:xfrm>
          <a:prstGeom prst="leftArrow">
            <a:avLst>
              <a:gd name="adj1" fmla="val 50000"/>
              <a:gd name="adj2" fmla="val 125000"/>
            </a:avLst>
          </a:prstGeom>
          <a:solidFill>
            <a:srgbClr val="336699"/>
          </a:solidFill>
          <a:ln w="9525">
            <a:solidFill>
              <a:schemeClr val="tx2"/>
            </a:solidFill>
            <a:miter lim="800000"/>
            <a:headEnd/>
            <a:tailEnd/>
          </a:ln>
        </p:spPr>
        <p:txBody>
          <a:bodyPr rot="10800000" vert="eaVert"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2" name="Rectangle 8">
            <a:extLst>
              <a:ext uri="{FF2B5EF4-FFF2-40B4-BE49-F238E27FC236}">
                <a16:creationId xmlns:a16="http://schemas.microsoft.com/office/drawing/2014/main" id="{B10AFCF6-152C-6849-ACC8-77C708B2EDC0}"/>
              </a:ext>
            </a:extLst>
          </p:cNvPr>
          <p:cNvSpPr>
            <a:spLocks noChangeArrowheads="1"/>
          </p:cNvSpPr>
          <p:nvPr/>
        </p:nvSpPr>
        <p:spPr bwMode="auto">
          <a:xfrm>
            <a:off x="762000" y="2286000"/>
            <a:ext cx="5181600" cy="9144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At any time, while the RFQ is “Open”, you may modify the contents of the RFQ. To modify, click “Modify RFQ” link</a:t>
            </a:r>
          </a:p>
        </p:txBody>
      </p:sp>
      <p:sp>
        <p:nvSpPr>
          <p:cNvPr id="6" name="Rectangle 12">
            <a:extLst>
              <a:ext uri="{FF2B5EF4-FFF2-40B4-BE49-F238E27FC236}">
                <a16:creationId xmlns:a16="http://schemas.microsoft.com/office/drawing/2014/main" id="{81758790-6CA9-8941-A1C5-CDEDDFC8D2E1}"/>
              </a:ext>
            </a:extLst>
          </p:cNvPr>
          <p:cNvSpPr>
            <a:spLocks noChangeArrowheads="1"/>
          </p:cNvSpPr>
          <p:nvPr/>
        </p:nvSpPr>
        <p:spPr bwMode="auto">
          <a:xfrm>
            <a:off x="914400" y="914400"/>
            <a:ext cx="5562600" cy="1143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At any time while the RFQ is “Open”, if you need to answer questions that should be shared with all vendors, you can click the “Send Q&amp;As” link to attach applicable files. </a:t>
            </a:r>
          </a:p>
        </p:txBody>
      </p:sp>
      <p:sp>
        <p:nvSpPr>
          <p:cNvPr id="5" name="Rectangle 8">
            <a:extLst>
              <a:ext uri="{FF2B5EF4-FFF2-40B4-BE49-F238E27FC236}">
                <a16:creationId xmlns:a16="http://schemas.microsoft.com/office/drawing/2014/main" id="{9D6A674C-8317-EF40-B5C7-BFDD91923D00}"/>
              </a:ext>
            </a:extLst>
          </p:cNvPr>
          <p:cNvSpPr>
            <a:spLocks noChangeArrowheads="1"/>
          </p:cNvSpPr>
          <p:nvPr/>
        </p:nvSpPr>
        <p:spPr bwMode="auto">
          <a:xfrm>
            <a:off x="304800" y="4648200"/>
            <a:ext cx="8077200" cy="9144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If you do not have the authority to make an award, eBuy provides the option of forwarding the RFQ to another person in the office.  This can be done by clicking on the “Forward RFQ” link.</a:t>
            </a:r>
          </a:p>
        </p:txBody>
      </p:sp>
      <p:sp>
        <p:nvSpPr>
          <p:cNvPr id="7" name="AutoShape 9">
            <a:extLst>
              <a:ext uri="{FF2B5EF4-FFF2-40B4-BE49-F238E27FC236}">
                <a16:creationId xmlns:a16="http://schemas.microsoft.com/office/drawing/2014/main" id="{5572D75E-3809-7244-9671-06D2666270DE}"/>
              </a:ext>
            </a:extLst>
          </p:cNvPr>
          <p:cNvSpPr>
            <a:spLocks noChangeArrowheads="1"/>
          </p:cNvSpPr>
          <p:nvPr/>
        </p:nvSpPr>
        <p:spPr bwMode="auto">
          <a:xfrm rot="5400000">
            <a:off x="7505700" y="2705100"/>
            <a:ext cx="685800" cy="152400"/>
          </a:xfrm>
          <a:prstGeom prst="leftArrow">
            <a:avLst>
              <a:gd name="adj1" fmla="val 50000"/>
              <a:gd name="adj2" fmla="val 1125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9" name="AutoShape 9">
            <a:extLst>
              <a:ext uri="{FF2B5EF4-FFF2-40B4-BE49-F238E27FC236}">
                <a16:creationId xmlns:a16="http://schemas.microsoft.com/office/drawing/2014/main" id="{20D16CD4-1B55-0A46-9BEE-0B29428F4C13}"/>
              </a:ext>
            </a:extLst>
          </p:cNvPr>
          <p:cNvSpPr>
            <a:spLocks noChangeArrowheads="1"/>
          </p:cNvSpPr>
          <p:nvPr/>
        </p:nvSpPr>
        <p:spPr bwMode="auto">
          <a:xfrm rot="5400000">
            <a:off x="6743700" y="2705100"/>
            <a:ext cx="685800" cy="152400"/>
          </a:xfrm>
          <a:prstGeom prst="leftArrow">
            <a:avLst>
              <a:gd name="adj1" fmla="val 50000"/>
              <a:gd name="adj2" fmla="val 1125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10" name="Rectangle 8">
            <a:extLst>
              <a:ext uri="{FF2B5EF4-FFF2-40B4-BE49-F238E27FC236}">
                <a16:creationId xmlns:a16="http://schemas.microsoft.com/office/drawing/2014/main" id="{45A06F91-826A-B841-A1F5-74E99832E87E}"/>
              </a:ext>
            </a:extLst>
          </p:cNvPr>
          <p:cNvSpPr>
            <a:spLocks noChangeArrowheads="1"/>
          </p:cNvSpPr>
          <p:nvPr/>
        </p:nvSpPr>
        <p:spPr bwMode="auto">
          <a:xfrm>
            <a:off x="1219200" y="609600"/>
            <a:ext cx="6629400" cy="4572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The “RFQ Detail” page provides a summary of all RFQ activity.  </a:t>
            </a:r>
          </a:p>
        </p:txBody>
      </p:sp>
      <p:sp>
        <p:nvSpPr>
          <p:cNvPr id="8" name="AutoShape 9">
            <a:extLst>
              <a:ext uri="{FF2B5EF4-FFF2-40B4-BE49-F238E27FC236}">
                <a16:creationId xmlns:a16="http://schemas.microsoft.com/office/drawing/2014/main" id="{4A714F34-47AE-2645-84EC-53D29C0C865F}"/>
              </a:ext>
            </a:extLst>
          </p:cNvPr>
          <p:cNvSpPr>
            <a:spLocks noChangeArrowheads="1"/>
          </p:cNvSpPr>
          <p:nvPr/>
        </p:nvSpPr>
        <p:spPr bwMode="auto">
          <a:xfrm rot="5400000">
            <a:off x="5981700" y="2705100"/>
            <a:ext cx="685800" cy="152400"/>
          </a:xfrm>
          <a:prstGeom prst="leftArrow">
            <a:avLst>
              <a:gd name="adj1" fmla="val 50000"/>
              <a:gd name="adj2" fmla="val 112500"/>
            </a:avLst>
          </a:prstGeom>
          <a:solidFill>
            <a:srgbClr val="336699"/>
          </a:solidFill>
          <a:ln w="9525">
            <a:solidFill>
              <a:schemeClr val="tx2"/>
            </a:solidFill>
            <a:miter lim="800000"/>
            <a:headEnd/>
            <a:tailEnd/>
          </a:ln>
        </p:spPr>
        <p:txBody>
          <a:bodyPr rot="10800000" vert="eaVert"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3" name="Rectangle 14">
            <a:extLst>
              <a:ext uri="{FF2B5EF4-FFF2-40B4-BE49-F238E27FC236}">
                <a16:creationId xmlns:a16="http://schemas.microsoft.com/office/drawing/2014/main" id="{EFB9AE93-6852-9349-BF77-20DCBA07A4E2}"/>
              </a:ext>
            </a:extLst>
          </p:cNvPr>
          <p:cNvSpPr>
            <a:spLocks noChangeArrowheads="1"/>
          </p:cNvSpPr>
          <p:nvPr/>
        </p:nvSpPr>
        <p:spPr bwMode="auto">
          <a:xfrm>
            <a:off x="685800" y="1295400"/>
            <a:ext cx="7010400" cy="6858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The “Quote ID” is a unique three letter identifier assigned to each seller’s quote. To review a quote, click on the “Quote ID” number.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17" presetID="2" presetClass="entr" presetSubtype="4" decel="5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28" presetID="2" presetClass="entr" presetSubtype="4" decel="5000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39" presetID="2" presetClass="entr" presetSubtype="4"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par>
                                <p:cTn id="50" presetID="2" presetClass="entr" presetSubtype="4" decel="50000" fill="hold" grpId="0" nodeType="with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additive="base">
                                        <p:cTn id="52" dur="500" fill="hold"/>
                                        <p:tgtEl>
                                          <p:spTgt spid="4"/>
                                        </p:tgtEl>
                                        <p:attrNameLst>
                                          <p:attrName>ppt_x</p:attrName>
                                        </p:attrNameLst>
                                      </p:cBhvr>
                                      <p:tavLst>
                                        <p:tav tm="0">
                                          <p:val>
                                            <p:strVal val="#ppt_x"/>
                                          </p:val>
                                        </p:tav>
                                        <p:tav tm="100000">
                                          <p:val>
                                            <p:strVal val="#ppt_x"/>
                                          </p:val>
                                        </p:tav>
                                      </p:tavLst>
                                    </p:anim>
                                    <p:anim calcmode="lin" valueType="num">
                                      <p:cBhvr additive="base">
                                        <p:cTn id="5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5">
            <a:extLst>
              <a:ext uri="{FF2B5EF4-FFF2-40B4-BE49-F238E27FC236}">
                <a16:creationId xmlns:a16="http://schemas.microsoft.com/office/drawing/2014/main" id="{07CD1843-B6C0-EB45-9C5D-2CBFDD658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15">
            <a:extLst>
              <a:ext uri="{FF2B5EF4-FFF2-40B4-BE49-F238E27FC236}">
                <a16:creationId xmlns:a16="http://schemas.microsoft.com/office/drawing/2014/main" id="{E9A396CE-40E3-E94D-97E2-829D2AC01D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62600"/>
            <a:ext cx="9144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2">
            <a:extLst>
              <a:ext uri="{FF2B5EF4-FFF2-40B4-BE49-F238E27FC236}">
                <a16:creationId xmlns:a16="http://schemas.microsoft.com/office/drawing/2014/main" id="{85CCF1C2-3D66-E54E-AA78-4DA3CE9AF0DC}"/>
              </a:ext>
            </a:extLst>
          </p:cNvPr>
          <p:cNvSpPr>
            <a:spLocks noChangeArrowheads="1"/>
          </p:cNvSpPr>
          <p:nvPr/>
        </p:nvSpPr>
        <p:spPr bwMode="auto">
          <a:xfrm>
            <a:off x="533400" y="685800"/>
            <a:ext cx="6553200" cy="9144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The seller’s contact information, total quote price, quote good until date, prompt pay, socio-economic status, DUNS #,and shipping information is displayed on this page.</a:t>
            </a:r>
          </a:p>
          <a:p>
            <a:pPr algn="ctr" eaLnBrk="1" hangingPunct="1"/>
            <a:endParaRPr lang="en-US" altLang="en-US">
              <a:solidFill>
                <a:srgbClr val="000066"/>
              </a:solidFill>
            </a:endParaRPr>
          </a:p>
        </p:txBody>
      </p:sp>
      <p:sp>
        <p:nvSpPr>
          <p:cNvPr id="12" name="Rectangle 16">
            <a:extLst>
              <a:ext uri="{FF2B5EF4-FFF2-40B4-BE49-F238E27FC236}">
                <a16:creationId xmlns:a16="http://schemas.microsoft.com/office/drawing/2014/main" id="{8ED6B5E5-E6F7-0549-A64F-8FBF6A8C64C2}"/>
              </a:ext>
            </a:extLst>
          </p:cNvPr>
          <p:cNvSpPr>
            <a:spLocks noChangeArrowheads="1"/>
          </p:cNvSpPr>
          <p:nvPr/>
        </p:nvSpPr>
        <p:spPr bwMode="auto">
          <a:xfrm>
            <a:off x="914400" y="1447800"/>
            <a:ext cx="7543800" cy="381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Review all comments and attached documents submitted by the seller.</a:t>
            </a:r>
          </a:p>
        </p:txBody>
      </p:sp>
      <p:sp>
        <p:nvSpPr>
          <p:cNvPr id="13" name="AutoShape 19">
            <a:extLst>
              <a:ext uri="{FF2B5EF4-FFF2-40B4-BE49-F238E27FC236}">
                <a16:creationId xmlns:a16="http://schemas.microsoft.com/office/drawing/2014/main" id="{A6237C25-881F-A44A-8209-ED7F8B900903}"/>
              </a:ext>
            </a:extLst>
          </p:cNvPr>
          <p:cNvSpPr>
            <a:spLocks noChangeArrowheads="1"/>
          </p:cNvSpPr>
          <p:nvPr/>
        </p:nvSpPr>
        <p:spPr bwMode="auto">
          <a:xfrm>
            <a:off x="1600200" y="4038600"/>
            <a:ext cx="762000" cy="152400"/>
          </a:xfrm>
          <a:prstGeom prst="leftArrow">
            <a:avLst>
              <a:gd name="adj1" fmla="val 50000"/>
              <a:gd name="adj2" fmla="val 1250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14" name="Rectangle 17">
            <a:extLst>
              <a:ext uri="{FF2B5EF4-FFF2-40B4-BE49-F238E27FC236}">
                <a16:creationId xmlns:a16="http://schemas.microsoft.com/office/drawing/2014/main" id="{40C1348C-BB0B-774A-A9CE-F74206B829FF}"/>
              </a:ext>
            </a:extLst>
          </p:cNvPr>
          <p:cNvSpPr>
            <a:spLocks noChangeArrowheads="1"/>
          </p:cNvSpPr>
          <p:nvPr/>
        </p:nvSpPr>
        <p:spPr bwMode="auto">
          <a:xfrm>
            <a:off x="228600" y="1676400"/>
            <a:ext cx="8305800" cy="1143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We have added the ability for you to add notes to each quote.  These notes will be visible only to you and can be viewed from the “RFQ Detail” page.  Type in your notes here and click “Save Note”.  Please remember that once saved, these notes will become a part of the RFQ file.</a:t>
            </a:r>
          </a:p>
        </p:txBody>
      </p:sp>
      <p:sp>
        <p:nvSpPr>
          <p:cNvPr id="15" name="AutoShape 18">
            <a:extLst>
              <a:ext uri="{FF2B5EF4-FFF2-40B4-BE49-F238E27FC236}">
                <a16:creationId xmlns:a16="http://schemas.microsoft.com/office/drawing/2014/main" id="{3AC8677E-E550-884E-A08E-CD7321537D4C}"/>
              </a:ext>
            </a:extLst>
          </p:cNvPr>
          <p:cNvSpPr>
            <a:spLocks noChangeArrowheads="1"/>
          </p:cNvSpPr>
          <p:nvPr/>
        </p:nvSpPr>
        <p:spPr bwMode="auto">
          <a:xfrm>
            <a:off x="6248400" y="5334000"/>
            <a:ext cx="609600" cy="152400"/>
          </a:xfrm>
          <a:prstGeom prst="leftArrow">
            <a:avLst>
              <a:gd name="adj1" fmla="val 50000"/>
              <a:gd name="adj2" fmla="val 1000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6" name="Rectangle 11">
            <a:extLst>
              <a:ext uri="{FF2B5EF4-FFF2-40B4-BE49-F238E27FC236}">
                <a16:creationId xmlns:a16="http://schemas.microsoft.com/office/drawing/2014/main" id="{97028A6C-AB66-364D-8EF3-E69CF1B062CA}"/>
              </a:ext>
            </a:extLst>
          </p:cNvPr>
          <p:cNvSpPr>
            <a:spLocks noChangeArrowheads="1"/>
          </p:cNvSpPr>
          <p:nvPr/>
        </p:nvSpPr>
        <p:spPr bwMode="auto">
          <a:xfrm>
            <a:off x="685800" y="0"/>
            <a:ext cx="3200400" cy="381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Vendor Quote Page</a:t>
            </a:r>
          </a:p>
        </p:txBody>
      </p:sp>
      <p:sp>
        <p:nvSpPr>
          <p:cNvPr id="2" name="Rectangle 5">
            <a:extLst>
              <a:ext uri="{FF2B5EF4-FFF2-40B4-BE49-F238E27FC236}">
                <a16:creationId xmlns:a16="http://schemas.microsoft.com/office/drawing/2014/main" id="{F141AA5F-30FF-1348-99D6-FFC55CB99BBF}"/>
              </a:ext>
            </a:extLst>
          </p:cNvPr>
          <p:cNvSpPr>
            <a:spLocks noChangeArrowheads="1"/>
          </p:cNvSpPr>
          <p:nvPr/>
        </p:nvSpPr>
        <p:spPr bwMode="auto">
          <a:xfrm>
            <a:off x="304800" y="1524000"/>
            <a:ext cx="7696200" cy="8382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The quote pricing is broken down and totaled at the bottom of this page.  The “Total Quote” includes any line items, transportation costs, and pricing included within the attached documents.</a:t>
            </a:r>
          </a:p>
        </p:txBody>
      </p:sp>
      <p:sp>
        <p:nvSpPr>
          <p:cNvPr id="11" name="AutoShape 11">
            <a:extLst>
              <a:ext uri="{FF2B5EF4-FFF2-40B4-BE49-F238E27FC236}">
                <a16:creationId xmlns:a16="http://schemas.microsoft.com/office/drawing/2014/main" id="{5F69DEA9-2EAA-3B49-8816-16C0B4433C0C}"/>
              </a:ext>
            </a:extLst>
          </p:cNvPr>
          <p:cNvSpPr>
            <a:spLocks noChangeArrowheads="1"/>
          </p:cNvSpPr>
          <p:nvPr/>
        </p:nvSpPr>
        <p:spPr bwMode="auto">
          <a:xfrm>
            <a:off x="4953000" y="4724400"/>
            <a:ext cx="990600" cy="152400"/>
          </a:xfrm>
          <a:prstGeom prst="rightArrow">
            <a:avLst>
              <a:gd name="adj1" fmla="val 50000"/>
              <a:gd name="adj2" fmla="val 162500"/>
            </a:avLst>
          </a:prstGeom>
          <a:solidFill>
            <a:srgbClr val="336699"/>
          </a:solidFill>
          <a:ln w="9525">
            <a:solidFill>
              <a:schemeClr val="tx1"/>
            </a:solidFill>
            <a:miter lim="800000"/>
            <a:headEnd type="none" w="sm" len="sm"/>
            <a:tailEnd type="none" w="sm" len="sm"/>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24590" name="Rectangle 14">
            <a:extLst>
              <a:ext uri="{FF2B5EF4-FFF2-40B4-BE49-F238E27FC236}">
                <a16:creationId xmlns:a16="http://schemas.microsoft.com/office/drawing/2014/main" id="{D8719638-F5F8-494C-BE7F-A9DADA7637D5}"/>
              </a:ext>
            </a:extLst>
          </p:cNvPr>
          <p:cNvSpPr>
            <a:spLocks noChangeArrowheads="1"/>
          </p:cNvSpPr>
          <p:nvPr/>
        </p:nvSpPr>
        <p:spPr bwMode="auto">
          <a:xfrm>
            <a:off x="4495800" y="2286000"/>
            <a:ext cx="18288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a:p>
        </p:txBody>
      </p:sp>
      <p:sp>
        <p:nvSpPr>
          <p:cNvPr id="3" name="AutoShape 11">
            <a:extLst>
              <a:ext uri="{FF2B5EF4-FFF2-40B4-BE49-F238E27FC236}">
                <a16:creationId xmlns:a16="http://schemas.microsoft.com/office/drawing/2014/main" id="{873B9390-DFAF-D744-B3B7-61E8F6E48D5B}"/>
              </a:ext>
            </a:extLst>
          </p:cNvPr>
          <p:cNvSpPr>
            <a:spLocks noChangeArrowheads="1"/>
          </p:cNvSpPr>
          <p:nvPr/>
        </p:nvSpPr>
        <p:spPr bwMode="auto">
          <a:xfrm>
            <a:off x="4572000" y="4495800"/>
            <a:ext cx="990600" cy="152400"/>
          </a:xfrm>
          <a:prstGeom prst="rightArrow">
            <a:avLst>
              <a:gd name="adj1" fmla="val 50000"/>
              <a:gd name="adj2" fmla="val 162500"/>
            </a:avLst>
          </a:prstGeom>
          <a:solidFill>
            <a:srgbClr val="336699"/>
          </a:solidFill>
          <a:ln w="9525">
            <a:solidFill>
              <a:schemeClr val="tx1"/>
            </a:solidFill>
            <a:miter lim="800000"/>
            <a:headEnd type="none" w="sm" len="sm"/>
            <a:tailEnd type="none" w="sm" len="sm"/>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4" name="AutoShape 11">
            <a:extLst>
              <a:ext uri="{FF2B5EF4-FFF2-40B4-BE49-F238E27FC236}">
                <a16:creationId xmlns:a16="http://schemas.microsoft.com/office/drawing/2014/main" id="{05B4A58D-0FA3-2741-9CDC-9E8F38DE4268}"/>
              </a:ext>
            </a:extLst>
          </p:cNvPr>
          <p:cNvSpPr>
            <a:spLocks noChangeArrowheads="1"/>
          </p:cNvSpPr>
          <p:nvPr/>
        </p:nvSpPr>
        <p:spPr bwMode="auto">
          <a:xfrm>
            <a:off x="3733800" y="4343400"/>
            <a:ext cx="990600" cy="152400"/>
          </a:xfrm>
          <a:prstGeom prst="rightArrow">
            <a:avLst>
              <a:gd name="adj1" fmla="val 50000"/>
              <a:gd name="adj2" fmla="val 162500"/>
            </a:avLst>
          </a:prstGeom>
          <a:solidFill>
            <a:srgbClr val="336699"/>
          </a:solidFill>
          <a:ln w="9525">
            <a:solidFill>
              <a:schemeClr val="tx1"/>
            </a:solidFill>
            <a:miter lim="800000"/>
            <a:headEnd type="none" w="sm" len="sm"/>
            <a:tailEnd type="none" w="sm" len="sm"/>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5" name="AutoShape 19">
            <a:extLst>
              <a:ext uri="{FF2B5EF4-FFF2-40B4-BE49-F238E27FC236}">
                <a16:creationId xmlns:a16="http://schemas.microsoft.com/office/drawing/2014/main" id="{78E4EF0C-2807-8041-8C01-EAA79C4F6281}"/>
              </a:ext>
            </a:extLst>
          </p:cNvPr>
          <p:cNvSpPr>
            <a:spLocks noChangeArrowheads="1"/>
          </p:cNvSpPr>
          <p:nvPr/>
        </p:nvSpPr>
        <p:spPr bwMode="auto">
          <a:xfrm>
            <a:off x="1219200" y="3733800"/>
            <a:ext cx="762000" cy="152400"/>
          </a:xfrm>
          <a:prstGeom prst="leftArrow">
            <a:avLst>
              <a:gd name="adj1" fmla="val 50000"/>
              <a:gd name="adj2" fmla="val 1250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par>
                                <p:cTn id="14" presetID="53" presetClass="entr" presetSubtype="0" fill="hold" grpId="0" nodeType="withEffect">
                                  <p:stCondLst>
                                    <p:cond delay="0"/>
                                  </p:stCondLst>
                                  <p:childTnLst>
                                    <p:set>
                                      <p:cBhvr>
                                        <p:cTn id="15" dur="1" fill="hold">
                                          <p:stCondLst>
                                            <p:cond delay="0"/>
                                          </p:stCondLst>
                                        </p:cTn>
                                        <p:tgtEl>
                                          <p:spTgt spid="24590"/>
                                        </p:tgtEl>
                                        <p:attrNameLst>
                                          <p:attrName>style.visibility</p:attrName>
                                        </p:attrNameLst>
                                      </p:cBhvr>
                                      <p:to>
                                        <p:strVal val="visible"/>
                                      </p:to>
                                    </p:set>
                                    <p:anim calcmode="lin" valueType="num">
                                      <p:cBhvr>
                                        <p:cTn id="16" dur="500" fill="hold"/>
                                        <p:tgtEl>
                                          <p:spTgt spid="24590"/>
                                        </p:tgtEl>
                                        <p:attrNameLst>
                                          <p:attrName>ppt_w</p:attrName>
                                        </p:attrNameLst>
                                      </p:cBhvr>
                                      <p:tavLst>
                                        <p:tav tm="0">
                                          <p:val>
                                            <p:fltVal val="0"/>
                                          </p:val>
                                        </p:tav>
                                        <p:tav tm="100000">
                                          <p:val>
                                            <p:strVal val="#ppt_w"/>
                                          </p:val>
                                        </p:tav>
                                      </p:tavLst>
                                    </p:anim>
                                    <p:anim calcmode="lin" valueType="num">
                                      <p:cBhvr>
                                        <p:cTn id="17" dur="500" fill="hold"/>
                                        <p:tgtEl>
                                          <p:spTgt spid="24590"/>
                                        </p:tgtEl>
                                        <p:attrNameLst>
                                          <p:attrName>ppt_h</p:attrName>
                                        </p:attrNameLst>
                                      </p:cBhvr>
                                      <p:tavLst>
                                        <p:tav tm="0">
                                          <p:val>
                                            <p:fltVal val="0"/>
                                          </p:val>
                                        </p:tav>
                                        <p:tav tm="100000">
                                          <p:val>
                                            <p:strVal val="#ppt_h"/>
                                          </p:val>
                                        </p:tav>
                                      </p:tavLst>
                                    </p:anim>
                                    <p:animEffect transition="in" filter="fade">
                                      <p:cBhvr>
                                        <p:cTn id="18" dur="500"/>
                                        <p:tgtEl>
                                          <p:spTgt spid="24590"/>
                                        </p:tgtEl>
                                      </p:cBhvr>
                                    </p:animEffect>
                                  </p:childTnLst>
                                  <p:subTnLst>
                                    <p:set>
                                      <p:cBhvr override="childStyle">
                                        <p:cTn dur="1" fill="hold" display="0" masterRel="nextClick" afterEffect="1"/>
                                        <p:tgtEl>
                                          <p:spTgt spid="2459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6" presetID="2" presetClass="entr" presetSubtype="2" decel="5000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1+#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
                                        </p:tgtEl>
                                        <p:attrNameLst>
                                          <p:attrName>style.visibility</p:attrName>
                                        </p:attrNameLst>
                                      </p:cBhvr>
                                      <p:to>
                                        <p:strVal val="hidden"/>
                                      </p:to>
                                    </p:set>
                                  </p:subTnLst>
                                </p:cTn>
                              </p:par>
                              <p:par>
                                <p:cTn id="30" presetID="2" presetClass="entr" presetSubtype="2" decel="5000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1+#ppt_w/2"/>
                                          </p:val>
                                        </p:tav>
                                        <p:tav tm="100000">
                                          <p:val>
                                            <p:strVal val="#ppt_x"/>
                                          </p:val>
                                        </p:tav>
                                      </p:tavLst>
                                    </p:anim>
                                    <p:anim calcmode="lin" valueType="num">
                                      <p:cBhvr additive="base">
                                        <p:cTn id="33" dur="500" fill="hold"/>
                                        <p:tgtEl>
                                          <p:spTgt spid="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
                                          </p:val>
                                        </p:tav>
                                      </p:tavLst>
                                    </p:anim>
                                    <p:anim calcmode="lin" valueType="num">
                                      <p:cBhvr>
                                        <p:cTn id="39" dur="500" fill="hold"/>
                                        <p:tgtEl>
                                          <p:spTgt spid="2"/>
                                        </p:tgtEl>
                                        <p:attrNameLst>
                                          <p:attrName>ppt_h</p:attrName>
                                        </p:attrNameLst>
                                      </p:cBhvr>
                                      <p:tavLst>
                                        <p:tav tm="0">
                                          <p:val>
                                            <p:fltVal val="0"/>
                                          </p:val>
                                        </p:tav>
                                        <p:tav tm="100000">
                                          <p:val>
                                            <p:strVal val="#ppt_h"/>
                                          </p:val>
                                        </p:tav>
                                      </p:tavLst>
                                    </p:anim>
                                    <p:animEffect transition="in" filter="fade">
                                      <p:cBhvr>
                                        <p:cTn id="40"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41" presetID="2" presetClass="entr" presetSubtype="8"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par>
                                <p:cTn id="45" presetID="2" presetClass="entr" presetSubtype="8"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0-#ppt_w/2"/>
                                          </p:val>
                                        </p:tav>
                                        <p:tav tm="100000">
                                          <p:val>
                                            <p:strVal val="#ppt_x"/>
                                          </p:val>
                                        </p:tav>
                                      </p:tavLst>
                                    </p:anim>
                                    <p:anim calcmode="lin" valueType="num">
                                      <p:cBhvr additive="base">
                                        <p:cTn id="48"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par>
                                <p:cTn id="49" presetID="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0-#ppt_w/2"/>
                                          </p:val>
                                        </p:tav>
                                        <p:tav tm="100000">
                                          <p:val>
                                            <p:strVal val="#ppt_x"/>
                                          </p:val>
                                        </p:tav>
                                      </p:tavLst>
                                    </p:anim>
                                    <p:anim calcmode="lin" valueType="num">
                                      <p:cBhvr additive="base">
                                        <p:cTn id="52"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53"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par>
                                <p:cTn id="60" presetID="2" presetClass="entr" presetSubtype="2" decel="5000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500" fill="hold"/>
                                        <p:tgtEl>
                                          <p:spTgt spid="15"/>
                                        </p:tgtEl>
                                        <p:attrNameLst>
                                          <p:attrName>ppt_x</p:attrName>
                                        </p:attrNameLst>
                                      </p:cBhvr>
                                      <p:tavLst>
                                        <p:tav tm="0">
                                          <p:val>
                                            <p:strVal val="1+#ppt_w/2"/>
                                          </p:val>
                                        </p:tav>
                                        <p:tav tm="100000">
                                          <p:val>
                                            <p:strVal val="#ppt_x"/>
                                          </p:val>
                                        </p:tav>
                                      </p:tavLst>
                                    </p:anim>
                                    <p:anim calcmode="lin" valueType="num">
                                      <p:cBhvr additive="base">
                                        <p:cTn id="63"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1" grpId="0" animBg="1"/>
      <p:bldP spid="24590" grpId="0" animBg="1"/>
      <p:bldP spid="3" grpId="0" animBg="1"/>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2">
            <a:extLst>
              <a:ext uri="{FF2B5EF4-FFF2-40B4-BE49-F238E27FC236}">
                <a16:creationId xmlns:a16="http://schemas.microsoft.com/office/drawing/2014/main" id="{7E3796E0-B13E-E04D-8994-7F187FC94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12">
            <a:extLst>
              <a:ext uri="{FF2B5EF4-FFF2-40B4-BE49-F238E27FC236}">
                <a16:creationId xmlns:a16="http://schemas.microsoft.com/office/drawing/2014/main" id="{BFD516CC-BA2F-5D40-B564-EC9A17DE6E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486400"/>
            <a:ext cx="9144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E9392065-2B82-5843-A263-5964654211B4}"/>
              </a:ext>
            </a:extLst>
          </p:cNvPr>
          <p:cNvSpPr>
            <a:spLocks noChangeArrowheads="1"/>
          </p:cNvSpPr>
          <p:nvPr/>
        </p:nvSpPr>
        <p:spPr bwMode="auto">
          <a:xfrm>
            <a:off x="457200" y="762000"/>
            <a:ext cx="7010400" cy="9144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When you have reviewed all quotes and are ready make an award decision, you can click on the “Award-Notify Vendor” button or “Do Not Award-Notify Vendor” button.  </a:t>
            </a:r>
          </a:p>
        </p:txBody>
      </p:sp>
      <p:sp>
        <p:nvSpPr>
          <p:cNvPr id="8" name="AutoShape 7">
            <a:extLst>
              <a:ext uri="{FF2B5EF4-FFF2-40B4-BE49-F238E27FC236}">
                <a16:creationId xmlns:a16="http://schemas.microsoft.com/office/drawing/2014/main" id="{D68D8701-283F-A64F-96B3-FF8C7D6137ED}"/>
              </a:ext>
            </a:extLst>
          </p:cNvPr>
          <p:cNvSpPr>
            <a:spLocks noChangeArrowheads="1"/>
          </p:cNvSpPr>
          <p:nvPr/>
        </p:nvSpPr>
        <p:spPr bwMode="auto">
          <a:xfrm rot="-5400000">
            <a:off x="1981200" y="5257800"/>
            <a:ext cx="609600" cy="152400"/>
          </a:xfrm>
          <a:prstGeom prst="leftArrow">
            <a:avLst>
              <a:gd name="adj1" fmla="val 50000"/>
              <a:gd name="adj2" fmla="val 1000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2" name="AutoShape 7">
            <a:extLst>
              <a:ext uri="{FF2B5EF4-FFF2-40B4-BE49-F238E27FC236}">
                <a16:creationId xmlns:a16="http://schemas.microsoft.com/office/drawing/2014/main" id="{8CB57298-A93F-8C47-8347-2AF3129A6B14}"/>
              </a:ext>
            </a:extLst>
          </p:cNvPr>
          <p:cNvSpPr>
            <a:spLocks noChangeArrowheads="1"/>
          </p:cNvSpPr>
          <p:nvPr/>
        </p:nvSpPr>
        <p:spPr bwMode="auto">
          <a:xfrm rot="-5400000">
            <a:off x="6172200" y="5257800"/>
            <a:ext cx="609600" cy="152400"/>
          </a:xfrm>
          <a:prstGeom prst="leftArrow">
            <a:avLst>
              <a:gd name="adj1" fmla="val 50000"/>
              <a:gd name="adj2" fmla="val 100000"/>
            </a:avLst>
          </a:prstGeom>
          <a:solidFill>
            <a:srgbClr val="336699"/>
          </a:solidFill>
          <a:ln w="9525">
            <a:solidFill>
              <a:schemeClr val="tx2"/>
            </a:solidFill>
            <a:miter lim="800000"/>
            <a:headEnd/>
            <a:tailEnd/>
          </a:ln>
        </p:spPr>
        <p:txBody>
          <a:bodyPr vert="eaVert"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12" name="Rectangle 16">
            <a:extLst>
              <a:ext uri="{FF2B5EF4-FFF2-40B4-BE49-F238E27FC236}">
                <a16:creationId xmlns:a16="http://schemas.microsoft.com/office/drawing/2014/main" id="{BD88380E-C515-3449-931E-90B399FC5548}"/>
              </a:ext>
            </a:extLst>
          </p:cNvPr>
          <p:cNvSpPr>
            <a:spLocks noChangeArrowheads="1"/>
          </p:cNvSpPr>
          <p:nvPr/>
        </p:nvSpPr>
        <p:spPr bwMode="auto">
          <a:xfrm>
            <a:off x="1447800" y="3276600"/>
            <a:ext cx="6400800" cy="6858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If you chose not to award a seller, click the “Do Not Award-Notify Vendor” button.</a:t>
            </a:r>
          </a:p>
        </p:txBody>
      </p:sp>
      <p:sp>
        <p:nvSpPr>
          <p:cNvPr id="9" name="Rectangle 16">
            <a:extLst>
              <a:ext uri="{FF2B5EF4-FFF2-40B4-BE49-F238E27FC236}">
                <a16:creationId xmlns:a16="http://schemas.microsoft.com/office/drawing/2014/main" id="{62DB7DC8-F147-2547-B334-B18CF4FE5BDF}"/>
              </a:ext>
            </a:extLst>
          </p:cNvPr>
          <p:cNvSpPr>
            <a:spLocks noChangeArrowheads="1"/>
          </p:cNvSpPr>
          <p:nvPr/>
        </p:nvSpPr>
        <p:spPr bwMode="auto">
          <a:xfrm>
            <a:off x="914400" y="3124200"/>
            <a:ext cx="6858000" cy="9144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 To award a vendor click on the “Award-Notify Vendor” button.  Clicking this button generates an email message to the seller, alerting them of the award decision.</a:t>
            </a:r>
          </a:p>
          <a:p>
            <a:pPr algn="ctr" eaLnBrk="1" hangingPunct="1"/>
            <a:endParaRPr lang="en-US" altLang="en-US">
              <a:solidFill>
                <a:srgbClr val="000066"/>
              </a:solidFill>
            </a:endParaRPr>
          </a:p>
          <a:p>
            <a:pPr algn="ctr" eaLnBrk="1" hangingPunct="1"/>
            <a:r>
              <a:rPr lang="en-US" altLang="en-US">
                <a:solidFill>
                  <a:srgbClr val="000066"/>
                </a:solidFill>
              </a:rPr>
              <a:t>  </a:t>
            </a:r>
          </a:p>
        </p:txBody>
      </p:sp>
      <p:sp>
        <p:nvSpPr>
          <p:cNvPr id="10" name="Rectangle 16">
            <a:extLst>
              <a:ext uri="{FF2B5EF4-FFF2-40B4-BE49-F238E27FC236}">
                <a16:creationId xmlns:a16="http://schemas.microsoft.com/office/drawing/2014/main" id="{6C1D8363-9AD3-2F45-8195-A6270EE818E9}"/>
              </a:ext>
            </a:extLst>
          </p:cNvPr>
          <p:cNvSpPr>
            <a:spLocks noChangeArrowheads="1"/>
          </p:cNvSpPr>
          <p:nvPr/>
        </p:nvSpPr>
        <p:spPr bwMode="auto">
          <a:xfrm>
            <a:off x="990600" y="3962400"/>
            <a:ext cx="6705600" cy="838200"/>
          </a:xfrm>
          <a:prstGeom prst="rect">
            <a:avLst/>
          </a:prstGeom>
          <a:solidFill>
            <a:srgbClr val="00B0F0"/>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NOTE: Selecting this button does not obligate funds.  You may generate a purchase order online using eBuy or go offline and use your agency’s order and payment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7" presetID="2" presetClass="entr" presetSubtype="1" decel="5000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8" presetID="2" presetClass="entr" presetSubtype="1" decel="5000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a:extLst>
              <a:ext uri="{FF2B5EF4-FFF2-40B4-BE49-F238E27FC236}">
                <a16:creationId xmlns:a16="http://schemas.microsoft.com/office/drawing/2014/main" id="{112F89B4-2CA2-E245-B26E-2F544E4B7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a:extLst>
              <a:ext uri="{FF2B5EF4-FFF2-40B4-BE49-F238E27FC236}">
                <a16:creationId xmlns:a16="http://schemas.microsoft.com/office/drawing/2014/main" id="{EF9F0C06-C4F8-A946-B121-F661EA00F00B}"/>
              </a:ext>
            </a:extLst>
          </p:cNvPr>
          <p:cNvSpPr>
            <a:spLocks noChangeArrowheads="1"/>
          </p:cNvSpPr>
          <p:nvPr/>
        </p:nvSpPr>
        <p:spPr bwMode="auto">
          <a:xfrm>
            <a:off x="457200" y="2057400"/>
            <a:ext cx="7543800" cy="9144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When you select “Award-Notify Vendor” an award confirmation screen will appear, allowing you to confirm the award decision or go back to the “Vendor Quote” page.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a:extLst>
              <a:ext uri="{FF2B5EF4-FFF2-40B4-BE49-F238E27FC236}">
                <a16:creationId xmlns:a16="http://schemas.microsoft.com/office/drawing/2014/main" id="{59DE9F26-0EC1-EB43-A758-B45F62CA3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a:extLst>
              <a:ext uri="{FF2B5EF4-FFF2-40B4-BE49-F238E27FC236}">
                <a16:creationId xmlns:a16="http://schemas.microsoft.com/office/drawing/2014/main" id="{BE35F4A6-BC94-B44C-ACDF-A14F13D6B475}"/>
              </a:ext>
            </a:extLst>
          </p:cNvPr>
          <p:cNvSpPr>
            <a:spLocks noChangeArrowheads="1"/>
          </p:cNvSpPr>
          <p:nvPr/>
        </p:nvSpPr>
        <p:spPr bwMode="auto">
          <a:xfrm>
            <a:off x="2971800" y="1066800"/>
            <a:ext cx="5791200" cy="12954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For the vendor(s) who were not awarded you can request eBuy to send “No Award” email notices to the remaining sellers who did not receive an award.  You must check the “Send No Award” notices box to initiate the emails. </a:t>
            </a:r>
          </a:p>
        </p:txBody>
      </p:sp>
      <p:sp>
        <p:nvSpPr>
          <p:cNvPr id="2" name="Rectangle 7">
            <a:extLst>
              <a:ext uri="{FF2B5EF4-FFF2-40B4-BE49-F238E27FC236}">
                <a16:creationId xmlns:a16="http://schemas.microsoft.com/office/drawing/2014/main" id="{855F6605-FEAE-C64C-B729-863B9E85AD6A}"/>
              </a:ext>
            </a:extLst>
          </p:cNvPr>
          <p:cNvSpPr>
            <a:spLocks noChangeArrowheads="1"/>
          </p:cNvSpPr>
          <p:nvPr/>
        </p:nvSpPr>
        <p:spPr bwMode="auto">
          <a:xfrm>
            <a:off x="5181600" y="1447800"/>
            <a:ext cx="3733800" cy="1143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You can use the text box to give the reasoning for your award decision to the sellers not awarded.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9">
            <a:extLst>
              <a:ext uri="{FF2B5EF4-FFF2-40B4-BE49-F238E27FC236}">
                <a16:creationId xmlns:a16="http://schemas.microsoft.com/office/drawing/2014/main" id="{4E5EDAFB-9CA8-FE48-B094-535711CAF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76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a:extLst>
              <a:ext uri="{FF2B5EF4-FFF2-40B4-BE49-F238E27FC236}">
                <a16:creationId xmlns:a16="http://schemas.microsoft.com/office/drawing/2014/main" id="{E6128E3B-E285-794F-B1E7-4FA9587DDC44}"/>
              </a:ext>
            </a:extLst>
          </p:cNvPr>
          <p:cNvSpPr>
            <a:spLocks noChangeArrowheads="1"/>
          </p:cNvSpPr>
          <p:nvPr/>
        </p:nvSpPr>
        <p:spPr bwMode="auto">
          <a:xfrm>
            <a:off x="1066800" y="1143000"/>
            <a:ext cx="6172200" cy="4572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The “RFQ Detail” page now reflects the award decision.</a:t>
            </a:r>
          </a:p>
        </p:txBody>
      </p:sp>
      <p:sp>
        <p:nvSpPr>
          <p:cNvPr id="7" name="Rectangle 6">
            <a:extLst>
              <a:ext uri="{FF2B5EF4-FFF2-40B4-BE49-F238E27FC236}">
                <a16:creationId xmlns:a16="http://schemas.microsoft.com/office/drawing/2014/main" id="{D8049C11-16B2-B24E-92D6-FDB144CD165B}"/>
              </a:ext>
            </a:extLst>
          </p:cNvPr>
          <p:cNvSpPr>
            <a:spLocks noChangeArrowheads="1"/>
          </p:cNvSpPr>
          <p:nvPr/>
        </p:nvSpPr>
        <p:spPr bwMode="auto">
          <a:xfrm>
            <a:off x="2667000" y="533400"/>
            <a:ext cx="3810000" cy="4572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r>
              <a:rPr lang="en-US" altLang="en-US" sz="1800" b="1">
                <a:solidFill>
                  <a:srgbClr val="000066"/>
                </a:solidFill>
              </a:rPr>
              <a:t>Thanks for using eBuy!!!</a:t>
            </a:r>
          </a:p>
        </p:txBody>
      </p:sp>
      <p:sp>
        <p:nvSpPr>
          <p:cNvPr id="8" name="AutoShape 7">
            <a:extLst>
              <a:ext uri="{FF2B5EF4-FFF2-40B4-BE49-F238E27FC236}">
                <a16:creationId xmlns:a16="http://schemas.microsoft.com/office/drawing/2014/main" id="{509FB287-0554-D840-BB09-1F38CCF8264E}"/>
              </a:ext>
            </a:extLst>
          </p:cNvPr>
          <p:cNvSpPr>
            <a:spLocks noChangeArrowheads="1"/>
          </p:cNvSpPr>
          <p:nvPr/>
        </p:nvSpPr>
        <p:spPr bwMode="auto">
          <a:xfrm>
            <a:off x="4267200" y="3429000"/>
            <a:ext cx="609600" cy="152400"/>
          </a:xfrm>
          <a:prstGeom prst="leftArrow">
            <a:avLst>
              <a:gd name="adj1" fmla="val 50000"/>
              <a:gd name="adj2" fmla="val 100000"/>
            </a:avLst>
          </a:prstGeom>
          <a:solidFill>
            <a:srgbClr val="336699"/>
          </a:solidFill>
          <a:ln w="9525">
            <a:solidFill>
              <a:schemeClr val="tx2"/>
            </a:solidFill>
            <a:miter lim="800000"/>
            <a:headEnd/>
            <a:tailEnd/>
          </a:ln>
        </p:spPr>
        <p:txBody>
          <a:bodyPr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2" name="Rectangle 5">
            <a:extLst>
              <a:ext uri="{FF2B5EF4-FFF2-40B4-BE49-F238E27FC236}">
                <a16:creationId xmlns:a16="http://schemas.microsoft.com/office/drawing/2014/main" id="{1EC01255-3811-DE46-8B94-94EC362E0D9A}"/>
              </a:ext>
            </a:extLst>
          </p:cNvPr>
          <p:cNvSpPr>
            <a:spLocks noChangeArrowheads="1"/>
          </p:cNvSpPr>
          <p:nvPr/>
        </p:nvSpPr>
        <p:spPr bwMode="auto">
          <a:xfrm>
            <a:off x="990600" y="5029200"/>
            <a:ext cx="6934200" cy="9144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eBuy will electronically store all information about each of your RFQs.  The information will be stored for seven (7) years.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10" presetID="2" presetClass="entr" presetSubtype="2" decel="5000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9">
            <a:extLst>
              <a:ext uri="{FF2B5EF4-FFF2-40B4-BE49-F238E27FC236}">
                <a16:creationId xmlns:a16="http://schemas.microsoft.com/office/drawing/2014/main" id="{CCA3ACEC-DAE3-3849-9CC6-D7F4166CA9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a:extLst>
              <a:ext uri="{FF2B5EF4-FFF2-40B4-BE49-F238E27FC236}">
                <a16:creationId xmlns:a16="http://schemas.microsoft.com/office/drawing/2014/main" id="{1D98B08E-18BE-7F45-91D3-ED7A904F9750}"/>
              </a:ext>
            </a:extLst>
          </p:cNvPr>
          <p:cNvSpPr>
            <a:spLocks noChangeArrowheads="1"/>
          </p:cNvSpPr>
          <p:nvPr/>
        </p:nvSpPr>
        <p:spPr bwMode="auto">
          <a:xfrm>
            <a:off x="2362200" y="0"/>
            <a:ext cx="2819400" cy="381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Buyer’s Homepage.</a:t>
            </a:r>
          </a:p>
        </p:txBody>
      </p:sp>
      <p:sp>
        <p:nvSpPr>
          <p:cNvPr id="5125" name="Rectangle 5">
            <a:extLst>
              <a:ext uri="{FF2B5EF4-FFF2-40B4-BE49-F238E27FC236}">
                <a16:creationId xmlns:a16="http://schemas.microsoft.com/office/drawing/2014/main" id="{2201DA33-115B-C045-B70A-C99A23650A4E}"/>
              </a:ext>
            </a:extLst>
          </p:cNvPr>
          <p:cNvSpPr>
            <a:spLocks noChangeArrowheads="1"/>
          </p:cNvSpPr>
          <p:nvPr/>
        </p:nvSpPr>
        <p:spPr bwMode="auto">
          <a:xfrm>
            <a:off x="1600200" y="533400"/>
            <a:ext cx="6096000" cy="6858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On the left is the message center which displays alerts of recent activity concerning your RFQs.</a:t>
            </a:r>
            <a:r>
              <a:rPr lang="en-US" altLang="en-US" sz="1800" b="1">
                <a:solidFill>
                  <a:srgbClr val="000066"/>
                </a:solidFill>
              </a:rPr>
              <a:t>  </a:t>
            </a:r>
          </a:p>
        </p:txBody>
      </p:sp>
      <p:sp>
        <p:nvSpPr>
          <p:cNvPr id="10" name="Rectangle 9">
            <a:extLst>
              <a:ext uri="{FF2B5EF4-FFF2-40B4-BE49-F238E27FC236}">
                <a16:creationId xmlns:a16="http://schemas.microsoft.com/office/drawing/2014/main" id="{DE6719BD-56B5-6740-AF5B-2DF68FAAE47F}"/>
              </a:ext>
            </a:extLst>
          </p:cNvPr>
          <p:cNvSpPr>
            <a:spLocks noChangeArrowheads="1"/>
          </p:cNvSpPr>
          <p:nvPr/>
        </p:nvSpPr>
        <p:spPr bwMode="auto">
          <a:xfrm>
            <a:off x="1295400" y="1219200"/>
            <a:ext cx="7696200" cy="762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The first step of the RFQ process is to find sources for the product or service needed. There are three ways to conduct a search. </a:t>
            </a:r>
          </a:p>
        </p:txBody>
      </p:sp>
      <p:sp>
        <p:nvSpPr>
          <p:cNvPr id="4102" name="TextBox 7">
            <a:extLst>
              <a:ext uri="{FF2B5EF4-FFF2-40B4-BE49-F238E27FC236}">
                <a16:creationId xmlns:a16="http://schemas.microsoft.com/office/drawing/2014/main" id="{198AB06D-7EE6-574A-974B-9D26C735047B}"/>
              </a:ext>
            </a:extLst>
          </p:cNvPr>
          <p:cNvSpPr txBox="1">
            <a:spLocks noChangeArrowheads="1"/>
          </p:cNvSpPr>
          <p:nvPr/>
        </p:nvSpPr>
        <p:spPr bwMode="auto">
          <a:xfrm>
            <a:off x="4267200" y="5257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11" name="Rectangle 8">
            <a:extLst>
              <a:ext uri="{FF2B5EF4-FFF2-40B4-BE49-F238E27FC236}">
                <a16:creationId xmlns:a16="http://schemas.microsoft.com/office/drawing/2014/main" id="{0015ED22-7CB3-FB41-BDA7-C9306431951A}"/>
              </a:ext>
            </a:extLst>
          </p:cNvPr>
          <p:cNvSpPr>
            <a:spLocks noChangeArrowheads="1"/>
          </p:cNvSpPr>
          <p:nvPr/>
        </p:nvSpPr>
        <p:spPr bwMode="auto">
          <a:xfrm>
            <a:off x="1676400" y="2590800"/>
            <a:ext cx="6172200" cy="863600"/>
          </a:xfrm>
          <a:prstGeom prst="rect">
            <a:avLst/>
          </a:prstGeom>
          <a:solidFill>
            <a:srgbClr val="FFFFCC"/>
          </a:solidFill>
          <a:ln w="38100">
            <a:solidFill>
              <a:srgbClr val="336699"/>
            </a:solidFill>
            <a:miter lim="800000"/>
            <a:headEnd/>
            <a:tailEnd/>
          </a:ln>
        </p:spPr>
        <p:txBody>
          <a:bodyPr anchorCtr="1">
            <a:spAutoFit/>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2060"/>
                </a:solidFill>
              </a:rPr>
              <a:t>Search Option # 3. Type in a Keyword, </a:t>
            </a:r>
            <a:br>
              <a:rPr lang="en-US" altLang="en-US">
                <a:solidFill>
                  <a:srgbClr val="002060"/>
                </a:solidFill>
              </a:rPr>
            </a:br>
            <a:r>
              <a:rPr lang="en-US" altLang="en-US">
                <a:solidFill>
                  <a:srgbClr val="002060"/>
                </a:solidFill>
              </a:rPr>
              <a:t>Contract number, Contractor, Manufacturer name, Schedule, SIN or GWAC number.</a:t>
            </a:r>
          </a:p>
        </p:txBody>
      </p:sp>
      <p:sp>
        <p:nvSpPr>
          <p:cNvPr id="12" name="Rectangle 8">
            <a:extLst>
              <a:ext uri="{FF2B5EF4-FFF2-40B4-BE49-F238E27FC236}">
                <a16:creationId xmlns:a16="http://schemas.microsoft.com/office/drawing/2014/main" id="{30944FEC-EA92-8B48-963B-7F0EB2EFD08F}"/>
              </a:ext>
            </a:extLst>
          </p:cNvPr>
          <p:cNvSpPr>
            <a:spLocks noChangeArrowheads="1"/>
          </p:cNvSpPr>
          <p:nvPr/>
        </p:nvSpPr>
        <p:spPr bwMode="auto">
          <a:xfrm>
            <a:off x="685800" y="5334000"/>
            <a:ext cx="7772400" cy="10668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For this example, search option #1, the category guide, was used to search for “Security Guard Services”.  The category that was selected was “ Law Enforcement, Fire &amp; Security”.</a:t>
            </a:r>
          </a:p>
        </p:txBody>
      </p:sp>
      <p:sp>
        <p:nvSpPr>
          <p:cNvPr id="13" name="Rectangle 8">
            <a:extLst>
              <a:ext uri="{FF2B5EF4-FFF2-40B4-BE49-F238E27FC236}">
                <a16:creationId xmlns:a16="http://schemas.microsoft.com/office/drawing/2014/main" id="{573D1560-B7E0-E94F-8055-D1E0CBB79408}"/>
              </a:ext>
            </a:extLst>
          </p:cNvPr>
          <p:cNvSpPr>
            <a:spLocks noChangeArrowheads="1"/>
          </p:cNvSpPr>
          <p:nvPr/>
        </p:nvSpPr>
        <p:spPr bwMode="auto">
          <a:xfrm>
            <a:off x="1295400" y="1524000"/>
            <a:ext cx="7239000" cy="5334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Search Option # 1. Click on a category in the category guide. </a:t>
            </a:r>
          </a:p>
        </p:txBody>
      </p:sp>
      <p:sp>
        <p:nvSpPr>
          <p:cNvPr id="15" name="Left Arrow 14">
            <a:extLst>
              <a:ext uri="{FF2B5EF4-FFF2-40B4-BE49-F238E27FC236}">
                <a16:creationId xmlns:a16="http://schemas.microsoft.com/office/drawing/2014/main" id="{B46FB21E-D485-6B4F-AF8D-878C2A71084A}"/>
              </a:ext>
            </a:extLst>
          </p:cNvPr>
          <p:cNvSpPr>
            <a:spLocks noChangeArrowheads="1"/>
          </p:cNvSpPr>
          <p:nvPr/>
        </p:nvSpPr>
        <p:spPr bwMode="auto">
          <a:xfrm>
            <a:off x="3124200" y="2209800"/>
            <a:ext cx="914400" cy="304800"/>
          </a:xfrm>
          <a:prstGeom prst="leftArrow">
            <a:avLst>
              <a:gd name="adj1" fmla="val 50000"/>
              <a:gd name="adj2" fmla="val 50000"/>
            </a:avLst>
          </a:prstGeom>
          <a:solidFill>
            <a:srgbClr val="336699"/>
          </a:solidFill>
          <a:ln w="9525" algn="ctr">
            <a:solidFill>
              <a:schemeClr val="tx1"/>
            </a:solidFill>
            <a:miter lim="800000"/>
            <a:headEnd/>
            <a:tailEnd/>
          </a:ln>
        </p:spPr>
        <p:txBody>
          <a:bodyPr anchor="ctr"/>
          <a:lstStyle/>
          <a:p>
            <a:pPr algn="ctr">
              <a:defRPr/>
            </a:pPr>
            <a:endParaRPr lang="en-US" sz="1800">
              <a:solidFill>
                <a:schemeClr val="lt1"/>
              </a:solidFill>
              <a:latin typeface="+mn-lt"/>
              <a:cs typeface="+mn-cs"/>
            </a:endParaRPr>
          </a:p>
        </p:txBody>
      </p:sp>
      <p:sp>
        <p:nvSpPr>
          <p:cNvPr id="16" name="Left Arrow 15">
            <a:extLst>
              <a:ext uri="{FF2B5EF4-FFF2-40B4-BE49-F238E27FC236}">
                <a16:creationId xmlns:a16="http://schemas.microsoft.com/office/drawing/2014/main" id="{B3444A6C-80C7-294B-9A33-18F1E136DED9}"/>
              </a:ext>
            </a:extLst>
          </p:cNvPr>
          <p:cNvSpPr>
            <a:spLocks noChangeArrowheads="1"/>
          </p:cNvSpPr>
          <p:nvPr/>
        </p:nvSpPr>
        <p:spPr bwMode="auto">
          <a:xfrm rot="-5400000">
            <a:off x="2057400" y="3276600"/>
            <a:ext cx="914400" cy="304800"/>
          </a:xfrm>
          <a:prstGeom prst="leftArrow">
            <a:avLst>
              <a:gd name="adj1" fmla="val 50000"/>
              <a:gd name="adj2" fmla="val 50000"/>
            </a:avLst>
          </a:prstGeom>
          <a:solidFill>
            <a:srgbClr val="336699"/>
          </a:solidFill>
          <a:ln w="9525" algn="ctr">
            <a:solidFill>
              <a:schemeClr val="tx1"/>
            </a:solidFill>
            <a:miter lim="800000"/>
            <a:headEnd/>
            <a:tailEnd/>
          </a:ln>
        </p:spPr>
        <p:txBody>
          <a:bodyPr rot="10800000" anchor="ctr"/>
          <a:lstStyle/>
          <a:p>
            <a:pPr algn="ctr">
              <a:defRPr/>
            </a:pPr>
            <a:endParaRPr lang="en-US" sz="1800">
              <a:solidFill>
                <a:schemeClr val="lt1"/>
              </a:solidFill>
              <a:latin typeface="+mn-lt"/>
              <a:cs typeface="+mn-cs"/>
            </a:endParaRPr>
          </a:p>
        </p:txBody>
      </p:sp>
      <p:sp>
        <p:nvSpPr>
          <p:cNvPr id="17" name="Left Arrow 16">
            <a:extLst>
              <a:ext uri="{FF2B5EF4-FFF2-40B4-BE49-F238E27FC236}">
                <a16:creationId xmlns:a16="http://schemas.microsoft.com/office/drawing/2014/main" id="{2B407DF5-62A6-8044-84B8-7A3B1B8794FC}"/>
              </a:ext>
            </a:extLst>
          </p:cNvPr>
          <p:cNvSpPr>
            <a:spLocks noChangeArrowheads="1"/>
          </p:cNvSpPr>
          <p:nvPr/>
        </p:nvSpPr>
        <p:spPr bwMode="auto">
          <a:xfrm rot="-5400000">
            <a:off x="5562600" y="3276600"/>
            <a:ext cx="914400" cy="304800"/>
          </a:xfrm>
          <a:prstGeom prst="leftArrow">
            <a:avLst>
              <a:gd name="adj1" fmla="val 50000"/>
              <a:gd name="adj2" fmla="val 50000"/>
            </a:avLst>
          </a:prstGeom>
          <a:solidFill>
            <a:srgbClr val="336699"/>
          </a:solidFill>
          <a:ln w="9525" algn="ctr">
            <a:solidFill>
              <a:schemeClr val="tx1"/>
            </a:solidFill>
            <a:miter lim="800000"/>
            <a:headEnd/>
            <a:tailEnd/>
          </a:ln>
        </p:spPr>
        <p:txBody>
          <a:bodyPr rot="10800000" anchor="ctr"/>
          <a:lstStyle/>
          <a:p>
            <a:pPr algn="ctr">
              <a:defRPr/>
            </a:pPr>
            <a:endParaRPr lang="en-US" sz="1800">
              <a:solidFill>
                <a:schemeClr val="lt1"/>
              </a:solidFill>
              <a:latin typeface="+mn-lt"/>
              <a:cs typeface="+mn-cs"/>
            </a:endParaRPr>
          </a:p>
        </p:txBody>
      </p:sp>
      <p:sp>
        <p:nvSpPr>
          <p:cNvPr id="18" name="Right Arrow 17">
            <a:extLst>
              <a:ext uri="{FF2B5EF4-FFF2-40B4-BE49-F238E27FC236}">
                <a16:creationId xmlns:a16="http://schemas.microsoft.com/office/drawing/2014/main" id="{A1F2F82C-AC9F-3B44-8162-7C018299D1E0}"/>
              </a:ext>
            </a:extLst>
          </p:cNvPr>
          <p:cNvSpPr>
            <a:spLocks noChangeArrowheads="1"/>
          </p:cNvSpPr>
          <p:nvPr/>
        </p:nvSpPr>
        <p:spPr bwMode="auto">
          <a:xfrm flipV="1">
            <a:off x="1671638" y="1900238"/>
            <a:ext cx="914400" cy="301625"/>
          </a:xfrm>
          <a:prstGeom prst="rightArrow">
            <a:avLst>
              <a:gd name="adj1" fmla="val 50000"/>
              <a:gd name="adj2" fmla="val 50526"/>
            </a:avLst>
          </a:prstGeom>
          <a:solidFill>
            <a:srgbClr val="336699"/>
          </a:solidFill>
          <a:ln w="9525" algn="ctr">
            <a:solidFill>
              <a:schemeClr val="tx1"/>
            </a:solidFill>
            <a:miter lim="800000"/>
            <a:headEnd/>
            <a:tailEnd/>
          </a:ln>
        </p:spPr>
        <p:txBody>
          <a:bodyPr rot="10800000" anchor="ctr"/>
          <a:lstStyle/>
          <a:p>
            <a:pPr algn="ctr">
              <a:defRPr/>
            </a:pPr>
            <a:endParaRPr lang="en-US" sz="1800">
              <a:solidFill>
                <a:schemeClr val="lt1"/>
              </a:solidFill>
              <a:latin typeface="+mn-lt"/>
              <a:cs typeface="+mn-cs"/>
            </a:endParaRPr>
          </a:p>
        </p:txBody>
      </p:sp>
      <p:sp>
        <p:nvSpPr>
          <p:cNvPr id="19" name="Left Arrow 18">
            <a:extLst>
              <a:ext uri="{FF2B5EF4-FFF2-40B4-BE49-F238E27FC236}">
                <a16:creationId xmlns:a16="http://schemas.microsoft.com/office/drawing/2014/main" id="{6E245B4C-FA1E-9146-82E5-CAA562040827}"/>
              </a:ext>
            </a:extLst>
          </p:cNvPr>
          <p:cNvSpPr>
            <a:spLocks noChangeArrowheads="1"/>
          </p:cNvSpPr>
          <p:nvPr/>
        </p:nvSpPr>
        <p:spPr bwMode="auto">
          <a:xfrm>
            <a:off x="3276600" y="3048000"/>
            <a:ext cx="762000" cy="152400"/>
          </a:xfrm>
          <a:prstGeom prst="leftArrow">
            <a:avLst>
              <a:gd name="adj1" fmla="val 50000"/>
              <a:gd name="adj2" fmla="val 50000"/>
            </a:avLst>
          </a:prstGeom>
          <a:solidFill>
            <a:srgbClr val="336699"/>
          </a:solidFill>
          <a:ln w="9525" algn="ctr">
            <a:solidFill>
              <a:schemeClr val="tx1"/>
            </a:solidFill>
            <a:miter lim="800000"/>
            <a:headEnd/>
            <a:tailEnd/>
          </a:ln>
        </p:spPr>
        <p:txBody>
          <a:bodyPr anchor="ctr"/>
          <a:lstStyle/>
          <a:p>
            <a:pPr algn="ctr">
              <a:defRPr/>
            </a:pPr>
            <a:endParaRPr lang="en-US" sz="1800">
              <a:solidFill>
                <a:schemeClr val="lt1"/>
              </a:solidFill>
              <a:latin typeface="+mn-lt"/>
              <a:cs typeface="+mn-cs"/>
            </a:endParaRPr>
          </a:p>
        </p:txBody>
      </p:sp>
      <p:sp>
        <p:nvSpPr>
          <p:cNvPr id="5128" name="Rectangle 8">
            <a:extLst>
              <a:ext uri="{FF2B5EF4-FFF2-40B4-BE49-F238E27FC236}">
                <a16:creationId xmlns:a16="http://schemas.microsoft.com/office/drawing/2014/main" id="{71DA357E-228B-1C44-8DAB-2CFA810DB89C}"/>
              </a:ext>
            </a:extLst>
          </p:cNvPr>
          <p:cNvSpPr>
            <a:spLocks noChangeArrowheads="1"/>
          </p:cNvSpPr>
          <p:nvPr/>
        </p:nvSpPr>
        <p:spPr bwMode="auto">
          <a:xfrm>
            <a:off x="1447800" y="4343400"/>
            <a:ext cx="6705600" cy="1143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Search Option #2. Click on “View Schedule listing”, to view the complete list of the Multiple Award Schedules or click “View Technology Contracts” to view the complete list of IT,GWAC and Network Services Telecommunications Contracts. </a:t>
            </a:r>
          </a:p>
          <a:p>
            <a:pPr algn="ctr" eaLnBrk="1" hangingPunct="1"/>
            <a:r>
              <a:rPr lang="en-US" altLang="en-US">
                <a:solidFill>
                  <a:srgbClr val="000066"/>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500" fill="hold"/>
                                        <p:tgtEl>
                                          <p:spTgt spid="5124"/>
                                        </p:tgtEl>
                                        <p:attrNameLst>
                                          <p:attrName>ppt_w</p:attrName>
                                        </p:attrNameLst>
                                      </p:cBhvr>
                                      <p:tavLst>
                                        <p:tav tm="0">
                                          <p:val>
                                            <p:fltVal val="0"/>
                                          </p:val>
                                        </p:tav>
                                        <p:tav tm="100000">
                                          <p:val>
                                            <p:strVal val="#ppt_w"/>
                                          </p:val>
                                        </p:tav>
                                      </p:tavLst>
                                    </p:anim>
                                    <p:anim calcmode="lin" valueType="num">
                                      <p:cBhvr>
                                        <p:cTn id="8" dur="500" fill="hold"/>
                                        <p:tgtEl>
                                          <p:spTgt spid="5124"/>
                                        </p:tgtEl>
                                        <p:attrNameLst>
                                          <p:attrName>ppt_h</p:attrName>
                                        </p:attrNameLst>
                                      </p:cBhvr>
                                      <p:tavLst>
                                        <p:tav tm="0">
                                          <p:val>
                                            <p:fltVal val="0"/>
                                          </p:val>
                                        </p:tav>
                                        <p:tav tm="100000">
                                          <p:val>
                                            <p:strVal val="#ppt_h"/>
                                          </p:val>
                                        </p:tav>
                                      </p:tavLst>
                                    </p:anim>
                                    <p:animEffect transition="in" filter="fade">
                                      <p:cBhvr>
                                        <p:cTn id="9" dur="500"/>
                                        <p:tgtEl>
                                          <p:spTgt spid="512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5125"/>
                                        </p:tgtEl>
                                        <p:attrNameLst>
                                          <p:attrName>style.visibility</p:attrName>
                                        </p:attrNameLst>
                                      </p:cBhvr>
                                      <p:to>
                                        <p:strVal val="visible"/>
                                      </p:to>
                                    </p:set>
                                    <p:anim calcmode="lin" valueType="num">
                                      <p:cBhvr>
                                        <p:cTn id="14" dur="500" fill="hold"/>
                                        <p:tgtEl>
                                          <p:spTgt spid="5125"/>
                                        </p:tgtEl>
                                        <p:attrNameLst>
                                          <p:attrName>ppt_w</p:attrName>
                                        </p:attrNameLst>
                                      </p:cBhvr>
                                      <p:tavLst>
                                        <p:tav tm="0">
                                          <p:val>
                                            <p:fltVal val="0"/>
                                          </p:val>
                                        </p:tav>
                                        <p:tav tm="100000">
                                          <p:val>
                                            <p:strVal val="#ppt_w"/>
                                          </p:val>
                                        </p:tav>
                                      </p:tavLst>
                                    </p:anim>
                                    <p:anim calcmode="lin" valueType="num">
                                      <p:cBhvr>
                                        <p:cTn id="15" dur="500" fill="hold"/>
                                        <p:tgtEl>
                                          <p:spTgt spid="5125"/>
                                        </p:tgtEl>
                                        <p:attrNameLst>
                                          <p:attrName>ppt_h</p:attrName>
                                        </p:attrNameLst>
                                      </p:cBhvr>
                                      <p:tavLst>
                                        <p:tav tm="0">
                                          <p:val>
                                            <p:fltVal val="0"/>
                                          </p:val>
                                        </p:tav>
                                        <p:tav tm="100000">
                                          <p:val>
                                            <p:strVal val="#ppt_h"/>
                                          </p:val>
                                        </p:tav>
                                      </p:tavLst>
                                    </p:anim>
                                    <p:animEffect transition="in" filter="fade">
                                      <p:cBhvr>
                                        <p:cTn id="16" dur="500"/>
                                        <p:tgtEl>
                                          <p:spTgt spid="5125"/>
                                        </p:tgtEl>
                                      </p:cBhvr>
                                    </p:animEffect>
                                  </p:childTnLst>
                                  <p:subTnLst>
                                    <p:set>
                                      <p:cBhvr override="childStyle">
                                        <p:cTn dur="1" fill="hold" display="0" masterRel="nextClick" afterEffect="1"/>
                                        <p:tgtEl>
                                          <p:spTgt spid="5125"/>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31" presetID="2" presetClass="entr" presetSubtype="2"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1+#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0" fill="hold" nodeType="clickEffect">
                                  <p:stCondLst>
                                    <p:cond delay="0"/>
                                  </p:stCondLst>
                                  <p:childTnLst>
                                    <p:set>
                                      <p:cBhvr>
                                        <p:cTn id="38" dur="1" fill="hold">
                                          <p:stCondLst>
                                            <p:cond delay="0"/>
                                          </p:stCondLst>
                                        </p:cTn>
                                        <p:tgtEl>
                                          <p:spTgt spid="5128"/>
                                        </p:tgtEl>
                                        <p:attrNameLst>
                                          <p:attrName>style.visibility</p:attrName>
                                        </p:attrNameLst>
                                      </p:cBhvr>
                                      <p:to>
                                        <p:strVal val="visible"/>
                                      </p:to>
                                    </p:set>
                                    <p:anim calcmode="lin" valueType="num">
                                      <p:cBhvr>
                                        <p:cTn id="39" dur="500" fill="hold"/>
                                        <p:tgtEl>
                                          <p:spTgt spid="5128"/>
                                        </p:tgtEl>
                                        <p:attrNameLst>
                                          <p:attrName>ppt_w</p:attrName>
                                        </p:attrNameLst>
                                      </p:cBhvr>
                                      <p:tavLst>
                                        <p:tav tm="0">
                                          <p:val>
                                            <p:fltVal val="0"/>
                                          </p:val>
                                        </p:tav>
                                        <p:tav tm="100000">
                                          <p:val>
                                            <p:strVal val="#ppt_w"/>
                                          </p:val>
                                        </p:tav>
                                      </p:tavLst>
                                    </p:anim>
                                    <p:anim calcmode="lin" valueType="num">
                                      <p:cBhvr>
                                        <p:cTn id="40" dur="500" fill="hold"/>
                                        <p:tgtEl>
                                          <p:spTgt spid="5128"/>
                                        </p:tgtEl>
                                        <p:attrNameLst>
                                          <p:attrName>ppt_h</p:attrName>
                                        </p:attrNameLst>
                                      </p:cBhvr>
                                      <p:tavLst>
                                        <p:tav tm="0">
                                          <p:val>
                                            <p:fltVal val="0"/>
                                          </p:val>
                                        </p:tav>
                                        <p:tav tm="100000">
                                          <p:val>
                                            <p:strVal val="#ppt_h"/>
                                          </p:val>
                                        </p:tav>
                                      </p:tavLst>
                                    </p:anim>
                                    <p:animEffect transition="in" filter="fade">
                                      <p:cBhvr>
                                        <p:cTn id="41" dur="500"/>
                                        <p:tgtEl>
                                          <p:spTgt spid="5128"/>
                                        </p:tgtEl>
                                      </p:cBhvr>
                                    </p:animEffect>
                                  </p:childTnLst>
                                  <p:subTnLst>
                                    <p:set>
                                      <p:cBhvr override="childStyle">
                                        <p:cTn dur="1" fill="hold" display="0" masterRel="nextClick" afterEffect="1"/>
                                        <p:tgtEl>
                                          <p:spTgt spid="5128"/>
                                        </p:tgtEl>
                                        <p:attrNameLst>
                                          <p:attrName>style.visibility</p:attrName>
                                        </p:attrNameLst>
                                      </p:cBhvr>
                                      <p:to>
                                        <p:strVal val="hidden"/>
                                      </p:to>
                                    </p:set>
                                  </p:subTnLst>
                                </p:cTn>
                              </p:par>
                              <p:par>
                                <p:cTn id="42" presetID="2" presetClass="entr" presetSubtype="1"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6"/>
                                        </p:tgtEl>
                                        <p:attrNameLst>
                                          <p:attrName>style.visibility</p:attrName>
                                        </p:attrNameLst>
                                      </p:cBhvr>
                                      <p:to>
                                        <p:strVal val="hidden"/>
                                      </p:to>
                                    </p:set>
                                  </p:subTnLst>
                                </p:cTn>
                              </p:par>
                              <p:par>
                                <p:cTn id="46" presetID="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ntr" presetSubtype="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animEffect transition="in" filter="fade">
                                      <p:cBhvr>
                                        <p:cTn id="56"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57" presetID="2" presetClass="entr" presetSubtype="8"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0-#ppt_w/2"/>
                                          </p:val>
                                        </p:tav>
                                        <p:tav tm="100000">
                                          <p:val>
                                            <p:strVal val="#ppt_x"/>
                                          </p:val>
                                        </p:tav>
                                      </p:tavLst>
                                    </p:anim>
                                    <p:anim calcmode="lin" valueType="num">
                                      <p:cBhvr additive="base">
                                        <p:cTn id="60" dur="500" fill="hold"/>
                                        <p:tgtEl>
                                          <p:spTgt spid="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61" fill="hold" nodeType="clickPar">
                      <p:stCondLst>
                        <p:cond delay="indefinite"/>
                      </p:stCondLst>
                      <p:childTnLst>
                        <p:par>
                          <p:cTn id="62" fill="hold" nodeType="withGroup">
                            <p:stCondLst>
                              <p:cond delay="0"/>
                            </p:stCondLst>
                            <p:childTnLst>
                              <p:par>
                                <p:cTn id="63" presetID="53" presetClass="entr" presetSubtype="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par>
                                <p:cTn id="68" presetID="2" presetClass="entr" presetSubtype="2"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additive="base">
                                        <p:cTn id="70" dur="500" fill="hold"/>
                                        <p:tgtEl>
                                          <p:spTgt spid="19"/>
                                        </p:tgtEl>
                                        <p:attrNameLst>
                                          <p:attrName>ppt_x</p:attrName>
                                        </p:attrNameLst>
                                      </p:cBhvr>
                                      <p:tavLst>
                                        <p:tav tm="0">
                                          <p:val>
                                            <p:strVal val="1+#ppt_w/2"/>
                                          </p:val>
                                        </p:tav>
                                        <p:tav tm="100000">
                                          <p:val>
                                            <p:strVal val="#ppt_x"/>
                                          </p:val>
                                        </p:tav>
                                      </p:tavLst>
                                    </p:anim>
                                    <p:anim calcmode="lin" valueType="num">
                                      <p:cBhvr additive="base">
                                        <p:cTn id="71"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a:extLst>
              <a:ext uri="{FF2B5EF4-FFF2-40B4-BE49-F238E27FC236}">
                <a16:creationId xmlns:a16="http://schemas.microsoft.com/office/drawing/2014/main" id="{5B1D2F0B-509C-8F49-85A1-E8E87FB39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5">
            <a:extLst>
              <a:ext uri="{FF2B5EF4-FFF2-40B4-BE49-F238E27FC236}">
                <a16:creationId xmlns:a16="http://schemas.microsoft.com/office/drawing/2014/main" id="{8CBD2904-0E23-E841-B05E-DA94AC3B0511}"/>
              </a:ext>
            </a:extLst>
          </p:cNvPr>
          <p:cNvSpPr>
            <a:spLocks noChangeArrowheads="1"/>
          </p:cNvSpPr>
          <p:nvPr/>
        </p:nvSpPr>
        <p:spPr bwMode="auto">
          <a:xfrm>
            <a:off x="381000" y="4343400"/>
            <a:ext cx="8001000" cy="4572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r>
              <a:rPr lang="en-US" altLang="en-US">
                <a:solidFill>
                  <a:srgbClr val="000066"/>
                </a:solidFill>
              </a:rPr>
              <a:t>Schedule 84 is the most logical choice to find “security guards services”. </a:t>
            </a:r>
          </a:p>
        </p:txBody>
      </p:sp>
      <p:sp>
        <p:nvSpPr>
          <p:cNvPr id="4" name="Left Arrow 3">
            <a:extLst>
              <a:ext uri="{FF2B5EF4-FFF2-40B4-BE49-F238E27FC236}">
                <a16:creationId xmlns:a16="http://schemas.microsoft.com/office/drawing/2014/main" id="{C91C2075-CACB-CC44-85C4-04EDA6742115}"/>
              </a:ext>
            </a:extLst>
          </p:cNvPr>
          <p:cNvSpPr>
            <a:spLocks noChangeArrowheads="1"/>
          </p:cNvSpPr>
          <p:nvPr/>
        </p:nvSpPr>
        <p:spPr bwMode="auto">
          <a:xfrm rot="-5400000">
            <a:off x="-114300" y="2857500"/>
            <a:ext cx="914400" cy="228600"/>
          </a:xfrm>
          <a:prstGeom prst="leftArrow">
            <a:avLst>
              <a:gd name="adj1" fmla="val 50000"/>
              <a:gd name="adj2" fmla="val 50000"/>
            </a:avLst>
          </a:prstGeom>
          <a:solidFill>
            <a:srgbClr val="336699"/>
          </a:solidFill>
          <a:ln w="9525" algn="ctr">
            <a:solidFill>
              <a:schemeClr val="tx1"/>
            </a:solidFill>
            <a:miter lim="800000"/>
            <a:headEnd/>
            <a:tailEnd/>
          </a:ln>
        </p:spPr>
        <p:txBody>
          <a:bodyPr rot="10800000" anchor="ctr"/>
          <a:lstStyle/>
          <a:p>
            <a:pPr algn="ctr">
              <a:defRPr/>
            </a:pPr>
            <a:endParaRPr lang="en-US" sz="1800">
              <a:solidFill>
                <a:schemeClr val="lt1"/>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p:cTn id="7" dur="500" fill="hold"/>
                                        <p:tgtEl>
                                          <p:spTgt spid="6149"/>
                                        </p:tgtEl>
                                        <p:attrNameLst>
                                          <p:attrName>ppt_w</p:attrName>
                                        </p:attrNameLst>
                                      </p:cBhvr>
                                      <p:tavLst>
                                        <p:tav tm="0">
                                          <p:val>
                                            <p:fltVal val="0"/>
                                          </p:val>
                                        </p:tav>
                                        <p:tav tm="100000">
                                          <p:val>
                                            <p:strVal val="#ppt_w"/>
                                          </p:val>
                                        </p:tav>
                                      </p:tavLst>
                                    </p:anim>
                                    <p:anim calcmode="lin" valueType="num">
                                      <p:cBhvr>
                                        <p:cTn id="8" dur="500" fill="hold"/>
                                        <p:tgtEl>
                                          <p:spTgt spid="6149"/>
                                        </p:tgtEl>
                                        <p:attrNameLst>
                                          <p:attrName>ppt_h</p:attrName>
                                        </p:attrNameLst>
                                      </p:cBhvr>
                                      <p:tavLst>
                                        <p:tav tm="0">
                                          <p:val>
                                            <p:fltVal val="0"/>
                                          </p:val>
                                        </p:tav>
                                        <p:tav tm="100000">
                                          <p:val>
                                            <p:strVal val="#ppt_h"/>
                                          </p:val>
                                        </p:tav>
                                      </p:tavLst>
                                    </p:anim>
                                    <p:animEffect transition="in" filter="fade">
                                      <p:cBhvr>
                                        <p:cTn id="9" dur="500"/>
                                        <p:tgtEl>
                                          <p:spTgt spid="6149"/>
                                        </p:tgtEl>
                                      </p:cBhvr>
                                    </p:animEffect>
                                  </p:childTnLst>
                                </p:cTn>
                              </p:par>
                              <p:par>
                                <p:cTn id="10" presetID="2" presetClass="entr" presetSubtype="1"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7">
            <a:extLst>
              <a:ext uri="{FF2B5EF4-FFF2-40B4-BE49-F238E27FC236}">
                <a16:creationId xmlns:a16="http://schemas.microsoft.com/office/drawing/2014/main" id="{2FBFB22F-1E85-C348-9748-899F830E6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5">
            <a:extLst>
              <a:ext uri="{FF2B5EF4-FFF2-40B4-BE49-F238E27FC236}">
                <a16:creationId xmlns:a16="http://schemas.microsoft.com/office/drawing/2014/main" id="{4D56EEA1-10AD-1B48-A22D-8C89F8DAE27B}"/>
              </a:ext>
            </a:extLst>
          </p:cNvPr>
          <p:cNvSpPr>
            <a:spLocks noChangeArrowheads="1"/>
          </p:cNvSpPr>
          <p:nvPr/>
        </p:nvSpPr>
        <p:spPr bwMode="auto">
          <a:xfrm>
            <a:off x="1447800" y="304800"/>
            <a:ext cx="5105400" cy="762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All the SINs in the selected Schedule are now displayed in the “Category” column. </a:t>
            </a:r>
            <a:endParaRPr lang="en-US" altLang="en-US"/>
          </a:p>
        </p:txBody>
      </p:sp>
      <p:sp>
        <p:nvSpPr>
          <p:cNvPr id="12294" name="Rectangle 6">
            <a:extLst>
              <a:ext uri="{FF2B5EF4-FFF2-40B4-BE49-F238E27FC236}">
                <a16:creationId xmlns:a16="http://schemas.microsoft.com/office/drawing/2014/main" id="{582A78D9-0633-1740-8552-26FC78A82DA2}"/>
              </a:ext>
            </a:extLst>
          </p:cNvPr>
          <p:cNvSpPr>
            <a:spLocks noChangeArrowheads="1"/>
          </p:cNvSpPr>
          <p:nvPr/>
        </p:nvSpPr>
        <p:spPr bwMode="auto">
          <a:xfrm>
            <a:off x="1981200" y="3352800"/>
            <a:ext cx="5567363" cy="4572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In this example," Category” </a:t>
            </a:r>
            <a:r>
              <a:rPr lang="en-US" altLang="en-US" b="1">
                <a:solidFill>
                  <a:srgbClr val="000066"/>
                </a:solidFill>
              </a:rPr>
              <a:t>246 52</a:t>
            </a:r>
            <a:r>
              <a:rPr lang="en-US" altLang="en-US">
                <a:solidFill>
                  <a:srgbClr val="000066"/>
                </a:solidFill>
              </a:rPr>
              <a:t> was selected.</a:t>
            </a:r>
          </a:p>
        </p:txBody>
      </p:sp>
      <p:sp>
        <p:nvSpPr>
          <p:cNvPr id="7" name="Left Arrow 6">
            <a:extLst>
              <a:ext uri="{FF2B5EF4-FFF2-40B4-BE49-F238E27FC236}">
                <a16:creationId xmlns:a16="http://schemas.microsoft.com/office/drawing/2014/main" id="{431F203A-3979-C749-B82D-78042EAF864F}"/>
              </a:ext>
            </a:extLst>
          </p:cNvPr>
          <p:cNvSpPr>
            <a:spLocks noChangeArrowheads="1"/>
          </p:cNvSpPr>
          <p:nvPr/>
        </p:nvSpPr>
        <p:spPr bwMode="auto">
          <a:xfrm>
            <a:off x="3276600" y="4953000"/>
            <a:ext cx="1066800" cy="152400"/>
          </a:xfrm>
          <a:prstGeom prst="leftArrow">
            <a:avLst>
              <a:gd name="adj1" fmla="val 50000"/>
              <a:gd name="adj2" fmla="val 100009"/>
            </a:avLst>
          </a:prstGeom>
          <a:solidFill>
            <a:srgbClr val="336699"/>
          </a:solidFill>
          <a:ln w="9525" algn="ctr">
            <a:solidFill>
              <a:schemeClr val="tx1"/>
            </a:solidFill>
            <a:miter lim="800000"/>
            <a:headEnd/>
            <a:tailEnd/>
          </a:ln>
        </p:spPr>
        <p:txBody>
          <a:bodyPr anchor="ctr"/>
          <a:lstStyle/>
          <a:p>
            <a:pPr algn="ctr">
              <a:defRPr/>
            </a:pPr>
            <a:endParaRPr lang="en-US" sz="1800" dirty="0">
              <a:solidFill>
                <a:srgbClr val="002060"/>
              </a:solidFill>
              <a:latin typeface="+mn-lt"/>
              <a:cs typeface="+mn-cs"/>
            </a:endParaRPr>
          </a:p>
        </p:txBody>
      </p:sp>
      <p:sp>
        <p:nvSpPr>
          <p:cNvPr id="2" name="Rectangle 6">
            <a:extLst>
              <a:ext uri="{FF2B5EF4-FFF2-40B4-BE49-F238E27FC236}">
                <a16:creationId xmlns:a16="http://schemas.microsoft.com/office/drawing/2014/main" id="{A76E9493-0158-9544-B2B0-6AE473C7913A}"/>
              </a:ext>
            </a:extLst>
          </p:cNvPr>
          <p:cNvSpPr>
            <a:spLocks noChangeArrowheads="1"/>
          </p:cNvSpPr>
          <p:nvPr/>
        </p:nvSpPr>
        <p:spPr bwMode="auto">
          <a:xfrm>
            <a:off x="1143000" y="1828800"/>
            <a:ext cx="6329363" cy="8382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When choosing a “Category”, please review each of the descriptions, to determine which “Category” most closely matches your requirements.</a:t>
            </a:r>
            <a:r>
              <a:rPr lang="en-US"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2293"/>
                                        </p:tgtEl>
                                        <p:attrNameLst>
                                          <p:attrName>style.visibility</p:attrName>
                                        </p:attrNameLst>
                                      </p:cBhvr>
                                      <p:to>
                                        <p:strVal val="visible"/>
                                      </p:to>
                                    </p:set>
                                    <p:anim calcmode="lin" valueType="num">
                                      <p:cBhvr>
                                        <p:cTn id="7" dur="500" fill="hold"/>
                                        <p:tgtEl>
                                          <p:spTgt spid="12293"/>
                                        </p:tgtEl>
                                        <p:attrNameLst>
                                          <p:attrName>ppt_w</p:attrName>
                                        </p:attrNameLst>
                                      </p:cBhvr>
                                      <p:tavLst>
                                        <p:tav tm="0">
                                          <p:val>
                                            <p:fltVal val="0"/>
                                          </p:val>
                                        </p:tav>
                                        <p:tav tm="100000">
                                          <p:val>
                                            <p:strVal val="#ppt_w"/>
                                          </p:val>
                                        </p:tav>
                                      </p:tavLst>
                                    </p:anim>
                                    <p:anim calcmode="lin" valueType="num">
                                      <p:cBhvr>
                                        <p:cTn id="8" dur="500" fill="hold"/>
                                        <p:tgtEl>
                                          <p:spTgt spid="12293"/>
                                        </p:tgtEl>
                                        <p:attrNameLst>
                                          <p:attrName>ppt_h</p:attrName>
                                        </p:attrNameLst>
                                      </p:cBhvr>
                                      <p:tavLst>
                                        <p:tav tm="0">
                                          <p:val>
                                            <p:fltVal val="0"/>
                                          </p:val>
                                        </p:tav>
                                        <p:tav tm="100000">
                                          <p:val>
                                            <p:strVal val="#ppt_h"/>
                                          </p:val>
                                        </p:tav>
                                      </p:tavLst>
                                    </p:anim>
                                    <p:animEffect transition="in" filter="fade">
                                      <p:cBhvr>
                                        <p:cTn id="9" dur="500"/>
                                        <p:tgtEl>
                                          <p:spTgt spid="12293"/>
                                        </p:tgtEl>
                                      </p:cBhvr>
                                    </p:animEffect>
                                  </p:childTnLst>
                                  <p:subTnLst>
                                    <p:set>
                                      <p:cBhvr override="childStyle">
                                        <p:cTn dur="1" fill="hold" display="0" masterRel="nextClick" afterEffect="1"/>
                                        <p:tgtEl>
                                          <p:spTgt spid="12293"/>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12294"/>
                                        </p:tgtEl>
                                        <p:attrNameLst>
                                          <p:attrName>style.visibility</p:attrName>
                                        </p:attrNameLst>
                                      </p:cBhvr>
                                      <p:to>
                                        <p:strVal val="visible"/>
                                      </p:to>
                                    </p:set>
                                    <p:anim calcmode="lin" valueType="num">
                                      <p:cBhvr>
                                        <p:cTn id="21" dur="500" fill="hold"/>
                                        <p:tgtEl>
                                          <p:spTgt spid="12294"/>
                                        </p:tgtEl>
                                        <p:attrNameLst>
                                          <p:attrName>ppt_w</p:attrName>
                                        </p:attrNameLst>
                                      </p:cBhvr>
                                      <p:tavLst>
                                        <p:tav tm="0">
                                          <p:val>
                                            <p:fltVal val="0"/>
                                          </p:val>
                                        </p:tav>
                                        <p:tav tm="100000">
                                          <p:val>
                                            <p:strVal val="#ppt_w"/>
                                          </p:val>
                                        </p:tav>
                                      </p:tavLst>
                                    </p:anim>
                                    <p:anim calcmode="lin" valueType="num">
                                      <p:cBhvr>
                                        <p:cTn id="22" dur="500" fill="hold"/>
                                        <p:tgtEl>
                                          <p:spTgt spid="12294"/>
                                        </p:tgtEl>
                                        <p:attrNameLst>
                                          <p:attrName>ppt_h</p:attrName>
                                        </p:attrNameLst>
                                      </p:cBhvr>
                                      <p:tavLst>
                                        <p:tav tm="0">
                                          <p:val>
                                            <p:fltVal val="0"/>
                                          </p:val>
                                        </p:tav>
                                        <p:tav tm="100000">
                                          <p:val>
                                            <p:strVal val="#ppt_h"/>
                                          </p:val>
                                        </p:tav>
                                      </p:tavLst>
                                    </p:anim>
                                    <p:animEffect transition="in" filter="fade">
                                      <p:cBhvr>
                                        <p:cTn id="23" dur="500"/>
                                        <p:tgtEl>
                                          <p:spTgt spid="12294"/>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1" descr="Andrea_Picmerge (1).JPG">
            <a:extLst>
              <a:ext uri="{FF2B5EF4-FFF2-40B4-BE49-F238E27FC236}">
                <a16:creationId xmlns:a16="http://schemas.microsoft.com/office/drawing/2014/main" id="{9735B533-8E21-854B-9961-37656A8AEE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3">
            <a:extLst>
              <a:ext uri="{FF2B5EF4-FFF2-40B4-BE49-F238E27FC236}">
                <a16:creationId xmlns:a16="http://schemas.microsoft.com/office/drawing/2014/main" id="{1C20CBCC-4490-0649-8770-EE3D063E7499}"/>
              </a:ext>
            </a:extLst>
          </p:cNvPr>
          <p:cNvSpPr>
            <a:spLocks noChangeArrowheads="1"/>
          </p:cNvSpPr>
          <p:nvPr/>
        </p:nvSpPr>
        <p:spPr bwMode="auto">
          <a:xfrm>
            <a:off x="990600" y="304800"/>
            <a:ext cx="7620000" cy="6858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This page displays all the sellers who have contracts under “Category” </a:t>
            </a:r>
            <a:r>
              <a:rPr lang="en-US" altLang="en-US" b="1">
                <a:solidFill>
                  <a:srgbClr val="000066"/>
                </a:solidFill>
              </a:rPr>
              <a:t>246 52</a:t>
            </a:r>
            <a:r>
              <a:rPr lang="en-US" altLang="en-US">
                <a:solidFill>
                  <a:srgbClr val="000066"/>
                </a:solidFill>
              </a:rPr>
              <a:t> and have their catalogs listed on GSA </a:t>
            </a:r>
            <a:r>
              <a:rPr lang="en-US" altLang="en-US" i="1">
                <a:solidFill>
                  <a:srgbClr val="000066"/>
                </a:solidFill>
              </a:rPr>
              <a:t>Advantage!</a:t>
            </a:r>
            <a:endParaRPr lang="en-US" altLang="en-US" i="1"/>
          </a:p>
        </p:txBody>
      </p:sp>
      <p:sp>
        <p:nvSpPr>
          <p:cNvPr id="9223" name="Rectangle 7">
            <a:extLst>
              <a:ext uri="{FF2B5EF4-FFF2-40B4-BE49-F238E27FC236}">
                <a16:creationId xmlns:a16="http://schemas.microsoft.com/office/drawing/2014/main" id="{41BE9016-3A71-C54D-8084-D1982FA93863}"/>
              </a:ext>
            </a:extLst>
          </p:cNvPr>
          <p:cNvSpPr>
            <a:spLocks noChangeArrowheads="1"/>
          </p:cNvSpPr>
          <p:nvPr/>
        </p:nvSpPr>
        <p:spPr bwMode="auto">
          <a:xfrm>
            <a:off x="304800" y="3276600"/>
            <a:ext cx="7086600" cy="1371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eBuy allows you to re-sort the seller listing by socio-economic status.  If you want to view only sellers whom are “Small Business”, highlight it, and click the “Go” button.  The page will refresh and only “Small Business” concerns will be displayed.  Multiple selections can be made by holding down “Ctrl”.</a:t>
            </a:r>
            <a:endParaRPr lang="en-US" altLang="en-US" i="1"/>
          </a:p>
        </p:txBody>
      </p:sp>
      <p:sp>
        <p:nvSpPr>
          <p:cNvPr id="9224" name="AutoShape 8">
            <a:extLst>
              <a:ext uri="{FF2B5EF4-FFF2-40B4-BE49-F238E27FC236}">
                <a16:creationId xmlns:a16="http://schemas.microsoft.com/office/drawing/2014/main" id="{51F08FDE-0A92-D447-A691-FC5CC37E1E3F}"/>
              </a:ext>
            </a:extLst>
          </p:cNvPr>
          <p:cNvSpPr>
            <a:spLocks noChangeArrowheads="1"/>
          </p:cNvSpPr>
          <p:nvPr/>
        </p:nvSpPr>
        <p:spPr bwMode="auto">
          <a:xfrm rot="10800000">
            <a:off x="6096000" y="2667000"/>
            <a:ext cx="685800" cy="228600"/>
          </a:xfrm>
          <a:prstGeom prst="leftArrow">
            <a:avLst>
              <a:gd name="adj1" fmla="val 50000"/>
              <a:gd name="adj2" fmla="val 75000"/>
            </a:avLst>
          </a:prstGeom>
          <a:solidFill>
            <a:srgbClr val="336699"/>
          </a:solidFill>
          <a:ln w="9525">
            <a:solidFill>
              <a:schemeClr val="tx2"/>
            </a:solidFill>
            <a:miter lim="800000"/>
            <a:headEnd/>
            <a:tailEnd/>
          </a:ln>
        </p:spPr>
        <p:txBody>
          <a:bodyPr rot="10800000"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11267" name="Rectangle 3">
            <a:extLst>
              <a:ext uri="{FF2B5EF4-FFF2-40B4-BE49-F238E27FC236}">
                <a16:creationId xmlns:a16="http://schemas.microsoft.com/office/drawing/2014/main" id="{9EA572CE-55D6-0A4D-9E2E-30D9DDDD275C}"/>
              </a:ext>
            </a:extLst>
          </p:cNvPr>
          <p:cNvSpPr>
            <a:spLocks noChangeArrowheads="1"/>
          </p:cNvSpPr>
          <p:nvPr/>
        </p:nvSpPr>
        <p:spPr bwMode="auto">
          <a:xfrm>
            <a:off x="990600" y="990600"/>
            <a:ext cx="6781800" cy="9144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You can click on the contractor’s name to view information about the company such as address, phone number, and point of contact information.</a:t>
            </a:r>
            <a:endParaRPr lang="en-US" altLang="en-US" i="1"/>
          </a:p>
        </p:txBody>
      </p:sp>
      <p:sp>
        <p:nvSpPr>
          <p:cNvPr id="11268" name="AutoShape 4">
            <a:extLst>
              <a:ext uri="{FF2B5EF4-FFF2-40B4-BE49-F238E27FC236}">
                <a16:creationId xmlns:a16="http://schemas.microsoft.com/office/drawing/2014/main" id="{ABECDCDE-139D-F242-83FA-ED85EDC69F3B}"/>
              </a:ext>
            </a:extLst>
          </p:cNvPr>
          <p:cNvSpPr>
            <a:spLocks noChangeArrowheads="1"/>
          </p:cNvSpPr>
          <p:nvPr/>
        </p:nvSpPr>
        <p:spPr bwMode="auto">
          <a:xfrm>
            <a:off x="2209800" y="3048000"/>
            <a:ext cx="685800" cy="152400"/>
          </a:xfrm>
          <a:prstGeom prst="leftArrow">
            <a:avLst>
              <a:gd name="adj1" fmla="val 50000"/>
              <a:gd name="adj2" fmla="val 112500"/>
            </a:avLst>
          </a:prstGeom>
          <a:solidFill>
            <a:srgbClr val="336699"/>
          </a:solidFill>
          <a:ln w="9525">
            <a:solidFill>
              <a:schemeClr val="tx2"/>
            </a:solidFill>
            <a:miter lim="800000"/>
            <a:headEnd/>
            <a:tailEnd/>
          </a:ln>
        </p:spPr>
        <p:txBody>
          <a:bodyPr vert="eaVert"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11271" name="Rectangle 7">
            <a:extLst>
              <a:ext uri="{FF2B5EF4-FFF2-40B4-BE49-F238E27FC236}">
                <a16:creationId xmlns:a16="http://schemas.microsoft.com/office/drawing/2014/main" id="{B8C4A6BB-4F31-1840-BBD6-0CB6783F7B7C}"/>
              </a:ext>
            </a:extLst>
          </p:cNvPr>
          <p:cNvSpPr>
            <a:spLocks noChangeArrowheads="1"/>
          </p:cNvSpPr>
          <p:nvPr/>
        </p:nvSpPr>
        <p:spPr bwMode="auto">
          <a:xfrm>
            <a:off x="381000" y="2057400"/>
            <a:ext cx="6019800" cy="6096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For additional information, click on the web page symbol to visit the seller’s website.</a:t>
            </a:r>
            <a:r>
              <a:rPr lang="en-US" altLang="en-US" sz="1800" b="1">
                <a:solidFill>
                  <a:srgbClr val="000066"/>
                </a:solidFill>
              </a:rPr>
              <a:t>  </a:t>
            </a:r>
            <a:endParaRPr lang="en-US" altLang="en-US" sz="1800" i="1">
              <a:latin typeface="Arial" panose="020B0604020202020204" pitchFamily="34" charset="0"/>
            </a:endParaRPr>
          </a:p>
        </p:txBody>
      </p:sp>
      <p:sp>
        <p:nvSpPr>
          <p:cNvPr id="11272" name="AutoShape 8">
            <a:extLst>
              <a:ext uri="{FF2B5EF4-FFF2-40B4-BE49-F238E27FC236}">
                <a16:creationId xmlns:a16="http://schemas.microsoft.com/office/drawing/2014/main" id="{CC0A1F3B-085C-0144-AFAF-899EC098D2C7}"/>
              </a:ext>
            </a:extLst>
          </p:cNvPr>
          <p:cNvSpPr>
            <a:spLocks noChangeArrowheads="1"/>
          </p:cNvSpPr>
          <p:nvPr/>
        </p:nvSpPr>
        <p:spPr bwMode="auto">
          <a:xfrm rot="10800000">
            <a:off x="7772400" y="3733800"/>
            <a:ext cx="685800" cy="228600"/>
          </a:xfrm>
          <a:prstGeom prst="leftArrow">
            <a:avLst>
              <a:gd name="adj1" fmla="val 50000"/>
              <a:gd name="adj2" fmla="val 75000"/>
            </a:avLst>
          </a:prstGeom>
          <a:solidFill>
            <a:srgbClr val="336699"/>
          </a:solidFill>
          <a:ln w="9525">
            <a:solidFill>
              <a:schemeClr val="tx2"/>
            </a:solidFill>
            <a:miter lim="800000"/>
            <a:headEnd/>
            <a:tailEnd/>
          </a:ln>
        </p:spPr>
        <p:txBody>
          <a:bodyPr rot="10800000"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11270" name="AutoShape 6">
            <a:extLst>
              <a:ext uri="{FF2B5EF4-FFF2-40B4-BE49-F238E27FC236}">
                <a16:creationId xmlns:a16="http://schemas.microsoft.com/office/drawing/2014/main" id="{2D744679-F9DD-FA48-89F5-41C2EECBCA43}"/>
              </a:ext>
            </a:extLst>
          </p:cNvPr>
          <p:cNvSpPr>
            <a:spLocks noChangeArrowheads="1"/>
          </p:cNvSpPr>
          <p:nvPr/>
        </p:nvSpPr>
        <p:spPr bwMode="auto">
          <a:xfrm rot="10800000">
            <a:off x="7391400" y="5486400"/>
            <a:ext cx="685800" cy="228600"/>
          </a:xfrm>
          <a:prstGeom prst="leftArrow">
            <a:avLst>
              <a:gd name="adj1" fmla="val 50000"/>
              <a:gd name="adj2" fmla="val 75000"/>
            </a:avLst>
          </a:prstGeom>
          <a:solidFill>
            <a:srgbClr val="336699"/>
          </a:solidFill>
          <a:ln w="9525">
            <a:solidFill>
              <a:schemeClr val="tx2"/>
            </a:solidFill>
            <a:miter lim="800000"/>
            <a:headEnd/>
            <a:tailEnd/>
          </a:ln>
        </p:spPr>
        <p:txBody>
          <a:bodyPr rot="10800000"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
        <p:nvSpPr>
          <p:cNvPr id="11269" name="Rectangle 5">
            <a:extLst>
              <a:ext uri="{FF2B5EF4-FFF2-40B4-BE49-F238E27FC236}">
                <a16:creationId xmlns:a16="http://schemas.microsoft.com/office/drawing/2014/main" id="{7CE923A2-2AA1-DE4B-8FC0-78D25461DE46}"/>
              </a:ext>
            </a:extLst>
          </p:cNvPr>
          <p:cNvSpPr>
            <a:spLocks noChangeArrowheads="1"/>
          </p:cNvSpPr>
          <p:nvPr/>
        </p:nvSpPr>
        <p:spPr bwMode="auto">
          <a:xfrm>
            <a:off x="457200" y="4038600"/>
            <a:ext cx="7315200" cy="12192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eBuy has incorporated the seller text files from GSA </a:t>
            </a:r>
            <a:r>
              <a:rPr lang="en-US" altLang="en-US" i="1">
                <a:solidFill>
                  <a:srgbClr val="000066"/>
                </a:solidFill>
              </a:rPr>
              <a:t>Advantage!.</a:t>
            </a:r>
            <a:r>
              <a:rPr lang="en-US" altLang="en-US">
                <a:solidFill>
                  <a:srgbClr val="000066"/>
                </a:solidFill>
              </a:rPr>
              <a:t>  These files contain information about the seller’s contract including labor rates, services, terms, etc.  The text files can be helpful when doing market research and procuring services.</a:t>
            </a:r>
            <a:endParaRPr lang="en-US" altLang="en-US" i="1"/>
          </a:p>
        </p:txBody>
      </p:sp>
      <p:sp>
        <p:nvSpPr>
          <p:cNvPr id="16" name="Rectangle 3">
            <a:extLst>
              <a:ext uri="{FF2B5EF4-FFF2-40B4-BE49-F238E27FC236}">
                <a16:creationId xmlns:a16="http://schemas.microsoft.com/office/drawing/2014/main" id="{751F8A85-6149-244C-A4C5-F6F2A423D766}"/>
              </a:ext>
            </a:extLst>
          </p:cNvPr>
          <p:cNvSpPr>
            <a:spLocks noChangeArrowheads="1"/>
          </p:cNvSpPr>
          <p:nvPr/>
        </p:nvSpPr>
        <p:spPr bwMode="auto">
          <a:xfrm>
            <a:off x="914400" y="3733800"/>
            <a:ext cx="6781800" cy="9144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When the RFQ is a set-aside for a small business, select the socio-economic code from the drop-down. Only contracts who fall under that socio-economic code can bid on the RFQ.</a:t>
            </a:r>
          </a:p>
          <a:p>
            <a:pPr algn="ctr" eaLnBrk="1" hangingPunct="1"/>
            <a:endParaRPr lang="en-US" altLang="en-US" i="1"/>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p:cTn id="7" dur="1000" fill="hold"/>
                                        <p:tgtEl>
                                          <p:spTgt spid="9219"/>
                                        </p:tgtEl>
                                        <p:attrNameLst>
                                          <p:attrName>ppt_w</p:attrName>
                                        </p:attrNameLst>
                                      </p:cBhvr>
                                      <p:tavLst>
                                        <p:tav tm="0">
                                          <p:val>
                                            <p:fltVal val="0"/>
                                          </p:val>
                                        </p:tav>
                                        <p:tav tm="100000">
                                          <p:val>
                                            <p:strVal val="#ppt_w"/>
                                          </p:val>
                                        </p:tav>
                                      </p:tavLst>
                                    </p:anim>
                                    <p:anim calcmode="lin" valueType="num">
                                      <p:cBhvr>
                                        <p:cTn id="8" dur="1000" fill="hold"/>
                                        <p:tgtEl>
                                          <p:spTgt spid="9219"/>
                                        </p:tgtEl>
                                        <p:attrNameLst>
                                          <p:attrName>ppt_h</p:attrName>
                                        </p:attrNameLst>
                                      </p:cBhvr>
                                      <p:tavLst>
                                        <p:tav tm="0">
                                          <p:val>
                                            <p:fltVal val="0"/>
                                          </p:val>
                                        </p:tav>
                                        <p:tav tm="100000">
                                          <p:val>
                                            <p:strVal val="#ppt_h"/>
                                          </p:val>
                                        </p:tav>
                                      </p:tavLst>
                                    </p:anim>
                                    <p:animEffect transition="in" filter="fade">
                                      <p:cBhvr>
                                        <p:cTn id="9" dur="1000"/>
                                        <p:tgtEl>
                                          <p:spTgt spid="9219"/>
                                        </p:tgtEl>
                                      </p:cBhvr>
                                    </p:animEffect>
                                  </p:childTnLst>
                                  <p:subTnLst>
                                    <p:set>
                                      <p:cBhvr override="childStyle">
                                        <p:cTn dur="1" fill="hold" display="0" masterRel="nextClick" afterEffect="1"/>
                                        <p:tgtEl>
                                          <p:spTgt spid="9219"/>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9223"/>
                                        </p:tgtEl>
                                        <p:attrNameLst>
                                          <p:attrName>style.visibility</p:attrName>
                                        </p:attrNameLst>
                                      </p:cBhvr>
                                      <p:to>
                                        <p:strVal val="visible"/>
                                      </p:to>
                                    </p:set>
                                    <p:anim calcmode="lin" valueType="num">
                                      <p:cBhvr>
                                        <p:cTn id="14" dur="1000" fill="hold"/>
                                        <p:tgtEl>
                                          <p:spTgt spid="9223"/>
                                        </p:tgtEl>
                                        <p:attrNameLst>
                                          <p:attrName>ppt_w</p:attrName>
                                        </p:attrNameLst>
                                      </p:cBhvr>
                                      <p:tavLst>
                                        <p:tav tm="0">
                                          <p:val>
                                            <p:fltVal val="0"/>
                                          </p:val>
                                        </p:tav>
                                        <p:tav tm="100000">
                                          <p:val>
                                            <p:strVal val="#ppt_w"/>
                                          </p:val>
                                        </p:tav>
                                      </p:tavLst>
                                    </p:anim>
                                    <p:anim calcmode="lin" valueType="num">
                                      <p:cBhvr>
                                        <p:cTn id="15" dur="1000" fill="hold"/>
                                        <p:tgtEl>
                                          <p:spTgt spid="9223"/>
                                        </p:tgtEl>
                                        <p:attrNameLst>
                                          <p:attrName>ppt_h</p:attrName>
                                        </p:attrNameLst>
                                      </p:cBhvr>
                                      <p:tavLst>
                                        <p:tav tm="0">
                                          <p:val>
                                            <p:fltVal val="0"/>
                                          </p:val>
                                        </p:tav>
                                        <p:tav tm="100000">
                                          <p:val>
                                            <p:strVal val="#ppt_h"/>
                                          </p:val>
                                        </p:tav>
                                      </p:tavLst>
                                    </p:anim>
                                    <p:animEffect transition="in" filter="fade">
                                      <p:cBhvr>
                                        <p:cTn id="16" dur="1000"/>
                                        <p:tgtEl>
                                          <p:spTgt spid="9223"/>
                                        </p:tgtEl>
                                      </p:cBhvr>
                                    </p:animEffect>
                                  </p:childTnLst>
                                  <p:subTnLst>
                                    <p:set>
                                      <p:cBhvr override="childStyle">
                                        <p:cTn dur="1" fill="hold" display="0" masterRel="nextClick" afterEffect="1"/>
                                        <p:tgtEl>
                                          <p:spTgt spid="9223"/>
                                        </p:tgtEl>
                                        <p:attrNameLst>
                                          <p:attrName>style.visibility</p:attrName>
                                        </p:attrNameLst>
                                      </p:cBhvr>
                                      <p:to>
                                        <p:strVal val="hidden"/>
                                      </p:to>
                                    </p:set>
                                  </p:subTnLst>
                                </p:cTn>
                              </p:par>
                              <p:par>
                                <p:cTn id="17" presetID="2" presetClass="entr" presetSubtype="8" fill="hold" grpId="0" nodeType="withEffect">
                                  <p:stCondLst>
                                    <p:cond delay="0"/>
                                  </p:stCondLst>
                                  <p:childTnLst>
                                    <p:set>
                                      <p:cBhvr>
                                        <p:cTn id="18" dur="1" fill="hold">
                                          <p:stCondLst>
                                            <p:cond delay="0"/>
                                          </p:stCondLst>
                                        </p:cTn>
                                        <p:tgtEl>
                                          <p:spTgt spid="9224"/>
                                        </p:tgtEl>
                                        <p:attrNameLst>
                                          <p:attrName>style.visibility</p:attrName>
                                        </p:attrNameLst>
                                      </p:cBhvr>
                                      <p:to>
                                        <p:strVal val="visible"/>
                                      </p:to>
                                    </p:set>
                                    <p:anim calcmode="lin" valueType="num">
                                      <p:cBhvr additive="base">
                                        <p:cTn id="19" dur="1000" fill="hold"/>
                                        <p:tgtEl>
                                          <p:spTgt spid="9224"/>
                                        </p:tgtEl>
                                        <p:attrNameLst>
                                          <p:attrName>ppt_x</p:attrName>
                                        </p:attrNameLst>
                                      </p:cBhvr>
                                      <p:tavLst>
                                        <p:tav tm="0">
                                          <p:val>
                                            <p:strVal val="0-#ppt_w/2"/>
                                          </p:val>
                                        </p:tav>
                                        <p:tav tm="100000">
                                          <p:val>
                                            <p:strVal val="#ppt_x"/>
                                          </p:val>
                                        </p:tav>
                                      </p:tavLst>
                                    </p:anim>
                                    <p:anim calcmode="lin" valueType="num">
                                      <p:cBhvr additive="base">
                                        <p:cTn id="20" dur="1000" fill="hold"/>
                                        <p:tgtEl>
                                          <p:spTgt spid="922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224"/>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1000" fill="hold"/>
                                        <p:tgtEl>
                                          <p:spTgt spid="16"/>
                                        </p:tgtEl>
                                        <p:attrNameLst>
                                          <p:attrName>ppt_w</p:attrName>
                                        </p:attrNameLst>
                                      </p:cBhvr>
                                      <p:tavLst>
                                        <p:tav tm="0">
                                          <p:val>
                                            <p:fltVal val="0"/>
                                          </p:val>
                                        </p:tav>
                                        <p:tav tm="100000">
                                          <p:val>
                                            <p:strVal val="#ppt_w"/>
                                          </p:val>
                                        </p:tav>
                                      </p:tavLst>
                                    </p:anim>
                                    <p:anim calcmode="lin" valueType="num">
                                      <p:cBhvr>
                                        <p:cTn id="26" dur="1000" fill="hold"/>
                                        <p:tgtEl>
                                          <p:spTgt spid="16"/>
                                        </p:tgtEl>
                                        <p:attrNameLst>
                                          <p:attrName>ppt_h</p:attrName>
                                        </p:attrNameLst>
                                      </p:cBhvr>
                                      <p:tavLst>
                                        <p:tav tm="0">
                                          <p:val>
                                            <p:fltVal val="0"/>
                                          </p:val>
                                        </p:tav>
                                        <p:tav tm="100000">
                                          <p:val>
                                            <p:strVal val="#ppt_h"/>
                                          </p:val>
                                        </p:tav>
                                      </p:tavLst>
                                    </p:anim>
                                    <p:animEffect transition="in" filter="fade">
                                      <p:cBhvr>
                                        <p:cTn id="27" dur="10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28" presetID="2" presetClass="entr" presetSubtype="2" decel="50000" fill="hold" grpId="0" nodeType="withEffect">
                                  <p:stCondLst>
                                    <p:cond delay="0"/>
                                  </p:stCondLst>
                                  <p:childTnLst>
                                    <p:set>
                                      <p:cBhvr>
                                        <p:cTn id="29" dur="1" fill="hold">
                                          <p:stCondLst>
                                            <p:cond delay="0"/>
                                          </p:stCondLst>
                                        </p:cTn>
                                        <p:tgtEl>
                                          <p:spTgt spid="11268"/>
                                        </p:tgtEl>
                                        <p:attrNameLst>
                                          <p:attrName>style.visibility</p:attrName>
                                        </p:attrNameLst>
                                      </p:cBhvr>
                                      <p:to>
                                        <p:strVal val="visible"/>
                                      </p:to>
                                    </p:set>
                                    <p:anim calcmode="lin" valueType="num">
                                      <p:cBhvr additive="base">
                                        <p:cTn id="30" dur="1000" fill="hold"/>
                                        <p:tgtEl>
                                          <p:spTgt spid="11268"/>
                                        </p:tgtEl>
                                        <p:attrNameLst>
                                          <p:attrName>ppt_x</p:attrName>
                                        </p:attrNameLst>
                                      </p:cBhvr>
                                      <p:tavLst>
                                        <p:tav tm="0">
                                          <p:val>
                                            <p:strVal val="1+#ppt_w/2"/>
                                          </p:val>
                                        </p:tav>
                                        <p:tav tm="100000">
                                          <p:val>
                                            <p:strVal val="#ppt_x"/>
                                          </p:val>
                                        </p:tav>
                                      </p:tavLst>
                                    </p:anim>
                                    <p:anim calcmode="lin" valueType="num">
                                      <p:cBhvr additive="base">
                                        <p:cTn id="31" dur="1000" fill="hold"/>
                                        <p:tgtEl>
                                          <p:spTgt spid="1126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268"/>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0" fill="hold" nodeType="clickEffect">
                                  <p:stCondLst>
                                    <p:cond delay="0"/>
                                  </p:stCondLst>
                                  <p:childTnLst>
                                    <p:set>
                                      <p:cBhvr>
                                        <p:cTn id="35" dur="1" fill="hold">
                                          <p:stCondLst>
                                            <p:cond delay="0"/>
                                          </p:stCondLst>
                                        </p:cTn>
                                        <p:tgtEl>
                                          <p:spTgt spid="11269"/>
                                        </p:tgtEl>
                                        <p:attrNameLst>
                                          <p:attrName>style.visibility</p:attrName>
                                        </p:attrNameLst>
                                      </p:cBhvr>
                                      <p:to>
                                        <p:strVal val="visible"/>
                                      </p:to>
                                    </p:set>
                                    <p:anim calcmode="lin" valueType="num">
                                      <p:cBhvr>
                                        <p:cTn id="36" dur="1000" fill="hold"/>
                                        <p:tgtEl>
                                          <p:spTgt spid="11269"/>
                                        </p:tgtEl>
                                        <p:attrNameLst>
                                          <p:attrName>ppt_w</p:attrName>
                                        </p:attrNameLst>
                                      </p:cBhvr>
                                      <p:tavLst>
                                        <p:tav tm="0">
                                          <p:val>
                                            <p:fltVal val="0"/>
                                          </p:val>
                                        </p:tav>
                                        <p:tav tm="100000">
                                          <p:val>
                                            <p:strVal val="#ppt_w"/>
                                          </p:val>
                                        </p:tav>
                                      </p:tavLst>
                                    </p:anim>
                                    <p:anim calcmode="lin" valueType="num">
                                      <p:cBhvr>
                                        <p:cTn id="37" dur="1000" fill="hold"/>
                                        <p:tgtEl>
                                          <p:spTgt spid="11269"/>
                                        </p:tgtEl>
                                        <p:attrNameLst>
                                          <p:attrName>ppt_h</p:attrName>
                                        </p:attrNameLst>
                                      </p:cBhvr>
                                      <p:tavLst>
                                        <p:tav tm="0">
                                          <p:val>
                                            <p:fltVal val="0"/>
                                          </p:val>
                                        </p:tav>
                                        <p:tav tm="100000">
                                          <p:val>
                                            <p:strVal val="#ppt_h"/>
                                          </p:val>
                                        </p:tav>
                                      </p:tavLst>
                                    </p:anim>
                                    <p:animEffect transition="in" filter="fade">
                                      <p:cBhvr>
                                        <p:cTn id="38" dur="1000"/>
                                        <p:tgtEl>
                                          <p:spTgt spid="11269"/>
                                        </p:tgtEl>
                                      </p:cBhvr>
                                    </p:animEffect>
                                  </p:childTnLst>
                                  <p:subTnLst>
                                    <p:set>
                                      <p:cBhvr override="childStyle">
                                        <p:cTn dur="1" fill="hold" display="0" masterRel="nextClick" afterEffect="1"/>
                                        <p:tgtEl>
                                          <p:spTgt spid="11269"/>
                                        </p:tgtEl>
                                        <p:attrNameLst>
                                          <p:attrName>style.visibility</p:attrName>
                                        </p:attrNameLst>
                                      </p:cBhvr>
                                      <p:to>
                                        <p:strVal val="hidden"/>
                                      </p:to>
                                    </p:set>
                                  </p:subTnLst>
                                </p:cTn>
                              </p:par>
                              <p:par>
                                <p:cTn id="39" presetID="2" presetClass="entr" presetSubtype="8" decel="50000" fill="hold" grpId="0" nodeType="withEffect">
                                  <p:stCondLst>
                                    <p:cond delay="0"/>
                                  </p:stCondLst>
                                  <p:childTnLst>
                                    <p:set>
                                      <p:cBhvr>
                                        <p:cTn id="40" dur="1" fill="hold">
                                          <p:stCondLst>
                                            <p:cond delay="0"/>
                                          </p:stCondLst>
                                        </p:cTn>
                                        <p:tgtEl>
                                          <p:spTgt spid="11270"/>
                                        </p:tgtEl>
                                        <p:attrNameLst>
                                          <p:attrName>style.visibility</p:attrName>
                                        </p:attrNameLst>
                                      </p:cBhvr>
                                      <p:to>
                                        <p:strVal val="visible"/>
                                      </p:to>
                                    </p:set>
                                    <p:anim calcmode="lin" valueType="num">
                                      <p:cBhvr additive="base">
                                        <p:cTn id="41" dur="1000" fill="hold"/>
                                        <p:tgtEl>
                                          <p:spTgt spid="11270"/>
                                        </p:tgtEl>
                                        <p:attrNameLst>
                                          <p:attrName>ppt_x</p:attrName>
                                        </p:attrNameLst>
                                      </p:cBhvr>
                                      <p:tavLst>
                                        <p:tav tm="0">
                                          <p:val>
                                            <p:strVal val="0-#ppt_w/2"/>
                                          </p:val>
                                        </p:tav>
                                        <p:tav tm="100000">
                                          <p:val>
                                            <p:strVal val="#ppt_x"/>
                                          </p:val>
                                        </p:tav>
                                      </p:tavLst>
                                    </p:anim>
                                    <p:anim calcmode="lin" valueType="num">
                                      <p:cBhvr additive="base">
                                        <p:cTn id="42" dur="1000" fill="hold"/>
                                        <p:tgtEl>
                                          <p:spTgt spid="1127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270"/>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0" fill="hold" nodeType="clickEffect">
                                  <p:stCondLst>
                                    <p:cond delay="0"/>
                                  </p:stCondLst>
                                  <p:childTnLst>
                                    <p:set>
                                      <p:cBhvr>
                                        <p:cTn id="46" dur="1" fill="hold">
                                          <p:stCondLst>
                                            <p:cond delay="0"/>
                                          </p:stCondLst>
                                        </p:cTn>
                                        <p:tgtEl>
                                          <p:spTgt spid="11267"/>
                                        </p:tgtEl>
                                        <p:attrNameLst>
                                          <p:attrName>style.visibility</p:attrName>
                                        </p:attrNameLst>
                                      </p:cBhvr>
                                      <p:to>
                                        <p:strVal val="visible"/>
                                      </p:to>
                                    </p:set>
                                    <p:anim calcmode="lin" valueType="num">
                                      <p:cBhvr>
                                        <p:cTn id="47" dur="1000" fill="hold"/>
                                        <p:tgtEl>
                                          <p:spTgt spid="11267"/>
                                        </p:tgtEl>
                                        <p:attrNameLst>
                                          <p:attrName>ppt_w</p:attrName>
                                        </p:attrNameLst>
                                      </p:cBhvr>
                                      <p:tavLst>
                                        <p:tav tm="0">
                                          <p:val>
                                            <p:fltVal val="0"/>
                                          </p:val>
                                        </p:tav>
                                        <p:tav tm="100000">
                                          <p:val>
                                            <p:strVal val="#ppt_w"/>
                                          </p:val>
                                        </p:tav>
                                      </p:tavLst>
                                    </p:anim>
                                    <p:anim calcmode="lin" valueType="num">
                                      <p:cBhvr>
                                        <p:cTn id="48" dur="1000" fill="hold"/>
                                        <p:tgtEl>
                                          <p:spTgt spid="11267"/>
                                        </p:tgtEl>
                                        <p:attrNameLst>
                                          <p:attrName>ppt_h</p:attrName>
                                        </p:attrNameLst>
                                      </p:cBhvr>
                                      <p:tavLst>
                                        <p:tav tm="0">
                                          <p:val>
                                            <p:fltVal val="0"/>
                                          </p:val>
                                        </p:tav>
                                        <p:tav tm="100000">
                                          <p:val>
                                            <p:strVal val="#ppt_h"/>
                                          </p:val>
                                        </p:tav>
                                      </p:tavLst>
                                    </p:anim>
                                    <p:animEffect transition="in" filter="fade">
                                      <p:cBhvr>
                                        <p:cTn id="49" dur="1000"/>
                                        <p:tgtEl>
                                          <p:spTgt spid="11267"/>
                                        </p:tgtEl>
                                      </p:cBhvr>
                                    </p:animEffect>
                                  </p:childTnLst>
                                  <p:subTnLst>
                                    <p:set>
                                      <p:cBhvr override="childStyle">
                                        <p:cTn dur="1" fill="hold" display="0" masterRel="nextClick" afterEffect="1"/>
                                        <p:tgtEl>
                                          <p:spTgt spid="11267"/>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ntr" presetSubtype="0" fill="hold" nodeType="clickEffect">
                                  <p:stCondLst>
                                    <p:cond delay="0"/>
                                  </p:stCondLst>
                                  <p:childTnLst>
                                    <p:set>
                                      <p:cBhvr>
                                        <p:cTn id="53" dur="1" fill="hold">
                                          <p:stCondLst>
                                            <p:cond delay="0"/>
                                          </p:stCondLst>
                                        </p:cTn>
                                        <p:tgtEl>
                                          <p:spTgt spid="11271"/>
                                        </p:tgtEl>
                                        <p:attrNameLst>
                                          <p:attrName>style.visibility</p:attrName>
                                        </p:attrNameLst>
                                      </p:cBhvr>
                                      <p:to>
                                        <p:strVal val="visible"/>
                                      </p:to>
                                    </p:set>
                                    <p:anim calcmode="lin" valueType="num">
                                      <p:cBhvr>
                                        <p:cTn id="54" dur="1000" fill="hold"/>
                                        <p:tgtEl>
                                          <p:spTgt spid="11271"/>
                                        </p:tgtEl>
                                        <p:attrNameLst>
                                          <p:attrName>ppt_w</p:attrName>
                                        </p:attrNameLst>
                                      </p:cBhvr>
                                      <p:tavLst>
                                        <p:tav tm="0">
                                          <p:val>
                                            <p:fltVal val="0"/>
                                          </p:val>
                                        </p:tav>
                                        <p:tav tm="100000">
                                          <p:val>
                                            <p:strVal val="#ppt_w"/>
                                          </p:val>
                                        </p:tav>
                                      </p:tavLst>
                                    </p:anim>
                                    <p:anim calcmode="lin" valueType="num">
                                      <p:cBhvr>
                                        <p:cTn id="55" dur="1000" fill="hold"/>
                                        <p:tgtEl>
                                          <p:spTgt spid="11271"/>
                                        </p:tgtEl>
                                        <p:attrNameLst>
                                          <p:attrName>ppt_h</p:attrName>
                                        </p:attrNameLst>
                                      </p:cBhvr>
                                      <p:tavLst>
                                        <p:tav tm="0">
                                          <p:val>
                                            <p:fltVal val="0"/>
                                          </p:val>
                                        </p:tav>
                                        <p:tav tm="100000">
                                          <p:val>
                                            <p:strVal val="#ppt_h"/>
                                          </p:val>
                                        </p:tav>
                                      </p:tavLst>
                                    </p:anim>
                                    <p:animEffect transition="in" filter="fade">
                                      <p:cBhvr>
                                        <p:cTn id="56" dur="1000"/>
                                        <p:tgtEl>
                                          <p:spTgt spid="11271"/>
                                        </p:tgtEl>
                                      </p:cBhvr>
                                    </p:animEffect>
                                  </p:childTnLst>
                                </p:cTn>
                              </p:par>
                              <p:par>
                                <p:cTn id="57" presetID="2" presetClass="entr" presetSubtype="8" decel="50000" fill="hold" grpId="0" nodeType="withEffect">
                                  <p:stCondLst>
                                    <p:cond delay="0"/>
                                  </p:stCondLst>
                                  <p:childTnLst>
                                    <p:set>
                                      <p:cBhvr>
                                        <p:cTn id="58" dur="1" fill="hold">
                                          <p:stCondLst>
                                            <p:cond delay="0"/>
                                          </p:stCondLst>
                                        </p:cTn>
                                        <p:tgtEl>
                                          <p:spTgt spid="11272"/>
                                        </p:tgtEl>
                                        <p:attrNameLst>
                                          <p:attrName>style.visibility</p:attrName>
                                        </p:attrNameLst>
                                      </p:cBhvr>
                                      <p:to>
                                        <p:strVal val="visible"/>
                                      </p:to>
                                    </p:set>
                                    <p:anim calcmode="lin" valueType="num">
                                      <p:cBhvr additive="base">
                                        <p:cTn id="59" dur="1000" fill="hold"/>
                                        <p:tgtEl>
                                          <p:spTgt spid="11272"/>
                                        </p:tgtEl>
                                        <p:attrNameLst>
                                          <p:attrName>ppt_x</p:attrName>
                                        </p:attrNameLst>
                                      </p:cBhvr>
                                      <p:tavLst>
                                        <p:tav tm="0">
                                          <p:val>
                                            <p:strVal val="0-#ppt_w/2"/>
                                          </p:val>
                                        </p:tav>
                                        <p:tav tm="100000">
                                          <p:val>
                                            <p:strVal val="#ppt_x"/>
                                          </p:val>
                                        </p:tav>
                                      </p:tavLst>
                                    </p:anim>
                                    <p:anim calcmode="lin" valueType="num">
                                      <p:cBhvr additive="base">
                                        <p:cTn id="60" dur="1000" fill="hold"/>
                                        <p:tgtEl>
                                          <p:spTgt spid="112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 grpId="0" animBg="1"/>
      <p:bldP spid="11268" grpId="0" animBg="1"/>
      <p:bldP spid="11272" grpId="0" animBg="1"/>
      <p:bldP spid="1127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Andrea_Picmerge (1).JPG">
            <a:extLst>
              <a:ext uri="{FF2B5EF4-FFF2-40B4-BE49-F238E27FC236}">
                <a16:creationId xmlns:a16="http://schemas.microsoft.com/office/drawing/2014/main" id="{D5FB7977-1897-0C4A-9317-DC82052852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3" name="Rectangle 9">
            <a:extLst>
              <a:ext uri="{FF2B5EF4-FFF2-40B4-BE49-F238E27FC236}">
                <a16:creationId xmlns:a16="http://schemas.microsoft.com/office/drawing/2014/main" id="{AF91428C-EE6D-C243-BCEE-70A0B704D8A6}"/>
              </a:ext>
            </a:extLst>
          </p:cNvPr>
          <p:cNvSpPr>
            <a:spLocks noChangeArrowheads="1"/>
          </p:cNvSpPr>
          <p:nvPr/>
        </p:nvSpPr>
        <p:spPr bwMode="auto">
          <a:xfrm>
            <a:off x="838200" y="381000"/>
            <a:ext cx="7467600" cy="762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Upon completion of market research and contractor selection, Click the “Submit” button to proceed to Step 2.</a:t>
            </a:r>
            <a:endParaRPr lang="en-US" altLang="en-US" i="1"/>
          </a:p>
        </p:txBody>
      </p:sp>
      <p:sp>
        <p:nvSpPr>
          <p:cNvPr id="11274" name="AutoShape 10">
            <a:extLst>
              <a:ext uri="{FF2B5EF4-FFF2-40B4-BE49-F238E27FC236}">
                <a16:creationId xmlns:a16="http://schemas.microsoft.com/office/drawing/2014/main" id="{0B4069BB-7A55-F447-837F-CEECDEB76D17}"/>
              </a:ext>
            </a:extLst>
          </p:cNvPr>
          <p:cNvSpPr>
            <a:spLocks noChangeArrowheads="1"/>
          </p:cNvSpPr>
          <p:nvPr/>
        </p:nvSpPr>
        <p:spPr bwMode="auto">
          <a:xfrm rot="-5400000">
            <a:off x="8115300" y="1714500"/>
            <a:ext cx="685800" cy="152400"/>
          </a:xfrm>
          <a:prstGeom prst="leftArrow">
            <a:avLst>
              <a:gd name="adj1" fmla="val 50000"/>
              <a:gd name="adj2" fmla="val 112500"/>
            </a:avLst>
          </a:prstGeom>
          <a:solidFill>
            <a:srgbClr val="336699"/>
          </a:solidFill>
          <a:ln w="9525">
            <a:solidFill>
              <a:schemeClr val="tx2"/>
            </a:solidFill>
            <a:miter lim="800000"/>
            <a:headEnd/>
            <a:tailEnd/>
          </a:ln>
        </p:spPr>
        <p:txBody>
          <a:bodyPr vert="eaVert"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1273"/>
                                        </p:tgtEl>
                                        <p:attrNameLst>
                                          <p:attrName>style.visibility</p:attrName>
                                        </p:attrNameLst>
                                      </p:cBhvr>
                                      <p:to>
                                        <p:strVal val="visible"/>
                                      </p:to>
                                    </p:set>
                                    <p:anim calcmode="lin" valueType="num">
                                      <p:cBhvr>
                                        <p:cTn id="7" dur="500" fill="hold"/>
                                        <p:tgtEl>
                                          <p:spTgt spid="11273"/>
                                        </p:tgtEl>
                                        <p:attrNameLst>
                                          <p:attrName>ppt_w</p:attrName>
                                        </p:attrNameLst>
                                      </p:cBhvr>
                                      <p:tavLst>
                                        <p:tav tm="0">
                                          <p:val>
                                            <p:fltVal val="0"/>
                                          </p:val>
                                        </p:tav>
                                        <p:tav tm="100000">
                                          <p:val>
                                            <p:strVal val="#ppt_w"/>
                                          </p:val>
                                        </p:tav>
                                      </p:tavLst>
                                    </p:anim>
                                    <p:anim calcmode="lin" valueType="num">
                                      <p:cBhvr>
                                        <p:cTn id="8" dur="500" fill="hold"/>
                                        <p:tgtEl>
                                          <p:spTgt spid="11273"/>
                                        </p:tgtEl>
                                        <p:attrNameLst>
                                          <p:attrName>ppt_h</p:attrName>
                                        </p:attrNameLst>
                                      </p:cBhvr>
                                      <p:tavLst>
                                        <p:tav tm="0">
                                          <p:val>
                                            <p:fltVal val="0"/>
                                          </p:val>
                                        </p:tav>
                                        <p:tav tm="100000">
                                          <p:val>
                                            <p:strVal val="#ppt_h"/>
                                          </p:val>
                                        </p:tav>
                                      </p:tavLst>
                                    </p:anim>
                                    <p:animEffect transition="in" filter="fade">
                                      <p:cBhvr>
                                        <p:cTn id="9" dur="500"/>
                                        <p:tgtEl>
                                          <p:spTgt spid="11273"/>
                                        </p:tgtEl>
                                      </p:cBhvr>
                                    </p:animEffect>
                                  </p:childTnLst>
                                </p:cTn>
                              </p:par>
                              <p:par>
                                <p:cTn id="10" presetID="2" presetClass="entr" presetSubtype="1" decel="50000" fill="hold" grpId="0" nodeType="withEffect">
                                  <p:stCondLst>
                                    <p:cond delay="0"/>
                                  </p:stCondLst>
                                  <p:childTnLst>
                                    <p:set>
                                      <p:cBhvr>
                                        <p:cTn id="11" dur="1" fill="hold">
                                          <p:stCondLst>
                                            <p:cond delay="0"/>
                                          </p:stCondLst>
                                        </p:cTn>
                                        <p:tgtEl>
                                          <p:spTgt spid="11274"/>
                                        </p:tgtEl>
                                        <p:attrNameLst>
                                          <p:attrName>style.visibility</p:attrName>
                                        </p:attrNameLst>
                                      </p:cBhvr>
                                      <p:to>
                                        <p:strVal val="visible"/>
                                      </p:to>
                                    </p:set>
                                    <p:anim calcmode="lin" valueType="num">
                                      <p:cBhvr additive="base">
                                        <p:cTn id="12" dur="500" fill="hold"/>
                                        <p:tgtEl>
                                          <p:spTgt spid="11274"/>
                                        </p:tgtEl>
                                        <p:attrNameLst>
                                          <p:attrName>ppt_x</p:attrName>
                                        </p:attrNameLst>
                                      </p:cBhvr>
                                      <p:tavLst>
                                        <p:tav tm="0">
                                          <p:val>
                                            <p:strVal val="#ppt_x"/>
                                          </p:val>
                                        </p:tav>
                                        <p:tav tm="100000">
                                          <p:val>
                                            <p:strVal val="#ppt_x"/>
                                          </p:val>
                                        </p:tav>
                                      </p:tavLst>
                                    </p:anim>
                                    <p:anim calcmode="lin" valueType="num">
                                      <p:cBhvr additive="base">
                                        <p:cTn id="13" dur="500" fill="hold"/>
                                        <p:tgtEl>
                                          <p:spTgt spid="112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animBg="1"/>
      <p:bldP spid="1127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descr="Andrea_Picmerge (1).JPG">
            <a:extLst>
              <a:ext uri="{FF2B5EF4-FFF2-40B4-BE49-F238E27FC236}">
                <a16:creationId xmlns:a16="http://schemas.microsoft.com/office/drawing/2014/main" id="{32C5C7A8-2DC1-0D4B-ADFF-81BCF43DDF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Rectangle 5">
            <a:extLst>
              <a:ext uri="{FF2B5EF4-FFF2-40B4-BE49-F238E27FC236}">
                <a16:creationId xmlns:a16="http://schemas.microsoft.com/office/drawing/2014/main" id="{058DAFEB-D5CC-5F43-975A-A8EC2885E3DF}"/>
              </a:ext>
            </a:extLst>
          </p:cNvPr>
          <p:cNvSpPr>
            <a:spLocks noChangeArrowheads="1"/>
          </p:cNvSpPr>
          <p:nvPr/>
        </p:nvSpPr>
        <p:spPr bwMode="auto">
          <a:xfrm rot="10800000" flipV="1">
            <a:off x="609600" y="931863"/>
            <a:ext cx="6718300" cy="584200"/>
          </a:xfrm>
          <a:prstGeom prst="rect">
            <a:avLst/>
          </a:prstGeom>
          <a:solidFill>
            <a:srgbClr val="FFFFCC"/>
          </a:solidFill>
          <a:ln w="38100">
            <a:solidFill>
              <a:srgbClr val="336699"/>
            </a:solidFill>
            <a:miter lim="800000"/>
            <a:headEnd type="none" w="sm" len="sm"/>
            <a:tailEnd type="none" w="sm" len="sm"/>
          </a:ln>
        </p:spPr>
        <p:txBody>
          <a:bodyPr>
            <a:spAutoFit/>
          </a:bodyP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3366"/>
                </a:solidFill>
              </a:rPr>
              <a:t>You will repeat step one and select the vendor(s) of your choice. Click the “Submit” button.</a:t>
            </a:r>
          </a:p>
        </p:txBody>
      </p:sp>
      <p:sp>
        <p:nvSpPr>
          <p:cNvPr id="11" name="AutoShape 10">
            <a:extLst>
              <a:ext uri="{FF2B5EF4-FFF2-40B4-BE49-F238E27FC236}">
                <a16:creationId xmlns:a16="http://schemas.microsoft.com/office/drawing/2014/main" id="{FDC12BBC-E9D1-0B4C-85E3-71470E0B89B1}"/>
              </a:ext>
            </a:extLst>
          </p:cNvPr>
          <p:cNvSpPr>
            <a:spLocks noChangeArrowheads="1"/>
          </p:cNvSpPr>
          <p:nvPr/>
        </p:nvSpPr>
        <p:spPr bwMode="auto">
          <a:xfrm rot="10800000">
            <a:off x="7086600" y="2286000"/>
            <a:ext cx="1066800" cy="152400"/>
          </a:xfrm>
          <a:prstGeom prst="leftArrow">
            <a:avLst>
              <a:gd name="adj1" fmla="val 50000"/>
              <a:gd name="adj2" fmla="val 175000"/>
            </a:avLst>
          </a:prstGeom>
          <a:solidFill>
            <a:srgbClr val="336699"/>
          </a:solidFill>
          <a:ln w="9525">
            <a:solidFill>
              <a:schemeClr val="tx2"/>
            </a:solidFill>
            <a:miter lim="800000"/>
            <a:headEnd/>
            <a:tailEnd/>
          </a:ln>
        </p:spPr>
        <p:txBody>
          <a:bodyPr rot="10800000"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8853"/>
                                        </p:tgtEl>
                                        <p:attrNameLst>
                                          <p:attrName>style.visibility</p:attrName>
                                        </p:attrNameLst>
                                      </p:cBhvr>
                                      <p:to>
                                        <p:strVal val="visible"/>
                                      </p:to>
                                    </p:set>
                                    <p:anim calcmode="lin" valueType="num">
                                      <p:cBhvr>
                                        <p:cTn id="7" dur="500" fill="hold"/>
                                        <p:tgtEl>
                                          <p:spTgt spid="78853"/>
                                        </p:tgtEl>
                                        <p:attrNameLst>
                                          <p:attrName>ppt_w</p:attrName>
                                        </p:attrNameLst>
                                      </p:cBhvr>
                                      <p:tavLst>
                                        <p:tav tm="0">
                                          <p:val>
                                            <p:fltVal val="0"/>
                                          </p:val>
                                        </p:tav>
                                        <p:tav tm="100000">
                                          <p:val>
                                            <p:strVal val="#ppt_w"/>
                                          </p:val>
                                        </p:tav>
                                      </p:tavLst>
                                    </p:anim>
                                    <p:anim calcmode="lin" valueType="num">
                                      <p:cBhvr>
                                        <p:cTn id="8" dur="500" fill="hold"/>
                                        <p:tgtEl>
                                          <p:spTgt spid="78853"/>
                                        </p:tgtEl>
                                        <p:attrNameLst>
                                          <p:attrName>ppt_h</p:attrName>
                                        </p:attrNameLst>
                                      </p:cBhvr>
                                      <p:tavLst>
                                        <p:tav tm="0">
                                          <p:val>
                                            <p:fltVal val="0"/>
                                          </p:val>
                                        </p:tav>
                                        <p:tav tm="100000">
                                          <p:val>
                                            <p:strVal val="#ppt_h"/>
                                          </p:val>
                                        </p:tav>
                                      </p:tavLst>
                                    </p:anim>
                                    <p:animEffect transition="in" filter="fade">
                                      <p:cBhvr>
                                        <p:cTn id="9" dur="500"/>
                                        <p:tgtEl>
                                          <p:spTgt spid="78853"/>
                                        </p:tgtEl>
                                      </p:cBhvr>
                                    </p:animEffect>
                                  </p:childTnLst>
                                </p:cTn>
                              </p:par>
                              <p:par>
                                <p:cTn id="10" presetID="2" presetClass="entr" presetSubtype="8" decel="5000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5" descr="Andrea_Picmerge (1).JPG">
            <a:extLst>
              <a:ext uri="{FF2B5EF4-FFF2-40B4-BE49-F238E27FC236}">
                <a16:creationId xmlns:a16="http://schemas.microsoft.com/office/drawing/2014/main" id="{4F53F5EF-BCBE-9C4B-87D5-D8B26E8EF0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3" name="Rectangle 9">
            <a:extLst>
              <a:ext uri="{FF2B5EF4-FFF2-40B4-BE49-F238E27FC236}">
                <a16:creationId xmlns:a16="http://schemas.microsoft.com/office/drawing/2014/main" id="{F2233B6F-5AAC-474A-A4DF-48105748E2E4}"/>
              </a:ext>
            </a:extLst>
          </p:cNvPr>
          <p:cNvSpPr>
            <a:spLocks noChangeArrowheads="1"/>
          </p:cNvSpPr>
          <p:nvPr/>
        </p:nvSpPr>
        <p:spPr bwMode="auto">
          <a:xfrm>
            <a:off x="838200" y="381000"/>
            <a:ext cx="7467600" cy="762000"/>
          </a:xfrm>
          <a:prstGeom prst="rect">
            <a:avLst/>
          </a:prstGeom>
          <a:solidFill>
            <a:srgbClr val="FFFFCC"/>
          </a:solidFill>
          <a:ln w="38100">
            <a:solidFill>
              <a:srgbClr val="336699"/>
            </a:solidFill>
            <a:miter lim="800000"/>
            <a:headEnd/>
            <a:tailEnd/>
          </a:ln>
        </p:spPr>
        <p:txBody>
          <a:bodyPr anchorCtr="1"/>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ctr" eaLnBrk="1" hangingPunct="1"/>
            <a:r>
              <a:rPr lang="en-US" altLang="en-US">
                <a:solidFill>
                  <a:srgbClr val="000066"/>
                </a:solidFill>
              </a:rPr>
              <a:t>Upon completion of market research and contractor selection, Click the “Submit” button to proceed to Step 2.</a:t>
            </a:r>
            <a:endParaRPr lang="en-US" altLang="en-US" i="1"/>
          </a:p>
        </p:txBody>
      </p:sp>
      <p:sp>
        <p:nvSpPr>
          <p:cNvPr id="11274" name="AutoShape 10">
            <a:extLst>
              <a:ext uri="{FF2B5EF4-FFF2-40B4-BE49-F238E27FC236}">
                <a16:creationId xmlns:a16="http://schemas.microsoft.com/office/drawing/2014/main" id="{8ECDEC75-68E6-EE4D-B070-BBF6F4E0FB31}"/>
              </a:ext>
            </a:extLst>
          </p:cNvPr>
          <p:cNvSpPr>
            <a:spLocks noChangeArrowheads="1"/>
          </p:cNvSpPr>
          <p:nvPr/>
        </p:nvSpPr>
        <p:spPr bwMode="auto">
          <a:xfrm rot="-5400000">
            <a:off x="8115300" y="1790700"/>
            <a:ext cx="685800" cy="152400"/>
          </a:xfrm>
          <a:prstGeom prst="leftArrow">
            <a:avLst>
              <a:gd name="adj1" fmla="val 50000"/>
              <a:gd name="adj2" fmla="val 112500"/>
            </a:avLst>
          </a:prstGeom>
          <a:solidFill>
            <a:srgbClr val="336699"/>
          </a:solidFill>
          <a:ln w="9525">
            <a:solidFill>
              <a:schemeClr val="tx2"/>
            </a:solidFill>
            <a:miter lim="800000"/>
            <a:headEnd/>
            <a:tailEnd/>
          </a:ln>
        </p:spPr>
        <p:txBody>
          <a:bodyPr vert="eaVert" wrap="none" anchor="ctr"/>
          <a:lstStyle>
            <a:lvl1pPr eaLnBrk="0" hangingPunct="0">
              <a:defRPr sz="1600">
                <a:solidFill>
                  <a:schemeClr val="tx1"/>
                </a:solidFill>
                <a:latin typeface="Verdana" panose="020B0604030504040204" pitchFamily="34" charset="0"/>
              </a:defRPr>
            </a:lvl1pPr>
            <a:lvl2pPr marL="742950" indent="-285750" eaLnBrk="0" hangingPunct="0">
              <a:defRPr sz="1600">
                <a:solidFill>
                  <a:schemeClr val="tx1"/>
                </a:solidFill>
                <a:latin typeface="Verdana" panose="020B0604030504040204" pitchFamily="34" charset="0"/>
              </a:defRPr>
            </a:lvl2pPr>
            <a:lvl3pPr marL="1143000" indent="-228600" eaLnBrk="0" hangingPunct="0">
              <a:defRPr sz="1600">
                <a:solidFill>
                  <a:schemeClr val="tx1"/>
                </a:solidFill>
                <a:latin typeface="Verdana" panose="020B0604030504040204" pitchFamily="34" charset="0"/>
              </a:defRPr>
            </a:lvl3pPr>
            <a:lvl4pPr marL="1600200" indent="-228600" eaLnBrk="0" hangingPunct="0">
              <a:defRPr sz="1600">
                <a:solidFill>
                  <a:schemeClr val="tx1"/>
                </a:solidFill>
                <a:latin typeface="Verdana" panose="020B0604030504040204" pitchFamily="34" charset="0"/>
              </a:defRPr>
            </a:lvl4pPr>
            <a:lvl5pPr marL="2057400" indent="-228600" eaLnBrk="0" hangingPunct="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1273"/>
                                        </p:tgtEl>
                                        <p:attrNameLst>
                                          <p:attrName>style.visibility</p:attrName>
                                        </p:attrNameLst>
                                      </p:cBhvr>
                                      <p:to>
                                        <p:strVal val="visible"/>
                                      </p:to>
                                    </p:set>
                                    <p:anim calcmode="lin" valueType="num">
                                      <p:cBhvr>
                                        <p:cTn id="7" dur="500" fill="hold"/>
                                        <p:tgtEl>
                                          <p:spTgt spid="11273"/>
                                        </p:tgtEl>
                                        <p:attrNameLst>
                                          <p:attrName>ppt_w</p:attrName>
                                        </p:attrNameLst>
                                      </p:cBhvr>
                                      <p:tavLst>
                                        <p:tav tm="0">
                                          <p:val>
                                            <p:fltVal val="0"/>
                                          </p:val>
                                        </p:tav>
                                        <p:tav tm="100000">
                                          <p:val>
                                            <p:strVal val="#ppt_w"/>
                                          </p:val>
                                        </p:tav>
                                      </p:tavLst>
                                    </p:anim>
                                    <p:anim calcmode="lin" valueType="num">
                                      <p:cBhvr>
                                        <p:cTn id="8" dur="500" fill="hold"/>
                                        <p:tgtEl>
                                          <p:spTgt spid="11273"/>
                                        </p:tgtEl>
                                        <p:attrNameLst>
                                          <p:attrName>ppt_h</p:attrName>
                                        </p:attrNameLst>
                                      </p:cBhvr>
                                      <p:tavLst>
                                        <p:tav tm="0">
                                          <p:val>
                                            <p:fltVal val="0"/>
                                          </p:val>
                                        </p:tav>
                                        <p:tav tm="100000">
                                          <p:val>
                                            <p:strVal val="#ppt_h"/>
                                          </p:val>
                                        </p:tav>
                                      </p:tavLst>
                                    </p:anim>
                                    <p:animEffect transition="in" filter="fade">
                                      <p:cBhvr>
                                        <p:cTn id="9" dur="500"/>
                                        <p:tgtEl>
                                          <p:spTgt spid="11273"/>
                                        </p:tgtEl>
                                      </p:cBhvr>
                                    </p:animEffect>
                                  </p:childTnLst>
                                </p:cTn>
                              </p:par>
                              <p:par>
                                <p:cTn id="10" presetID="2" presetClass="entr" presetSubtype="1" decel="50000" fill="hold" grpId="0" nodeType="withEffect">
                                  <p:stCondLst>
                                    <p:cond delay="0"/>
                                  </p:stCondLst>
                                  <p:childTnLst>
                                    <p:set>
                                      <p:cBhvr>
                                        <p:cTn id="11" dur="1" fill="hold">
                                          <p:stCondLst>
                                            <p:cond delay="0"/>
                                          </p:stCondLst>
                                        </p:cTn>
                                        <p:tgtEl>
                                          <p:spTgt spid="11274"/>
                                        </p:tgtEl>
                                        <p:attrNameLst>
                                          <p:attrName>style.visibility</p:attrName>
                                        </p:attrNameLst>
                                      </p:cBhvr>
                                      <p:to>
                                        <p:strVal val="visible"/>
                                      </p:to>
                                    </p:set>
                                    <p:anim calcmode="lin" valueType="num">
                                      <p:cBhvr additive="base">
                                        <p:cTn id="12" dur="500" fill="hold"/>
                                        <p:tgtEl>
                                          <p:spTgt spid="11274"/>
                                        </p:tgtEl>
                                        <p:attrNameLst>
                                          <p:attrName>ppt_x</p:attrName>
                                        </p:attrNameLst>
                                      </p:cBhvr>
                                      <p:tavLst>
                                        <p:tav tm="0">
                                          <p:val>
                                            <p:strVal val="#ppt_x"/>
                                          </p:val>
                                        </p:tav>
                                        <p:tav tm="100000">
                                          <p:val>
                                            <p:strVal val="#ppt_x"/>
                                          </p:val>
                                        </p:tav>
                                      </p:tavLst>
                                    </p:anim>
                                    <p:anim calcmode="lin" valueType="num">
                                      <p:cBhvr additive="base">
                                        <p:cTn id="13" dur="500" fill="hold"/>
                                        <p:tgtEl>
                                          <p:spTgt spid="112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animBg="1"/>
      <p:bldP spid="11274"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9300</TotalTime>
  <Words>2184</Words>
  <Application>Microsoft Office PowerPoint</Application>
  <PresentationFormat>On-screen Show (4:3)</PresentationFormat>
  <Paragraphs>116</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Verdana</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AndreaMcKnight</dc:creator>
  <cp:lastModifiedBy>Colin Chambers</cp:lastModifiedBy>
  <cp:revision>156</cp:revision>
  <dcterms:created xsi:type="dcterms:W3CDTF">2009-03-17T15:41:02Z</dcterms:created>
  <dcterms:modified xsi:type="dcterms:W3CDTF">2018-09-13T19:58:07Z</dcterms:modified>
</cp:coreProperties>
</file>