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Default Extension="vml" ContentType="application/vnd.openxmlformats-officedocument.vmlDrawing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slides/slide75.xml" ContentType="application/vnd.openxmlformats-officedocument.presentationml.slide+xml"/>
  <Override PartName="/ppt/slides/slide85.xml" ContentType="application/vnd.openxmlformats-officedocument.presentationml.slide+xml"/>
  <Override PartName="/ppt/embeddings/oleObject1.bin" ContentType="application/vnd.openxmlformats-officedocument.oleObject"/>
  <Override PartName="/ppt/slides/slide95.xml" ContentType="application/vnd.openxmlformats-officedocument.presentationml.slide+xml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80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90.xml" ContentType="application/vnd.openxmlformats-officedocument.presentationml.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s/slide76.xml" ContentType="application/vnd.openxmlformats-officedocument.presentationml.slide+xml"/>
  <Override PartName="/ppt/slides/slide86.xml" ContentType="application/vnd.openxmlformats-officedocument.presentationml.slide+xml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tableStyles.xml" ContentType="application/vnd.openxmlformats-officedocument.presentationml.tableStyles+xml"/>
  <Override PartName="/ppt/slides/slide43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81.xml" ContentType="application/vnd.openxmlformats-officedocument.presentationml.slide+xml"/>
  <Override PartName="/ppt/slides/slide49.xml" ContentType="application/vnd.openxmlformats-officedocument.presentationml.slide+xml"/>
  <Override PartName="/ppt/slides/slide58.xml" ContentType="application/vnd.openxmlformats-officedocument.presentationml.slide+xml"/>
  <Override PartName="/ppt/slides/slide91.xml" ContentType="application/vnd.openxmlformats-officedocument.presentationml.slide+xml"/>
  <Override PartName="/docProps/core.xml" ContentType="application/vnd.openxmlformats-package.core-properties+xml"/>
  <Override PartName="/ppt/slides/slide6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7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82.xml" ContentType="application/vnd.openxmlformats-officedocument.presentationml.slide+xml"/>
  <Override PartName="/ppt/slides/slide92.xml" ContentType="application/vnd.openxmlformats-officedocument.presentationml.slide+xml"/>
  <Override PartName="/ppt/slides/slide59.xml" ContentType="application/vnd.openxmlformats-officedocument.presentationml.slide+xml"/>
  <Override PartName="/ppt/slides/slide100.xml" ContentType="application/vnd.openxmlformats-officedocument.presentationml.slide+xml"/>
  <Override PartName="/ppt/slides/slide6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8.xml" ContentType="application/vnd.openxmlformats-officedocument.presentationml.slide+xml"/>
  <Override PartName="/ppt/slides/slide10.xml" ContentType="application/vnd.openxmlformats-officedocument.presentationml.slide+xml"/>
  <Override PartName="/ppt/slides/slide88.xml" ContentType="application/vnd.openxmlformats-officedocument.presentationml.slide+xml"/>
  <Override PartName="/ppt/slides/slide20.xml" ContentType="application/vnd.openxmlformats-officedocument.presentationml.slide+xml"/>
  <Override PartName="/ppt/slides/slide97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Override PartName="/ppt/embeddings/Microsoft_Equation1.bin" ContentType="application/vnd.openxmlformats-officedocument.oleObject"/>
  <Override PartName="/ppt/slides/slide26.xml" ContentType="application/vnd.openxmlformats-officedocument.presentationml.slide+xml"/>
  <Default Extension="rels" ContentType="application/vnd.openxmlformats-package.relationships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notesSlides/notesSlide43.xml" ContentType="application/vnd.openxmlformats-officedocument.presentationml.notesSlide+xml"/>
  <Override PartName="/ppt/slideLayouts/slideLayout8.xml" ContentType="application/vnd.openxmlformats-officedocument.presentationml.slideLayout+xml"/>
  <Default Extension="wmf" ContentType="image/x-wmf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s/slide73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9.xml" ContentType="application/vnd.openxmlformats-officedocument.presentationml.notesSlide+xml"/>
  <Override PartName="/ppt/slides/slide83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89.xml" ContentType="application/vnd.openxmlformats-officedocument.presentationml.slide+xml"/>
  <Override PartName="/ppt/slides/slide21.xml" ContentType="application/vnd.openxmlformats-officedocument.presentationml.slide+xml"/>
  <Override PartName="/ppt/slides/slide98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embeddings/Microsoft_Equation2.bin" ContentType="application/vnd.openxmlformats-officedocument.oleObject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74.xml" ContentType="application/vnd.openxmlformats-officedocument.presentationml.slide+xml"/>
  <Override PartName="/ppt/slides/slide84.xml" ContentType="application/vnd.openxmlformats-officedocument.presentationml.slide+xml"/>
  <Override PartName="/ppt/slides/slide94.xml" ContentType="application/vnd.openxmlformats-officedocument.presentationml.slide+xml"/>
  <Override PartName="/ppt/slides/slide102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9" r:id="rId32"/>
    <p:sldId id="288" r:id="rId33"/>
    <p:sldId id="289" r:id="rId34"/>
    <p:sldId id="300" r:id="rId35"/>
    <p:sldId id="301" r:id="rId36"/>
    <p:sldId id="302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345" r:id="rId74"/>
    <p:sldId id="346" r:id="rId75"/>
    <p:sldId id="347" r:id="rId76"/>
    <p:sldId id="348" r:id="rId77"/>
    <p:sldId id="303" r:id="rId78"/>
    <p:sldId id="304" r:id="rId79"/>
    <p:sldId id="305" r:id="rId80"/>
    <p:sldId id="306" r:id="rId81"/>
    <p:sldId id="307" r:id="rId82"/>
    <p:sldId id="308" r:id="rId83"/>
    <p:sldId id="291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9" r:id="rId93"/>
    <p:sldId id="360" r:id="rId94"/>
    <p:sldId id="357" r:id="rId95"/>
    <p:sldId id="358" r:id="rId96"/>
    <p:sldId id="292" r:id="rId97"/>
    <p:sldId id="293" r:id="rId98"/>
    <p:sldId id="294" r:id="rId99"/>
    <p:sldId id="295" r:id="rId100"/>
    <p:sldId id="296" r:id="rId101"/>
    <p:sldId id="298" r:id="rId102"/>
    <p:sldId id="297" r:id="rId10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2E521"/>
    <a:srgbClr val="0C2444"/>
    <a:srgbClr val="981A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notesMaster" Target="notesMasters/notesMaster1.xml"/><Relationship Id="rId105" Type="http://schemas.openxmlformats.org/officeDocument/2006/relationships/printerSettings" Target="printerSettings/printerSettings1.bin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9253E-18FD-4341-9E57-FDC953CE60D0}" type="datetimeFigureOut">
              <a:rPr lang="en-US" smtClean="0"/>
              <a:t>9/5/14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53D35-5BFB-6F47-9579-9F594841C1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D4EE0-6108-44EB-B3FB-90B8354DD9B0}" type="slidenum">
              <a:rPr lang="he-IL"/>
              <a:pPr/>
              <a:t>31</a:t>
            </a:fld>
            <a:endParaRPr lang="en-US"/>
          </a:p>
        </p:txBody>
      </p:sp>
      <p:sp>
        <p:nvSpPr>
          <p:cNvPr id="105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3378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3F7E0-6A22-4CB1-9AE7-647F4199754F}" type="slidenum">
              <a:rPr lang="he-IL"/>
              <a:pPr/>
              <a:t>34</a:t>
            </a:fld>
            <a:endParaRPr lang="en-US"/>
          </a:p>
        </p:txBody>
      </p:sp>
      <p:sp>
        <p:nvSpPr>
          <p:cNvPr id="106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99531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DFDF9-7ECC-4609-9F5E-E769AB42DAC8}" type="slidenum">
              <a:rPr lang="he-IL"/>
              <a:pPr/>
              <a:t>35</a:t>
            </a:fld>
            <a:endParaRPr lang="en-US"/>
          </a:p>
        </p:txBody>
      </p:sp>
      <p:sp>
        <p:nvSpPr>
          <p:cNvPr id="113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78545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77DADC-66D4-488A-9041-DD1B6B01D37B}" type="slidenum">
              <a:rPr lang="he-IL"/>
              <a:pPr/>
              <a:t>36</a:t>
            </a:fld>
            <a:endParaRPr lang="en-US"/>
          </a:p>
        </p:txBody>
      </p:sp>
      <p:sp>
        <p:nvSpPr>
          <p:cNvPr id="111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37860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603B2F-9428-41B1-A7AA-99221650E5B1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7FC88D-9893-4BCC-A5CF-DF309756826F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801D19-E94B-479F-BDFF-74539A992EB7}" type="slidenum">
              <a:rPr lang="he-IL"/>
              <a:pPr/>
              <a:t>101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2384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5B0F-80CA-F84E-B4E5-06E19B557CA5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FE70-BB13-A84D-A619-F882FAF94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5B0F-80CA-F84E-B4E5-06E19B557CA5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FE70-BB13-A84D-A619-F882FAF94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5B0F-80CA-F84E-B4E5-06E19B557CA5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FE70-BB13-A84D-A619-F882FAF94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5B0F-80CA-F84E-B4E5-06E19B557CA5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FE70-BB13-A84D-A619-F882FAF94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5B0F-80CA-F84E-B4E5-06E19B557CA5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FE70-BB13-A84D-A619-F882FAF94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5B0F-80CA-F84E-B4E5-06E19B557CA5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FE70-BB13-A84D-A619-F882FAF94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5B0F-80CA-F84E-B4E5-06E19B557CA5}" type="datetimeFigureOut">
              <a:rPr lang="en-US" smtClean="0"/>
              <a:t>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FE70-BB13-A84D-A619-F882FAF94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5B0F-80CA-F84E-B4E5-06E19B557CA5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FE70-BB13-A84D-A619-F882FAF94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5B0F-80CA-F84E-B4E5-06E19B557CA5}" type="datetimeFigureOut">
              <a:rPr lang="en-US" smtClean="0"/>
              <a:t>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FE70-BB13-A84D-A619-F882FAF94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5B0F-80CA-F84E-B4E5-06E19B557CA5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FE70-BB13-A84D-A619-F882FAF94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5B0F-80CA-F84E-B4E5-06E19B557CA5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FE70-BB13-A84D-A619-F882FAF94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85B0F-80CA-F84E-B4E5-06E19B557CA5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EFE70-BB13-A84D-A619-F882FAF945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Microsoft_Equation2.bin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+mj-lt"/>
                <a:cs typeface=""/>
              </a:rPr>
              <a:t>COL 106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"/>
              </a:rPr>
              <a:t>Shweta Agrawal,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"/>
              </a:rPr>
              <a:t>Amit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"/>
              </a:rPr>
              <a:t> Kumar</a:t>
            </a: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  <a:latin typeface="+mj-lt"/>
              <a:cs typeface=""/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"/>
              </a:rPr>
              <a:t>Slide Courtesy : Linda Shapiro,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"/>
              </a:rPr>
              <a:t>Uwash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+mj-lt"/>
              <a:cs typeface=""/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"/>
              </a:rPr>
              <a:t>Douglas W. Harder,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"/>
              </a:rPr>
              <a:t>UWaterloo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+mj-lt"/>
              <a:cs typeface="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6029-B8A0-8843-965C-F0390EB55F85}" type="slidenum">
              <a:rPr lang="en-US"/>
              <a:pPr/>
              <a:t>10</a:t>
            </a:fld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“Find”  an Element in an Array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221724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Data records can be stored in arrays.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A[0] = {“CHEM 110”, Size 89}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A[3] = {“CSE 142”, Size 251}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A[17] = {“CSE 373”, Size 85}</a:t>
            </a:r>
          </a:p>
          <a:p>
            <a:pPr>
              <a:lnSpc>
                <a:spcPct val="90000"/>
              </a:lnSpc>
            </a:pPr>
            <a:r>
              <a:rPr lang="en-US" dirty="0"/>
              <a:t>Class size for CSE 373?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990000"/>
                </a:solidFill>
              </a:rPr>
              <a:t>Linear search the array – O(N) worst case time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990000"/>
                </a:solidFill>
              </a:rPr>
              <a:t>Binary search - </a:t>
            </a:r>
            <a:r>
              <a:rPr lang="en-US" dirty="0" err="1">
                <a:solidFill>
                  <a:srgbClr val="990000"/>
                </a:solidFill>
              </a:rPr>
              <a:t>O(log</a:t>
            </a:r>
            <a:r>
              <a:rPr lang="en-US" dirty="0">
                <a:solidFill>
                  <a:srgbClr val="990000"/>
                </a:solidFill>
              </a:rPr>
              <a:t> N) worst case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676400" y="16764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Key</a:t>
            </a: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2362200" y="1904999"/>
            <a:ext cx="762000" cy="921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4876800" y="167640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element</a:t>
            </a: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H="1">
            <a:off x="5229590" y="1981200"/>
            <a:ext cx="256810" cy="8454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Rehashing Example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83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Open hashing – h</a:t>
            </a:r>
            <a:r>
              <a:rPr lang="en-US" sz="2800" baseline="-25000"/>
              <a:t>1</a:t>
            </a:r>
            <a:r>
              <a:rPr lang="en-US" sz="2800"/>
              <a:t>(x) = x mod 5 rehashes to h</a:t>
            </a:r>
            <a:r>
              <a:rPr lang="en-US" sz="2800" baseline="-25000"/>
              <a:t>2</a:t>
            </a:r>
            <a:r>
              <a:rPr lang="en-US" sz="2800"/>
              <a:t>(x) = x mod 11.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2835275" y="33416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3292475" y="33416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3749675" y="33416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4206875" y="33416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4664075" y="33416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743200" y="2971800"/>
            <a:ext cx="2217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 0    1    2     3     4</a:t>
            </a: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2759075" y="3646488"/>
            <a:ext cx="1866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AutoNum type="arabicPlain" startAt="25"/>
            </a:pPr>
            <a:r>
              <a:rPr lang="en-US"/>
              <a:t>      37   83</a:t>
            </a:r>
          </a:p>
          <a:p>
            <a:pPr marL="457200" indent="-457200"/>
            <a:r>
              <a:rPr lang="en-US"/>
              <a:t>             52   98</a:t>
            </a: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1524000" y="3276600"/>
            <a:ext cx="565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ym typeface="Symbol" pitchFamily="-101" charset="2"/>
              </a:rPr>
              <a:t>L= </a:t>
            </a:r>
            <a:r>
              <a:rPr lang="en-US" dirty="0">
                <a:sym typeface="Symbol" pitchFamily="-101" charset="2"/>
              </a:rPr>
              <a:t>1</a:t>
            </a:r>
            <a:endParaRPr lang="en-US" dirty="0"/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1981200" y="5029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25" name="Rectangle 13"/>
          <p:cNvSpPr>
            <a:spLocks noChangeArrowheads="1"/>
          </p:cNvSpPr>
          <p:nvPr/>
        </p:nvSpPr>
        <p:spPr bwMode="auto">
          <a:xfrm>
            <a:off x="2438400" y="5029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26" name="Rectangle 14"/>
          <p:cNvSpPr>
            <a:spLocks noChangeArrowheads="1"/>
          </p:cNvSpPr>
          <p:nvPr/>
        </p:nvSpPr>
        <p:spPr bwMode="auto">
          <a:xfrm>
            <a:off x="2895600" y="5029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27" name="Rectangle 15"/>
          <p:cNvSpPr>
            <a:spLocks noChangeArrowheads="1"/>
          </p:cNvSpPr>
          <p:nvPr/>
        </p:nvSpPr>
        <p:spPr bwMode="auto">
          <a:xfrm>
            <a:off x="3352800" y="5029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28" name="Rectangle 16"/>
          <p:cNvSpPr>
            <a:spLocks noChangeArrowheads="1"/>
          </p:cNvSpPr>
          <p:nvPr/>
        </p:nvSpPr>
        <p:spPr bwMode="auto">
          <a:xfrm>
            <a:off x="3810000" y="5029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1889125" y="4659313"/>
            <a:ext cx="5092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 0    1    2     3     4    5     6    7     8    9     10</a:t>
            </a: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4267200" y="5029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4724400" y="5029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32" name="Rectangle 20"/>
          <p:cNvSpPr>
            <a:spLocks noChangeArrowheads="1"/>
          </p:cNvSpPr>
          <p:nvPr/>
        </p:nvSpPr>
        <p:spPr bwMode="auto">
          <a:xfrm>
            <a:off x="5181600" y="5029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33" name="Rectangle 21"/>
          <p:cNvSpPr>
            <a:spLocks noChangeArrowheads="1"/>
          </p:cNvSpPr>
          <p:nvPr/>
        </p:nvSpPr>
        <p:spPr bwMode="auto">
          <a:xfrm>
            <a:off x="5638800" y="5029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34" name="Rectangle 22"/>
          <p:cNvSpPr>
            <a:spLocks noChangeArrowheads="1"/>
          </p:cNvSpPr>
          <p:nvPr/>
        </p:nvSpPr>
        <p:spPr bwMode="auto">
          <a:xfrm>
            <a:off x="6096000" y="5029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35" name="Rectangle 23"/>
          <p:cNvSpPr>
            <a:spLocks noChangeArrowheads="1"/>
          </p:cNvSpPr>
          <p:nvPr/>
        </p:nvSpPr>
        <p:spPr bwMode="auto">
          <a:xfrm>
            <a:off x="6553200" y="5029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36" name="Text Box 24"/>
          <p:cNvSpPr txBox="1">
            <a:spLocks noChangeArrowheads="1"/>
          </p:cNvSpPr>
          <p:nvPr/>
        </p:nvSpPr>
        <p:spPr bwMode="auto">
          <a:xfrm>
            <a:off x="3276600" y="5334000"/>
            <a:ext cx="365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AutoNum type="arabicPlain" startAt="25"/>
            </a:pPr>
            <a:r>
              <a:rPr lang="en-US"/>
              <a:t>37         83         52         98</a:t>
            </a:r>
          </a:p>
        </p:txBody>
      </p:sp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762000" y="5029200"/>
            <a:ext cx="9411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pitchFamily="-101" charset="2"/>
              </a:rPr>
              <a:t>L</a:t>
            </a:r>
            <a:r>
              <a:rPr lang="en-US" dirty="0" smtClean="0">
                <a:sym typeface="Symbol" pitchFamily="-101" charset="2"/>
              </a:rPr>
              <a:t> </a:t>
            </a:r>
            <a:r>
              <a:rPr lang="en-US" dirty="0">
                <a:sym typeface="Symbol" pitchFamily="-101" charset="2"/>
              </a:rPr>
              <a:t>= 5/11</a:t>
            </a:r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Rehashing Picture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91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Starting with table of size </a:t>
            </a:r>
            <a:r>
              <a:rPr lang="en-US" dirty="0">
                <a:solidFill>
                  <a:srgbClr val="006600"/>
                </a:solidFill>
              </a:rPr>
              <a:t>2</a:t>
            </a:r>
            <a:r>
              <a:rPr lang="en-US" dirty="0"/>
              <a:t>, double when load factor </a:t>
            </a:r>
            <a:r>
              <a:rPr lang="en-US" dirty="0">
                <a:solidFill>
                  <a:srgbClr val="006600"/>
                </a:solidFill>
              </a:rPr>
              <a:t>&gt; </a:t>
            </a:r>
            <a:r>
              <a:rPr lang="en-US" dirty="0" smtClean="0">
                <a:solidFill>
                  <a:srgbClr val="006600"/>
                </a:solidFill>
              </a:rPr>
              <a:t>1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11430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53" name="Rectangle 5"/>
          <p:cNvSpPr>
            <a:spLocks noChangeArrowheads="1"/>
          </p:cNvSpPr>
          <p:nvPr/>
        </p:nvSpPr>
        <p:spPr bwMode="auto">
          <a:xfrm>
            <a:off x="14478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17526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55" name="Rectangle 7"/>
          <p:cNvSpPr>
            <a:spLocks noChangeArrowheads="1"/>
          </p:cNvSpPr>
          <p:nvPr/>
        </p:nvSpPr>
        <p:spPr bwMode="auto">
          <a:xfrm>
            <a:off x="20574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56" name="Rectangle 8"/>
          <p:cNvSpPr>
            <a:spLocks noChangeArrowheads="1"/>
          </p:cNvSpPr>
          <p:nvPr/>
        </p:nvSpPr>
        <p:spPr bwMode="auto">
          <a:xfrm>
            <a:off x="23622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57" name="Rectangle 9"/>
          <p:cNvSpPr>
            <a:spLocks noChangeArrowheads="1"/>
          </p:cNvSpPr>
          <p:nvPr/>
        </p:nvSpPr>
        <p:spPr bwMode="auto">
          <a:xfrm>
            <a:off x="26670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58" name="Rectangle 10"/>
          <p:cNvSpPr>
            <a:spLocks noChangeArrowheads="1"/>
          </p:cNvSpPr>
          <p:nvPr/>
        </p:nvSpPr>
        <p:spPr bwMode="auto">
          <a:xfrm>
            <a:off x="29718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59" name="Rectangle 11"/>
          <p:cNvSpPr>
            <a:spLocks noChangeArrowheads="1"/>
          </p:cNvSpPr>
          <p:nvPr/>
        </p:nvSpPr>
        <p:spPr bwMode="auto">
          <a:xfrm>
            <a:off x="32766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60" name="Rectangle 12"/>
          <p:cNvSpPr>
            <a:spLocks noChangeArrowheads="1"/>
          </p:cNvSpPr>
          <p:nvPr/>
        </p:nvSpPr>
        <p:spPr bwMode="auto">
          <a:xfrm>
            <a:off x="35814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61" name="Rectangle 13"/>
          <p:cNvSpPr>
            <a:spLocks noChangeArrowheads="1"/>
          </p:cNvSpPr>
          <p:nvPr/>
        </p:nvSpPr>
        <p:spPr bwMode="auto">
          <a:xfrm>
            <a:off x="38862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62" name="Rectangle 14"/>
          <p:cNvSpPr>
            <a:spLocks noChangeArrowheads="1"/>
          </p:cNvSpPr>
          <p:nvPr/>
        </p:nvSpPr>
        <p:spPr bwMode="auto">
          <a:xfrm>
            <a:off x="41910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63" name="Rectangle 15"/>
          <p:cNvSpPr>
            <a:spLocks noChangeArrowheads="1"/>
          </p:cNvSpPr>
          <p:nvPr/>
        </p:nvSpPr>
        <p:spPr bwMode="auto">
          <a:xfrm>
            <a:off x="44958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64" name="Rectangle 16"/>
          <p:cNvSpPr>
            <a:spLocks noChangeArrowheads="1"/>
          </p:cNvSpPr>
          <p:nvPr/>
        </p:nvSpPr>
        <p:spPr bwMode="auto">
          <a:xfrm>
            <a:off x="48006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65" name="Rectangle 17"/>
          <p:cNvSpPr>
            <a:spLocks noChangeArrowheads="1"/>
          </p:cNvSpPr>
          <p:nvPr/>
        </p:nvSpPr>
        <p:spPr bwMode="auto">
          <a:xfrm>
            <a:off x="51054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66" name="Rectangle 18"/>
          <p:cNvSpPr>
            <a:spLocks noChangeArrowheads="1"/>
          </p:cNvSpPr>
          <p:nvPr/>
        </p:nvSpPr>
        <p:spPr bwMode="auto">
          <a:xfrm>
            <a:off x="54102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67" name="Rectangle 19"/>
          <p:cNvSpPr>
            <a:spLocks noChangeArrowheads="1"/>
          </p:cNvSpPr>
          <p:nvPr/>
        </p:nvSpPr>
        <p:spPr bwMode="auto">
          <a:xfrm>
            <a:off x="57150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68" name="Rectangle 20"/>
          <p:cNvSpPr>
            <a:spLocks noChangeArrowheads="1"/>
          </p:cNvSpPr>
          <p:nvPr/>
        </p:nvSpPr>
        <p:spPr bwMode="auto">
          <a:xfrm>
            <a:off x="60198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69" name="Rectangle 21"/>
          <p:cNvSpPr>
            <a:spLocks noChangeArrowheads="1"/>
          </p:cNvSpPr>
          <p:nvPr/>
        </p:nvSpPr>
        <p:spPr bwMode="auto">
          <a:xfrm>
            <a:off x="63246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70" name="Rectangle 22"/>
          <p:cNvSpPr>
            <a:spLocks noChangeArrowheads="1"/>
          </p:cNvSpPr>
          <p:nvPr/>
        </p:nvSpPr>
        <p:spPr bwMode="auto">
          <a:xfrm>
            <a:off x="66294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71" name="Rectangle 23"/>
          <p:cNvSpPr>
            <a:spLocks noChangeArrowheads="1"/>
          </p:cNvSpPr>
          <p:nvPr/>
        </p:nvSpPr>
        <p:spPr bwMode="auto">
          <a:xfrm>
            <a:off x="69342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72" name="Rectangle 24"/>
          <p:cNvSpPr>
            <a:spLocks noChangeArrowheads="1"/>
          </p:cNvSpPr>
          <p:nvPr/>
        </p:nvSpPr>
        <p:spPr bwMode="auto">
          <a:xfrm>
            <a:off x="72390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73" name="Rectangle 25"/>
          <p:cNvSpPr>
            <a:spLocks noChangeArrowheads="1"/>
          </p:cNvSpPr>
          <p:nvPr/>
        </p:nvSpPr>
        <p:spPr bwMode="auto">
          <a:xfrm>
            <a:off x="75438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74" name="Rectangle 26"/>
          <p:cNvSpPr>
            <a:spLocks noChangeArrowheads="1"/>
          </p:cNvSpPr>
          <p:nvPr/>
        </p:nvSpPr>
        <p:spPr bwMode="auto">
          <a:xfrm>
            <a:off x="78486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75" name="Rectangle 27"/>
          <p:cNvSpPr>
            <a:spLocks noChangeArrowheads="1"/>
          </p:cNvSpPr>
          <p:nvPr/>
        </p:nvSpPr>
        <p:spPr bwMode="auto">
          <a:xfrm>
            <a:off x="8153400" y="5334000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76" name="Text Box 28"/>
          <p:cNvSpPr txBox="1">
            <a:spLocks noChangeArrowheads="1"/>
          </p:cNvSpPr>
          <p:nvPr/>
        </p:nvSpPr>
        <p:spPr bwMode="auto">
          <a:xfrm>
            <a:off x="1050925" y="5470525"/>
            <a:ext cx="749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Arial" pitchFamily="34" charset="0"/>
              </a:rPr>
              <a:t> 1    2   3    4   5    6   7    8  9   10  11 12 13 14  15  16 17 18  19 20  21 23 24  25</a:t>
            </a:r>
          </a:p>
        </p:txBody>
      </p:sp>
      <p:sp>
        <p:nvSpPr>
          <p:cNvPr id="1026077" name="Rectangle 29"/>
          <p:cNvSpPr>
            <a:spLocks noChangeArrowheads="1"/>
          </p:cNvSpPr>
          <p:nvPr/>
        </p:nvSpPr>
        <p:spPr bwMode="auto">
          <a:xfrm>
            <a:off x="1752600" y="51816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78" name="Rectangle 30"/>
          <p:cNvSpPr>
            <a:spLocks noChangeArrowheads="1"/>
          </p:cNvSpPr>
          <p:nvPr/>
        </p:nvSpPr>
        <p:spPr bwMode="auto">
          <a:xfrm>
            <a:off x="1752600" y="50292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79" name="Rectangle 31"/>
          <p:cNvSpPr>
            <a:spLocks noChangeArrowheads="1"/>
          </p:cNvSpPr>
          <p:nvPr/>
        </p:nvSpPr>
        <p:spPr bwMode="auto">
          <a:xfrm>
            <a:off x="2362200" y="51816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80" name="Rectangle 32"/>
          <p:cNvSpPr>
            <a:spLocks noChangeArrowheads="1"/>
          </p:cNvSpPr>
          <p:nvPr/>
        </p:nvSpPr>
        <p:spPr bwMode="auto">
          <a:xfrm>
            <a:off x="2362200" y="50292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81" name="Rectangle 33"/>
          <p:cNvSpPr>
            <a:spLocks noChangeArrowheads="1"/>
          </p:cNvSpPr>
          <p:nvPr/>
        </p:nvSpPr>
        <p:spPr bwMode="auto">
          <a:xfrm>
            <a:off x="2362200" y="48768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82" name="Rectangle 34"/>
          <p:cNvSpPr>
            <a:spLocks noChangeArrowheads="1"/>
          </p:cNvSpPr>
          <p:nvPr/>
        </p:nvSpPr>
        <p:spPr bwMode="auto">
          <a:xfrm>
            <a:off x="2362200" y="47244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83" name="Rectangle 35"/>
          <p:cNvSpPr>
            <a:spLocks noChangeArrowheads="1"/>
          </p:cNvSpPr>
          <p:nvPr/>
        </p:nvSpPr>
        <p:spPr bwMode="auto">
          <a:xfrm>
            <a:off x="3581400" y="51816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84" name="Rectangle 36"/>
          <p:cNvSpPr>
            <a:spLocks noChangeArrowheads="1"/>
          </p:cNvSpPr>
          <p:nvPr/>
        </p:nvSpPr>
        <p:spPr bwMode="auto">
          <a:xfrm>
            <a:off x="3581400" y="50292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85" name="Rectangle 37"/>
          <p:cNvSpPr>
            <a:spLocks noChangeArrowheads="1"/>
          </p:cNvSpPr>
          <p:nvPr/>
        </p:nvSpPr>
        <p:spPr bwMode="auto">
          <a:xfrm>
            <a:off x="3581400" y="48768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86" name="Rectangle 38"/>
          <p:cNvSpPr>
            <a:spLocks noChangeArrowheads="1"/>
          </p:cNvSpPr>
          <p:nvPr/>
        </p:nvSpPr>
        <p:spPr bwMode="auto">
          <a:xfrm>
            <a:off x="3581400" y="47244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87" name="Rectangle 39"/>
          <p:cNvSpPr>
            <a:spLocks noChangeArrowheads="1"/>
          </p:cNvSpPr>
          <p:nvPr/>
        </p:nvSpPr>
        <p:spPr bwMode="auto">
          <a:xfrm>
            <a:off x="3581400" y="45720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88" name="Rectangle 40"/>
          <p:cNvSpPr>
            <a:spLocks noChangeArrowheads="1"/>
          </p:cNvSpPr>
          <p:nvPr/>
        </p:nvSpPr>
        <p:spPr bwMode="auto">
          <a:xfrm>
            <a:off x="3581400" y="44196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89" name="Rectangle 41"/>
          <p:cNvSpPr>
            <a:spLocks noChangeArrowheads="1"/>
          </p:cNvSpPr>
          <p:nvPr/>
        </p:nvSpPr>
        <p:spPr bwMode="auto">
          <a:xfrm>
            <a:off x="3581400" y="42672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90" name="Rectangle 42"/>
          <p:cNvSpPr>
            <a:spLocks noChangeArrowheads="1"/>
          </p:cNvSpPr>
          <p:nvPr/>
        </p:nvSpPr>
        <p:spPr bwMode="auto">
          <a:xfrm>
            <a:off x="3581400" y="41148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91" name="Rectangle 43"/>
          <p:cNvSpPr>
            <a:spLocks noChangeArrowheads="1"/>
          </p:cNvSpPr>
          <p:nvPr/>
        </p:nvSpPr>
        <p:spPr bwMode="auto">
          <a:xfrm>
            <a:off x="6019800" y="51816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92" name="Rectangle 44"/>
          <p:cNvSpPr>
            <a:spLocks noChangeArrowheads="1"/>
          </p:cNvSpPr>
          <p:nvPr/>
        </p:nvSpPr>
        <p:spPr bwMode="auto">
          <a:xfrm>
            <a:off x="6019800" y="50292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93" name="Rectangle 45"/>
          <p:cNvSpPr>
            <a:spLocks noChangeArrowheads="1"/>
          </p:cNvSpPr>
          <p:nvPr/>
        </p:nvSpPr>
        <p:spPr bwMode="auto">
          <a:xfrm>
            <a:off x="6019800" y="48768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94" name="Rectangle 46"/>
          <p:cNvSpPr>
            <a:spLocks noChangeArrowheads="1"/>
          </p:cNvSpPr>
          <p:nvPr/>
        </p:nvSpPr>
        <p:spPr bwMode="auto">
          <a:xfrm>
            <a:off x="6019800" y="47244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95" name="Rectangle 47"/>
          <p:cNvSpPr>
            <a:spLocks noChangeArrowheads="1"/>
          </p:cNvSpPr>
          <p:nvPr/>
        </p:nvSpPr>
        <p:spPr bwMode="auto">
          <a:xfrm>
            <a:off x="6019800" y="45720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96" name="Rectangle 48"/>
          <p:cNvSpPr>
            <a:spLocks noChangeArrowheads="1"/>
          </p:cNvSpPr>
          <p:nvPr/>
        </p:nvSpPr>
        <p:spPr bwMode="auto">
          <a:xfrm>
            <a:off x="6019800" y="44196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97" name="Rectangle 49"/>
          <p:cNvSpPr>
            <a:spLocks noChangeArrowheads="1"/>
          </p:cNvSpPr>
          <p:nvPr/>
        </p:nvSpPr>
        <p:spPr bwMode="auto">
          <a:xfrm>
            <a:off x="6019800" y="42672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98" name="Rectangle 50"/>
          <p:cNvSpPr>
            <a:spLocks noChangeArrowheads="1"/>
          </p:cNvSpPr>
          <p:nvPr/>
        </p:nvSpPr>
        <p:spPr bwMode="auto">
          <a:xfrm>
            <a:off x="6019800" y="41148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099" name="Rectangle 51"/>
          <p:cNvSpPr>
            <a:spLocks noChangeArrowheads="1"/>
          </p:cNvSpPr>
          <p:nvPr/>
        </p:nvSpPr>
        <p:spPr bwMode="auto">
          <a:xfrm>
            <a:off x="6019800" y="39624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100" name="Rectangle 52"/>
          <p:cNvSpPr>
            <a:spLocks noChangeArrowheads="1"/>
          </p:cNvSpPr>
          <p:nvPr/>
        </p:nvSpPr>
        <p:spPr bwMode="auto">
          <a:xfrm>
            <a:off x="6019800" y="38100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101" name="Rectangle 53"/>
          <p:cNvSpPr>
            <a:spLocks noChangeArrowheads="1"/>
          </p:cNvSpPr>
          <p:nvPr/>
        </p:nvSpPr>
        <p:spPr bwMode="auto">
          <a:xfrm>
            <a:off x="6019800" y="36576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102" name="Rectangle 54"/>
          <p:cNvSpPr>
            <a:spLocks noChangeArrowheads="1"/>
          </p:cNvSpPr>
          <p:nvPr/>
        </p:nvSpPr>
        <p:spPr bwMode="auto">
          <a:xfrm>
            <a:off x="6019800" y="35052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103" name="Rectangle 55"/>
          <p:cNvSpPr>
            <a:spLocks noChangeArrowheads="1"/>
          </p:cNvSpPr>
          <p:nvPr/>
        </p:nvSpPr>
        <p:spPr bwMode="auto">
          <a:xfrm>
            <a:off x="6019800" y="33528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104" name="Rectangle 56"/>
          <p:cNvSpPr>
            <a:spLocks noChangeArrowheads="1"/>
          </p:cNvSpPr>
          <p:nvPr/>
        </p:nvSpPr>
        <p:spPr bwMode="auto">
          <a:xfrm>
            <a:off x="6019800" y="32004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105" name="Rectangle 57"/>
          <p:cNvSpPr>
            <a:spLocks noChangeArrowheads="1"/>
          </p:cNvSpPr>
          <p:nvPr/>
        </p:nvSpPr>
        <p:spPr bwMode="auto">
          <a:xfrm>
            <a:off x="6019800" y="30480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106" name="Rectangle 58"/>
          <p:cNvSpPr>
            <a:spLocks noChangeArrowheads="1"/>
          </p:cNvSpPr>
          <p:nvPr/>
        </p:nvSpPr>
        <p:spPr bwMode="auto">
          <a:xfrm>
            <a:off x="6019800" y="28956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107" name="Rectangle 59"/>
          <p:cNvSpPr>
            <a:spLocks noChangeArrowheads="1"/>
          </p:cNvSpPr>
          <p:nvPr/>
        </p:nvSpPr>
        <p:spPr bwMode="auto">
          <a:xfrm>
            <a:off x="1143000" y="3260725"/>
            <a:ext cx="3048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108" name="Rectangle 60"/>
          <p:cNvSpPr>
            <a:spLocks noChangeArrowheads="1"/>
          </p:cNvSpPr>
          <p:nvPr/>
        </p:nvSpPr>
        <p:spPr bwMode="auto">
          <a:xfrm>
            <a:off x="1143000" y="3565525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26109" name="Text Box 61"/>
          <p:cNvSpPr txBox="1">
            <a:spLocks noChangeArrowheads="1"/>
          </p:cNvSpPr>
          <p:nvPr/>
        </p:nvSpPr>
        <p:spPr bwMode="auto">
          <a:xfrm>
            <a:off x="1447800" y="3108325"/>
            <a:ext cx="1228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Arial" pitchFamily="34" charset="0"/>
              </a:rPr>
              <a:t>hashes</a:t>
            </a:r>
          </a:p>
          <a:p>
            <a:pPr algn="l"/>
            <a:r>
              <a:rPr lang="en-US" sz="2000">
                <a:latin typeface="Arial" pitchFamily="34" charset="0"/>
              </a:rPr>
              <a:t>rehashes</a:t>
            </a:r>
          </a:p>
        </p:txBody>
      </p:sp>
      <p:sp>
        <p:nvSpPr>
          <p:cNvPr id="1026110" name="Text Box 62"/>
          <p:cNvSpPr txBox="1">
            <a:spLocks noChangeArrowheads="1"/>
          </p:cNvSpPr>
          <p:nvPr/>
        </p:nvSpPr>
        <p:spPr bwMode="auto">
          <a:xfrm>
            <a:off x="609600" y="6019800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latin typeface="Arial" pitchFamily="34" charset="0"/>
              </a:rPr>
              <a:t>An expensive operation once in a  while..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4038600" y="3505200"/>
          <a:ext cx="304800" cy="787400"/>
        </p:xfrm>
        <a:graphic>
          <a:graphicData uri="http://schemas.openxmlformats.org/presentationml/2006/ole">
            <p:oleObj spid="_x0000_s56322" name="משוואה" r:id="rId4" imgW="152334" imgH="393529" progId="Equation.3">
              <p:embed/>
            </p:oleObj>
          </a:graphicData>
        </a:graphic>
      </p:graphicFrame>
      <p:graphicFrame>
        <p:nvGraphicFramePr>
          <p:cNvPr id="1390595" name="Object 3"/>
          <p:cNvGraphicFramePr>
            <a:graphicFrameLocks noChangeAspect="1"/>
          </p:cNvGraphicFramePr>
          <p:nvPr/>
        </p:nvGraphicFramePr>
        <p:xfrm>
          <a:off x="6426200" y="3835400"/>
          <a:ext cx="254000" cy="279400"/>
        </p:xfrm>
        <a:graphic>
          <a:graphicData uri="http://schemas.openxmlformats.org/presentationml/2006/ole">
            <p:oleObj spid="_x0000_s56323" name="משוואה" r:id="rId5" imgW="126835" imgH="139518" progId="Equation.3">
              <p:embed/>
            </p:oleObj>
          </a:graphicData>
        </a:graphic>
      </p:graphicFrame>
      <p:graphicFrame>
        <p:nvGraphicFramePr>
          <p:cNvPr id="1390596" name="Object 4"/>
          <p:cNvGraphicFramePr>
            <a:graphicFrameLocks noChangeAspect="1"/>
          </p:cNvGraphicFramePr>
          <p:nvPr/>
        </p:nvGraphicFramePr>
        <p:xfrm>
          <a:off x="2743200" y="3886200"/>
          <a:ext cx="304800" cy="787400"/>
        </p:xfrm>
        <a:graphic>
          <a:graphicData uri="http://schemas.openxmlformats.org/presentationml/2006/ole">
            <p:oleObj spid="_x0000_s56324" name="Equation" r:id="rId6" imgW="152334" imgH="393529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3" tIns="45717" rIns="91433" bIns="45717"/>
          <a:lstStyle/>
          <a:p>
            <a:r>
              <a:rPr lang="en-US">
                <a:solidFill>
                  <a:srgbClr val="FF0000"/>
                </a:solidFill>
              </a:rPr>
              <a:t>Caveats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r>
              <a:rPr lang="en-US" dirty="0"/>
              <a:t>Hash functions are very often the cause of performance bugs.</a:t>
            </a:r>
          </a:p>
          <a:p>
            <a:r>
              <a:rPr lang="en-US" dirty="0"/>
              <a:t>Hash functions often make the code not portable.</a:t>
            </a:r>
          </a:p>
          <a:p>
            <a:r>
              <a:rPr lang="en-US" dirty="0"/>
              <a:t>If a particular hash function behaves badly on your data, then pick another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46A9-8266-F948-9149-1C5B4EF85050}" type="slidenum">
              <a:rPr lang="en-US"/>
              <a:pPr/>
              <a:t>11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Go Directly to the Element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we could directly index into the array using the </a:t>
            </a:r>
            <a:r>
              <a:rPr lang="en-US">
                <a:solidFill>
                  <a:schemeClr val="accent2"/>
                </a:solidFill>
              </a:rPr>
              <a:t>key</a:t>
            </a:r>
            <a:r>
              <a:rPr lang="en-US"/>
              <a:t>?</a:t>
            </a:r>
          </a:p>
          <a:p>
            <a:pPr lvl="1"/>
            <a:r>
              <a:rPr lang="en-US"/>
              <a:t>A[“</a:t>
            </a:r>
            <a:r>
              <a:rPr lang="en-US">
                <a:solidFill>
                  <a:srgbClr val="0000FF"/>
                </a:solidFill>
              </a:rPr>
              <a:t>CSE 373</a:t>
            </a:r>
            <a:r>
              <a:rPr lang="en-US"/>
              <a:t>”]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= {Size 85}</a:t>
            </a:r>
          </a:p>
          <a:p>
            <a:r>
              <a:rPr lang="en-US"/>
              <a:t>Main idea behind hash tables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Use a key based on some aspect of the data to index directly into an array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O(1) time to access 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9975-A7F6-F44B-BDA1-BBDC73D9A8C5}" type="slidenum">
              <a:rPr lang="en-US"/>
              <a:pPr/>
              <a:t>12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Indexing into Hash Table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1939925"/>
            <a:ext cx="8272462" cy="4384675"/>
          </a:xfrm>
        </p:spPr>
        <p:txBody>
          <a:bodyPr/>
          <a:lstStyle/>
          <a:p>
            <a:r>
              <a:rPr lang="en-US" sz="2800" dirty="0"/>
              <a:t>Need a fast </a:t>
            </a:r>
            <a:r>
              <a:rPr lang="en-US" sz="2800" i="1" dirty="0">
                <a:solidFill>
                  <a:srgbClr val="0000FF"/>
                </a:solidFill>
              </a:rPr>
              <a:t>hash function</a:t>
            </a:r>
            <a:r>
              <a:rPr lang="en-US" sz="2800" dirty="0"/>
              <a:t> to convert the element key (string or number) to an integer (the </a:t>
            </a:r>
            <a:r>
              <a:rPr lang="en-US" sz="2800" i="1" dirty="0">
                <a:solidFill>
                  <a:srgbClr val="0000FF"/>
                </a:solidFill>
              </a:rPr>
              <a:t>hash value</a:t>
            </a:r>
            <a:r>
              <a:rPr lang="en-US" sz="2800" dirty="0"/>
              <a:t>)  (</a:t>
            </a:r>
            <a:r>
              <a:rPr lang="en-US" sz="2800" dirty="0" err="1"/>
              <a:t>i.e</a:t>
            </a:r>
            <a:r>
              <a:rPr lang="en-US" sz="2800" dirty="0"/>
              <a:t>, map from U to index)</a:t>
            </a:r>
          </a:p>
          <a:p>
            <a:pPr lvl="1"/>
            <a:r>
              <a:rPr lang="en-US" sz="2400" dirty="0"/>
              <a:t>Then use this value to index into an array</a:t>
            </a:r>
          </a:p>
          <a:p>
            <a:pPr lvl="1"/>
            <a:r>
              <a:rPr lang="en-US" sz="2400" dirty="0" err="1"/>
              <a:t>Hash(“CSE</a:t>
            </a:r>
            <a:r>
              <a:rPr lang="en-US" sz="2400" dirty="0"/>
              <a:t> 373”) = 157, </a:t>
            </a:r>
            <a:r>
              <a:rPr lang="en-US" sz="2400" dirty="0" err="1"/>
              <a:t>Hash(“CSE</a:t>
            </a:r>
            <a:r>
              <a:rPr lang="en-US" sz="2400" dirty="0"/>
              <a:t> 143”) = 101</a:t>
            </a:r>
          </a:p>
          <a:p>
            <a:r>
              <a:rPr lang="en-US" sz="2800" dirty="0"/>
              <a:t>Output of the hash function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must always be less than size of array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should be as evenly distributed as possible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12/26/03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326-94F6-6B48-B1BE-EC94CBF861CF}" type="slidenum">
              <a:rPr lang="en-US"/>
              <a:pPr/>
              <a:t>13</a:t>
            </a:fld>
            <a:endParaRPr lang="en-US"/>
          </a:p>
        </p:txBody>
      </p:sp>
      <p:sp>
        <p:nvSpPr>
          <p:cNvPr id="108548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Choosing the Hash Function</a:t>
            </a:r>
          </a:p>
        </p:txBody>
      </p:sp>
      <p:sp>
        <p:nvSpPr>
          <p:cNvPr id="108549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What properties do we want from a hash function?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Want universe of hash values to be distributed randomly to minimize collisions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C0099"/>
                </a:solidFill>
              </a:rPr>
              <a:t>Don’t want systematic nonrandom pattern in selection of keys to lead to systematic collisions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6600"/>
                </a:solidFill>
              </a:rPr>
              <a:t>Want hash value to depend on all values in entire key and their positions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67D7-A105-544E-9FBB-38082227ABFA}" type="slidenum">
              <a:rPr lang="en-US"/>
              <a:pPr/>
              <a:t>14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The Key Values are Important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Notice that one issue with all the hash functions is that the actual </a:t>
            </a:r>
            <a:r>
              <a:rPr lang="en-US">
                <a:solidFill>
                  <a:schemeClr val="accent2"/>
                </a:solidFill>
              </a:rPr>
              <a:t>content of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the key set</a:t>
            </a:r>
            <a:r>
              <a:rPr lang="en-US"/>
              <a:t> matters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6600"/>
                </a:solidFill>
              </a:rPr>
              <a:t>The elements in K (the keys that are used) are quite possibly a restricted subset of U, not just a random collection</a:t>
            </a:r>
          </a:p>
          <a:p>
            <a:pPr lvl="1">
              <a:lnSpc>
                <a:spcPct val="90000"/>
              </a:lnSpc>
            </a:pPr>
            <a:r>
              <a:rPr lang="en-US"/>
              <a:t>variable names, words in the English language, reserved keywords, telephone numbers, etc,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9A99-821A-E243-A6D6-EC6458D25C24}" type="slidenum">
              <a:rPr lang="en-US"/>
              <a:pPr/>
              <a:t>15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Simple Hashes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It's possible to have very simple hash functions if you are certain of your keys</a:t>
            </a:r>
          </a:p>
          <a:p>
            <a:r>
              <a:rPr lang="en-US" sz="2800" dirty="0"/>
              <a:t>For example, </a:t>
            </a:r>
          </a:p>
          <a:p>
            <a:pPr lvl="1"/>
            <a:r>
              <a:rPr lang="en-US" sz="2400" dirty="0"/>
              <a:t>suppose we know that the keys </a:t>
            </a:r>
            <a:r>
              <a:rPr lang="en-US" sz="2400" i="1" dirty="0" err="1"/>
              <a:t>s</a:t>
            </a:r>
            <a:r>
              <a:rPr lang="en-US" sz="2400" dirty="0"/>
              <a:t> will be real numbers </a:t>
            </a:r>
            <a:r>
              <a:rPr lang="en-US" sz="2400" dirty="0">
                <a:solidFill>
                  <a:schemeClr val="accent2"/>
                </a:solidFill>
              </a:rPr>
              <a:t>uniformly distributed over 0</a:t>
            </a:r>
            <a:r>
              <a:rPr lang="en-US" sz="2400" dirty="0" smtClean="0">
                <a:solidFill>
                  <a:schemeClr val="accent2"/>
                </a:solidFill>
              </a:rPr>
              <a:t> ≤</a:t>
            </a:r>
            <a:r>
              <a:rPr lang="en-US" sz="2400" dirty="0" smtClean="0">
                <a:solidFill>
                  <a:schemeClr val="accent2"/>
                </a:solidFill>
                <a:sym typeface="Symbol" pitchFamily="-101" charset="2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sym typeface="Symbol" pitchFamily="-101" charset="2"/>
              </a:rPr>
              <a:t>s</a:t>
            </a:r>
            <a:r>
              <a:rPr lang="en-US" sz="2400" i="1" dirty="0">
                <a:solidFill>
                  <a:schemeClr val="accent2"/>
                </a:solidFill>
                <a:sym typeface="Symbol" pitchFamily="-101" charset="2"/>
              </a:rPr>
              <a:t> </a:t>
            </a:r>
            <a:r>
              <a:rPr lang="en-US" sz="2400" dirty="0">
                <a:solidFill>
                  <a:schemeClr val="accent2"/>
                </a:solidFill>
                <a:sym typeface="Symbol" pitchFamily="-101" charset="2"/>
              </a:rPr>
              <a:t>&lt; 1</a:t>
            </a:r>
          </a:p>
          <a:p>
            <a:pPr lvl="1"/>
            <a:r>
              <a:rPr lang="en-US" sz="2400" dirty="0">
                <a:sym typeface="Symbol" pitchFamily="-101" charset="2"/>
              </a:rPr>
              <a:t>Then a very fast, very good hash function is </a:t>
            </a:r>
          </a:p>
          <a:p>
            <a:pPr lvl="2"/>
            <a:r>
              <a:rPr lang="en-US" sz="2000" dirty="0" err="1">
                <a:solidFill>
                  <a:srgbClr val="FF0000"/>
                </a:solidFill>
              </a:rPr>
              <a:t>hash(s</a:t>
            </a:r>
            <a:r>
              <a:rPr lang="en-US" sz="2000" dirty="0">
                <a:solidFill>
                  <a:srgbClr val="FF0000"/>
                </a:solidFill>
              </a:rPr>
              <a:t>) = </a:t>
            </a:r>
            <a:r>
              <a:rPr lang="en-US" sz="2000" dirty="0" err="1">
                <a:solidFill>
                  <a:srgbClr val="FF0000"/>
                </a:solidFill>
              </a:rPr>
              <a:t>floor(</a:t>
            </a:r>
            <a:r>
              <a:rPr lang="en-US" sz="2000" i="1" dirty="0" err="1">
                <a:solidFill>
                  <a:srgbClr val="FF0000"/>
                </a:solidFill>
              </a:rPr>
              <a:t>s·m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where </a:t>
            </a:r>
            <a:r>
              <a:rPr lang="en-US" sz="2000" i="1" dirty="0" err="1">
                <a:solidFill>
                  <a:srgbClr val="FF0000"/>
                </a:solidFill>
              </a:rPr>
              <a:t>m</a:t>
            </a:r>
            <a:r>
              <a:rPr lang="en-US" sz="2000" dirty="0">
                <a:solidFill>
                  <a:srgbClr val="FF0000"/>
                </a:solidFill>
              </a:rPr>
              <a:t> is the size of the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5525-D6B4-334E-A197-4E30075B505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Example of a Very Simple Mapping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99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hash(s</a:t>
            </a:r>
            <a:r>
              <a:rPr lang="en-US" sz="2800" dirty="0"/>
              <a:t>) = </a:t>
            </a:r>
            <a:r>
              <a:rPr lang="en-US" sz="2800" dirty="0" err="1"/>
              <a:t>floor(</a:t>
            </a:r>
            <a:r>
              <a:rPr lang="en-US" sz="2800" i="1" dirty="0" err="1"/>
              <a:t>s·m</a:t>
            </a:r>
            <a:r>
              <a:rPr lang="en-US" sz="2800" dirty="0"/>
              <a:t>) maps from</a:t>
            </a:r>
            <a:r>
              <a:rPr lang="en-US" sz="2800" dirty="0" smtClean="0"/>
              <a:t> 0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≤</a:t>
            </a:r>
            <a:r>
              <a:rPr lang="en-US" sz="2800" dirty="0" smtClean="0">
                <a:sym typeface="Symbol" pitchFamily="-101" charset="2"/>
              </a:rPr>
              <a:t> </a:t>
            </a:r>
            <a:r>
              <a:rPr lang="en-US" sz="2800" i="1" dirty="0" err="1">
                <a:sym typeface="Symbol" pitchFamily="-101" charset="2"/>
              </a:rPr>
              <a:t>s</a:t>
            </a:r>
            <a:r>
              <a:rPr lang="en-US" sz="2800" i="1" dirty="0">
                <a:sym typeface="Symbol" pitchFamily="-101" charset="2"/>
              </a:rPr>
              <a:t> </a:t>
            </a:r>
            <a:r>
              <a:rPr lang="en-US" sz="2800" dirty="0">
                <a:sym typeface="Symbol" pitchFamily="-101" charset="2"/>
              </a:rPr>
              <a:t>&lt; 1</a:t>
            </a:r>
            <a:r>
              <a:rPr lang="en-US" sz="2800" dirty="0"/>
              <a:t> to 0..m-1</a:t>
            </a:r>
            <a:endParaRPr lang="en-US" sz="2800" dirty="0" smtClean="0"/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dirty="0"/>
              <a:t>= 10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743200" y="3581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0.0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3276600" y="3581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0.1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3810000" y="3581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0.2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4343400" y="3581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0.3</a:t>
            </a: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4876800" y="3581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0.4</a:t>
            </a: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5410200" y="3581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0.5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5943600" y="3581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0.6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6477000" y="3581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0.7</a:t>
            </a:r>
          </a:p>
        </p:txBody>
      </p:sp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7010400" y="3581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0.8</a:t>
            </a:r>
          </a:p>
        </p:txBody>
      </p:sp>
      <p:sp>
        <p:nvSpPr>
          <p:cNvPr id="153613" name="Text Box 13"/>
          <p:cNvSpPr txBox="1">
            <a:spLocks noChangeArrowheads="1"/>
          </p:cNvSpPr>
          <p:nvPr/>
        </p:nvSpPr>
        <p:spPr bwMode="auto">
          <a:xfrm>
            <a:off x="7543800" y="3581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0.9</a:t>
            </a:r>
          </a:p>
        </p:txBody>
      </p:sp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27432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0</a:t>
            </a:r>
          </a:p>
        </p:txBody>
      </p:sp>
      <p:sp>
        <p:nvSpPr>
          <p:cNvPr id="153617" name="Text Box 17"/>
          <p:cNvSpPr txBox="1">
            <a:spLocks noChangeArrowheads="1"/>
          </p:cNvSpPr>
          <p:nvPr/>
        </p:nvSpPr>
        <p:spPr bwMode="auto">
          <a:xfrm>
            <a:off x="32766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1</a:t>
            </a:r>
          </a:p>
        </p:txBody>
      </p:sp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38100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2</a:t>
            </a:r>
          </a:p>
        </p:txBody>
      </p:sp>
      <p:sp>
        <p:nvSpPr>
          <p:cNvPr id="153619" name="Text Box 19"/>
          <p:cNvSpPr txBox="1">
            <a:spLocks noChangeArrowheads="1"/>
          </p:cNvSpPr>
          <p:nvPr/>
        </p:nvSpPr>
        <p:spPr bwMode="auto">
          <a:xfrm>
            <a:off x="43434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3</a:t>
            </a:r>
          </a:p>
        </p:txBody>
      </p:sp>
      <p:sp>
        <p:nvSpPr>
          <p:cNvPr id="153620" name="Text Box 20"/>
          <p:cNvSpPr txBox="1">
            <a:spLocks noChangeArrowheads="1"/>
          </p:cNvSpPr>
          <p:nvPr/>
        </p:nvSpPr>
        <p:spPr bwMode="auto">
          <a:xfrm>
            <a:off x="48768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4</a:t>
            </a:r>
          </a:p>
        </p:txBody>
      </p:sp>
      <p:sp>
        <p:nvSpPr>
          <p:cNvPr id="153621" name="Text Box 21"/>
          <p:cNvSpPr txBox="1">
            <a:spLocks noChangeArrowheads="1"/>
          </p:cNvSpPr>
          <p:nvPr/>
        </p:nvSpPr>
        <p:spPr bwMode="auto">
          <a:xfrm>
            <a:off x="54102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5</a:t>
            </a:r>
          </a:p>
        </p:txBody>
      </p:sp>
      <p:sp>
        <p:nvSpPr>
          <p:cNvPr id="153622" name="Text Box 22"/>
          <p:cNvSpPr txBox="1">
            <a:spLocks noChangeArrowheads="1"/>
          </p:cNvSpPr>
          <p:nvPr/>
        </p:nvSpPr>
        <p:spPr bwMode="auto">
          <a:xfrm>
            <a:off x="59436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6</a:t>
            </a:r>
          </a:p>
        </p:txBody>
      </p:sp>
      <p:sp>
        <p:nvSpPr>
          <p:cNvPr id="153623" name="Text Box 23"/>
          <p:cNvSpPr txBox="1">
            <a:spLocks noChangeArrowheads="1"/>
          </p:cNvSpPr>
          <p:nvPr/>
        </p:nvSpPr>
        <p:spPr bwMode="auto">
          <a:xfrm>
            <a:off x="64770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7</a:t>
            </a:r>
          </a:p>
        </p:txBody>
      </p:sp>
      <p:sp>
        <p:nvSpPr>
          <p:cNvPr id="153624" name="Text Box 24"/>
          <p:cNvSpPr txBox="1">
            <a:spLocks noChangeArrowheads="1"/>
          </p:cNvSpPr>
          <p:nvPr/>
        </p:nvSpPr>
        <p:spPr bwMode="auto">
          <a:xfrm>
            <a:off x="70104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8</a:t>
            </a:r>
          </a:p>
        </p:txBody>
      </p:sp>
      <p:sp>
        <p:nvSpPr>
          <p:cNvPr id="153625" name="Text Box 25"/>
          <p:cNvSpPr txBox="1">
            <a:spLocks noChangeArrowheads="1"/>
          </p:cNvSpPr>
          <p:nvPr/>
        </p:nvSpPr>
        <p:spPr bwMode="auto">
          <a:xfrm>
            <a:off x="75438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9</a:t>
            </a:r>
          </a:p>
        </p:txBody>
      </p:sp>
      <p:sp>
        <p:nvSpPr>
          <p:cNvPr id="153628" name="Text Box 28"/>
          <p:cNvSpPr txBox="1">
            <a:spLocks noChangeArrowheads="1"/>
          </p:cNvSpPr>
          <p:nvPr/>
        </p:nvSpPr>
        <p:spPr bwMode="auto">
          <a:xfrm>
            <a:off x="1219200" y="35814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s</a:t>
            </a:r>
          </a:p>
        </p:txBody>
      </p:sp>
      <p:sp>
        <p:nvSpPr>
          <p:cNvPr id="153629" name="Text Box 29"/>
          <p:cNvSpPr txBox="1">
            <a:spLocks noChangeArrowheads="1"/>
          </p:cNvSpPr>
          <p:nvPr/>
        </p:nvSpPr>
        <p:spPr bwMode="auto">
          <a:xfrm>
            <a:off x="1219200" y="47244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floor(s*m)</a:t>
            </a:r>
          </a:p>
        </p:txBody>
      </p:sp>
      <p:cxnSp>
        <p:nvCxnSpPr>
          <p:cNvPr id="153630" name="AutoShape 30"/>
          <p:cNvCxnSpPr>
            <a:cxnSpLocks noChangeShapeType="1"/>
            <a:stCxn id="153604" idx="2"/>
            <a:endCxn id="153616" idx="0"/>
          </p:cNvCxnSpPr>
          <p:nvPr/>
        </p:nvCxnSpPr>
        <p:spPr bwMode="auto">
          <a:xfrm>
            <a:off x="3009900" y="38862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1" name="AutoShape 31"/>
          <p:cNvCxnSpPr>
            <a:cxnSpLocks noChangeShapeType="1"/>
            <a:stCxn id="153605" idx="2"/>
            <a:endCxn id="153617" idx="0"/>
          </p:cNvCxnSpPr>
          <p:nvPr/>
        </p:nvCxnSpPr>
        <p:spPr bwMode="auto">
          <a:xfrm>
            <a:off x="3543300" y="38862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2" name="AutoShape 32"/>
          <p:cNvCxnSpPr>
            <a:cxnSpLocks noChangeShapeType="1"/>
            <a:stCxn id="153606" idx="2"/>
            <a:endCxn id="153618" idx="0"/>
          </p:cNvCxnSpPr>
          <p:nvPr/>
        </p:nvCxnSpPr>
        <p:spPr bwMode="auto">
          <a:xfrm>
            <a:off x="4076700" y="38862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3" name="AutoShape 33"/>
          <p:cNvCxnSpPr>
            <a:cxnSpLocks noChangeShapeType="1"/>
            <a:stCxn id="153607" idx="2"/>
            <a:endCxn id="153619" idx="0"/>
          </p:cNvCxnSpPr>
          <p:nvPr/>
        </p:nvCxnSpPr>
        <p:spPr bwMode="auto">
          <a:xfrm>
            <a:off x="4610100" y="38862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4" name="AutoShape 34"/>
          <p:cNvCxnSpPr>
            <a:cxnSpLocks noChangeShapeType="1"/>
            <a:stCxn id="153608" idx="2"/>
            <a:endCxn id="153620" idx="0"/>
          </p:cNvCxnSpPr>
          <p:nvPr/>
        </p:nvCxnSpPr>
        <p:spPr bwMode="auto">
          <a:xfrm>
            <a:off x="5143500" y="38862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5" name="AutoShape 35"/>
          <p:cNvCxnSpPr>
            <a:cxnSpLocks noChangeShapeType="1"/>
            <a:stCxn id="153609" idx="2"/>
            <a:endCxn id="153621" idx="0"/>
          </p:cNvCxnSpPr>
          <p:nvPr/>
        </p:nvCxnSpPr>
        <p:spPr bwMode="auto">
          <a:xfrm>
            <a:off x="5676900" y="38862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6" name="AutoShape 36"/>
          <p:cNvCxnSpPr>
            <a:cxnSpLocks noChangeShapeType="1"/>
            <a:stCxn id="153610" idx="2"/>
            <a:endCxn id="153622" idx="0"/>
          </p:cNvCxnSpPr>
          <p:nvPr/>
        </p:nvCxnSpPr>
        <p:spPr bwMode="auto">
          <a:xfrm>
            <a:off x="6210300" y="38862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7" name="AutoShape 37"/>
          <p:cNvCxnSpPr>
            <a:cxnSpLocks noChangeShapeType="1"/>
            <a:stCxn id="153611" idx="2"/>
            <a:endCxn id="153623" idx="0"/>
          </p:cNvCxnSpPr>
          <p:nvPr/>
        </p:nvCxnSpPr>
        <p:spPr bwMode="auto">
          <a:xfrm>
            <a:off x="6743700" y="38862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8" name="AutoShape 38"/>
          <p:cNvCxnSpPr>
            <a:cxnSpLocks noChangeShapeType="1"/>
            <a:stCxn id="153612" idx="2"/>
            <a:endCxn id="153624" idx="0"/>
          </p:cNvCxnSpPr>
          <p:nvPr/>
        </p:nvCxnSpPr>
        <p:spPr bwMode="auto">
          <a:xfrm>
            <a:off x="7277100" y="38862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9" name="AutoShape 39"/>
          <p:cNvCxnSpPr>
            <a:cxnSpLocks noChangeShapeType="1"/>
            <a:stCxn id="153613" idx="2"/>
            <a:endCxn id="153625" idx="0"/>
          </p:cNvCxnSpPr>
          <p:nvPr/>
        </p:nvCxnSpPr>
        <p:spPr bwMode="auto">
          <a:xfrm>
            <a:off x="7810500" y="38862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3643" name="Line 43"/>
          <p:cNvSpPr>
            <a:spLocks noChangeShapeType="1"/>
          </p:cNvSpPr>
          <p:nvPr/>
        </p:nvSpPr>
        <p:spPr bwMode="auto">
          <a:xfrm>
            <a:off x="5410200" y="3886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4" name="Line 44"/>
          <p:cNvSpPr>
            <a:spLocks noChangeShapeType="1"/>
          </p:cNvSpPr>
          <p:nvPr/>
        </p:nvSpPr>
        <p:spPr bwMode="auto">
          <a:xfrm>
            <a:off x="3810000" y="3886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5" name="Line 45"/>
          <p:cNvSpPr>
            <a:spLocks noChangeShapeType="1"/>
          </p:cNvSpPr>
          <p:nvPr/>
        </p:nvSpPr>
        <p:spPr bwMode="auto">
          <a:xfrm>
            <a:off x="5943600" y="3886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6" name="Line 46"/>
          <p:cNvSpPr>
            <a:spLocks noChangeShapeType="1"/>
          </p:cNvSpPr>
          <p:nvPr/>
        </p:nvSpPr>
        <p:spPr bwMode="auto">
          <a:xfrm>
            <a:off x="6477000" y="3886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7" name="Line 47"/>
          <p:cNvSpPr>
            <a:spLocks noChangeShapeType="1"/>
          </p:cNvSpPr>
          <p:nvPr/>
        </p:nvSpPr>
        <p:spPr bwMode="auto">
          <a:xfrm>
            <a:off x="7543800" y="3886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8" name="Line 48"/>
          <p:cNvSpPr>
            <a:spLocks noChangeShapeType="1"/>
          </p:cNvSpPr>
          <p:nvPr/>
        </p:nvSpPr>
        <p:spPr bwMode="auto">
          <a:xfrm>
            <a:off x="4267200" y="3886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9" name="Line 49"/>
          <p:cNvSpPr>
            <a:spLocks noChangeShapeType="1"/>
          </p:cNvSpPr>
          <p:nvPr/>
        </p:nvSpPr>
        <p:spPr bwMode="auto">
          <a:xfrm>
            <a:off x="4876800" y="3886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50" name="Line 50"/>
          <p:cNvSpPr>
            <a:spLocks noChangeShapeType="1"/>
          </p:cNvSpPr>
          <p:nvPr/>
        </p:nvSpPr>
        <p:spPr bwMode="auto">
          <a:xfrm>
            <a:off x="3124200" y="3886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3651" name="AutoShape 51"/>
          <p:cNvCxnSpPr>
            <a:cxnSpLocks noChangeShapeType="1"/>
            <a:stCxn id="153650" idx="1"/>
            <a:endCxn id="153616" idx="0"/>
          </p:cNvCxnSpPr>
          <p:nvPr/>
        </p:nvCxnSpPr>
        <p:spPr bwMode="auto">
          <a:xfrm flipH="1">
            <a:off x="3009900" y="3962400"/>
            <a:ext cx="114300" cy="762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52" name="AutoShape 52"/>
          <p:cNvCxnSpPr>
            <a:cxnSpLocks noChangeShapeType="1"/>
            <a:stCxn id="153648" idx="1"/>
            <a:endCxn id="153618" idx="0"/>
          </p:cNvCxnSpPr>
          <p:nvPr/>
        </p:nvCxnSpPr>
        <p:spPr bwMode="auto">
          <a:xfrm flipH="1">
            <a:off x="4076700" y="3962400"/>
            <a:ext cx="190500" cy="762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153653" name="Text Box 53"/>
          <p:cNvSpPr txBox="1">
            <a:spLocks noChangeArrowheads="1"/>
          </p:cNvSpPr>
          <p:nvPr/>
        </p:nvSpPr>
        <p:spPr bwMode="auto">
          <a:xfrm>
            <a:off x="484188" y="5668963"/>
            <a:ext cx="8428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101" charset="0"/>
              </a:rPr>
              <a:t>Note the even distribution.  There are </a:t>
            </a:r>
            <a:r>
              <a:rPr lang="en-US">
                <a:solidFill>
                  <a:schemeClr val="accent2"/>
                </a:solidFill>
                <a:latin typeface="Times New Roman" pitchFamily="-101" charset="0"/>
              </a:rPr>
              <a:t>collisions</a:t>
            </a:r>
            <a:r>
              <a:rPr lang="en-US">
                <a:latin typeface="Times New Roman" pitchFamily="-101" charset="0"/>
              </a:rPr>
              <a:t>, but we will deal with them later.</a:t>
            </a:r>
          </a:p>
        </p:txBody>
      </p:sp>
      <p:sp>
        <p:nvSpPr>
          <p:cNvPr id="153654" name="Line 54"/>
          <p:cNvSpPr>
            <a:spLocks noChangeShapeType="1"/>
          </p:cNvSpPr>
          <p:nvPr/>
        </p:nvSpPr>
        <p:spPr bwMode="auto">
          <a:xfrm>
            <a:off x="7010400" y="3886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AEDF-CD41-3E4A-A43D-7D833C602A85}" type="slidenum">
              <a:rPr lang="en-US"/>
              <a:pPr/>
              <a:t>17</a:t>
            </a:fld>
            <a:endParaRPr lang="en-US"/>
          </a:p>
        </p:txBody>
      </p:sp>
      <p:sp>
        <p:nvSpPr>
          <p:cNvPr id="154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Perfect Hashing</a:t>
            </a:r>
          </a:p>
        </p:txBody>
      </p:sp>
      <p:sp>
        <p:nvSpPr>
          <p:cNvPr id="154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 some cases it's possible to map a known set of keys uniquely to a set of index values</a:t>
            </a:r>
          </a:p>
          <a:p>
            <a:pPr>
              <a:lnSpc>
                <a:spcPct val="90000"/>
              </a:lnSpc>
            </a:pPr>
            <a:r>
              <a:rPr lang="en-US" sz="2800"/>
              <a:t>You must know every single key beforehand and be able to derive a function that works </a:t>
            </a:r>
            <a:r>
              <a:rPr lang="en-US" sz="2800" i="1">
                <a:solidFill>
                  <a:schemeClr val="accent2"/>
                </a:solidFill>
              </a:rPr>
              <a:t>one-to-one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154628" name="Text Box 1028"/>
          <p:cNvSpPr txBox="1">
            <a:spLocks noChangeArrowheads="1"/>
          </p:cNvSpPr>
          <p:nvPr/>
        </p:nvSpPr>
        <p:spPr bwMode="auto">
          <a:xfrm>
            <a:off x="27432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120</a:t>
            </a:r>
          </a:p>
        </p:txBody>
      </p:sp>
      <p:sp>
        <p:nvSpPr>
          <p:cNvPr id="154629" name="Text Box 1029"/>
          <p:cNvSpPr txBox="1">
            <a:spLocks noChangeArrowheads="1"/>
          </p:cNvSpPr>
          <p:nvPr/>
        </p:nvSpPr>
        <p:spPr bwMode="auto">
          <a:xfrm>
            <a:off x="32766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331</a:t>
            </a:r>
          </a:p>
        </p:txBody>
      </p:sp>
      <p:sp>
        <p:nvSpPr>
          <p:cNvPr id="154630" name="Text Box 1030"/>
          <p:cNvSpPr txBox="1">
            <a:spLocks noChangeArrowheads="1"/>
          </p:cNvSpPr>
          <p:nvPr/>
        </p:nvSpPr>
        <p:spPr bwMode="auto">
          <a:xfrm>
            <a:off x="38100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912</a:t>
            </a:r>
          </a:p>
        </p:txBody>
      </p:sp>
      <p:sp>
        <p:nvSpPr>
          <p:cNvPr id="154631" name="Text Box 1031"/>
          <p:cNvSpPr txBox="1">
            <a:spLocks noChangeArrowheads="1"/>
          </p:cNvSpPr>
          <p:nvPr/>
        </p:nvSpPr>
        <p:spPr bwMode="auto">
          <a:xfrm>
            <a:off x="43434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pitchFamily="-101" charset="0"/>
            </a:endParaRPr>
          </a:p>
        </p:txBody>
      </p:sp>
      <p:sp>
        <p:nvSpPr>
          <p:cNvPr id="154632" name="Text Box 1032"/>
          <p:cNvSpPr txBox="1">
            <a:spLocks noChangeArrowheads="1"/>
          </p:cNvSpPr>
          <p:nvPr/>
        </p:nvSpPr>
        <p:spPr bwMode="auto">
          <a:xfrm>
            <a:off x="48768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74</a:t>
            </a:r>
          </a:p>
        </p:txBody>
      </p:sp>
      <p:sp>
        <p:nvSpPr>
          <p:cNvPr id="154633" name="Text Box 1033"/>
          <p:cNvSpPr txBox="1">
            <a:spLocks noChangeArrowheads="1"/>
          </p:cNvSpPr>
          <p:nvPr/>
        </p:nvSpPr>
        <p:spPr bwMode="auto">
          <a:xfrm>
            <a:off x="54102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665</a:t>
            </a:r>
          </a:p>
        </p:txBody>
      </p:sp>
      <p:sp>
        <p:nvSpPr>
          <p:cNvPr id="154634" name="Text Box 1034"/>
          <p:cNvSpPr txBox="1">
            <a:spLocks noChangeArrowheads="1"/>
          </p:cNvSpPr>
          <p:nvPr/>
        </p:nvSpPr>
        <p:spPr bwMode="auto">
          <a:xfrm>
            <a:off x="59436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pitchFamily="-101" charset="0"/>
            </a:endParaRPr>
          </a:p>
        </p:txBody>
      </p:sp>
      <p:sp>
        <p:nvSpPr>
          <p:cNvPr id="154635" name="Text Box 1035"/>
          <p:cNvSpPr txBox="1">
            <a:spLocks noChangeArrowheads="1"/>
          </p:cNvSpPr>
          <p:nvPr/>
        </p:nvSpPr>
        <p:spPr bwMode="auto">
          <a:xfrm>
            <a:off x="64770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47</a:t>
            </a:r>
          </a:p>
        </p:txBody>
      </p:sp>
      <p:sp>
        <p:nvSpPr>
          <p:cNvPr id="154636" name="Text Box 1036"/>
          <p:cNvSpPr txBox="1">
            <a:spLocks noChangeArrowheads="1"/>
          </p:cNvSpPr>
          <p:nvPr/>
        </p:nvSpPr>
        <p:spPr bwMode="auto">
          <a:xfrm>
            <a:off x="70104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888</a:t>
            </a:r>
          </a:p>
        </p:txBody>
      </p:sp>
      <p:sp>
        <p:nvSpPr>
          <p:cNvPr id="154637" name="Text Box 1037"/>
          <p:cNvSpPr txBox="1">
            <a:spLocks noChangeArrowheads="1"/>
          </p:cNvSpPr>
          <p:nvPr/>
        </p:nvSpPr>
        <p:spPr bwMode="auto">
          <a:xfrm>
            <a:off x="75438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219</a:t>
            </a:r>
          </a:p>
        </p:txBody>
      </p:sp>
      <p:sp>
        <p:nvSpPr>
          <p:cNvPr id="154638" name="Text Box 1038"/>
          <p:cNvSpPr txBox="1">
            <a:spLocks noChangeArrowheads="1"/>
          </p:cNvSpPr>
          <p:nvPr/>
        </p:nvSpPr>
        <p:spPr bwMode="auto">
          <a:xfrm>
            <a:off x="2743200" y="56388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0</a:t>
            </a:r>
          </a:p>
        </p:txBody>
      </p:sp>
      <p:sp>
        <p:nvSpPr>
          <p:cNvPr id="154639" name="Text Box 1039"/>
          <p:cNvSpPr txBox="1">
            <a:spLocks noChangeArrowheads="1"/>
          </p:cNvSpPr>
          <p:nvPr/>
        </p:nvSpPr>
        <p:spPr bwMode="auto">
          <a:xfrm>
            <a:off x="3276600" y="56388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1</a:t>
            </a:r>
          </a:p>
        </p:txBody>
      </p:sp>
      <p:sp>
        <p:nvSpPr>
          <p:cNvPr id="154640" name="Text Box 1040"/>
          <p:cNvSpPr txBox="1">
            <a:spLocks noChangeArrowheads="1"/>
          </p:cNvSpPr>
          <p:nvPr/>
        </p:nvSpPr>
        <p:spPr bwMode="auto">
          <a:xfrm>
            <a:off x="3810000" y="56388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2</a:t>
            </a:r>
          </a:p>
        </p:txBody>
      </p:sp>
      <p:sp>
        <p:nvSpPr>
          <p:cNvPr id="154641" name="Text Box 1041"/>
          <p:cNvSpPr txBox="1">
            <a:spLocks noChangeArrowheads="1"/>
          </p:cNvSpPr>
          <p:nvPr/>
        </p:nvSpPr>
        <p:spPr bwMode="auto">
          <a:xfrm>
            <a:off x="4343400" y="56388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3</a:t>
            </a:r>
          </a:p>
        </p:txBody>
      </p:sp>
      <p:sp>
        <p:nvSpPr>
          <p:cNvPr id="154642" name="Text Box 1042"/>
          <p:cNvSpPr txBox="1">
            <a:spLocks noChangeArrowheads="1"/>
          </p:cNvSpPr>
          <p:nvPr/>
        </p:nvSpPr>
        <p:spPr bwMode="auto">
          <a:xfrm>
            <a:off x="4876800" y="56388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4</a:t>
            </a:r>
          </a:p>
        </p:txBody>
      </p:sp>
      <p:sp>
        <p:nvSpPr>
          <p:cNvPr id="154643" name="Text Box 1043"/>
          <p:cNvSpPr txBox="1">
            <a:spLocks noChangeArrowheads="1"/>
          </p:cNvSpPr>
          <p:nvPr/>
        </p:nvSpPr>
        <p:spPr bwMode="auto">
          <a:xfrm>
            <a:off x="5410200" y="56388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5</a:t>
            </a:r>
          </a:p>
        </p:txBody>
      </p:sp>
      <p:sp>
        <p:nvSpPr>
          <p:cNvPr id="154644" name="Text Box 1044"/>
          <p:cNvSpPr txBox="1">
            <a:spLocks noChangeArrowheads="1"/>
          </p:cNvSpPr>
          <p:nvPr/>
        </p:nvSpPr>
        <p:spPr bwMode="auto">
          <a:xfrm>
            <a:off x="5943600" y="56388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6</a:t>
            </a:r>
          </a:p>
        </p:txBody>
      </p:sp>
      <p:sp>
        <p:nvSpPr>
          <p:cNvPr id="154645" name="Text Box 1045"/>
          <p:cNvSpPr txBox="1">
            <a:spLocks noChangeArrowheads="1"/>
          </p:cNvSpPr>
          <p:nvPr/>
        </p:nvSpPr>
        <p:spPr bwMode="auto">
          <a:xfrm>
            <a:off x="6477000" y="56388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7</a:t>
            </a:r>
          </a:p>
        </p:txBody>
      </p:sp>
      <p:sp>
        <p:nvSpPr>
          <p:cNvPr id="154646" name="Text Box 1046"/>
          <p:cNvSpPr txBox="1">
            <a:spLocks noChangeArrowheads="1"/>
          </p:cNvSpPr>
          <p:nvPr/>
        </p:nvSpPr>
        <p:spPr bwMode="auto">
          <a:xfrm>
            <a:off x="7010400" y="56388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8</a:t>
            </a:r>
          </a:p>
        </p:txBody>
      </p:sp>
      <p:sp>
        <p:nvSpPr>
          <p:cNvPr id="154647" name="Text Box 1047"/>
          <p:cNvSpPr txBox="1">
            <a:spLocks noChangeArrowheads="1"/>
          </p:cNvSpPr>
          <p:nvPr/>
        </p:nvSpPr>
        <p:spPr bwMode="auto">
          <a:xfrm>
            <a:off x="7543800" y="56388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9</a:t>
            </a:r>
          </a:p>
        </p:txBody>
      </p:sp>
      <p:sp>
        <p:nvSpPr>
          <p:cNvPr id="154648" name="Text Box 1048"/>
          <p:cNvSpPr txBox="1">
            <a:spLocks noChangeArrowheads="1"/>
          </p:cNvSpPr>
          <p:nvPr/>
        </p:nvSpPr>
        <p:spPr bwMode="auto">
          <a:xfrm>
            <a:off x="1219200" y="47244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s</a:t>
            </a:r>
          </a:p>
        </p:txBody>
      </p:sp>
      <p:sp>
        <p:nvSpPr>
          <p:cNvPr id="154649" name="Text Box 1049"/>
          <p:cNvSpPr txBox="1">
            <a:spLocks noChangeArrowheads="1"/>
          </p:cNvSpPr>
          <p:nvPr/>
        </p:nvSpPr>
        <p:spPr bwMode="auto">
          <a:xfrm>
            <a:off x="1219200" y="56388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hash(s)</a:t>
            </a:r>
          </a:p>
        </p:txBody>
      </p:sp>
      <p:cxnSp>
        <p:nvCxnSpPr>
          <p:cNvPr id="154650" name="AutoShape 1050"/>
          <p:cNvCxnSpPr>
            <a:cxnSpLocks noChangeShapeType="1"/>
            <a:stCxn id="154628" idx="2"/>
            <a:endCxn id="154638" idx="0"/>
          </p:cNvCxnSpPr>
          <p:nvPr/>
        </p:nvCxnSpPr>
        <p:spPr bwMode="auto">
          <a:xfrm>
            <a:off x="3009900" y="5029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51" name="AutoShape 1051"/>
          <p:cNvCxnSpPr>
            <a:cxnSpLocks noChangeShapeType="1"/>
            <a:stCxn id="154629" idx="2"/>
            <a:endCxn id="154639" idx="0"/>
          </p:cNvCxnSpPr>
          <p:nvPr/>
        </p:nvCxnSpPr>
        <p:spPr bwMode="auto">
          <a:xfrm>
            <a:off x="3543300" y="5029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52" name="AutoShape 1052"/>
          <p:cNvCxnSpPr>
            <a:cxnSpLocks noChangeShapeType="1"/>
            <a:stCxn id="154630" idx="2"/>
            <a:endCxn id="154640" idx="0"/>
          </p:cNvCxnSpPr>
          <p:nvPr/>
        </p:nvCxnSpPr>
        <p:spPr bwMode="auto">
          <a:xfrm>
            <a:off x="4076700" y="5029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54" name="AutoShape 1054"/>
          <p:cNvCxnSpPr>
            <a:cxnSpLocks noChangeShapeType="1"/>
            <a:stCxn id="154632" idx="2"/>
            <a:endCxn id="154642" idx="0"/>
          </p:cNvCxnSpPr>
          <p:nvPr/>
        </p:nvCxnSpPr>
        <p:spPr bwMode="auto">
          <a:xfrm>
            <a:off x="5143500" y="5029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55" name="AutoShape 1055"/>
          <p:cNvCxnSpPr>
            <a:cxnSpLocks noChangeShapeType="1"/>
            <a:stCxn id="154633" idx="2"/>
            <a:endCxn id="154643" idx="0"/>
          </p:cNvCxnSpPr>
          <p:nvPr/>
        </p:nvCxnSpPr>
        <p:spPr bwMode="auto">
          <a:xfrm>
            <a:off x="5676900" y="5029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57" name="AutoShape 1057"/>
          <p:cNvCxnSpPr>
            <a:cxnSpLocks noChangeShapeType="1"/>
            <a:stCxn id="154635" idx="2"/>
            <a:endCxn id="154645" idx="0"/>
          </p:cNvCxnSpPr>
          <p:nvPr/>
        </p:nvCxnSpPr>
        <p:spPr bwMode="auto">
          <a:xfrm>
            <a:off x="6743700" y="5029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58" name="AutoShape 1058"/>
          <p:cNvCxnSpPr>
            <a:cxnSpLocks noChangeShapeType="1"/>
            <a:stCxn id="154636" idx="2"/>
            <a:endCxn id="154646" idx="0"/>
          </p:cNvCxnSpPr>
          <p:nvPr/>
        </p:nvCxnSpPr>
        <p:spPr bwMode="auto">
          <a:xfrm>
            <a:off x="7277100" y="5029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59" name="AutoShape 1059"/>
          <p:cNvCxnSpPr>
            <a:cxnSpLocks noChangeShapeType="1"/>
            <a:stCxn id="154637" idx="2"/>
            <a:endCxn id="154647" idx="0"/>
          </p:cNvCxnSpPr>
          <p:nvPr/>
        </p:nvCxnSpPr>
        <p:spPr bwMode="auto">
          <a:xfrm>
            <a:off x="7810500" y="5029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DAF7-FFCA-5844-8F05-281E5A43CD6B}" type="slidenum">
              <a:rPr lang="en-US"/>
              <a:pPr/>
              <a:t>18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Mod Hash Function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800"/>
              <a:t>One solution for a less constrained key set</a:t>
            </a:r>
          </a:p>
          <a:p>
            <a:pPr lvl="1"/>
            <a:r>
              <a:rPr lang="en-US" sz="2400"/>
              <a:t>modular arithmetic </a:t>
            </a:r>
          </a:p>
          <a:p>
            <a:pPr>
              <a:spcBef>
                <a:spcPct val="15000"/>
              </a:spcBef>
            </a:pPr>
            <a:r>
              <a:rPr lang="en-US" sz="2400">
                <a:solidFill>
                  <a:schemeClr val="accent2"/>
                </a:solidFill>
                <a:latin typeface="Courier New" pitchFamily="-101" charset="0"/>
              </a:rPr>
              <a:t>a </a:t>
            </a:r>
            <a:r>
              <a:rPr lang="en-US" sz="2400" b="1">
                <a:solidFill>
                  <a:schemeClr val="accent2"/>
                </a:solidFill>
                <a:latin typeface="Courier New" pitchFamily="-101" charset="0"/>
              </a:rPr>
              <a:t>mod</a:t>
            </a:r>
            <a:r>
              <a:rPr lang="en-US" sz="2400">
                <a:solidFill>
                  <a:schemeClr val="accent2"/>
                </a:solidFill>
                <a:latin typeface="Courier New" pitchFamily="-101" charset="0"/>
              </a:rPr>
              <a:t> size</a:t>
            </a:r>
            <a:endParaRPr lang="en-US" sz="3100">
              <a:solidFill>
                <a:schemeClr val="accent2"/>
              </a:solidFill>
              <a:latin typeface="Courier New" pitchFamily="-101" charset="0"/>
            </a:endParaRPr>
          </a:p>
          <a:p>
            <a:pPr lvl="1">
              <a:spcBef>
                <a:spcPct val="15000"/>
              </a:spcBef>
            </a:pPr>
            <a:r>
              <a:rPr lang="en-US" sz="2400"/>
              <a:t>remainder when "a" is divided by "size"</a:t>
            </a:r>
          </a:p>
          <a:p>
            <a:pPr lvl="1">
              <a:spcBef>
                <a:spcPct val="15000"/>
              </a:spcBef>
            </a:pPr>
            <a:r>
              <a:rPr lang="en-US" sz="2400"/>
              <a:t>in C or Java this is written as </a:t>
            </a:r>
            <a:r>
              <a:rPr lang="en-US" sz="2400" b="1">
                <a:latin typeface="Courier New" pitchFamily="-101" charset="0"/>
              </a:rPr>
              <a:t>r = a % size;</a:t>
            </a:r>
            <a:endParaRPr lang="en-US" sz="2400"/>
          </a:p>
          <a:p>
            <a:pPr lvl="1">
              <a:spcBef>
                <a:spcPct val="15000"/>
              </a:spcBef>
            </a:pPr>
            <a:r>
              <a:rPr lang="en-US" sz="2400"/>
              <a:t>If TableSize = 251</a:t>
            </a:r>
          </a:p>
          <a:p>
            <a:pPr lvl="2">
              <a:spcBef>
                <a:spcPct val="15000"/>
              </a:spcBef>
            </a:pPr>
            <a:r>
              <a:rPr lang="en-US" sz="2000">
                <a:solidFill>
                  <a:schemeClr val="accent2"/>
                </a:solidFill>
              </a:rPr>
              <a:t>408 mod 251 = 157</a:t>
            </a:r>
          </a:p>
          <a:p>
            <a:pPr lvl="2">
              <a:spcBef>
                <a:spcPct val="15000"/>
              </a:spcBef>
            </a:pPr>
            <a:r>
              <a:rPr lang="en-US" sz="2000">
                <a:solidFill>
                  <a:schemeClr val="accent2"/>
                </a:solidFill>
              </a:rPr>
              <a:t>352 mod 251 =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1EA2-D115-7F4A-B10C-CB86B904DE2F}" type="slidenum">
              <a:rPr lang="en-US"/>
              <a:pPr/>
              <a:t>19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Modulo Mapping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752600"/>
          </a:xfrm>
        </p:spPr>
        <p:txBody>
          <a:bodyPr/>
          <a:lstStyle/>
          <a:p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>
                <a:solidFill>
                  <a:schemeClr val="accent2"/>
                </a:solidFill>
              </a:rPr>
              <a:t> mod </a:t>
            </a:r>
            <a:r>
              <a:rPr lang="en-US" i="1">
                <a:solidFill>
                  <a:schemeClr val="accent2"/>
                </a:solidFill>
              </a:rPr>
              <a:t>m</a:t>
            </a:r>
            <a:r>
              <a:rPr lang="en-US"/>
              <a:t> maps from integers to 0..m-1</a:t>
            </a:r>
          </a:p>
          <a:p>
            <a:pPr lvl="1"/>
            <a:r>
              <a:rPr lang="en-US"/>
              <a:t>one to one? </a:t>
            </a:r>
            <a:r>
              <a:rPr lang="en-US">
                <a:solidFill>
                  <a:schemeClr val="accent2"/>
                </a:solidFill>
              </a:rPr>
              <a:t>no</a:t>
            </a:r>
          </a:p>
          <a:p>
            <a:pPr lvl="1"/>
            <a:r>
              <a:rPr lang="en-US"/>
              <a:t>onto? yes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286000" y="4038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-4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819400" y="4038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-3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352800" y="4038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-2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3886200" y="4038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-1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4419600" y="4038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0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4953000" y="4038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1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5486400" y="4038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2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6019800" y="4038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3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6553200" y="4038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4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7086600" y="4038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5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7620000" y="4038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6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8153400" y="4038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7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2286000" y="57150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0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2819400" y="57150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1</a:t>
            </a: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3352800" y="57150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2</a:t>
            </a:r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3886200" y="57150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3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4419600" y="5715000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0</a:t>
            </a: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4953000" y="5715000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1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5486400" y="5715000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2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6019800" y="5715000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3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6553200" y="57150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0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7086600" y="57150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1</a:t>
            </a: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7620000" y="57150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2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8153400" y="57150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3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762000" y="40386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x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762000" y="5715000"/>
            <a:ext cx="1143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x mod 4</a:t>
            </a:r>
          </a:p>
        </p:txBody>
      </p:sp>
      <p:cxnSp>
        <p:nvCxnSpPr>
          <p:cNvPr id="76830" name="AutoShape 30"/>
          <p:cNvCxnSpPr>
            <a:cxnSpLocks noChangeShapeType="1"/>
            <a:stCxn id="76804" idx="2"/>
            <a:endCxn id="76820" idx="0"/>
          </p:cNvCxnSpPr>
          <p:nvPr/>
        </p:nvCxnSpPr>
        <p:spPr bwMode="auto">
          <a:xfrm>
            <a:off x="2552700" y="4343400"/>
            <a:ext cx="21336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831" name="AutoShape 31"/>
          <p:cNvCxnSpPr>
            <a:cxnSpLocks noChangeShapeType="1"/>
            <a:stCxn id="76805" idx="2"/>
            <a:endCxn id="76821" idx="0"/>
          </p:cNvCxnSpPr>
          <p:nvPr/>
        </p:nvCxnSpPr>
        <p:spPr bwMode="auto">
          <a:xfrm>
            <a:off x="3086100" y="4343400"/>
            <a:ext cx="21336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832" name="AutoShape 32"/>
          <p:cNvCxnSpPr>
            <a:cxnSpLocks noChangeShapeType="1"/>
            <a:stCxn id="76806" idx="2"/>
            <a:endCxn id="76822" idx="0"/>
          </p:cNvCxnSpPr>
          <p:nvPr/>
        </p:nvCxnSpPr>
        <p:spPr bwMode="auto">
          <a:xfrm>
            <a:off x="3619500" y="4343400"/>
            <a:ext cx="21336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833" name="AutoShape 33"/>
          <p:cNvCxnSpPr>
            <a:cxnSpLocks noChangeShapeType="1"/>
            <a:stCxn id="76807" idx="2"/>
            <a:endCxn id="76823" idx="0"/>
          </p:cNvCxnSpPr>
          <p:nvPr/>
        </p:nvCxnSpPr>
        <p:spPr bwMode="auto">
          <a:xfrm>
            <a:off x="4152900" y="4343400"/>
            <a:ext cx="21336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834" name="AutoShape 34"/>
          <p:cNvCxnSpPr>
            <a:cxnSpLocks noChangeShapeType="1"/>
            <a:stCxn id="76808" idx="2"/>
            <a:endCxn id="76820" idx="0"/>
          </p:cNvCxnSpPr>
          <p:nvPr/>
        </p:nvCxnSpPr>
        <p:spPr bwMode="auto">
          <a:xfrm>
            <a:off x="4686300" y="43434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835" name="AutoShape 35"/>
          <p:cNvCxnSpPr>
            <a:cxnSpLocks noChangeShapeType="1"/>
            <a:stCxn id="76809" idx="2"/>
            <a:endCxn id="76821" idx="0"/>
          </p:cNvCxnSpPr>
          <p:nvPr/>
        </p:nvCxnSpPr>
        <p:spPr bwMode="auto">
          <a:xfrm>
            <a:off x="5219700" y="43434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836" name="AutoShape 36"/>
          <p:cNvCxnSpPr>
            <a:cxnSpLocks noChangeShapeType="1"/>
            <a:stCxn id="76810" idx="2"/>
            <a:endCxn id="76822" idx="0"/>
          </p:cNvCxnSpPr>
          <p:nvPr/>
        </p:nvCxnSpPr>
        <p:spPr bwMode="auto">
          <a:xfrm>
            <a:off x="5753100" y="43434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837" name="AutoShape 37"/>
          <p:cNvCxnSpPr>
            <a:cxnSpLocks noChangeShapeType="1"/>
            <a:stCxn id="76811" idx="2"/>
            <a:endCxn id="76823" idx="0"/>
          </p:cNvCxnSpPr>
          <p:nvPr/>
        </p:nvCxnSpPr>
        <p:spPr bwMode="auto">
          <a:xfrm>
            <a:off x="6286500" y="43434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838" name="AutoShape 38"/>
          <p:cNvCxnSpPr>
            <a:cxnSpLocks noChangeShapeType="1"/>
            <a:stCxn id="76812" idx="2"/>
            <a:endCxn id="76820" idx="0"/>
          </p:cNvCxnSpPr>
          <p:nvPr/>
        </p:nvCxnSpPr>
        <p:spPr bwMode="auto">
          <a:xfrm flipH="1">
            <a:off x="4686300" y="4343400"/>
            <a:ext cx="21336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839" name="AutoShape 39"/>
          <p:cNvCxnSpPr>
            <a:cxnSpLocks noChangeShapeType="1"/>
            <a:stCxn id="76813" idx="2"/>
            <a:endCxn id="76821" idx="0"/>
          </p:cNvCxnSpPr>
          <p:nvPr/>
        </p:nvCxnSpPr>
        <p:spPr bwMode="auto">
          <a:xfrm flipH="1">
            <a:off x="5219700" y="4343400"/>
            <a:ext cx="21336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840" name="AutoShape 40"/>
          <p:cNvCxnSpPr>
            <a:cxnSpLocks noChangeShapeType="1"/>
            <a:stCxn id="76814" idx="2"/>
            <a:endCxn id="76822" idx="0"/>
          </p:cNvCxnSpPr>
          <p:nvPr/>
        </p:nvCxnSpPr>
        <p:spPr bwMode="auto">
          <a:xfrm flipH="1">
            <a:off x="5753100" y="4343400"/>
            <a:ext cx="21336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841" name="AutoShape 41"/>
          <p:cNvCxnSpPr>
            <a:cxnSpLocks noChangeShapeType="1"/>
            <a:stCxn id="76815" idx="2"/>
            <a:endCxn id="76823" idx="0"/>
          </p:cNvCxnSpPr>
          <p:nvPr/>
        </p:nvCxnSpPr>
        <p:spPr bwMode="auto">
          <a:xfrm flipH="1">
            <a:off x="6286500" y="4343400"/>
            <a:ext cx="21336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6CF0-71A2-9245-A65E-D2D9AABBF0DE}" type="slidenum">
              <a:rPr lang="en-US"/>
              <a:pPr/>
              <a:t>2</a:t>
            </a:fld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The Need for Speed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Data structures we have looked at so far</a:t>
            </a:r>
          </a:p>
          <a:p>
            <a:pPr lvl="1"/>
            <a:r>
              <a:rPr lang="en-US" sz="2400">
                <a:solidFill>
                  <a:schemeClr val="accent2"/>
                </a:solidFill>
              </a:rPr>
              <a:t>Use comparison operations to find items</a:t>
            </a:r>
          </a:p>
          <a:p>
            <a:pPr lvl="1"/>
            <a:r>
              <a:rPr lang="en-US" sz="2400">
                <a:solidFill>
                  <a:schemeClr val="accent2"/>
                </a:solidFill>
              </a:rPr>
              <a:t>Need O(log N) time for Find and Insert</a:t>
            </a:r>
          </a:p>
          <a:p>
            <a:r>
              <a:rPr lang="en-US" sz="2800"/>
              <a:t>In real world applications, N is typically between 100 and 100,000 (or more)</a:t>
            </a:r>
          </a:p>
          <a:p>
            <a:pPr lvl="1"/>
            <a:r>
              <a:rPr lang="en-US" sz="2400">
                <a:solidFill>
                  <a:schemeClr val="accent2"/>
                </a:solidFill>
              </a:rPr>
              <a:t>log N is between 6.6 and 16.6</a:t>
            </a:r>
          </a:p>
          <a:p>
            <a:r>
              <a:rPr lang="en-US" sz="2800">
                <a:solidFill>
                  <a:srgbClr val="FF0000"/>
                </a:solidFill>
              </a:rPr>
              <a:t>Hash tables</a:t>
            </a:r>
            <a:r>
              <a:rPr lang="en-US" sz="2800"/>
              <a:t> are an abstract data type designed for </a:t>
            </a:r>
            <a:r>
              <a:rPr lang="en-US" sz="2800" b="1">
                <a:solidFill>
                  <a:srgbClr val="FF0000"/>
                </a:solidFill>
              </a:rPr>
              <a:t>O(1)</a:t>
            </a:r>
            <a:r>
              <a:rPr lang="en-US" sz="2800"/>
              <a:t> Find and Inserts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26AC-ECA2-A646-805A-17ED45F7AF12}" type="slidenum">
              <a:rPr lang="en-US"/>
              <a:pPr/>
              <a:t>20</a:t>
            </a:fld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Hashing Integers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If keys are integers, we can use the hash function: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Hash(key</a:t>
            </a:r>
            <a:r>
              <a:rPr lang="en-US" sz="2400" dirty="0">
                <a:solidFill>
                  <a:srgbClr val="FF0000"/>
                </a:solidFill>
              </a:rPr>
              <a:t>) = key mod </a:t>
            </a:r>
            <a:r>
              <a:rPr lang="en-US" sz="2400" dirty="0" err="1">
                <a:solidFill>
                  <a:srgbClr val="FF0000"/>
                </a:solidFill>
              </a:rPr>
              <a:t>TableSize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Problem 1</a:t>
            </a:r>
            <a:r>
              <a:rPr lang="en-US" sz="2800" dirty="0"/>
              <a:t>: What if </a:t>
            </a:r>
            <a:r>
              <a:rPr lang="en-US" sz="2800" dirty="0" err="1"/>
              <a:t>TableSize</a:t>
            </a:r>
            <a:r>
              <a:rPr lang="en-US" sz="2800" dirty="0"/>
              <a:t> is 11 and all keys are 2 repeated digits? (</a:t>
            </a:r>
            <a:r>
              <a:rPr lang="en-US" sz="2800" dirty="0" err="1"/>
              <a:t>eg</a:t>
            </a:r>
            <a:r>
              <a:rPr lang="en-US" sz="2800" dirty="0"/>
              <a:t>, 22, 33, …)</a:t>
            </a:r>
          </a:p>
          <a:p>
            <a:pPr lvl="1"/>
            <a:r>
              <a:rPr lang="en-US" sz="2400" dirty="0">
                <a:solidFill>
                  <a:srgbClr val="006600"/>
                </a:solidFill>
              </a:rPr>
              <a:t>all keys map to the same index</a:t>
            </a:r>
          </a:p>
          <a:p>
            <a:pPr lvl="1"/>
            <a:r>
              <a:rPr lang="en-US" sz="2400" dirty="0">
                <a:solidFill>
                  <a:srgbClr val="990000"/>
                </a:solidFill>
              </a:rPr>
              <a:t>Need to pick </a:t>
            </a:r>
            <a:r>
              <a:rPr lang="en-US" sz="2400" dirty="0" err="1">
                <a:solidFill>
                  <a:srgbClr val="990000"/>
                </a:solidFill>
              </a:rPr>
              <a:t>TableSize</a:t>
            </a:r>
            <a:r>
              <a:rPr lang="en-US" sz="2400" dirty="0">
                <a:solidFill>
                  <a:srgbClr val="990000"/>
                </a:solidFill>
              </a:rPr>
              <a:t> carefully: often, a prime number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AAF77-FDBA-3A4B-809D-E9897BC4F49B}" type="slidenum">
              <a:rPr lang="en-US"/>
              <a:pPr/>
              <a:t>21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Nonnumerical Keys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305800" cy="4114800"/>
          </a:xfrm>
        </p:spPr>
        <p:txBody>
          <a:bodyPr/>
          <a:lstStyle/>
          <a:p>
            <a:r>
              <a:rPr lang="en-US" sz="2800">
                <a:solidFill>
                  <a:srgbClr val="FF0000"/>
                </a:solidFill>
              </a:rPr>
              <a:t>Many hash functions assume that the universe of keys is the natural numbers </a:t>
            </a:r>
            <a:r>
              <a:rPr lang="en-US" sz="2800" b="1">
                <a:solidFill>
                  <a:srgbClr val="FF0000"/>
                </a:solidFill>
              </a:rPr>
              <a:t>N</a:t>
            </a:r>
            <a:r>
              <a:rPr lang="en-US" sz="2800">
                <a:solidFill>
                  <a:srgbClr val="FF0000"/>
                </a:solidFill>
              </a:rPr>
              <a:t>={0,1,…}</a:t>
            </a:r>
          </a:p>
          <a:p>
            <a:r>
              <a:rPr lang="en-US" sz="2800">
                <a:solidFill>
                  <a:srgbClr val="006600"/>
                </a:solidFill>
              </a:rPr>
              <a:t>Need to find a function to convert the actual key to a natural number quickly and effectively before or during the hash calculation</a:t>
            </a:r>
          </a:p>
          <a:p>
            <a:r>
              <a:rPr lang="en-US" sz="2800">
                <a:solidFill>
                  <a:srgbClr val="000099"/>
                </a:solidFill>
              </a:rPr>
              <a:t>Generally work with the ASCII character codes when converting strings to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4275-F4CE-0044-9F46-631A6FD1EABF}" type="slidenum">
              <a:rPr lang="en-US"/>
              <a:pPr/>
              <a:t>22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610600" cy="2209800"/>
          </a:xfrm>
        </p:spPr>
        <p:txBody>
          <a:bodyPr/>
          <a:lstStyle/>
          <a:p>
            <a:r>
              <a:rPr lang="en-US" sz="2800">
                <a:solidFill>
                  <a:schemeClr val="accent2"/>
                </a:solidFill>
              </a:rPr>
              <a:t>If keys are strings can get an integer by adding up ASCII values of characters in </a:t>
            </a:r>
            <a:r>
              <a:rPr lang="en-US" sz="2800" i="1">
                <a:solidFill>
                  <a:schemeClr val="accent2"/>
                </a:solidFill>
              </a:rPr>
              <a:t>key</a:t>
            </a:r>
            <a:endParaRPr lang="en-US" sz="2800">
              <a:solidFill>
                <a:schemeClr val="accent2"/>
              </a:solidFill>
            </a:endParaRPr>
          </a:p>
          <a:p>
            <a:r>
              <a:rPr lang="en-US" sz="2800"/>
              <a:t>We are converting a very large string c</a:t>
            </a:r>
            <a:r>
              <a:rPr lang="en-US" sz="2800" baseline="-25000"/>
              <a:t>0</a:t>
            </a:r>
            <a:r>
              <a:rPr lang="en-US" sz="2800"/>
              <a:t>c</a:t>
            </a:r>
            <a:r>
              <a:rPr lang="en-US" sz="2800" baseline="-25000"/>
              <a:t>1</a:t>
            </a:r>
            <a:r>
              <a:rPr lang="en-US" sz="2800"/>
              <a:t>c</a:t>
            </a:r>
            <a:r>
              <a:rPr lang="en-US" sz="2800" baseline="-25000"/>
              <a:t>2 </a:t>
            </a:r>
            <a:r>
              <a:rPr lang="en-US" sz="2800"/>
              <a:t>…</a:t>
            </a:r>
            <a:r>
              <a:rPr lang="en-US" sz="2800" baseline="-25000"/>
              <a:t> </a:t>
            </a:r>
            <a:r>
              <a:rPr lang="en-US" sz="2800"/>
              <a:t>c</a:t>
            </a:r>
            <a:r>
              <a:rPr lang="en-US" sz="2800" baseline="-25000"/>
              <a:t>n</a:t>
            </a:r>
            <a:r>
              <a:rPr lang="en-US" sz="2800"/>
              <a:t> to a relatively small number c</a:t>
            </a:r>
            <a:r>
              <a:rPr lang="en-US" sz="2800" baseline="-25000"/>
              <a:t>0</a:t>
            </a:r>
            <a:r>
              <a:rPr lang="en-US" sz="2800"/>
              <a:t>+c</a:t>
            </a:r>
            <a:r>
              <a:rPr lang="en-US" sz="2800" baseline="-25000"/>
              <a:t>1</a:t>
            </a:r>
            <a:r>
              <a:rPr lang="en-US" sz="2800"/>
              <a:t>+c</a:t>
            </a:r>
            <a:r>
              <a:rPr lang="en-US" sz="2800" baseline="-25000"/>
              <a:t>2</a:t>
            </a:r>
            <a:r>
              <a:rPr lang="en-US" sz="2800"/>
              <a:t>+…+c</a:t>
            </a:r>
            <a:r>
              <a:rPr lang="en-US" sz="2800" baseline="-25000"/>
              <a:t>n </a:t>
            </a:r>
            <a:r>
              <a:rPr lang="en-US" sz="2800"/>
              <a:t>mod size.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Characters to Integers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7432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67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2766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83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8100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69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3434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32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48768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51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4102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55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743200" y="4419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C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3276600" y="4419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S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3810000" y="4419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E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4343400" y="4419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 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4876800" y="4419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3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5410200" y="4419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7</a:t>
            </a: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1143000" y="4724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r>
              <a:rPr lang="en-US" sz="1400">
                <a:latin typeface="Times New Roman" pitchFamily="-101" charset="0"/>
              </a:rPr>
              <a:t>ASCII value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1143000" y="44196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r>
              <a:rPr lang="en-US" sz="1400">
                <a:latin typeface="Times New Roman" pitchFamily="-101" charset="0"/>
              </a:rPr>
              <a:t>character</a:t>
            </a:r>
          </a:p>
        </p:txBody>
      </p:sp>
      <p:cxnSp>
        <p:nvCxnSpPr>
          <p:cNvPr id="54302" name="AutoShape 30"/>
          <p:cNvCxnSpPr>
            <a:cxnSpLocks noChangeShapeType="1"/>
            <a:stCxn id="54301" idx="3"/>
            <a:endCxn id="54288" idx="1"/>
          </p:cNvCxnSpPr>
          <p:nvPr/>
        </p:nvCxnSpPr>
        <p:spPr bwMode="auto">
          <a:xfrm>
            <a:off x="2362200" y="4572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3" name="AutoShape 31"/>
          <p:cNvCxnSpPr>
            <a:cxnSpLocks noChangeShapeType="1"/>
            <a:stCxn id="54300" idx="3"/>
            <a:endCxn id="54276" idx="1"/>
          </p:cNvCxnSpPr>
          <p:nvPr/>
        </p:nvCxnSpPr>
        <p:spPr bwMode="auto">
          <a:xfrm>
            <a:off x="2362200" y="48768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59436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51</a:t>
            </a:r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64770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0</a:t>
            </a: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5943600" y="4419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3</a:t>
            </a:r>
          </a:p>
        </p:txBody>
      </p:sp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6477000" y="4419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pitchFamily="-101" charset="0"/>
              </a:rPr>
              <a:t>&lt;0&gt;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874-6180-4248-86F6-B0F782BFE08C}" type="slidenum">
              <a:rPr lang="en-US"/>
              <a:pPr/>
              <a:t>23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Hash Must be Onto Table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Problem 2</a:t>
            </a:r>
            <a:r>
              <a:rPr lang="en-US"/>
              <a:t>: What if </a:t>
            </a:r>
            <a:r>
              <a:rPr lang="en-US" i="1"/>
              <a:t>TableSize</a:t>
            </a:r>
            <a:r>
              <a:rPr lang="en-US"/>
              <a:t> is 10,000 and all keys are 8 or less characters long?</a:t>
            </a:r>
          </a:p>
          <a:p>
            <a:pPr lvl="1"/>
            <a:r>
              <a:rPr lang="en-US" sz="2400"/>
              <a:t>chars have values between 0 and 127</a:t>
            </a:r>
          </a:p>
          <a:p>
            <a:pPr lvl="1"/>
            <a:r>
              <a:rPr lang="en-US" sz="2700"/>
              <a:t>Keys will hash only to positions 0 through 8*127 = 1016</a:t>
            </a:r>
          </a:p>
          <a:p>
            <a:r>
              <a:rPr lang="en-US">
                <a:solidFill>
                  <a:srgbClr val="FF0000"/>
                </a:solidFill>
              </a:rPr>
              <a:t>Need to distribute keys over the entire table or the extra space is wasted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64D5-C20A-2B4A-B1D8-A6F48E4E1814}" type="slidenum">
              <a:rPr lang="en-US"/>
              <a:pPr/>
              <a:t>24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Problems with Adding Characters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943100"/>
            <a:ext cx="8202612" cy="40767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/>
              <a:t>Problems with adding up character values for string keys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3100">
                <a:solidFill>
                  <a:schemeClr val="accent2"/>
                </a:solidFill>
              </a:rPr>
              <a:t>If string keys are short, will not hash evenly to all of the hash table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3100">
                <a:solidFill>
                  <a:srgbClr val="006600"/>
                </a:solidFill>
              </a:rPr>
              <a:t>Different character combinations hash to same value</a:t>
            </a:r>
          </a:p>
          <a:p>
            <a:pPr marL="1238250" lvl="2" indent="-381000">
              <a:lnSpc>
                <a:spcPct val="90000"/>
              </a:lnSpc>
            </a:pPr>
            <a:r>
              <a:rPr lang="en-US" sz="2600"/>
              <a:t>“abc”, “bca”, and “cab” all add up to the same value (recall this was Problem 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2E0C-000F-2543-88DC-CE09C727AF6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Characters as Integers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2819400"/>
          </a:xfrm>
        </p:spPr>
        <p:txBody>
          <a:bodyPr/>
          <a:lstStyle/>
          <a:p>
            <a:r>
              <a:rPr lang="en-US" dirty="0"/>
              <a:t>A character string can be thought of as a base 256 number. The string c</a:t>
            </a:r>
            <a:r>
              <a:rPr lang="en-US" baseline="-25000" dirty="0"/>
              <a:t>1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c</a:t>
            </a:r>
            <a:r>
              <a:rPr lang="en-US" baseline="-25000" dirty="0" err="1"/>
              <a:t>n</a:t>
            </a:r>
            <a:r>
              <a:rPr lang="en-US" dirty="0"/>
              <a:t> can be thought of as the number </a:t>
            </a:r>
            <a:br>
              <a:rPr lang="en-US" dirty="0"/>
            </a:br>
            <a:r>
              <a:rPr lang="en-US" dirty="0" err="1"/>
              <a:t>c</a:t>
            </a:r>
            <a:r>
              <a:rPr lang="en-US" baseline="-25000" dirty="0" err="1"/>
              <a:t>n</a:t>
            </a:r>
            <a:r>
              <a:rPr lang="en-US" dirty="0"/>
              <a:t> + 256c</a:t>
            </a:r>
            <a:r>
              <a:rPr lang="en-US" baseline="-25000" dirty="0"/>
              <a:t>n-1</a:t>
            </a:r>
            <a:r>
              <a:rPr lang="en-US" dirty="0"/>
              <a:t> + 256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baseline="-25000" dirty="0"/>
              <a:t>n-2</a:t>
            </a:r>
            <a:r>
              <a:rPr lang="en-US" dirty="0"/>
              <a:t> + … + 256</a:t>
            </a:r>
            <a:r>
              <a:rPr lang="en-US" baseline="30000" dirty="0"/>
              <a:t>n-1</a:t>
            </a:r>
            <a:r>
              <a:rPr lang="en-US" dirty="0"/>
              <a:t> c</a:t>
            </a:r>
            <a:r>
              <a:rPr lang="en-US" baseline="-25000" dirty="0"/>
              <a:t>1</a:t>
            </a:r>
          </a:p>
          <a:p>
            <a:r>
              <a:rPr lang="en-US" baseline="-25000" dirty="0"/>
              <a:t> </a:t>
            </a:r>
            <a:r>
              <a:rPr lang="en-US" dirty="0">
                <a:solidFill>
                  <a:schemeClr val="accent2"/>
                </a:solidFill>
              </a:rPr>
              <a:t>Use Horner’s Rule to Hash</a:t>
            </a:r>
            <a:r>
              <a:rPr lang="en-US" dirty="0" smtClean="0">
                <a:solidFill>
                  <a:schemeClr val="accent2"/>
                </a:solidFill>
              </a:rPr>
              <a:t>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524000" y="4724400"/>
            <a:ext cx="52133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New" pitchFamily="-101" charset="0"/>
              </a:rPr>
              <a:t>r</a:t>
            </a:r>
            <a:r>
              <a:rPr lang="en-US" dirty="0">
                <a:solidFill>
                  <a:srgbClr val="FF0000"/>
                </a:solidFill>
                <a:latin typeface="Courier New" pitchFamily="-101" charset="0"/>
              </a:rPr>
              <a:t>= 0;</a:t>
            </a:r>
          </a:p>
          <a:p>
            <a:r>
              <a:rPr lang="en-US" dirty="0">
                <a:solidFill>
                  <a:srgbClr val="FF0000"/>
                </a:solidFill>
                <a:latin typeface="Courier New" pitchFamily="-101" charset="0"/>
              </a:rPr>
              <a:t>for </a:t>
            </a:r>
            <a:r>
              <a:rPr lang="en-US" dirty="0" err="1">
                <a:solidFill>
                  <a:srgbClr val="FF0000"/>
                </a:solidFill>
                <a:latin typeface="Courier New" pitchFamily="-101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-101" charset="0"/>
              </a:rPr>
              <a:t> = 1 to </a:t>
            </a:r>
            <a:r>
              <a:rPr lang="en-US" dirty="0" err="1">
                <a:solidFill>
                  <a:srgbClr val="FF0000"/>
                </a:solidFill>
                <a:latin typeface="Courier New" pitchFamily="-101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urier New" pitchFamily="-101" charset="0"/>
              </a:rPr>
              <a:t> do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itchFamily="-101" charset="0"/>
              </a:rPr>
              <a:t>r</a:t>
            </a:r>
            <a:r>
              <a:rPr lang="en-US" dirty="0">
                <a:solidFill>
                  <a:srgbClr val="FF0000"/>
                </a:solidFill>
                <a:latin typeface="Courier New" pitchFamily="-101" charset="0"/>
              </a:rPr>
              <a:t> := (</a:t>
            </a:r>
            <a:r>
              <a:rPr lang="en-US" dirty="0" err="1">
                <a:solidFill>
                  <a:srgbClr val="FF0000"/>
                </a:solidFill>
                <a:latin typeface="Courier New" pitchFamily="-101" charset="0"/>
              </a:rPr>
              <a:t>c[i</a:t>
            </a:r>
            <a:r>
              <a:rPr lang="en-US" dirty="0">
                <a:solidFill>
                  <a:srgbClr val="FF0000"/>
                </a:solidFill>
                <a:latin typeface="Courier New" pitchFamily="-101" charset="0"/>
              </a:rPr>
              <a:t>] + 256*</a:t>
            </a:r>
            <a:r>
              <a:rPr lang="en-US" dirty="0" err="1">
                <a:solidFill>
                  <a:srgbClr val="FF0000"/>
                </a:solidFill>
                <a:latin typeface="Courier New" pitchFamily="-101" charset="0"/>
              </a:rPr>
              <a:t>r</a:t>
            </a:r>
            <a:r>
              <a:rPr lang="en-US" dirty="0">
                <a:solidFill>
                  <a:srgbClr val="FF0000"/>
                </a:solidFill>
                <a:latin typeface="Courier New" pitchFamily="-101" charset="0"/>
              </a:rPr>
              <a:t>) mod </a:t>
            </a:r>
            <a:r>
              <a:rPr lang="en-US" dirty="0" err="1">
                <a:solidFill>
                  <a:srgbClr val="FF0000"/>
                </a:solidFill>
                <a:latin typeface="Courier New" pitchFamily="-101" charset="0"/>
              </a:rPr>
              <a:t>TableSize</a:t>
            </a:r>
            <a:endParaRPr lang="en-US" dirty="0">
              <a:solidFill>
                <a:srgbClr val="FF0000"/>
              </a:solidFill>
              <a:latin typeface="Courier New" pitchFamily="-10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9389-A258-E944-AAD4-7660EC64B2C9}" type="slidenum">
              <a:rPr lang="en-US"/>
              <a:pPr/>
              <a:t>26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Collisions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>
                <a:solidFill>
                  <a:srgbClr val="0000FF"/>
                </a:solidFill>
              </a:rPr>
              <a:t>collision</a:t>
            </a:r>
            <a:r>
              <a:rPr lang="en-US"/>
              <a:t> occurs when two different keys hash to the same value</a:t>
            </a:r>
          </a:p>
          <a:p>
            <a:pPr lvl="1"/>
            <a:r>
              <a:rPr lang="en-US"/>
              <a:t>E.g. For </a:t>
            </a:r>
            <a:r>
              <a:rPr lang="en-US" i="1"/>
              <a:t>TableSize</a:t>
            </a:r>
            <a:r>
              <a:rPr lang="en-US"/>
              <a:t> = 17, the keys 18 and 35 hash to the same value for the mod17 hash function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18 mod 17 = 1 and 35 mod 17 = 1</a:t>
            </a:r>
          </a:p>
          <a:p>
            <a:r>
              <a:rPr lang="en-US"/>
              <a:t>Cannot store both data records in the same slot in array!</a:t>
            </a:r>
          </a:p>
          <a:p>
            <a:endParaRPr lang="en-US" sz="35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D0A-849A-A74F-B2C9-0C84D928D1DF}" type="slidenum">
              <a:rPr lang="en-US"/>
              <a:pPr/>
              <a:t>27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Collision Resolution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Separate Chaining</a:t>
            </a:r>
          </a:p>
          <a:p>
            <a:pPr lvl="1"/>
            <a:r>
              <a:rPr lang="en-US"/>
              <a:t>Use data structure (such as a linked list) to store multiple items that hash to the same slot</a:t>
            </a:r>
          </a:p>
          <a:p>
            <a:r>
              <a:rPr lang="en-US">
                <a:solidFill>
                  <a:srgbClr val="FF0000"/>
                </a:solidFill>
              </a:rPr>
              <a:t>Open addressing (or probing)</a:t>
            </a:r>
          </a:p>
          <a:p>
            <a:pPr lvl="1"/>
            <a:r>
              <a:rPr lang="en-US"/>
              <a:t>search for empty slots using a second function and store item in first empty slot that is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B939-BBDD-DD49-9726-26695D341FEF}" type="slidenum">
              <a:rPr lang="en-US"/>
              <a:pPr/>
              <a:t>28</a:t>
            </a:fld>
            <a:endParaRPr lang="en-US"/>
          </a:p>
        </p:txBody>
      </p:sp>
      <p:sp>
        <p:nvSpPr>
          <p:cNvPr id="61475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Resolution by Chaining</a:t>
            </a:r>
          </a:p>
        </p:txBody>
      </p:sp>
      <p:sp>
        <p:nvSpPr>
          <p:cNvPr id="6147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800600" cy="4038600"/>
          </a:xfrm>
        </p:spPr>
        <p:txBody>
          <a:bodyPr/>
          <a:lstStyle/>
          <a:p>
            <a:r>
              <a:rPr lang="en-US" sz="2400"/>
              <a:t>Each hash table cell holds pointer to linked list of records with same hash value </a:t>
            </a:r>
          </a:p>
          <a:p>
            <a:r>
              <a:rPr lang="en-US" sz="2400">
                <a:solidFill>
                  <a:schemeClr val="accent2"/>
                </a:solidFill>
              </a:rPr>
              <a:t>Collision: Insert item into linked list</a:t>
            </a:r>
          </a:p>
          <a:p>
            <a:r>
              <a:rPr lang="en-US" sz="2400">
                <a:solidFill>
                  <a:srgbClr val="CC0099"/>
                </a:solidFill>
              </a:rPr>
              <a:t>To Find an item: compute hash value, then do Find on linked list</a:t>
            </a:r>
          </a:p>
          <a:p>
            <a:r>
              <a:rPr lang="en-US" sz="2400"/>
              <a:t>Note that there are potentially as many as TableSize lists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5619750" y="2286000"/>
            <a:ext cx="320675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Courier New" pitchFamily="-101" charset="0"/>
              </a:rPr>
              <a:t>0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619750" y="2652713"/>
            <a:ext cx="320675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Courier New" pitchFamily="-101" charset="0"/>
              </a:rPr>
              <a:t>1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5619750" y="3019425"/>
            <a:ext cx="320675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Courier New" pitchFamily="-101" charset="0"/>
              </a:rPr>
              <a:t>2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5619750" y="3386138"/>
            <a:ext cx="320675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Courier New" pitchFamily="-101" charset="0"/>
              </a:rPr>
              <a:t>3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5619750" y="3748088"/>
            <a:ext cx="320675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Courier New" pitchFamily="-101" charset="0"/>
              </a:rPr>
              <a:t>4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619750" y="4114800"/>
            <a:ext cx="320675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Courier New" pitchFamily="-101" charset="0"/>
              </a:rPr>
              <a:t>5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5619750" y="4481513"/>
            <a:ext cx="320675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Courier New" pitchFamily="-101" charset="0"/>
              </a:rPr>
              <a:t>6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5619750" y="4848225"/>
            <a:ext cx="320675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Courier New" pitchFamily="-101" charset="0"/>
              </a:rPr>
              <a:t>7</a:t>
            </a:r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5619750" y="52149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5943600" y="52149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5943600" y="2286000"/>
            <a:ext cx="6858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Courier New" pitchFamily="-101" charset="0"/>
            </a:endParaRP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5943600" y="2652713"/>
            <a:ext cx="685800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Courier New" pitchFamily="-101" charset="0"/>
            </a:endParaRP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5943600" y="3019425"/>
            <a:ext cx="6858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Courier New" pitchFamily="-101" charset="0"/>
            </a:endParaRP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5943600" y="3386138"/>
            <a:ext cx="685800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Courier New" pitchFamily="-101" charset="0"/>
            </a:endParaRP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5943600" y="3748088"/>
            <a:ext cx="685800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Courier New" pitchFamily="-101" charset="0"/>
            </a:endParaRP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5943600" y="4114800"/>
            <a:ext cx="6858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Courier New" pitchFamily="-101" charset="0"/>
            </a:endParaRP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5943600" y="4481513"/>
            <a:ext cx="685800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Courier New" pitchFamily="-101" charset="0"/>
            </a:endParaRP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5943600" y="4848225"/>
            <a:ext cx="6858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Courier New" pitchFamily="-101" charset="0"/>
            </a:endParaRPr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6629400" y="52149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7177088" y="2395538"/>
            <a:ext cx="838200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Courier New" pitchFamily="-101" charset="0"/>
              </a:rPr>
              <a:t>bug</a:t>
            </a:r>
          </a:p>
        </p:txBody>
      </p:sp>
      <p:cxnSp>
        <p:nvCxnSpPr>
          <p:cNvPr id="61470" name="AutoShape 30"/>
          <p:cNvCxnSpPr>
            <a:cxnSpLocks noChangeShapeType="1"/>
            <a:stCxn id="61473" idx="6"/>
            <a:endCxn id="61464" idx="1"/>
          </p:cNvCxnSpPr>
          <p:nvPr/>
        </p:nvCxnSpPr>
        <p:spPr bwMode="auto">
          <a:xfrm>
            <a:off x="6324600" y="2471738"/>
            <a:ext cx="852488" cy="107950"/>
          </a:xfrm>
          <a:prstGeom prst="curvedConnector3">
            <a:avLst>
              <a:gd name="adj1" fmla="val 4990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1471" name="AutoShape 31"/>
          <p:cNvCxnSpPr>
            <a:cxnSpLocks noChangeShapeType="1"/>
            <a:stCxn id="61474" idx="6"/>
          </p:cNvCxnSpPr>
          <p:nvPr/>
        </p:nvCxnSpPr>
        <p:spPr bwMode="auto">
          <a:xfrm>
            <a:off x="6324600" y="3919538"/>
            <a:ext cx="819150" cy="1222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1473" name="Oval 33"/>
          <p:cNvSpPr>
            <a:spLocks noChangeArrowheads="1"/>
          </p:cNvSpPr>
          <p:nvPr/>
        </p:nvSpPr>
        <p:spPr bwMode="auto">
          <a:xfrm>
            <a:off x="6172200" y="2395538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74" name="Oval 34"/>
          <p:cNvSpPr>
            <a:spLocks noChangeArrowheads="1"/>
          </p:cNvSpPr>
          <p:nvPr/>
        </p:nvSpPr>
        <p:spPr bwMode="auto">
          <a:xfrm>
            <a:off x="6172200" y="3843338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8015288" y="2395538"/>
            <a:ext cx="228600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Courier New" pitchFamily="-101" charset="0"/>
            </a:endParaRPr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7177088" y="3843338"/>
            <a:ext cx="838200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Courier New" pitchFamily="-101" charset="0"/>
              </a:rPr>
              <a:t>zurg</a:t>
            </a:r>
          </a:p>
        </p:txBody>
      </p:sp>
      <p:sp>
        <p:nvSpPr>
          <p:cNvPr id="61479" name="Text Box 39"/>
          <p:cNvSpPr txBox="1">
            <a:spLocks noChangeArrowheads="1"/>
          </p:cNvSpPr>
          <p:nvPr/>
        </p:nvSpPr>
        <p:spPr bwMode="auto">
          <a:xfrm>
            <a:off x="8015288" y="3843338"/>
            <a:ext cx="228600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Courier New" pitchFamily="-101" charset="0"/>
            </a:endParaRPr>
          </a:p>
        </p:txBody>
      </p:sp>
      <p:sp>
        <p:nvSpPr>
          <p:cNvPr id="61480" name="Text Box 40"/>
          <p:cNvSpPr txBox="1">
            <a:spLocks noChangeArrowheads="1"/>
          </p:cNvSpPr>
          <p:nvPr/>
        </p:nvSpPr>
        <p:spPr bwMode="auto">
          <a:xfrm>
            <a:off x="7848600" y="4648200"/>
            <a:ext cx="8382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Courier New" pitchFamily="-101" charset="0"/>
              </a:rPr>
              <a:t>hoppi</a:t>
            </a:r>
          </a:p>
        </p:txBody>
      </p:sp>
      <p:sp>
        <p:nvSpPr>
          <p:cNvPr id="61481" name="Text Box 41"/>
          <p:cNvSpPr txBox="1">
            <a:spLocks noChangeArrowheads="1"/>
          </p:cNvSpPr>
          <p:nvPr/>
        </p:nvSpPr>
        <p:spPr bwMode="auto">
          <a:xfrm>
            <a:off x="8686800" y="4648200"/>
            <a:ext cx="2286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Courier New" pitchFamily="-101" charset="0"/>
            </a:endParaRPr>
          </a:p>
        </p:txBody>
      </p:sp>
      <p:sp>
        <p:nvSpPr>
          <p:cNvPr id="61482" name="Line 42"/>
          <p:cNvSpPr>
            <a:spLocks noChangeShapeType="1"/>
          </p:cNvSpPr>
          <p:nvPr/>
        </p:nvSpPr>
        <p:spPr bwMode="auto">
          <a:xfrm flipH="1">
            <a:off x="8001000" y="4071938"/>
            <a:ext cx="904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00C7-F664-0F42-8F93-0B732EC71F6C}" type="slidenum">
              <a:rPr lang="en-US"/>
              <a:pPr/>
              <a:t>29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Why Lists?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Can use List ADT for Find/Insert/Delete in linked list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99"/>
                </a:solidFill>
              </a:rPr>
              <a:t>O(N) runtime where N is the number of elements in the particular chain</a:t>
            </a:r>
          </a:p>
          <a:p>
            <a:pPr>
              <a:lnSpc>
                <a:spcPct val="90000"/>
              </a:lnSpc>
            </a:pPr>
            <a:r>
              <a:rPr lang="en-US" sz="2800"/>
              <a:t>Can also use Binary Search Trees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O(log N) time instead of O(N)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But the number of elements to search through should be small (otherwise the hashing function is bad or the table is too small)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generally not worth the overhead of BSTs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CDEA-4888-9840-86D3-033BFC825136}" type="slidenum">
              <a:rPr lang="en-US"/>
              <a:pPr/>
              <a:t>3</a:t>
            </a:fld>
            <a:endParaRPr lang="en-US"/>
          </a:p>
        </p:txBody>
      </p:sp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Fewer Functions Faster</a:t>
            </a:r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r>
              <a:rPr lang="en-US" sz="2800"/>
              <a:t>compare lists and stacks</a:t>
            </a:r>
          </a:p>
          <a:p>
            <a:pPr lvl="1"/>
            <a:r>
              <a:rPr lang="en-US" sz="2400"/>
              <a:t>by </a:t>
            </a:r>
            <a:r>
              <a:rPr lang="en-US" sz="2400">
                <a:solidFill>
                  <a:srgbClr val="FF0000"/>
                </a:solidFill>
              </a:rPr>
              <a:t>reducing the flexibility</a:t>
            </a:r>
            <a:r>
              <a:rPr lang="en-US" sz="2400"/>
              <a:t> of what we are allowed to do, we can increase the performance of the remaining operations</a:t>
            </a:r>
          </a:p>
          <a:p>
            <a:pPr lvl="1"/>
            <a:r>
              <a:rPr lang="en-US" sz="2400">
                <a:solidFill>
                  <a:srgbClr val="FF0000"/>
                </a:solidFill>
              </a:rPr>
              <a:t>insert(L,X)</a:t>
            </a:r>
            <a:r>
              <a:rPr lang="en-US" sz="2400"/>
              <a:t> into a list versus </a:t>
            </a:r>
            <a:r>
              <a:rPr lang="en-US" sz="2400">
                <a:solidFill>
                  <a:srgbClr val="FF0000"/>
                </a:solidFill>
              </a:rPr>
              <a:t>push(S,X)</a:t>
            </a:r>
            <a:r>
              <a:rPr lang="en-US" sz="2400"/>
              <a:t> onto a stack</a:t>
            </a:r>
          </a:p>
          <a:p>
            <a:r>
              <a:rPr lang="en-US" sz="2800"/>
              <a:t>compare trees and hash tables</a:t>
            </a:r>
          </a:p>
          <a:p>
            <a:pPr lvl="1"/>
            <a:r>
              <a:rPr lang="en-US" sz="2400">
                <a:solidFill>
                  <a:schemeClr val="accent2"/>
                </a:solidFill>
              </a:rPr>
              <a:t>trees</a:t>
            </a:r>
            <a:r>
              <a:rPr lang="en-US" sz="2400"/>
              <a:t> provide for known </a:t>
            </a:r>
            <a:r>
              <a:rPr lang="en-US" sz="2400">
                <a:solidFill>
                  <a:schemeClr val="accent2"/>
                </a:solidFill>
              </a:rPr>
              <a:t>ordering of all elements</a:t>
            </a:r>
          </a:p>
          <a:p>
            <a:pPr lvl="1"/>
            <a:r>
              <a:rPr lang="en-US" sz="2400">
                <a:solidFill>
                  <a:srgbClr val="CC0099"/>
                </a:solidFill>
              </a:rPr>
              <a:t>hash tables just let you (quickly) find an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F7EC-0D79-4C45-A373-DDDA3B7A370C}" type="slidenum">
              <a:rPr lang="en-US"/>
              <a:pPr/>
              <a:t>30</a:t>
            </a:fld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Load Factor of a Hash Table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Let N = number of items to be stored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Load factor</a:t>
            </a:r>
            <a:r>
              <a:rPr lang="en-US" sz="2800" dirty="0" smtClean="0"/>
              <a:t> </a:t>
            </a:r>
            <a:r>
              <a:rPr lang="en-US" sz="2800" dirty="0">
                <a:sym typeface="Symbol" pitchFamily="-101" charset="2"/>
              </a:rPr>
              <a:t>L</a:t>
            </a:r>
            <a:r>
              <a:rPr lang="en-US" sz="2800" dirty="0" smtClean="0"/>
              <a:t> </a:t>
            </a:r>
            <a:r>
              <a:rPr lang="en-US" sz="2800" dirty="0"/>
              <a:t>= N/</a:t>
            </a:r>
            <a:r>
              <a:rPr lang="en-US" sz="2800" dirty="0" err="1"/>
              <a:t>TableSize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err="1"/>
              <a:t>TableSize</a:t>
            </a:r>
            <a:r>
              <a:rPr lang="en-US" sz="2400" dirty="0"/>
              <a:t> = 101 and N =505, then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-101" charset="2"/>
              </a:rPr>
              <a:t>L = </a:t>
            </a:r>
            <a:r>
              <a:rPr lang="en-US" sz="2400" dirty="0">
                <a:sym typeface="Symbol" pitchFamily="-101" charset="2"/>
              </a:rPr>
              <a:t>5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TableSize</a:t>
            </a:r>
            <a:r>
              <a:rPr lang="en-US" sz="2400" dirty="0"/>
              <a:t> = 101 and N = 10, then</a:t>
            </a:r>
            <a:r>
              <a:rPr lang="en-US" sz="2400" dirty="0" smtClean="0"/>
              <a:t> </a:t>
            </a:r>
            <a:r>
              <a:rPr lang="en-US" sz="2400" dirty="0">
                <a:sym typeface="Symbol" pitchFamily="-101" charset="2"/>
              </a:rPr>
              <a:t>L</a:t>
            </a:r>
            <a:r>
              <a:rPr lang="en-US" sz="2400" dirty="0" smtClean="0">
                <a:sym typeface="Symbol" pitchFamily="-101" charset="2"/>
              </a:rPr>
              <a:t> </a:t>
            </a:r>
            <a:r>
              <a:rPr lang="en-US" sz="2400" dirty="0">
                <a:sym typeface="Symbol" pitchFamily="-101" charset="2"/>
              </a:rPr>
              <a:t>= 0.1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  <a:sym typeface="Symbol" pitchFamily="-101" charset="2"/>
              </a:rPr>
              <a:t>Average </a:t>
            </a:r>
            <a:r>
              <a:rPr lang="en-US" sz="2800" dirty="0">
                <a:sym typeface="Symbol" pitchFamily="-101" charset="2"/>
              </a:rPr>
              <a:t>length of chained list =</a:t>
            </a:r>
            <a:r>
              <a:rPr lang="en-US" sz="2800" dirty="0" smtClean="0">
                <a:sym typeface="Symbol" pitchFamily="-101" charset="2"/>
              </a:rPr>
              <a:t> </a:t>
            </a:r>
            <a:r>
              <a:rPr lang="en-US" sz="2800" dirty="0">
                <a:sym typeface="Symbol" pitchFamily="-101" charset="2"/>
              </a:rPr>
              <a:t>L</a:t>
            </a:r>
            <a:r>
              <a:rPr lang="en-US" sz="2800" dirty="0" smtClean="0">
                <a:sym typeface="Symbol" pitchFamily="-101" charset="2"/>
              </a:rPr>
              <a:t> </a:t>
            </a:r>
            <a:r>
              <a:rPr lang="en-US" sz="2800" dirty="0">
                <a:sym typeface="Symbol" pitchFamily="-101" charset="2"/>
              </a:rPr>
              <a:t>and so </a:t>
            </a:r>
            <a:r>
              <a:rPr lang="en-US" sz="2800" dirty="0">
                <a:solidFill>
                  <a:srgbClr val="FF0000"/>
                </a:solidFill>
                <a:sym typeface="Symbol" pitchFamily="-101" charset="2"/>
              </a:rPr>
              <a:t>a</a:t>
            </a:r>
            <a:r>
              <a:rPr lang="en-US" sz="2800" dirty="0">
                <a:solidFill>
                  <a:srgbClr val="FF0000"/>
                </a:solidFill>
              </a:rPr>
              <a:t>verage time</a:t>
            </a:r>
            <a:r>
              <a:rPr lang="en-US" sz="2800" dirty="0"/>
              <a:t> for accessing an item =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</a:t>
            </a:r>
            <a:r>
              <a:rPr lang="en-US" sz="2800" dirty="0">
                <a:solidFill>
                  <a:srgbClr val="FF0000"/>
                </a:solidFill>
              </a:rPr>
              <a:t>O(1) + O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>
                <a:solidFill>
                  <a:srgbClr val="FF0000"/>
                </a:solidFill>
                <a:sym typeface="Symbol" pitchFamily="-101" charset="2"/>
              </a:rPr>
              <a:t>L</a:t>
            </a:r>
            <a:r>
              <a:rPr lang="en-US" sz="2800" dirty="0" smtClean="0">
                <a:solidFill>
                  <a:srgbClr val="FF0000"/>
                </a:solidFill>
                <a:sym typeface="Symbol" pitchFamily="-101" charset="2"/>
              </a:rPr>
              <a:t>)</a:t>
            </a:r>
            <a:endParaRPr lang="en-US" sz="2800" dirty="0">
              <a:solidFill>
                <a:srgbClr val="FF0000"/>
              </a:solidFill>
              <a:sym typeface="Symbol" pitchFamily="-101" charset="2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6600"/>
                </a:solidFill>
              </a:rPr>
              <a:t>Want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  <a:sym typeface="Symbol" pitchFamily="-101" charset="2"/>
              </a:rPr>
              <a:t>L</a:t>
            </a:r>
            <a:r>
              <a:rPr lang="en-US" sz="2400" dirty="0" smtClean="0">
                <a:solidFill>
                  <a:srgbClr val="006600"/>
                </a:solidFill>
                <a:sym typeface="Symbol" pitchFamily="-101" charset="2"/>
              </a:rPr>
              <a:t> </a:t>
            </a:r>
            <a:r>
              <a:rPr lang="en-US" sz="2400" dirty="0">
                <a:solidFill>
                  <a:srgbClr val="006600"/>
                </a:solidFill>
                <a:sym typeface="Symbol" pitchFamily="-101" charset="2"/>
              </a:rPr>
              <a:t>to be smaller than 1 but close to 1 if good hashing function (i.e. </a:t>
            </a:r>
            <a:r>
              <a:rPr lang="en-US" sz="2400" dirty="0" err="1">
                <a:solidFill>
                  <a:srgbClr val="006600"/>
                </a:solidFill>
                <a:sym typeface="Symbol" pitchFamily="-101" charset="2"/>
              </a:rPr>
              <a:t>TableSize</a:t>
            </a:r>
            <a:r>
              <a:rPr lang="en-US" sz="2400" dirty="0" smtClean="0">
                <a:solidFill>
                  <a:srgbClr val="006600"/>
                </a:solidFill>
                <a:sym typeface="Symbol" pitchFamily="-101" charset="2"/>
              </a:rPr>
              <a:t> ≈ </a:t>
            </a:r>
            <a:r>
              <a:rPr lang="en-US" sz="2400" dirty="0">
                <a:solidFill>
                  <a:srgbClr val="006600"/>
                </a:solidFill>
                <a:sym typeface="Symbol" pitchFamily="-101" charset="2"/>
              </a:rPr>
              <a:t>N)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6600"/>
                </a:solidFill>
              </a:rPr>
              <a:t>With chaining hashing continues to work for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  <a:sym typeface="Symbol" pitchFamily="-101" charset="2"/>
              </a:rPr>
              <a:t>L</a:t>
            </a:r>
            <a:r>
              <a:rPr lang="en-US" sz="2400" dirty="0" smtClean="0">
                <a:solidFill>
                  <a:srgbClr val="006600"/>
                </a:solidFill>
                <a:sym typeface="Symbol" pitchFamily="-101" charset="2"/>
              </a:rPr>
              <a:t> </a:t>
            </a:r>
            <a:r>
              <a:rPr lang="en-US" sz="2400" dirty="0">
                <a:solidFill>
                  <a:srgbClr val="006600"/>
                </a:solidFill>
                <a:sym typeface="Symbol" pitchFamily="-101" charset="2"/>
              </a:rPr>
              <a:t>&gt; 1 </a:t>
            </a:r>
            <a:endParaRPr lang="en-US" sz="24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"/>
            <a:ext cx="8458200" cy="1143000"/>
          </a:xfrm>
        </p:spPr>
        <p:txBody>
          <a:bodyPr lIns="91433" tIns="45717" rIns="91433" bIns="45717"/>
          <a:lstStyle/>
          <a:p>
            <a:r>
              <a:rPr lang="en-US" dirty="0">
                <a:solidFill>
                  <a:srgbClr val="FF0000"/>
                </a:solidFill>
              </a:rPr>
              <a:t>Resolution by Open Addressing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38751"/>
          </a:xfrm>
        </p:spPr>
        <p:txBody>
          <a:bodyPr lIns="91433" tIns="45717" rIns="91433" bIns="45717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All keys are in the table - no links </a:t>
            </a:r>
          </a:p>
          <a:p>
            <a:pPr lvl="1">
              <a:lnSpc>
                <a:spcPct val="90000"/>
              </a:lnSpc>
            </a:pPr>
            <a:r>
              <a:rPr lang="en-US" sz="3000" dirty="0"/>
              <a:t>R</a:t>
            </a:r>
            <a:r>
              <a:rPr lang="en-US" sz="3000" dirty="0" smtClean="0"/>
              <a:t>educed </a:t>
            </a:r>
            <a:r>
              <a:rPr lang="en-US" sz="3000" dirty="0"/>
              <a:t>overhead saves space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Cell Full?  Keep </a:t>
            </a:r>
            <a:r>
              <a:rPr lang="en-US" sz="3000" dirty="0" smtClean="0"/>
              <a:t>Looking </a:t>
            </a:r>
            <a:endParaRPr lang="en-US" sz="3000" dirty="0"/>
          </a:p>
          <a:p>
            <a:pPr>
              <a:lnSpc>
                <a:spcPct val="90000"/>
              </a:lnSpc>
            </a:pPr>
            <a:r>
              <a:rPr lang="en-US" sz="3000" dirty="0"/>
              <a:t>A </a:t>
            </a:r>
            <a:r>
              <a:rPr lang="en-US" sz="3000" i="1" dirty="0">
                <a:solidFill>
                  <a:srgbClr val="CC0066"/>
                </a:solidFill>
              </a:rPr>
              <a:t>probe sequence</a:t>
            </a:r>
            <a:r>
              <a:rPr lang="en-US" sz="3000" dirty="0"/>
              <a:t>:</a:t>
            </a:r>
            <a:r>
              <a:rPr lang="en-US" sz="3000" dirty="0" smtClean="0"/>
              <a:t> </a:t>
            </a:r>
            <a:r>
              <a:rPr lang="en-US" sz="3000" dirty="0"/>
              <a:t> </a:t>
            </a:r>
            <a:r>
              <a:rPr lang="en-US" sz="3000" i="1" dirty="0" smtClean="0">
                <a:solidFill>
                  <a:srgbClr val="006600"/>
                </a:solidFill>
                <a:cs typeface="Arial" pitchFamily="34" charset="0"/>
              </a:rPr>
              <a:t>h</a:t>
            </a:r>
            <a:r>
              <a:rPr lang="en-US" sz="3000" i="1" baseline="-25000" dirty="0" smtClean="0">
                <a:solidFill>
                  <a:srgbClr val="006600"/>
                </a:solidFill>
                <a:cs typeface="Arial" pitchFamily="34" charset="0"/>
              </a:rPr>
              <a:t>1</a:t>
            </a:r>
            <a:r>
              <a:rPr lang="en-US" sz="3000" i="1" dirty="0">
                <a:solidFill>
                  <a:srgbClr val="006600"/>
                </a:solidFill>
                <a:cs typeface="Arial" pitchFamily="34" charset="0"/>
              </a:rPr>
              <a:t>(k),h</a:t>
            </a:r>
            <a:r>
              <a:rPr lang="en-US" sz="3000" i="1" baseline="-25000" dirty="0">
                <a:solidFill>
                  <a:srgbClr val="006600"/>
                </a:solidFill>
                <a:cs typeface="Arial" pitchFamily="34" charset="0"/>
              </a:rPr>
              <a:t>2</a:t>
            </a:r>
            <a:r>
              <a:rPr lang="en-US" sz="3000" i="1" dirty="0">
                <a:solidFill>
                  <a:srgbClr val="006600"/>
                </a:solidFill>
                <a:cs typeface="Arial" pitchFamily="34" charset="0"/>
              </a:rPr>
              <a:t>(k), h</a:t>
            </a:r>
            <a:r>
              <a:rPr lang="en-US" sz="3000" i="1" baseline="-25000" dirty="0">
                <a:solidFill>
                  <a:srgbClr val="006600"/>
                </a:solidFill>
                <a:cs typeface="Arial" pitchFamily="34" charset="0"/>
              </a:rPr>
              <a:t>3</a:t>
            </a:r>
            <a:r>
              <a:rPr lang="en-US" sz="3000" i="1" dirty="0">
                <a:solidFill>
                  <a:srgbClr val="006600"/>
                </a:solidFill>
                <a:cs typeface="Arial" pitchFamily="34" charset="0"/>
              </a:rPr>
              <a:t>(k),…</a:t>
            </a:r>
            <a:r>
              <a:rPr lang="en-US" sz="30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cs typeface="Arial" pitchFamily="34" charset="0"/>
              </a:rPr>
              <a:t>Searching/inserting </a:t>
            </a:r>
            <a:r>
              <a:rPr lang="en-US" sz="3000" b="1" i="1" dirty="0">
                <a:solidFill>
                  <a:srgbClr val="006600"/>
                </a:solidFill>
                <a:latin typeface="Courier New" pitchFamily="49" charset="0"/>
                <a:cs typeface="Arial" pitchFamily="34" charset="0"/>
              </a:rPr>
              <a:t>k:</a:t>
            </a:r>
            <a:r>
              <a:rPr lang="en-US" sz="3000" dirty="0">
                <a:cs typeface="Arial" pitchFamily="34" charset="0"/>
              </a:rPr>
              <a:t> check locations </a:t>
            </a:r>
            <a:r>
              <a:rPr lang="en-US" sz="3000" i="1" dirty="0">
                <a:solidFill>
                  <a:srgbClr val="006600"/>
                </a:solidFill>
                <a:cs typeface="Arial" pitchFamily="34" charset="0"/>
              </a:rPr>
              <a:t>h</a:t>
            </a:r>
            <a:r>
              <a:rPr lang="en-US" sz="3000" i="1" baseline="-25000" dirty="0">
                <a:solidFill>
                  <a:srgbClr val="006600"/>
                </a:solidFill>
                <a:cs typeface="Arial" pitchFamily="34" charset="0"/>
              </a:rPr>
              <a:t>1</a:t>
            </a:r>
            <a:r>
              <a:rPr lang="en-US" sz="3000" i="1" dirty="0">
                <a:solidFill>
                  <a:srgbClr val="006600"/>
                </a:solidFill>
                <a:cs typeface="Arial" pitchFamily="34" charset="0"/>
              </a:rPr>
              <a:t>(k), h</a:t>
            </a:r>
            <a:r>
              <a:rPr lang="en-US" sz="3000" i="1" baseline="-25000" dirty="0">
                <a:solidFill>
                  <a:srgbClr val="006600"/>
                </a:solidFill>
                <a:cs typeface="Arial" pitchFamily="34" charset="0"/>
              </a:rPr>
              <a:t>2</a:t>
            </a:r>
            <a:r>
              <a:rPr lang="en-US" sz="3000" i="1" dirty="0">
                <a:solidFill>
                  <a:srgbClr val="006600"/>
                </a:solidFill>
                <a:cs typeface="Arial" pitchFamily="34" charset="0"/>
              </a:rPr>
              <a:t>(k), h</a:t>
            </a:r>
            <a:r>
              <a:rPr lang="en-US" sz="3000" i="1" baseline="-25000" dirty="0">
                <a:solidFill>
                  <a:srgbClr val="006600"/>
                </a:solidFill>
                <a:cs typeface="Arial" pitchFamily="34" charset="0"/>
              </a:rPr>
              <a:t>3</a:t>
            </a:r>
            <a:r>
              <a:rPr lang="en-US" sz="3000" i="1" dirty="0">
                <a:solidFill>
                  <a:srgbClr val="006600"/>
                </a:solidFill>
                <a:cs typeface="Arial" pitchFamily="34" charset="0"/>
              </a:rPr>
              <a:t>(k)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ym typeface="Symbol" pitchFamily="18" charset="2"/>
              </a:rPr>
              <a:t>Deletion </a:t>
            </a:r>
            <a:r>
              <a:rPr lang="en-US" sz="3000" b="1" i="1" dirty="0">
                <a:solidFill>
                  <a:srgbClr val="006600"/>
                </a:solidFill>
                <a:latin typeface="Courier New" pitchFamily="49" charset="0"/>
                <a:cs typeface="Arial" pitchFamily="34" charset="0"/>
              </a:rPr>
              <a:t>k: </a:t>
            </a:r>
            <a:r>
              <a:rPr lang="en-US" sz="3000" i="1" dirty="0">
                <a:solidFill>
                  <a:srgbClr val="CC0066"/>
                </a:solidFill>
                <a:sym typeface="Symbol" pitchFamily="18" charset="2"/>
              </a:rPr>
              <a:t>Lazy deletion</a:t>
            </a:r>
            <a:r>
              <a:rPr lang="en-US" sz="3000" dirty="0">
                <a:sym typeface="Symbol" pitchFamily="18" charset="2"/>
              </a:rPr>
              <a:t> needed – mark a cell that was </a:t>
            </a:r>
            <a:r>
              <a:rPr lang="en-US" sz="3000" dirty="0" smtClean="0">
                <a:sym typeface="Symbol" pitchFamily="18" charset="2"/>
              </a:rPr>
              <a:t>deleted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Various flavors of open addressing differ in which probe sequence they use</a:t>
            </a:r>
          </a:p>
          <a:p>
            <a:pPr>
              <a:lnSpc>
                <a:spcPct val="90000"/>
              </a:lnSpc>
            </a:pPr>
            <a:endParaRPr lang="en-US" sz="30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FDE3-B3CE-AD45-862C-DE7A8EDD4866}" type="slidenum">
              <a:rPr lang="en-US"/>
              <a:pPr/>
              <a:t>32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Cell Full?  Keep Looking.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>
                <a:solidFill>
                  <a:srgbClr val="0000FF"/>
                </a:solidFill>
                <a:latin typeface="Courier New" pitchFamily="-101" charset="0"/>
              </a:rPr>
              <a:t>h</a:t>
            </a:r>
            <a:r>
              <a:rPr lang="en-US" sz="2800" b="1" baseline="-25000">
                <a:solidFill>
                  <a:srgbClr val="0000FF"/>
                </a:solidFill>
                <a:latin typeface="Courier New" pitchFamily="-101" charset="0"/>
              </a:rPr>
              <a:t>i</a:t>
            </a:r>
            <a:r>
              <a:rPr lang="en-US" sz="2800" b="1">
                <a:solidFill>
                  <a:srgbClr val="0000FF"/>
                </a:solidFill>
                <a:latin typeface="Courier New" pitchFamily="-101" charset="0"/>
              </a:rPr>
              <a:t>(X)=(Hash(X)+F(i)) mod TableSize</a:t>
            </a:r>
            <a:r>
              <a:rPr lang="en-US" b="1" i="1">
                <a:solidFill>
                  <a:srgbClr val="0000FF"/>
                </a:solidFill>
              </a:rPr>
              <a:t> </a:t>
            </a:r>
            <a:endParaRPr lang="en-US" i="1">
              <a:solidFill>
                <a:srgbClr val="0000FF"/>
              </a:solidFill>
            </a:endParaRPr>
          </a:p>
          <a:p>
            <a:pPr lvl="1"/>
            <a:r>
              <a:rPr lang="en-US" sz="3100"/>
              <a:t>Define F(0) = 0</a:t>
            </a:r>
          </a:p>
          <a:p>
            <a:r>
              <a:rPr lang="en-US"/>
              <a:t>F is the collision resolution function. Some possibilities:</a:t>
            </a:r>
          </a:p>
          <a:p>
            <a:pPr lvl="1"/>
            <a:r>
              <a:rPr lang="en-US" sz="3100">
                <a:solidFill>
                  <a:schemeClr val="accent2"/>
                </a:solidFill>
              </a:rPr>
              <a:t>Linear:</a:t>
            </a:r>
            <a:r>
              <a:rPr lang="en-US" sz="3100"/>
              <a:t> F(i) = i </a:t>
            </a:r>
          </a:p>
          <a:p>
            <a:pPr lvl="1"/>
            <a:r>
              <a:rPr lang="en-US" sz="3100">
                <a:solidFill>
                  <a:schemeClr val="accent2"/>
                </a:solidFill>
              </a:rPr>
              <a:t>Quadratic</a:t>
            </a:r>
            <a:r>
              <a:rPr lang="en-US" sz="3100"/>
              <a:t>: F(i) = i</a:t>
            </a:r>
            <a:r>
              <a:rPr lang="en-US" sz="3100" baseline="30000"/>
              <a:t>2</a:t>
            </a:r>
            <a:r>
              <a:rPr lang="en-US" sz="3100"/>
              <a:t> </a:t>
            </a:r>
          </a:p>
          <a:p>
            <a:pPr lvl="1"/>
            <a:r>
              <a:rPr lang="en-US" sz="3100">
                <a:solidFill>
                  <a:schemeClr val="accent2"/>
                </a:solidFill>
              </a:rPr>
              <a:t>Double Hashing</a:t>
            </a:r>
            <a:r>
              <a:rPr lang="en-US" sz="3100"/>
              <a:t>: F(i) = i</a:t>
            </a:r>
            <a:r>
              <a:rPr lang="en-US" sz="3100">
                <a:sym typeface="r_symbol" pitchFamily="49" charset="2"/>
              </a:rPr>
              <a:t>·</a:t>
            </a:r>
            <a:r>
              <a:rPr lang="en-US" sz="3100"/>
              <a:t>Hash</a:t>
            </a:r>
            <a:r>
              <a:rPr lang="en-US" sz="3100" baseline="-25000"/>
              <a:t>2</a:t>
            </a:r>
            <a:r>
              <a:rPr lang="en-US" sz="3100"/>
              <a:t>(X)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4221-626F-C748-AE0E-D084DC24F96D}" type="slidenum">
              <a:rPr lang="en-US"/>
              <a:pPr/>
              <a:t>33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3" tIns="45717" rIns="91433" bIns="45717"/>
          <a:lstStyle/>
          <a:p>
            <a:r>
              <a:rPr lang="en-US"/>
              <a:t>Linear Probing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19600"/>
          </a:xfrm>
        </p:spPr>
        <p:txBody>
          <a:bodyPr lIns="91433" tIns="45717" rIns="91433" bIns="45717"/>
          <a:lstStyle/>
          <a:p>
            <a:pPr>
              <a:lnSpc>
                <a:spcPct val="90000"/>
              </a:lnSpc>
            </a:pPr>
            <a:r>
              <a:rPr lang="en-US" sz="2800" dirty="0"/>
              <a:t>When searching for </a:t>
            </a:r>
            <a:r>
              <a:rPr lang="en-US" sz="2400" b="1" dirty="0">
                <a:solidFill>
                  <a:schemeClr val="accent2"/>
                </a:solidFill>
                <a:latin typeface="Courier New" pitchFamily="-101" charset="0"/>
              </a:rPr>
              <a:t>K</a:t>
            </a:r>
            <a:r>
              <a:rPr lang="en-US" sz="2800" dirty="0"/>
              <a:t>, check locations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-101" charset="0"/>
              </a:rPr>
              <a:t>h(K</a:t>
            </a:r>
            <a:r>
              <a:rPr lang="en-US" sz="2400" b="1" dirty="0">
                <a:solidFill>
                  <a:schemeClr val="accent2"/>
                </a:solidFill>
                <a:latin typeface="Courier New" pitchFamily="-101" charset="0"/>
              </a:rPr>
              <a:t>), h(K)+1, h(K)+2, …</a:t>
            </a:r>
            <a:r>
              <a:rPr lang="en-US" sz="2800" dirty="0"/>
              <a:t>  </a:t>
            </a:r>
            <a:r>
              <a:rPr lang="en-US" sz="2800" dirty="0">
                <a:solidFill>
                  <a:schemeClr val="accent2"/>
                </a:solidFill>
              </a:rPr>
              <a:t>mod </a:t>
            </a:r>
            <a:r>
              <a:rPr lang="en-US" sz="2800" dirty="0" err="1">
                <a:solidFill>
                  <a:schemeClr val="accent2"/>
                </a:solidFill>
              </a:rPr>
              <a:t>TableSize</a:t>
            </a:r>
            <a:r>
              <a:rPr lang="en-US" sz="2800" dirty="0"/>
              <a:t> until either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  <a:latin typeface="Courier New" pitchFamily="-101" charset="0"/>
              </a:rPr>
              <a:t>K</a:t>
            </a:r>
            <a:r>
              <a:rPr lang="en-US" sz="2400" dirty="0"/>
              <a:t> is found; 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 find an empty location (</a:t>
            </a:r>
            <a:r>
              <a:rPr lang="en-US" sz="2400" b="1" dirty="0">
                <a:solidFill>
                  <a:schemeClr val="accent2"/>
                </a:solidFill>
                <a:latin typeface="Courier New" pitchFamily="-101" charset="0"/>
              </a:rPr>
              <a:t>K</a:t>
            </a:r>
            <a:r>
              <a:rPr lang="en-US" sz="2400" dirty="0"/>
              <a:t> not present)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990000"/>
                </a:solidFill>
              </a:rPr>
              <a:t>If table is very sparse, almost like separate chaining.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6600"/>
                </a:solidFill>
              </a:rPr>
              <a:t>When table starts filling, we get clustering but still constant average search time.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C0099"/>
                </a:solidFill>
              </a:rPr>
              <a:t>Full table</a:t>
            </a:r>
            <a:r>
              <a:rPr lang="en-US" sz="2800" dirty="0" smtClean="0">
                <a:solidFill>
                  <a:srgbClr val="CC0099"/>
                </a:solidFill>
              </a:rPr>
              <a:t> </a:t>
            </a:r>
            <a:r>
              <a:rPr lang="en-US" sz="2800" dirty="0" smtClean="0">
                <a:solidFill>
                  <a:srgbClr val="CC0099"/>
                </a:solidFill>
                <a:sym typeface="Symbol" pitchFamily="-101" charset="2"/>
              </a:rPr>
              <a:t>=&gt; </a:t>
            </a:r>
            <a:r>
              <a:rPr lang="en-US" sz="2800" dirty="0">
                <a:solidFill>
                  <a:srgbClr val="CC0099"/>
                </a:solidFill>
              </a:rPr>
              <a:t>infinite loop.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Probing Example</a:t>
            </a:r>
          </a:p>
        </p:txBody>
      </p:sp>
      <p:sp>
        <p:nvSpPr>
          <p:cNvPr id="1009667" name="Rectangle 3"/>
          <p:cNvSpPr>
            <a:spLocks noChangeArrowheads="1"/>
          </p:cNvSpPr>
          <p:nvPr/>
        </p:nvSpPr>
        <p:spPr bwMode="auto">
          <a:xfrm>
            <a:off x="685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0</a:t>
            </a:r>
          </a:p>
        </p:txBody>
      </p:sp>
      <p:sp>
        <p:nvSpPr>
          <p:cNvPr id="1009668" name="Rectangle 4"/>
          <p:cNvSpPr>
            <a:spLocks noChangeArrowheads="1"/>
          </p:cNvSpPr>
          <p:nvPr/>
        </p:nvSpPr>
        <p:spPr bwMode="auto">
          <a:xfrm>
            <a:off x="685800" y="2819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1</a:t>
            </a:r>
          </a:p>
        </p:txBody>
      </p:sp>
      <p:sp>
        <p:nvSpPr>
          <p:cNvPr id="1009669" name="Rectangle 5"/>
          <p:cNvSpPr>
            <a:spLocks noChangeArrowheads="1"/>
          </p:cNvSpPr>
          <p:nvPr/>
        </p:nvSpPr>
        <p:spPr bwMode="auto">
          <a:xfrm>
            <a:off x="685800" y="3200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2</a:t>
            </a:r>
          </a:p>
        </p:txBody>
      </p:sp>
      <p:sp>
        <p:nvSpPr>
          <p:cNvPr id="1009670" name="Rectangle 6"/>
          <p:cNvSpPr>
            <a:spLocks noChangeArrowheads="1"/>
          </p:cNvSpPr>
          <p:nvPr/>
        </p:nvSpPr>
        <p:spPr bwMode="auto">
          <a:xfrm>
            <a:off x="685800" y="3581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3</a:t>
            </a:r>
          </a:p>
        </p:txBody>
      </p:sp>
      <p:sp>
        <p:nvSpPr>
          <p:cNvPr id="1009671" name="Rectangle 7"/>
          <p:cNvSpPr>
            <a:spLocks noChangeArrowheads="1"/>
          </p:cNvSpPr>
          <p:nvPr/>
        </p:nvSpPr>
        <p:spPr bwMode="auto">
          <a:xfrm>
            <a:off x="685800" y="3962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4</a:t>
            </a:r>
          </a:p>
        </p:txBody>
      </p:sp>
      <p:sp>
        <p:nvSpPr>
          <p:cNvPr id="1009672" name="Rectangle 8"/>
          <p:cNvSpPr>
            <a:spLocks noChangeArrowheads="1"/>
          </p:cNvSpPr>
          <p:nvPr/>
        </p:nvSpPr>
        <p:spPr bwMode="auto">
          <a:xfrm>
            <a:off x="685800" y="4343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5</a:t>
            </a:r>
          </a:p>
        </p:txBody>
      </p:sp>
      <p:sp>
        <p:nvSpPr>
          <p:cNvPr id="1009673" name="Rectangle 9"/>
          <p:cNvSpPr>
            <a:spLocks noChangeArrowheads="1"/>
          </p:cNvSpPr>
          <p:nvPr/>
        </p:nvSpPr>
        <p:spPr bwMode="auto">
          <a:xfrm>
            <a:off x="685800" y="4724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6</a:t>
            </a:r>
          </a:p>
        </p:txBody>
      </p:sp>
      <p:sp>
        <p:nvSpPr>
          <p:cNvPr id="1009674" name="Rectangle 10"/>
          <p:cNvSpPr>
            <a:spLocks noChangeArrowheads="1"/>
          </p:cNvSpPr>
          <p:nvPr/>
        </p:nvSpPr>
        <p:spPr bwMode="auto">
          <a:xfrm>
            <a:off x="1143000" y="24384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he-IL" sz="2000">
              <a:latin typeface="Arial" pitchFamily="34" charset="0"/>
            </a:endParaRPr>
          </a:p>
        </p:txBody>
      </p:sp>
      <p:sp>
        <p:nvSpPr>
          <p:cNvPr id="1009675" name="Rectangle 11"/>
          <p:cNvSpPr>
            <a:spLocks noChangeArrowheads="1"/>
          </p:cNvSpPr>
          <p:nvPr/>
        </p:nvSpPr>
        <p:spPr bwMode="auto">
          <a:xfrm>
            <a:off x="1143000" y="28194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he-IL" sz="2000">
              <a:latin typeface="Arial" pitchFamily="34" charset="0"/>
            </a:endParaRPr>
          </a:p>
        </p:txBody>
      </p:sp>
      <p:sp>
        <p:nvSpPr>
          <p:cNvPr id="1009676" name="Rectangle 12"/>
          <p:cNvSpPr>
            <a:spLocks noChangeArrowheads="1"/>
          </p:cNvSpPr>
          <p:nvPr/>
        </p:nvSpPr>
        <p:spPr bwMode="auto">
          <a:xfrm>
            <a:off x="1143000" y="32004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he-IL" sz="2000">
              <a:latin typeface="Arial" pitchFamily="34" charset="0"/>
            </a:endParaRPr>
          </a:p>
        </p:txBody>
      </p:sp>
      <p:sp>
        <p:nvSpPr>
          <p:cNvPr id="1009677" name="Rectangle 13"/>
          <p:cNvSpPr>
            <a:spLocks noChangeArrowheads="1"/>
          </p:cNvSpPr>
          <p:nvPr/>
        </p:nvSpPr>
        <p:spPr bwMode="auto">
          <a:xfrm>
            <a:off x="1143000" y="35814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he-IL" sz="2000">
              <a:latin typeface="Arial" pitchFamily="34" charset="0"/>
            </a:endParaRPr>
          </a:p>
        </p:txBody>
      </p:sp>
      <p:sp>
        <p:nvSpPr>
          <p:cNvPr id="1009678" name="Rectangle 14"/>
          <p:cNvSpPr>
            <a:spLocks noChangeArrowheads="1"/>
          </p:cNvSpPr>
          <p:nvPr/>
        </p:nvSpPr>
        <p:spPr bwMode="auto">
          <a:xfrm>
            <a:off x="1143000" y="39624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he-IL" sz="2000">
              <a:latin typeface="Arial" pitchFamily="34" charset="0"/>
            </a:endParaRPr>
          </a:p>
        </p:txBody>
      </p:sp>
      <p:sp>
        <p:nvSpPr>
          <p:cNvPr id="1009679" name="Rectangle 15"/>
          <p:cNvSpPr>
            <a:spLocks noChangeArrowheads="1"/>
          </p:cNvSpPr>
          <p:nvPr/>
        </p:nvSpPr>
        <p:spPr bwMode="auto">
          <a:xfrm>
            <a:off x="1143000" y="43434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he-IL" sz="2000">
              <a:latin typeface="Arial" pitchFamily="34" charset="0"/>
            </a:endParaRPr>
          </a:p>
        </p:txBody>
      </p:sp>
      <p:sp>
        <p:nvSpPr>
          <p:cNvPr id="1009680" name="Rectangle 16"/>
          <p:cNvSpPr>
            <a:spLocks noChangeArrowheads="1"/>
          </p:cNvSpPr>
          <p:nvPr/>
        </p:nvSpPr>
        <p:spPr bwMode="auto">
          <a:xfrm>
            <a:off x="1143000" y="47244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76</a:t>
            </a:r>
          </a:p>
        </p:txBody>
      </p:sp>
      <p:sp>
        <p:nvSpPr>
          <p:cNvPr id="1009681" name="Text Box 17"/>
          <p:cNvSpPr txBox="1">
            <a:spLocks noChangeArrowheads="1"/>
          </p:cNvSpPr>
          <p:nvPr/>
        </p:nvSpPr>
        <p:spPr bwMode="auto">
          <a:xfrm>
            <a:off x="685800" y="1524000"/>
            <a:ext cx="1268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Insert(76)</a:t>
            </a:r>
          </a:p>
          <a:p>
            <a:pPr algn="ctr" eaLnBrk="1" hangingPunct="1"/>
            <a:r>
              <a:rPr lang="en-US" sz="2000">
                <a:latin typeface="Arial" pitchFamily="34" charset="0"/>
              </a:rPr>
              <a:t>(6)</a:t>
            </a:r>
          </a:p>
        </p:txBody>
      </p:sp>
      <p:sp>
        <p:nvSpPr>
          <p:cNvPr id="1009682" name="Rectangle 18"/>
          <p:cNvSpPr>
            <a:spLocks noChangeArrowheads="1"/>
          </p:cNvSpPr>
          <p:nvPr/>
        </p:nvSpPr>
        <p:spPr bwMode="auto">
          <a:xfrm>
            <a:off x="2057400" y="24272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dirty="0">
                <a:latin typeface="Arial" pitchFamily="34" charset="0"/>
              </a:rPr>
              <a:t>0</a:t>
            </a:r>
          </a:p>
        </p:txBody>
      </p:sp>
      <p:sp>
        <p:nvSpPr>
          <p:cNvPr id="1009683" name="Rectangle 19"/>
          <p:cNvSpPr>
            <a:spLocks noChangeArrowheads="1"/>
          </p:cNvSpPr>
          <p:nvPr/>
        </p:nvSpPr>
        <p:spPr bwMode="auto">
          <a:xfrm>
            <a:off x="2057400" y="28082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dirty="0">
                <a:latin typeface="Arial" pitchFamily="34" charset="0"/>
              </a:rPr>
              <a:t>1</a:t>
            </a:r>
          </a:p>
        </p:txBody>
      </p:sp>
      <p:sp>
        <p:nvSpPr>
          <p:cNvPr id="1009684" name="Rectangle 20"/>
          <p:cNvSpPr>
            <a:spLocks noChangeArrowheads="1"/>
          </p:cNvSpPr>
          <p:nvPr/>
        </p:nvSpPr>
        <p:spPr bwMode="auto">
          <a:xfrm>
            <a:off x="2057400" y="31892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2</a:t>
            </a:r>
          </a:p>
        </p:txBody>
      </p:sp>
      <p:sp>
        <p:nvSpPr>
          <p:cNvPr id="1009685" name="Rectangle 21"/>
          <p:cNvSpPr>
            <a:spLocks noChangeArrowheads="1"/>
          </p:cNvSpPr>
          <p:nvPr/>
        </p:nvSpPr>
        <p:spPr bwMode="auto">
          <a:xfrm>
            <a:off x="2057400" y="35702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3</a:t>
            </a:r>
          </a:p>
        </p:txBody>
      </p:sp>
      <p:sp>
        <p:nvSpPr>
          <p:cNvPr id="1009686" name="Rectangle 22"/>
          <p:cNvSpPr>
            <a:spLocks noChangeArrowheads="1"/>
          </p:cNvSpPr>
          <p:nvPr/>
        </p:nvSpPr>
        <p:spPr bwMode="auto">
          <a:xfrm>
            <a:off x="2057400" y="39512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4</a:t>
            </a:r>
          </a:p>
        </p:txBody>
      </p:sp>
      <p:sp>
        <p:nvSpPr>
          <p:cNvPr id="1009687" name="Rectangle 23"/>
          <p:cNvSpPr>
            <a:spLocks noChangeArrowheads="1"/>
          </p:cNvSpPr>
          <p:nvPr/>
        </p:nvSpPr>
        <p:spPr bwMode="auto">
          <a:xfrm>
            <a:off x="2057400" y="43322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5</a:t>
            </a:r>
          </a:p>
        </p:txBody>
      </p:sp>
      <p:sp>
        <p:nvSpPr>
          <p:cNvPr id="1009688" name="Rectangle 24"/>
          <p:cNvSpPr>
            <a:spLocks noChangeArrowheads="1"/>
          </p:cNvSpPr>
          <p:nvPr/>
        </p:nvSpPr>
        <p:spPr bwMode="auto">
          <a:xfrm>
            <a:off x="2057400" y="47132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6</a:t>
            </a: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2514600" y="2427288"/>
            <a:ext cx="533400" cy="2667000"/>
            <a:chOff x="1584" y="1529"/>
            <a:chExt cx="336" cy="1680"/>
          </a:xfrm>
        </p:grpSpPr>
        <p:sp>
          <p:nvSpPr>
            <p:cNvPr id="1009689" name="Rectangle 25"/>
            <p:cNvSpPr>
              <a:spLocks noChangeArrowheads="1"/>
            </p:cNvSpPr>
            <p:nvPr/>
          </p:nvSpPr>
          <p:spPr bwMode="auto">
            <a:xfrm>
              <a:off x="1584" y="152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he-IL" sz="2000">
                <a:latin typeface="Arial" pitchFamily="34" charset="0"/>
              </a:endParaRPr>
            </a:p>
          </p:txBody>
        </p:sp>
        <p:sp>
          <p:nvSpPr>
            <p:cNvPr id="1009690" name="Rectangle 26"/>
            <p:cNvSpPr>
              <a:spLocks noChangeArrowheads="1"/>
            </p:cNvSpPr>
            <p:nvPr/>
          </p:nvSpPr>
          <p:spPr bwMode="auto">
            <a:xfrm>
              <a:off x="1584" y="176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he-IL" sz="2000">
                <a:latin typeface="Arial" pitchFamily="34" charset="0"/>
              </a:endParaRPr>
            </a:p>
          </p:txBody>
        </p:sp>
        <p:sp>
          <p:nvSpPr>
            <p:cNvPr id="1009691" name="Rectangle 27"/>
            <p:cNvSpPr>
              <a:spLocks noChangeArrowheads="1"/>
            </p:cNvSpPr>
            <p:nvPr/>
          </p:nvSpPr>
          <p:spPr bwMode="auto">
            <a:xfrm>
              <a:off x="1584" y="200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93</a:t>
              </a:r>
            </a:p>
          </p:txBody>
        </p:sp>
        <p:sp>
          <p:nvSpPr>
            <p:cNvPr id="1009692" name="Rectangle 28"/>
            <p:cNvSpPr>
              <a:spLocks noChangeArrowheads="1"/>
            </p:cNvSpPr>
            <p:nvPr/>
          </p:nvSpPr>
          <p:spPr bwMode="auto">
            <a:xfrm>
              <a:off x="1584" y="224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he-IL" sz="2000">
                <a:latin typeface="Arial" pitchFamily="34" charset="0"/>
              </a:endParaRPr>
            </a:p>
          </p:txBody>
        </p:sp>
        <p:sp>
          <p:nvSpPr>
            <p:cNvPr id="1009693" name="Rectangle 29"/>
            <p:cNvSpPr>
              <a:spLocks noChangeArrowheads="1"/>
            </p:cNvSpPr>
            <p:nvPr/>
          </p:nvSpPr>
          <p:spPr bwMode="auto">
            <a:xfrm>
              <a:off x="1584" y="248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he-IL" sz="2000">
                <a:latin typeface="Arial" pitchFamily="34" charset="0"/>
              </a:endParaRPr>
            </a:p>
          </p:txBody>
        </p:sp>
        <p:sp>
          <p:nvSpPr>
            <p:cNvPr id="1009694" name="Rectangle 30"/>
            <p:cNvSpPr>
              <a:spLocks noChangeArrowheads="1"/>
            </p:cNvSpPr>
            <p:nvPr/>
          </p:nvSpPr>
          <p:spPr bwMode="auto">
            <a:xfrm>
              <a:off x="1584" y="272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he-IL" sz="2000">
                <a:latin typeface="Arial" pitchFamily="34" charset="0"/>
              </a:endParaRPr>
            </a:p>
          </p:txBody>
        </p:sp>
        <p:sp>
          <p:nvSpPr>
            <p:cNvPr id="1009695" name="Rectangle 31"/>
            <p:cNvSpPr>
              <a:spLocks noChangeArrowheads="1"/>
            </p:cNvSpPr>
            <p:nvPr/>
          </p:nvSpPr>
          <p:spPr bwMode="auto">
            <a:xfrm>
              <a:off x="1584" y="296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76</a:t>
              </a:r>
            </a:p>
          </p:txBody>
        </p:sp>
      </p:grpSp>
      <p:sp>
        <p:nvSpPr>
          <p:cNvPr id="1009696" name="Text Box 32"/>
          <p:cNvSpPr txBox="1">
            <a:spLocks noChangeArrowheads="1"/>
          </p:cNvSpPr>
          <p:nvPr/>
        </p:nvSpPr>
        <p:spPr bwMode="auto">
          <a:xfrm>
            <a:off x="2082800" y="1447800"/>
            <a:ext cx="134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/>
              <a:t>Insert(</a:t>
            </a:r>
            <a:r>
              <a:rPr lang="en-US" sz="2000">
                <a:latin typeface="Arial" pitchFamily="34" charset="0"/>
              </a:rPr>
              <a:t>93)</a:t>
            </a:r>
          </a:p>
          <a:p>
            <a:pPr algn="ctr" eaLnBrk="1" hangingPunct="1"/>
            <a:r>
              <a:rPr lang="en-US" sz="2000">
                <a:latin typeface="Arial" pitchFamily="34" charset="0"/>
              </a:rPr>
              <a:t>(2)</a:t>
            </a:r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3429000" y="2427288"/>
            <a:ext cx="990600" cy="2667000"/>
            <a:chOff x="2160" y="1529"/>
            <a:chExt cx="624" cy="1680"/>
          </a:xfrm>
        </p:grpSpPr>
        <p:sp>
          <p:nvSpPr>
            <p:cNvPr id="1009697" name="Rectangle 33"/>
            <p:cNvSpPr>
              <a:spLocks noChangeArrowheads="1"/>
            </p:cNvSpPr>
            <p:nvPr/>
          </p:nvSpPr>
          <p:spPr bwMode="auto">
            <a:xfrm>
              <a:off x="2160" y="152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0</a:t>
              </a:r>
            </a:p>
          </p:txBody>
        </p:sp>
        <p:sp>
          <p:nvSpPr>
            <p:cNvPr id="1009698" name="Rectangle 34"/>
            <p:cNvSpPr>
              <a:spLocks noChangeArrowheads="1"/>
            </p:cNvSpPr>
            <p:nvPr/>
          </p:nvSpPr>
          <p:spPr bwMode="auto">
            <a:xfrm>
              <a:off x="2160" y="176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1</a:t>
              </a:r>
            </a:p>
          </p:txBody>
        </p:sp>
        <p:sp>
          <p:nvSpPr>
            <p:cNvPr id="1009699" name="Rectangle 35"/>
            <p:cNvSpPr>
              <a:spLocks noChangeArrowheads="1"/>
            </p:cNvSpPr>
            <p:nvPr/>
          </p:nvSpPr>
          <p:spPr bwMode="auto">
            <a:xfrm>
              <a:off x="2160" y="200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2</a:t>
              </a:r>
            </a:p>
          </p:txBody>
        </p:sp>
        <p:sp>
          <p:nvSpPr>
            <p:cNvPr id="1009700" name="Rectangle 36"/>
            <p:cNvSpPr>
              <a:spLocks noChangeArrowheads="1"/>
            </p:cNvSpPr>
            <p:nvPr/>
          </p:nvSpPr>
          <p:spPr bwMode="auto">
            <a:xfrm>
              <a:off x="2160" y="224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3</a:t>
              </a:r>
            </a:p>
          </p:txBody>
        </p:sp>
        <p:sp>
          <p:nvSpPr>
            <p:cNvPr id="1009701" name="Rectangle 37"/>
            <p:cNvSpPr>
              <a:spLocks noChangeArrowheads="1"/>
            </p:cNvSpPr>
            <p:nvPr/>
          </p:nvSpPr>
          <p:spPr bwMode="auto">
            <a:xfrm>
              <a:off x="2160" y="248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4</a:t>
              </a:r>
            </a:p>
          </p:txBody>
        </p:sp>
        <p:sp>
          <p:nvSpPr>
            <p:cNvPr id="1009702" name="Rectangle 38"/>
            <p:cNvSpPr>
              <a:spLocks noChangeArrowheads="1"/>
            </p:cNvSpPr>
            <p:nvPr/>
          </p:nvSpPr>
          <p:spPr bwMode="auto">
            <a:xfrm>
              <a:off x="2160" y="272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5</a:t>
              </a:r>
            </a:p>
          </p:txBody>
        </p:sp>
        <p:sp>
          <p:nvSpPr>
            <p:cNvPr id="1009703" name="Rectangle 39"/>
            <p:cNvSpPr>
              <a:spLocks noChangeArrowheads="1"/>
            </p:cNvSpPr>
            <p:nvPr/>
          </p:nvSpPr>
          <p:spPr bwMode="auto">
            <a:xfrm>
              <a:off x="2160" y="296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6</a:t>
              </a:r>
            </a:p>
          </p:txBody>
        </p:sp>
        <p:sp>
          <p:nvSpPr>
            <p:cNvPr id="1009704" name="Rectangle 40"/>
            <p:cNvSpPr>
              <a:spLocks noChangeArrowheads="1"/>
            </p:cNvSpPr>
            <p:nvPr/>
          </p:nvSpPr>
          <p:spPr bwMode="auto">
            <a:xfrm>
              <a:off x="2448" y="152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he-IL" sz="2000">
                <a:latin typeface="Arial" pitchFamily="34" charset="0"/>
              </a:endParaRPr>
            </a:p>
          </p:txBody>
        </p:sp>
        <p:sp>
          <p:nvSpPr>
            <p:cNvPr id="1009705" name="Rectangle 41"/>
            <p:cNvSpPr>
              <a:spLocks noChangeArrowheads="1"/>
            </p:cNvSpPr>
            <p:nvPr/>
          </p:nvSpPr>
          <p:spPr bwMode="auto">
            <a:xfrm>
              <a:off x="2448" y="176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he-IL" sz="2000">
                <a:latin typeface="Arial" pitchFamily="34" charset="0"/>
              </a:endParaRPr>
            </a:p>
          </p:txBody>
        </p:sp>
        <p:sp>
          <p:nvSpPr>
            <p:cNvPr id="1009706" name="Rectangle 42"/>
            <p:cNvSpPr>
              <a:spLocks noChangeArrowheads="1"/>
            </p:cNvSpPr>
            <p:nvPr/>
          </p:nvSpPr>
          <p:spPr bwMode="auto">
            <a:xfrm>
              <a:off x="2448" y="200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93</a:t>
              </a:r>
            </a:p>
          </p:txBody>
        </p:sp>
        <p:sp>
          <p:nvSpPr>
            <p:cNvPr id="1009707" name="Rectangle 43"/>
            <p:cNvSpPr>
              <a:spLocks noChangeArrowheads="1"/>
            </p:cNvSpPr>
            <p:nvPr/>
          </p:nvSpPr>
          <p:spPr bwMode="auto">
            <a:xfrm>
              <a:off x="2448" y="224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he-IL" sz="2000">
                <a:latin typeface="Arial" pitchFamily="34" charset="0"/>
              </a:endParaRPr>
            </a:p>
          </p:txBody>
        </p:sp>
        <p:sp>
          <p:nvSpPr>
            <p:cNvPr id="1009708" name="Rectangle 44"/>
            <p:cNvSpPr>
              <a:spLocks noChangeArrowheads="1"/>
            </p:cNvSpPr>
            <p:nvPr/>
          </p:nvSpPr>
          <p:spPr bwMode="auto">
            <a:xfrm>
              <a:off x="2448" y="248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he-IL" sz="2000">
                <a:latin typeface="Arial" pitchFamily="34" charset="0"/>
              </a:endParaRPr>
            </a:p>
          </p:txBody>
        </p:sp>
        <p:sp>
          <p:nvSpPr>
            <p:cNvPr id="1009709" name="Rectangle 45"/>
            <p:cNvSpPr>
              <a:spLocks noChangeArrowheads="1"/>
            </p:cNvSpPr>
            <p:nvPr/>
          </p:nvSpPr>
          <p:spPr bwMode="auto">
            <a:xfrm>
              <a:off x="2448" y="272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40</a:t>
              </a:r>
            </a:p>
          </p:txBody>
        </p:sp>
        <p:sp>
          <p:nvSpPr>
            <p:cNvPr id="1009710" name="Rectangle 46"/>
            <p:cNvSpPr>
              <a:spLocks noChangeArrowheads="1"/>
            </p:cNvSpPr>
            <p:nvPr/>
          </p:nvSpPr>
          <p:spPr bwMode="auto">
            <a:xfrm>
              <a:off x="2448" y="296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76</a:t>
              </a:r>
            </a:p>
          </p:txBody>
        </p:sp>
      </p:grpSp>
      <p:sp>
        <p:nvSpPr>
          <p:cNvPr id="1009711" name="Text Box 47"/>
          <p:cNvSpPr txBox="1">
            <a:spLocks noChangeArrowheads="1"/>
          </p:cNvSpPr>
          <p:nvPr/>
        </p:nvSpPr>
        <p:spPr bwMode="auto">
          <a:xfrm>
            <a:off x="3505200" y="1524000"/>
            <a:ext cx="1268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Insert(40)</a:t>
            </a:r>
          </a:p>
          <a:p>
            <a:pPr algn="ctr" eaLnBrk="1" hangingPunct="1"/>
            <a:r>
              <a:rPr lang="en-US" sz="2000">
                <a:latin typeface="Arial" pitchFamily="34" charset="0"/>
              </a:rPr>
              <a:t>(5)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4800600" y="2427288"/>
            <a:ext cx="990600" cy="2667000"/>
            <a:chOff x="3024" y="1529"/>
            <a:chExt cx="624" cy="1680"/>
          </a:xfrm>
        </p:grpSpPr>
        <p:sp>
          <p:nvSpPr>
            <p:cNvPr id="1009712" name="Rectangle 48"/>
            <p:cNvSpPr>
              <a:spLocks noChangeArrowheads="1"/>
            </p:cNvSpPr>
            <p:nvPr/>
          </p:nvSpPr>
          <p:spPr bwMode="auto">
            <a:xfrm>
              <a:off x="3024" y="152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0</a:t>
              </a:r>
            </a:p>
          </p:txBody>
        </p:sp>
        <p:sp>
          <p:nvSpPr>
            <p:cNvPr id="1009713" name="Rectangle 49"/>
            <p:cNvSpPr>
              <a:spLocks noChangeArrowheads="1"/>
            </p:cNvSpPr>
            <p:nvPr/>
          </p:nvSpPr>
          <p:spPr bwMode="auto">
            <a:xfrm>
              <a:off x="3024" y="176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1</a:t>
              </a:r>
            </a:p>
          </p:txBody>
        </p:sp>
        <p:sp>
          <p:nvSpPr>
            <p:cNvPr id="1009714" name="Rectangle 50"/>
            <p:cNvSpPr>
              <a:spLocks noChangeArrowheads="1"/>
            </p:cNvSpPr>
            <p:nvPr/>
          </p:nvSpPr>
          <p:spPr bwMode="auto">
            <a:xfrm>
              <a:off x="3024" y="200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2</a:t>
              </a:r>
            </a:p>
          </p:txBody>
        </p:sp>
        <p:sp>
          <p:nvSpPr>
            <p:cNvPr id="1009715" name="Rectangle 51"/>
            <p:cNvSpPr>
              <a:spLocks noChangeArrowheads="1"/>
            </p:cNvSpPr>
            <p:nvPr/>
          </p:nvSpPr>
          <p:spPr bwMode="auto">
            <a:xfrm>
              <a:off x="3024" y="224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3</a:t>
              </a:r>
            </a:p>
          </p:txBody>
        </p:sp>
        <p:sp>
          <p:nvSpPr>
            <p:cNvPr id="1009716" name="Rectangle 52"/>
            <p:cNvSpPr>
              <a:spLocks noChangeArrowheads="1"/>
            </p:cNvSpPr>
            <p:nvPr/>
          </p:nvSpPr>
          <p:spPr bwMode="auto">
            <a:xfrm>
              <a:off x="3024" y="248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4</a:t>
              </a:r>
            </a:p>
          </p:txBody>
        </p:sp>
        <p:sp>
          <p:nvSpPr>
            <p:cNvPr id="1009717" name="Rectangle 53"/>
            <p:cNvSpPr>
              <a:spLocks noChangeArrowheads="1"/>
            </p:cNvSpPr>
            <p:nvPr/>
          </p:nvSpPr>
          <p:spPr bwMode="auto">
            <a:xfrm>
              <a:off x="3024" y="272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5</a:t>
              </a:r>
            </a:p>
          </p:txBody>
        </p:sp>
        <p:sp>
          <p:nvSpPr>
            <p:cNvPr id="1009718" name="Rectangle 54"/>
            <p:cNvSpPr>
              <a:spLocks noChangeArrowheads="1"/>
            </p:cNvSpPr>
            <p:nvPr/>
          </p:nvSpPr>
          <p:spPr bwMode="auto">
            <a:xfrm>
              <a:off x="3024" y="296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6</a:t>
              </a:r>
            </a:p>
          </p:txBody>
        </p:sp>
        <p:sp>
          <p:nvSpPr>
            <p:cNvPr id="1009719" name="Rectangle 55"/>
            <p:cNvSpPr>
              <a:spLocks noChangeArrowheads="1"/>
            </p:cNvSpPr>
            <p:nvPr/>
          </p:nvSpPr>
          <p:spPr bwMode="auto">
            <a:xfrm>
              <a:off x="3312" y="152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47</a:t>
              </a:r>
            </a:p>
          </p:txBody>
        </p:sp>
        <p:sp>
          <p:nvSpPr>
            <p:cNvPr id="1009720" name="Rectangle 56"/>
            <p:cNvSpPr>
              <a:spLocks noChangeArrowheads="1"/>
            </p:cNvSpPr>
            <p:nvPr/>
          </p:nvSpPr>
          <p:spPr bwMode="auto">
            <a:xfrm>
              <a:off x="3312" y="176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he-IL" sz="2000">
                <a:latin typeface="Arial" pitchFamily="34" charset="0"/>
              </a:endParaRPr>
            </a:p>
          </p:txBody>
        </p:sp>
        <p:sp>
          <p:nvSpPr>
            <p:cNvPr id="1009721" name="Rectangle 57"/>
            <p:cNvSpPr>
              <a:spLocks noChangeArrowheads="1"/>
            </p:cNvSpPr>
            <p:nvPr/>
          </p:nvSpPr>
          <p:spPr bwMode="auto">
            <a:xfrm>
              <a:off x="3312" y="200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93</a:t>
              </a:r>
            </a:p>
          </p:txBody>
        </p:sp>
        <p:sp>
          <p:nvSpPr>
            <p:cNvPr id="1009722" name="Rectangle 58"/>
            <p:cNvSpPr>
              <a:spLocks noChangeArrowheads="1"/>
            </p:cNvSpPr>
            <p:nvPr/>
          </p:nvSpPr>
          <p:spPr bwMode="auto">
            <a:xfrm>
              <a:off x="3312" y="224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he-IL" sz="2000">
                <a:latin typeface="Arial" pitchFamily="34" charset="0"/>
              </a:endParaRPr>
            </a:p>
          </p:txBody>
        </p:sp>
        <p:sp>
          <p:nvSpPr>
            <p:cNvPr id="1009723" name="Rectangle 59"/>
            <p:cNvSpPr>
              <a:spLocks noChangeArrowheads="1"/>
            </p:cNvSpPr>
            <p:nvPr/>
          </p:nvSpPr>
          <p:spPr bwMode="auto">
            <a:xfrm>
              <a:off x="3312" y="248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he-IL" sz="2000">
                <a:latin typeface="Arial" pitchFamily="34" charset="0"/>
              </a:endParaRPr>
            </a:p>
          </p:txBody>
        </p:sp>
        <p:sp>
          <p:nvSpPr>
            <p:cNvPr id="1009724" name="Rectangle 60"/>
            <p:cNvSpPr>
              <a:spLocks noChangeArrowheads="1"/>
            </p:cNvSpPr>
            <p:nvPr/>
          </p:nvSpPr>
          <p:spPr bwMode="auto">
            <a:xfrm>
              <a:off x="3312" y="272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40</a:t>
              </a:r>
            </a:p>
          </p:txBody>
        </p:sp>
        <p:sp>
          <p:nvSpPr>
            <p:cNvPr id="1009725" name="Rectangle 61"/>
            <p:cNvSpPr>
              <a:spLocks noChangeArrowheads="1"/>
            </p:cNvSpPr>
            <p:nvPr/>
          </p:nvSpPr>
          <p:spPr bwMode="auto">
            <a:xfrm>
              <a:off x="3312" y="296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76</a:t>
              </a:r>
            </a:p>
          </p:txBody>
        </p:sp>
      </p:grpSp>
      <p:sp>
        <p:nvSpPr>
          <p:cNvPr id="1009726" name="Text Box 62"/>
          <p:cNvSpPr txBox="1">
            <a:spLocks noChangeArrowheads="1"/>
          </p:cNvSpPr>
          <p:nvPr/>
        </p:nvSpPr>
        <p:spPr bwMode="auto">
          <a:xfrm>
            <a:off x="4876800" y="1447800"/>
            <a:ext cx="134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/>
              <a:t>Insert(</a:t>
            </a:r>
            <a:r>
              <a:rPr lang="en-US" sz="2000">
                <a:latin typeface="Arial" pitchFamily="34" charset="0"/>
              </a:rPr>
              <a:t>47)</a:t>
            </a:r>
          </a:p>
          <a:p>
            <a:pPr algn="ctr" eaLnBrk="1" hangingPunct="1"/>
            <a:r>
              <a:rPr lang="en-US" sz="2000">
                <a:latin typeface="Arial" pitchFamily="34" charset="0"/>
              </a:rPr>
              <a:t>(5)</a:t>
            </a:r>
          </a:p>
        </p:txBody>
      </p: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6096000" y="2427288"/>
            <a:ext cx="990600" cy="2667000"/>
            <a:chOff x="3840" y="1529"/>
            <a:chExt cx="624" cy="1680"/>
          </a:xfrm>
        </p:grpSpPr>
        <p:sp>
          <p:nvSpPr>
            <p:cNvPr id="1009727" name="Rectangle 63"/>
            <p:cNvSpPr>
              <a:spLocks noChangeArrowheads="1"/>
            </p:cNvSpPr>
            <p:nvPr/>
          </p:nvSpPr>
          <p:spPr bwMode="auto">
            <a:xfrm>
              <a:off x="3840" y="152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0</a:t>
              </a:r>
            </a:p>
          </p:txBody>
        </p:sp>
        <p:sp>
          <p:nvSpPr>
            <p:cNvPr id="1009728" name="Rectangle 64"/>
            <p:cNvSpPr>
              <a:spLocks noChangeArrowheads="1"/>
            </p:cNvSpPr>
            <p:nvPr/>
          </p:nvSpPr>
          <p:spPr bwMode="auto">
            <a:xfrm>
              <a:off x="3840" y="176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1</a:t>
              </a:r>
            </a:p>
          </p:txBody>
        </p:sp>
        <p:sp>
          <p:nvSpPr>
            <p:cNvPr id="1009729" name="Rectangle 65"/>
            <p:cNvSpPr>
              <a:spLocks noChangeArrowheads="1"/>
            </p:cNvSpPr>
            <p:nvPr/>
          </p:nvSpPr>
          <p:spPr bwMode="auto">
            <a:xfrm>
              <a:off x="3840" y="200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2</a:t>
              </a:r>
            </a:p>
          </p:txBody>
        </p:sp>
        <p:sp>
          <p:nvSpPr>
            <p:cNvPr id="1009730" name="Rectangle 66"/>
            <p:cNvSpPr>
              <a:spLocks noChangeArrowheads="1"/>
            </p:cNvSpPr>
            <p:nvPr/>
          </p:nvSpPr>
          <p:spPr bwMode="auto">
            <a:xfrm>
              <a:off x="3840" y="224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3</a:t>
              </a:r>
            </a:p>
          </p:txBody>
        </p:sp>
        <p:sp>
          <p:nvSpPr>
            <p:cNvPr id="1009731" name="Rectangle 67"/>
            <p:cNvSpPr>
              <a:spLocks noChangeArrowheads="1"/>
            </p:cNvSpPr>
            <p:nvPr/>
          </p:nvSpPr>
          <p:spPr bwMode="auto">
            <a:xfrm>
              <a:off x="3840" y="248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4</a:t>
              </a:r>
            </a:p>
          </p:txBody>
        </p:sp>
        <p:sp>
          <p:nvSpPr>
            <p:cNvPr id="1009732" name="Rectangle 68"/>
            <p:cNvSpPr>
              <a:spLocks noChangeArrowheads="1"/>
            </p:cNvSpPr>
            <p:nvPr/>
          </p:nvSpPr>
          <p:spPr bwMode="auto">
            <a:xfrm>
              <a:off x="3840" y="272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5</a:t>
              </a:r>
            </a:p>
          </p:txBody>
        </p:sp>
        <p:sp>
          <p:nvSpPr>
            <p:cNvPr id="1009733" name="Rectangle 69"/>
            <p:cNvSpPr>
              <a:spLocks noChangeArrowheads="1"/>
            </p:cNvSpPr>
            <p:nvPr/>
          </p:nvSpPr>
          <p:spPr bwMode="auto">
            <a:xfrm>
              <a:off x="3840" y="296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6</a:t>
              </a:r>
            </a:p>
          </p:txBody>
        </p:sp>
        <p:sp>
          <p:nvSpPr>
            <p:cNvPr id="1009734" name="Rectangle 70"/>
            <p:cNvSpPr>
              <a:spLocks noChangeArrowheads="1"/>
            </p:cNvSpPr>
            <p:nvPr/>
          </p:nvSpPr>
          <p:spPr bwMode="auto">
            <a:xfrm>
              <a:off x="4128" y="152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47</a:t>
              </a:r>
            </a:p>
          </p:txBody>
        </p:sp>
        <p:sp>
          <p:nvSpPr>
            <p:cNvPr id="1009735" name="Rectangle 71"/>
            <p:cNvSpPr>
              <a:spLocks noChangeArrowheads="1"/>
            </p:cNvSpPr>
            <p:nvPr/>
          </p:nvSpPr>
          <p:spPr bwMode="auto">
            <a:xfrm>
              <a:off x="4128" y="176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he-IL" sz="2000">
                <a:latin typeface="Arial" pitchFamily="34" charset="0"/>
              </a:endParaRPr>
            </a:p>
          </p:txBody>
        </p:sp>
        <p:sp>
          <p:nvSpPr>
            <p:cNvPr id="1009736" name="Rectangle 72"/>
            <p:cNvSpPr>
              <a:spLocks noChangeArrowheads="1"/>
            </p:cNvSpPr>
            <p:nvPr/>
          </p:nvSpPr>
          <p:spPr bwMode="auto">
            <a:xfrm>
              <a:off x="4128" y="200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93</a:t>
              </a:r>
            </a:p>
          </p:txBody>
        </p:sp>
        <p:sp>
          <p:nvSpPr>
            <p:cNvPr id="1009737" name="Rectangle 73"/>
            <p:cNvSpPr>
              <a:spLocks noChangeArrowheads="1"/>
            </p:cNvSpPr>
            <p:nvPr/>
          </p:nvSpPr>
          <p:spPr bwMode="auto">
            <a:xfrm>
              <a:off x="4128" y="224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10</a:t>
              </a:r>
            </a:p>
          </p:txBody>
        </p:sp>
        <p:sp>
          <p:nvSpPr>
            <p:cNvPr id="1009738" name="Rectangle 74"/>
            <p:cNvSpPr>
              <a:spLocks noChangeArrowheads="1"/>
            </p:cNvSpPr>
            <p:nvPr/>
          </p:nvSpPr>
          <p:spPr bwMode="auto">
            <a:xfrm>
              <a:off x="4128" y="248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he-IL" sz="2000">
                <a:latin typeface="Arial" pitchFamily="34" charset="0"/>
              </a:endParaRPr>
            </a:p>
          </p:txBody>
        </p:sp>
        <p:sp>
          <p:nvSpPr>
            <p:cNvPr id="1009739" name="Rectangle 75"/>
            <p:cNvSpPr>
              <a:spLocks noChangeArrowheads="1"/>
            </p:cNvSpPr>
            <p:nvPr/>
          </p:nvSpPr>
          <p:spPr bwMode="auto">
            <a:xfrm>
              <a:off x="4128" y="272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40</a:t>
              </a:r>
            </a:p>
          </p:txBody>
        </p:sp>
        <p:sp>
          <p:nvSpPr>
            <p:cNvPr id="1009740" name="Rectangle 76"/>
            <p:cNvSpPr>
              <a:spLocks noChangeArrowheads="1"/>
            </p:cNvSpPr>
            <p:nvPr/>
          </p:nvSpPr>
          <p:spPr bwMode="auto">
            <a:xfrm>
              <a:off x="4128" y="296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76</a:t>
              </a:r>
            </a:p>
          </p:txBody>
        </p:sp>
      </p:grpSp>
      <p:sp>
        <p:nvSpPr>
          <p:cNvPr id="1009741" name="Text Box 77"/>
          <p:cNvSpPr txBox="1">
            <a:spLocks noChangeArrowheads="1"/>
          </p:cNvSpPr>
          <p:nvPr/>
        </p:nvSpPr>
        <p:spPr bwMode="auto">
          <a:xfrm>
            <a:off x="6186488" y="1477963"/>
            <a:ext cx="13573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/>
              <a:t>Insert(1</a:t>
            </a:r>
            <a:r>
              <a:rPr lang="en-US" sz="2000" dirty="0">
                <a:latin typeface="Arial" pitchFamily="34" charset="0"/>
              </a:rPr>
              <a:t>0)</a:t>
            </a:r>
          </a:p>
          <a:p>
            <a:pPr algn="ctr" eaLnBrk="1" hangingPunct="1"/>
            <a:r>
              <a:rPr lang="en-US" sz="2000" dirty="0">
                <a:latin typeface="Arial" pitchFamily="34" charset="0"/>
              </a:rPr>
              <a:t>(3)</a:t>
            </a:r>
          </a:p>
        </p:txBody>
      </p:sp>
      <p:sp>
        <p:nvSpPr>
          <p:cNvPr id="1009742" name="Rectangle 78"/>
          <p:cNvSpPr>
            <a:spLocks noChangeArrowheads="1"/>
          </p:cNvSpPr>
          <p:nvPr/>
        </p:nvSpPr>
        <p:spPr bwMode="auto">
          <a:xfrm>
            <a:off x="7467600" y="24272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0</a:t>
            </a:r>
          </a:p>
        </p:txBody>
      </p:sp>
      <p:sp>
        <p:nvSpPr>
          <p:cNvPr id="1009743" name="Rectangle 79"/>
          <p:cNvSpPr>
            <a:spLocks noChangeArrowheads="1"/>
          </p:cNvSpPr>
          <p:nvPr/>
        </p:nvSpPr>
        <p:spPr bwMode="auto">
          <a:xfrm>
            <a:off x="7467600" y="28082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1</a:t>
            </a:r>
          </a:p>
        </p:txBody>
      </p:sp>
      <p:sp>
        <p:nvSpPr>
          <p:cNvPr id="1009744" name="Rectangle 80"/>
          <p:cNvSpPr>
            <a:spLocks noChangeArrowheads="1"/>
          </p:cNvSpPr>
          <p:nvPr/>
        </p:nvSpPr>
        <p:spPr bwMode="auto">
          <a:xfrm>
            <a:off x="7467600" y="31892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2</a:t>
            </a:r>
          </a:p>
        </p:txBody>
      </p:sp>
      <p:sp>
        <p:nvSpPr>
          <p:cNvPr id="1009745" name="Rectangle 81"/>
          <p:cNvSpPr>
            <a:spLocks noChangeArrowheads="1"/>
          </p:cNvSpPr>
          <p:nvPr/>
        </p:nvSpPr>
        <p:spPr bwMode="auto">
          <a:xfrm>
            <a:off x="7467600" y="35702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3</a:t>
            </a:r>
          </a:p>
        </p:txBody>
      </p:sp>
      <p:sp>
        <p:nvSpPr>
          <p:cNvPr id="1009746" name="Rectangle 82"/>
          <p:cNvSpPr>
            <a:spLocks noChangeArrowheads="1"/>
          </p:cNvSpPr>
          <p:nvPr/>
        </p:nvSpPr>
        <p:spPr bwMode="auto">
          <a:xfrm>
            <a:off x="7467600" y="39512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4</a:t>
            </a:r>
          </a:p>
        </p:txBody>
      </p:sp>
      <p:sp>
        <p:nvSpPr>
          <p:cNvPr id="1009747" name="Rectangle 83"/>
          <p:cNvSpPr>
            <a:spLocks noChangeArrowheads="1"/>
          </p:cNvSpPr>
          <p:nvPr/>
        </p:nvSpPr>
        <p:spPr bwMode="auto">
          <a:xfrm>
            <a:off x="7467600" y="43322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5</a:t>
            </a:r>
          </a:p>
        </p:txBody>
      </p:sp>
      <p:sp>
        <p:nvSpPr>
          <p:cNvPr id="1009748" name="Rectangle 84"/>
          <p:cNvSpPr>
            <a:spLocks noChangeArrowheads="1"/>
          </p:cNvSpPr>
          <p:nvPr/>
        </p:nvSpPr>
        <p:spPr bwMode="auto">
          <a:xfrm>
            <a:off x="7467600" y="47132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6</a:t>
            </a:r>
          </a:p>
        </p:txBody>
      </p:sp>
      <p:sp>
        <p:nvSpPr>
          <p:cNvPr id="1009749" name="Rectangle 85"/>
          <p:cNvSpPr>
            <a:spLocks noChangeArrowheads="1"/>
          </p:cNvSpPr>
          <p:nvPr/>
        </p:nvSpPr>
        <p:spPr bwMode="auto">
          <a:xfrm>
            <a:off x="7924800" y="24272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47</a:t>
            </a:r>
          </a:p>
        </p:txBody>
      </p:sp>
      <p:sp>
        <p:nvSpPr>
          <p:cNvPr id="1009750" name="Rectangle 86"/>
          <p:cNvSpPr>
            <a:spLocks noChangeArrowheads="1"/>
          </p:cNvSpPr>
          <p:nvPr/>
        </p:nvSpPr>
        <p:spPr bwMode="auto">
          <a:xfrm>
            <a:off x="7924800" y="28082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55</a:t>
            </a:r>
          </a:p>
        </p:txBody>
      </p:sp>
      <p:sp>
        <p:nvSpPr>
          <p:cNvPr id="1009751" name="Rectangle 87"/>
          <p:cNvSpPr>
            <a:spLocks noChangeArrowheads="1"/>
          </p:cNvSpPr>
          <p:nvPr/>
        </p:nvSpPr>
        <p:spPr bwMode="auto">
          <a:xfrm>
            <a:off x="7924800" y="31892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93</a:t>
            </a:r>
          </a:p>
        </p:txBody>
      </p:sp>
      <p:sp>
        <p:nvSpPr>
          <p:cNvPr id="1009752" name="Rectangle 88"/>
          <p:cNvSpPr>
            <a:spLocks noChangeArrowheads="1"/>
          </p:cNvSpPr>
          <p:nvPr/>
        </p:nvSpPr>
        <p:spPr bwMode="auto">
          <a:xfrm>
            <a:off x="7924800" y="35702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10</a:t>
            </a:r>
          </a:p>
        </p:txBody>
      </p:sp>
      <p:sp>
        <p:nvSpPr>
          <p:cNvPr id="1009753" name="Rectangle 89"/>
          <p:cNvSpPr>
            <a:spLocks noChangeArrowheads="1"/>
          </p:cNvSpPr>
          <p:nvPr/>
        </p:nvSpPr>
        <p:spPr bwMode="auto">
          <a:xfrm>
            <a:off x="7924800" y="39512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he-IL" sz="2000">
              <a:latin typeface="Arial" pitchFamily="34" charset="0"/>
            </a:endParaRPr>
          </a:p>
        </p:txBody>
      </p:sp>
      <p:sp>
        <p:nvSpPr>
          <p:cNvPr id="1009754" name="Rectangle 90"/>
          <p:cNvSpPr>
            <a:spLocks noChangeArrowheads="1"/>
          </p:cNvSpPr>
          <p:nvPr/>
        </p:nvSpPr>
        <p:spPr bwMode="auto">
          <a:xfrm>
            <a:off x="7924800" y="43322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40</a:t>
            </a:r>
          </a:p>
        </p:txBody>
      </p:sp>
      <p:sp>
        <p:nvSpPr>
          <p:cNvPr id="1009755" name="Rectangle 91"/>
          <p:cNvSpPr>
            <a:spLocks noChangeArrowheads="1"/>
          </p:cNvSpPr>
          <p:nvPr/>
        </p:nvSpPr>
        <p:spPr bwMode="auto">
          <a:xfrm>
            <a:off x="7924800" y="47132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76</a:t>
            </a:r>
          </a:p>
        </p:txBody>
      </p:sp>
      <p:sp>
        <p:nvSpPr>
          <p:cNvPr id="1009756" name="Text Box 92"/>
          <p:cNvSpPr txBox="1">
            <a:spLocks noChangeArrowheads="1"/>
          </p:cNvSpPr>
          <p:nvPr/>
        </p:nvSpPr>
        <p:spPr bwMode="auto">
          <a:xfrm>
            <a:off x="7543800" y="1477963"/>
            <a:ext cx="134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/>
              <a:t>Insert(</a:t>
            </a:r>
            <a:r>
              <a:rPr lang="en-US" sz="2000" dirty="0">
                <a:latin typeface="Arial" pitchFamily="34" charset="0"/>
              </a:rPr>
              <a:t>55)</a:t>
            </a:r>
          </a:p>
          <a:p>
            <a:pPr algn="ctr" eaLnBrk="1" hangingPunct="1"/>
            <a:r>
              <a:rPr lang="en-US" sz="2000" dirty="0">
                <a:latin typeface="Arial" pitchFamily="34" charset="0"/>
              </a:rPr>
              <a:t>(6)</a:t>
            </a:r>
          </a:p>
        </p:txBody>
      </p:sp>
      <p:sp>
        <p:nvSpPr>
          <p:cNvPr id="1009757" name="Text Box 93"/>
          <p:cNvSpPr txBox="1">
            <a:spLocks noChangeArrowheads="1"/>
          </p:cNvSpPr>
          <p:nvPr/>
        </p:nvSpPr>
        <p:spPr bwMode="auto">
          <a:xfrm>
            <a:off x="212725" y="5181600"/>
            <a:ext cx="8123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6600FF"/>
                </a:solidFill>
                <a:latin typeface="Arial" pitchFamily="34" charset="0"/>
              </a:rPr>
              <a:t>Probes  1                   1                 1                  3                 1                 3</a:t>
            </a:r>
          </a:p>
        </p:txBody>
      </p:sp>
      <p:sp>
        <p:nvSpPr>
          <p:cNvPr id="1009758" name="Text Box 94"/>
          <p:cNvSpPr txBox="1">
            <a:spLocks noChangeArrowheads="1"/>
          </p:cNvSpPr>
          <p:nvPr/>
        </p:nvSpPr>
        <p:spPr bwMode="auto">
          <a:xfrm>
            <a:off x="914400" y="6019800"/>
            <a:ext cx="2057400" cy="40011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H(x)= x mod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82" grpId="0"/>
      <p:bldP spid="1009683" grpId="0"/>
      <p:bldP spid="1009684" grpId="0"/>
      <p:bldP spid="1009685" grpId="0"/>
      <p:bldP spid="1009686" grpId="0"/>
      <p:bldP spid="1009687" grpId="0"/>
      <p:bldP spid="1009688" grpId="0"/>
      <p:bldP spid="1009696" grpId="0"/>
      <p:bldP spid="1009711" grpId="0"/>
      <p:bldP spid="1009726" grpId="0"/>
      <p:bldP spid="1009741" grpId="0"/>
      <p:bldP spid="1009742" grpId="0"/>
      <p:bldP spid="10097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Deletion: Open Addressing</a:t>
            </a:r>
            <a:endParaRPr lang="en-US" dirty="0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52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Must </a:t>
            </a:r>
            <a:r>
              <a:rPr lang="en-US" sz="2400" dirty="0"/>
              <a:t>do </a:t>
            </a:r>
            <a:r>
              <a:rPr lang="en-US" sz="2400" dirty="0">
                <a:solidFill>
                  <a:srgbClr val="990000"/>
                </a:solidFill>
              </a:rPr>
              <a:t>lazy </a:t>
            </a:r>
            <a:r>
              <a:rPr lang="en-US" sz="2400" dirty="0" smtClean="0">
                <a:solidFill>
                  <a:srgbClr val="990000"/>
                </a:solidFill>
              </a:rPr>
              <a:t>deletion:</a:t>
            </a:r>
            <a:r>
              <a:rPr lang="en-US" sz="2400" dirty="0" smtClean="0"/>
              <a:t> </a:t>
            </a:r>
            <a:r>
              <a:rPr lang="en-US" sz="2400" dirty="0"/>
              <a:t>Deleted keys are marked as </a:t>
            </a:r>
            <a:r>
              <a:rPr lang="en-US" sz="2400" dirty="0" smtClean="0"/>
              <a:t>deleted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Find: done normally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Insert: treat marked slot as an empty slot and fill </a:t>
            </a:r>
            <a:r>
              <a:rPr lang="en-US" sz="2400" dirty="0" smtClean="0"/>
              <a:t>it</a:t>
            </a:r>
            <a:endParaRPr lang="en-US" sz="2400" dirty="0"/>
          </a:p>
        </p:txBody>
      </p:sp>
      <p:sp>
        <p:nvSpPr>
          <p:cNvPr id="1132548" name="Rectangle 4"/>
          <p:cNvSpPr>
            <a:spLocks noChangeArrowheads="1"/>
          </p:cNvSpPr>
          <p:nvPr/>
        </p:nvSpPr>
        <p:spPr bwMode="auto">
          <a:xfrm>
            <a:off x="2895600" y="3733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0</a:t>
            </a:r>
          </a:p>
        </p:txBody>
      </p:sp>
      <p:sp>
        <p:nvSpPr>
          <p:cNvPr id="1132549" name="Rectangle 5"/>
          <p:cNvSpPr>
            <a:spLocks noChangeArrowheads="1"/>
          </p:cNvSpPr>
          <p:nvPr/>
        </p:nvSpPr>
        <p:spPr bwMode="auto">
          <a:xfrm>
            <a:off x="2895600" y="4114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1</a:t>
            </a:r>
          </a:p>
        </p:txBody>
      </p:sp>
      <p:sp>
        <p:nvSpPr>
          <p:cNvPr id="1132550" name="Rectangle 6"/>
          <p:cNvSpPr>
            <a:spLocks noChangeArrowheads="1"/>
          </p:cNvSpPr>
          <p:nvPr/>
        </p:nvSpPr>
        <p:spPr bwMode="auto">
          <a:xfrm>
            <a:off x="2895600" y="4495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2</a:t>
            </a:r>
          </a:p>
        </p:txBody>
      </p:sp>
      <p:sp>
        <p:nvSpPr>
          <p:cNvPr id="1132551" name="Rectangle 7"/>
          <p:cNvSpPr>
            <a:spLocks noChangeArrowheads="1"/>
          </p:cNvSpPr>
          <p:nvPr/>
        </p:nvSpPr>
        <p:spPr bwMode="auto">
          <a:xfrm>
            <a:off x="2895600" y="4876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3</a:t>
            </a:r>
          </a:p>
        </p:txBody>
      </p:sp>
      <p:sp>
        <p:nvSpPr>
          <p:cNvPr id="1132552" name="Rectangle 8"/>
          <p:cNvSpPr>
            <a:spLocks noChangeArrowheads="1"/>
          </p:cNvSpPr>
          <p:nvPr/>
        </p:nvSpPr>
        <p:spPr bwMode="auto">
          <a:xfrm>
            <a:off x="2895600" y="5257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4</a:t>
            </a:r>
          </a:p>
        </p:txBody>
      </p:sp>
      <p:sp>
        <p:nvSpPr>
          <p:cNvPr id="1132553" name="Rectangle 9"/>
          <p:cNvSpPr>
            <a:spLocks noChangeArrowheads="1"/>
          </p:cNvSpPr>
          <p:nvPr/>
        </p:nvSpPr>
        <p:spPr bwMode="auto">
          <a:xfrm>
            <a:off x="2895600" y="5638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5</a:t>
            </a:r>
          </a:p>
        </p:txBody>
      </p:sp>
      <p:sp>
        <p:nvSpPr>
          <p:cNvPr id="1132554" name="Rectangle 10"/>
          <p:cNvSpPr>
            <a:spLocks noChangeArrowheads="1"/>
          </p:cNvSpPr>
          <p:nvPr/>
        </p:nvSpPr>
        <p:spPr bwMode="auto">
          <a:xfrm>
            <a:off x="2895600" y="6019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6</a:t>
            </a:r>
          </a:p>
        </p:txBody>
      </p:sp>
      <p:sp>
        <p:nvSpPr>
          <p:cNvPr id="1132555" name="Rectangle 11"/>
          <p:cNvSpPr>
            <a:spLocks noChangeArrowheads="1"/>
          </p:cNvSpPr>
          <p:nvPr/>
        </p:nvSpPr>
        <p:spPr bwMode="auto">
          <a:xfrm>
            <a:off x="3352800" y="3733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he-IL" sz="2000">
              <a:latin typeface="Arial" pitchFamily="34" charset="0"/>
            </a:endParaRPr>
          </a:p>
        </p:txBody>
      </p:sp>
      <p:sp>
        <p:nvSpPr>
          <p:cNvPr id="1132556" name="Rectangle 12"/>
          <p:cNvSpPr>
            <a:spLocks noChangeArrowheads="1"/>
          </p:cNvSpPr>
          <p:nvPr/>
        </p:nvSpPr>
        <p:spPr bwMode="auto">
          <a:xfrm>
            <a:off x="3352800" y="4114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he-IL" sz="2000">
              <a:latin typeface="Arial" pitchFamily="34" charset="0"/>
            </a:endParaRPr>
          </a:p>
        </p:txBody>
      </p:sp>
      <p:sp>
        <p:nvSpPr>
          <p:cNvPr id="1132557" name="Rectangle 13"/>
          <p:cNvSpPr>
            <a:spLocks noChangeArrowheads="1"/>
          </p:cNvSpPr>
          <p:nvPr/>
        </p:nvSpPr>
        <p:spPr bwMode="auto">
          <a:xfrm>
            <a:off x="3352800" y="4495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16</a:t>
            </a:r>
          </a:p>
        </p:txBody>
      </p:sp>
      <p:sp>
        <p:nvSpPr>
          <p:cNvPr id="1132558" name="Rectangle 14"/>
          <p:cNvSpPr>
            <a:spLocks noChangeArrowheads="1"/>
          </p:cNvSpPr>
          <p:nvPr/>
        </p:nvSpPr>
        <p:spPr bwMode="auto">
          <a:xfrm>
            <a:off x="3352800" y="4876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dirty="0">
                <a:latin typeface="Arial" pitchFamily="34" charset="0"/>
              </a:rPr>
              <a:t>23</a:t>
            </a:r>
          </a:p>
        </p:txBody>
      </p:sp>
      <p:sp>
        <p:nvSpPr>
          <p:cNvPr id="1132559" name="Rectangle 15"/>
          <p:cNvSpPr>
            <a:spLocks noChangeArrowheads="1"/>
          </p:cNvSpPr>
          <p:nvPr/>
        </p:nvSpPr>
        <p:spPr bwMode="auto">
          <a:xfrm>
            <a:off x="33528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59</a:t>
            </a:r>
          </a:p>
        </p:txBody>
      </p:sp>
      <p:sp>
        <p:nvSpPr>
          <p:cNvPr id="1132560" name="Rectangle 16"/>
          <p:cNvSpPr>
            <a:spLocks noChangeArrowheads="1"/>
          </p:cNvSpPr>
          <p:nvPr/>
        </p:nvSpPr>
        <p:spPr bwMode="auto">
          <a:xfrm>
            <a:off x="3352800" y="5638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he-IL" sz="2000">
              <a:latin typeface="Arial" pitchFamily="34" charset="0"/>
            </a:endParaRPr>
          </a:p>
        </p:txBody>
      </p:sp>
      <p:sp>
        <p:nvSpPr>
          <p:cNvPr id="1132561" name="Rectangle 17"/>
          <p:cNvSpPr>
            <a:spLocks noChangeArrowheads="1"/>
          </p:cNvSpPr>
          <p:nvPr/>
        </p:nvSpPr>
        <p:spPr bwMode="auto">
          <a:xfrm>
            <a:off x="3352800" y="6019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76</a:t>
            </a:r>
          </a:p>
        </p:txBody>
      </p:sp>
      <p:sp>
        <p:nvSpPr>
          <p:cNvPr id="1132562" name="Rectangle 18"/>
          <p:cNvSpPr>
            <a:spLocks noChangeArrowheads="1"/>
          </p:cNvSpPr>
          <p:nvPr/>
        </p:nvSpPr>
        <p:spPr bwMode="auto">
          <a:xfrm>
            <a:off x="6019800" y="3733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0</a:t>
            </a:r>
          </a:p>
        </p:txBody>
      </p:sp>
      <p:sp>
        <p:nvSpPr>
          <p:cNvPr id="1132563" name="Rectangle 19"/>
          <p:cNvSpPr>
            <a:spLocks noChangeArrowheads="1"/>
          </p:cNvSpPr>
          <p:nvPr/>
        </p:nvSpPr>
        <p:spPr bwMode="auto">
          <a:xfrm>
            <a:off x="6019800" y="4114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1</a:t>
            </a:r>
          </a:p>
        </p:txBody>
      </p:sp>
      <p:sp>
        <p:nvSpPr>
          <p:cNvPr id="1132564" name="Rectangle 20"/>
          <p:cNvSpPr>
            <a:spLocks noChangeArrowheads="1"/>
          </p:cNvSpPr>
          <p:nvPr/>
        </p:nvSpPr>
        <p:spPr bwMode="auto">
          <a:xfrm>
            <a:off x="6019800" y="4495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2</a:t>
            </a:r>
          </a:p>
        </p:txBody>
      </p:sp>
      <p:sp>
        <p:nvSpPr>
          <p:cNvPr id="1132565" name="Rectangle 21"/>
          <p:cNvSpPr>
            <a:spLocks noChangeArrowheads="1"/>
          </p:cNvSpPr>
          <p:nvPr/>
        </p:nvSpPr>
        <p:spPr bwMode="auto">
          <a:xfrm>
            <a:off x="6019800" y="4876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3</a:t>
            </a:r>
          </a:p>
        </p:txBody>
      </p:sp>
      <p:sp>
        <p:nvSpPr>
          <p:cNvPr id="1132566" name="Rectangle 22"/>
          <p:cNvSpPr>
            <a:spLocks noChangeArrowheads="1"/>
          </p:cNvSpPr>
          <p:nvPr/>
        </p:nvSpPr>
        <p:spPr bwMode="auto">
          <a:xfrm>
            <a:off x="6019800" y="5257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4</a:t>
            </a:r>
          </a:p>
        </p:txBody>
      </p:sp>
      <p:sp>
        <p:nvSpPr>
          <p:cNvPr id="1132567" name="Rectangle 23"/>
          <p:cNvSpPr>
            <a:spLocks noChangeArrowheads="1"/>
          </p:cNvSpPr>
          <p:nvPr/>
        </p:nvSpPr>
        <p:spPr bwMode="auto">
          <a:xfrm>
            <a:off x="6019800" y="5638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5</a:t>
            </a:r>
          </a:p>
        </p:txBody>
      </p:sp>
      <p:sp>
        <p:nvSpPr>
          <p:cNvPr id="1132568" name="Rectangle 24"/>
          <p:cNvSpPr>
            <a:spLocks noChangeArrowheads="1"/>
          </p:cNvSpPr>
          <p:nvPr/>
        </p:nvSpPr>
        <p:spPr bwMode="auto">
          <a:xfrm>
            <a:off x="6019800" y="6019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6</a:t>
            </a:r>
          </a:p>
        </p:txBody>
      </p:sp>
      <p:sp>
        <p:nvSpPr>
          <p:cNvPr id="1132569" name="Rectangle 25"/>
          <p:cNvSpPr>
            <a:spLocks noChangeArrowheads="1"/>
          </p:cNvSpPr>
          <p:nvPr/>
        </p:nvSpPr>
        <p:spPr bwMode="auto">
          <a:xfrm>
            <a:off x="6477000" y="3733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he-IL" sz="2000">
              <a:latin typeface="Arial" pitchFamily="34" charset="0"/>
            </a:endParaRPr>
          </a:p>
        </p:txBody>
      </p:sp>
      <p:sp>
        <p:nvSpPr>
          <p:cNvPr id="1132570" name="Rectangle 26"/>
          <p:cNvSpPr>
            <a:spLocks noChangeArrowheads="1"/>
          </p:cNvSpPr>
          <p:nvPr/>
        </p:nvSpPr>
        <p:spPr bwMode="auto">
          <a:xfrm>
            <a:off x="6477000" y="4114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he-IL" sz="2000">
              <a:latin typeface="Arial" pitchFamily="34" charset="0"/>
            </a:endParaRPr>
          </a:p>
        </p:txBody>
      </p:sp>
      <p:sp>
        <p:nvSpPr>
          <p:cNvPr id="1132571" name="Rectangle 27"/>
          <p:cNvSpPr>
            <a:spLocks noChangeArrowheads="1"/>
          </p:cNvSpPr>
          <p:nvPr/>
        </p:nvSpPr>
        <p:spPr bwMode="auto">
          <a:xfrm>
            <a:off x="6477000" y="4495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16</a:t>
            </a:r>
          </a:p>
        </p:txBody>
      </p:sp>
      <p:sp>
        <p:nvSpPr>
          <p:cNvPr id="1132572" name="Rectangle 28"/>
          <p:cNvSpPr>
            <a:spLocks noChangeArrowheads="1"/>
          </p:cNvSpPr>
          <p:nvPr/>
        </p:nvSpPr>
        <p:spPr bwMode="auto">
          <a:xfrm>
            <a:off x="6477000" y="4876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30</a:t>
            </a:r>
          </a:p>
        </p:txBody>
      </p:sp>
      <p:sp>
        <p:nvSpPr>
          <p:cNvPr id="1132573" name="Rectangle 29"/>
          <p:cNvSpPr>
            <a:spLocks noChangeArrowheads="1"/>
          </p:cNvSpPr>
          <p:nvPr/>
        </p:nvSpPr>
        <p:spPr bwMode="auto">
          <a:xfrm>
            <a:off x="6477000" y="5257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59</a:t>
            </a:r>
          </a:p>
        </p:txBody>
      </p:sp>
      <p:sp>
        <p:nvSpPr>
          <p:cNvPr id="1132574" name="Rectangle 30"/>
          <p:cNvSpPr>
            <a:spLocks noChangeArrowheads="1"/>
          </p:cNvSpPr>
          <p:nvPr/>
        </p:nvSpPr>
        <p:spPr bwMode="auto">
          <a:xfrm>
            <a:off x="6477000" y="5638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he-IL" sz="2000">
              <a:latin typeface="Arial" pitchFamily="34" charset="0"/>
            </a:endParaRPr>
          </a:p>
        </p:txBody>
      </p:sp>
      <p:sp>
        <p:nvSpPr>
          <p:cNvPr id="1132575" name="Rectangle 31"/>
          <p:cNvSpPr>
            <a:spLocks noChangeArrowheads="1"/>
          </p:cNvSpPr>
          <p:nvPr/>
        </p:nvSpPr>
        <p:spPr bwMode="auto">
          <a:xfrm>
            <a:off x="6477000" y="60198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76</a:t>
            </a:r>
          </a:p>
        </p:txBody>
      </p:sp>
      <p:sp>
        <p:nvSpPr>
          <p:cNvPr id="1132576" name="Text Box 32"/>
          <p:cNvSpPr txBox="1">
            <a:spLocks noChangeArrowheads="1"/>
          </p:cNvSpPr>
          <p:nvPr/>
        </p:nvSpPr>
        <p:spPr bwMode="auto">
          <a:xfrm>
            <a:off x="746125" y="3973513"/>
            <a:ext cx="18097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>
                <a:latin typeface="Arial" pitchFamily="34" charset="0"/>
              </a:rPr>
              <a:t>h(k) = k mod 7</a:t>
            </a:r>
          </a:p>
          <a:p>
            <a:pPr algn="l" eaLnBrk="1" hangingPunct="1"/>
            <a:r>
              <a:rPr lang="en-US" sz="2000">
                <a:latin typeface="Arial" pitchFamily="34" charset="0"/>
              </a:rPr>
              <a:t>Linear probing</a:t>
            </a:r>
          </a:p>
          <a:p>
            <a:pPr algn="l" eaLnBrk="1" hangingPunct="1"/>
            <a:endParaRPr lang="en-US" sz="2000">
              <a:latin typeface="Arial" pitchFamily="34" charset="0"/>
            </a:endParaRPr>
          </a:p>
        </p:txBody>
      </p:sp>
      <p:sp>
        <p:nvSpPr>
          <p:cNvPr id="1132577" name="Rectangle 33"/>
          <p:cNvSpPr>
            <a:spLocks noChangeArrowheads="1"/>
          </p:cNvSpPr>
          <p:nvPr/>
        </p:nvSpPr>
        <p:spPr bwMode="auto">
          <a:xfrm>
            <a:off x="4484688" y="37226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0</a:t>
            </a:r>
          </a:p>
        </p:txBody>
      </p:sp>
      <p:sp>
        <p:nvSpPr>
          <p:cNvPr id="1132578" name="Rectangle 34"/>
          <p:cNvSpPr>
            <a:spLocks noChangeArrowheads="1"/>
          </p:cNvSpPr>
          <p:nvPr/>
        </p:nvSpPr>
        <p:spPr bwMode="auto">
          <a:xfrm>
            <a:off x="4484688" y="41036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1</a:t>
            </a:r>
          </a:p>
        </p:txBody>
      </p:sp>
      <p:sp>
        <p:nvSpPr>
          <p:cNvPr id="1132579" name="Rectangle 35"/>
          <p:cNvSpPr>
            <a:spLocks noChangeArrowheads="1"/>
          </p:cNvSpPr>
          <p:nvPr/>
        </p:nvSpPr>
        <p:spPr bwMode="auto">
          <a:xfrm>
            <a:off x="4484688" y="44846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2</a:t>
            </a:r>
          </a:p>
        </p:txBody>
      </p:sp>
      <p:sp>
        <p:nvSpPr>
          <p:cNvPr id="1132580" name="Rectangle 36"/>
          <p:cNvSpPr>
            <a:spLocks noChangeArrowheads="1"/>
          </p:cNvSpPr>
          <p:nvPr/>
        </p:nvSpPr>
        <p:spPr bwMode="auto">
          <a:xfrm>
            <a:off x="4484688" y="48656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3</a:t>
            </a:r>
          </a:p>
        </p:txBody>
      </p:sp>
      <p:sp>
        <p:nvSpPr>
          <p:cNvPr id="1132581" name="Rectangle 37"/>
          <p:cNvSpPr>
            <a:spLocks noChangeArrowheads="1"/>
          </p:cNvSpPr>
          <p:nvPr/>
        </p:nvSpPr>
        <p:spPr bwMode="auto">
          <a:xfrm>
            <a:off x="4484688" y="52466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4</a:t>
            </a:r>
          </a:p>
        </p:txBody>
      </p:sp>
      <p:sp>
        <p:nvSpPr>
          <p:cNvPr id="1132582" name="Rectangle 38"/>
          <p:cNvSpPr>
            <a:spLocks noChangeArrowheads="1"/>
          </p:cNvSpPr>
          <p:nvPr/>
        </p:nvSpPr>
        <p:spPr bwMode="auto">
          <a:xfrm>
            <a:off x="4484688" y="56276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5</a:t>
            </a:r>
          </a:p>
        </p:txBody>
      </p:sp>
      <p:sp>
        <p:nvSpPr>
          <p:cNvPr id="1132583" name="Rectangle 39"/>
          <p:cNvSpPr>
            <a:spLocks noChangeArrowheads="1"/>
          </p:cNvSpPr>
          <p:nvPr/>
        </p:nvSpPr>
        <p:spPr bwMode="auto">
          <a:xfrm>
            <a:off x="4484688" y="60086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6</a:t>
            </a:r>
          </a:p>
        </p:txBody>
      </p:sp>
      <p:sp>
        <p:nvSpPr>
          <p:cNvPr id="1132584" name="Rectangle 40"/>
          <p:cNvSpPr>
            <a:spLocks noChangeArrowheads="1"/>
          </p:cNvSpPr>
          <p:nvPr/>
        </p:nvSpPr>
        <p:spPr bwMode="auto">
          <a:xfrm>
            <a:off x="4941888" y="37226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he-IL" sz="2000">
              <a:latin typeface="Arial" pitchFamily="34" charset="0"/>
            </a:endParaRPr>
          </a:p>
        </p:txBody>
      </p:sp>
      <p:sp>
        <p:nvSpPr>
          <p:cNvPr id="1132585" name="Rectangle 41"/>
          <p:cNvSpPr>
            <a:spLocks noChangeArrowheads="1"/>
          </p:cNvSpPr>
          <p:nvPr/>
        </p:nvSpPr>
        <p:spPr bwMode="auto">
          <a:xfrm>
            <a:off x="4941888" y="41036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he-IL" sz="2000">
              <a:latin typeface="Arial" pitchFamily="34" charset="0"/>
            </a:endParaRPr>
          </a:p>
        </p:txBody>
      </p:sp>
      <p:sp>
        <p:nvSpPr>
          <p:cNvPr id="1132586" name="Rectangle 42"/>
          <p:cNvSpPr>
            <a:spLocks noChangeArrowheads="1"/>
          </p:cNvSpPr>
          <p:nvPr/>
        </p:nvSpPr>
        <p:spPr bwMode="auto">
          <a:xfrm>
            <a:off x="4941888" y="44846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16</a:t>
            </a:r>
          </a:p>
        </p:txBody>
      </p:sp>
      <p:sp>
        <p:nvSpPr>
          <p:cNvPr id="1132587" name="Rectangle 43"/>
          <p:cNvSpPr>
            <a:spLocks noChangeArrowheads="1"/>
          </p:cNvSpPr>
          <p:nvPr/>
        </p:nvSpPr>
        <p:spPr bwMode="auto">
          <a:xfrm>
            <a:off x="4941888" y="4865688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Arial" pitchFamily="34" charset="0"/>
              </a:rPr>
              <a:t>mark</a:t>
            </a:r>
          </a:p>
        </p:txBody>
      </p:sp>
      <p:sp>
        <p:nvSpPr>
          <p:cNvPr id="1132588" name="Rectangle 44"/>
          <p:cNvSpPr>
            <a:spLocks noChangeArrowheads="1"/>
          </p:cNvSpPr>
          <p:nvPr/>
        </p:nvSpPr>
        <p:spPr bwMode="auto">
          <a:xfrm>
            <a:off x="4941888" y="52466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59</a:t>
            </a:r>
          </a:p>
        </p:txBody>
      </p:sp>
      <p:sp>
        <p:nvSpPr>
          <p:cNvPr id="1132589" name="Rectangle 45"/>
          <p:cNvSpPr>
            <a:spLocks noChangeArrowheads="1"/>
          </p:cNvSpPr>
          <p:nvPr/>
        </p:nvSpPr>
        <p:spPr bwMode="auto">
          <a:xfrm>
            <a:off x="4941888" y="56276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he-IL" sz="2000">
              <a:latin typeface="Arial" pitchFamily="34" charset="0"/>
            </a:endParaRPr>
          </a:p>
        </p:txBody>
      </p:sp>
      <p:sp>
        <p:nvSpPr>
          <p:cNvPr id="1132590" name="Rectangle 46"/>
          <p:cNvSpPr>
            <a:spLocks noChangeArrowheads="1"/>
          </p:cNvSpPr>
          <p:nvPr/>
        </p:nvSpPr>
        <p:spPr bwMode="auto">
          <a:xfrm>
            <a:off x="4941888" y="60086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76</a:t>
            </a:r>
          </a:p>
        </p:txBody>
      </p:sp>
      <p:sp>
        <p:nvSpPr>
          <p:cNvPr id="1132591" name="Text Box 47"/>
          <p:cNvSpPr txBox="1">
            <a:spLocks noChangeArrowheads="1"/>
          </p:cNvSpPr>
          <p:nvPr/>
        </p:nvSpPr>
        <p:spPr bwMode="auto">
          <a:xfrm>
            <a:off x="381000" y="4953000"/>
            <a:ext cx="2362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" pitchFamily="34" charset="0"/>
              </a:rPr>
              <a:t>Try</a:t>
            </a:r>
            <a:r>
              <a:rPr lang="en-US" sz="2000" dirty="0" smtClean="0">
                <a:latin typeface="Arial" pitchFamily="34" charset="0"/>
              </a:rPr>
              <a:t>:</a:t>
            </a:r>
          </a:p>
          <a:p>
            <a:pPr algn="l" eaLnBrk="1" hangingPunct="1"/>
            <a:r>
              <a:rPr lang="en-US" sz="2000" dirty="0" smtClean="0">
                <a:latin typeface="Arial" pitchFamily="34" charset="0"/>
              </a:rPr>
              <a:t>Delete 23</a:t>
            </a:r>
          </a:p>
          <a:p>
            <a:pPr algn="l" eaLnBrk="1" hangingPunct="1"/>
            <a:r>
              <a:rPr lang="en-US" sz="2000" dirty="0" smtClean="0">
                <a:latin typeface="Arial" pitchFamily="34" charset="0"/>
              </a:rPr>
              <a:t>Find 59 </a:t>
            </a:r>
          </a:p>
          <a:p>
            <a:pPr algn="l" eaLnBrk="1" hangingPunct="1"/>
            <a:r>
              <a:rPr lang="en-US" sz="2000" dirty="0" smtClean="0">
                <a:latin typeface="Arial" pitchFamily="34" charset="0"/>
              </a:rPr>
              <a:t>Insert </a:t>
            </a:r>
            <a:r>
              <a:rPr lang="en-US" sz="2000" dirty="0">
                <a:latin typeface="Arial" pitchFamily="34" charset="0"/>
              </a:rPr>
              <a:t>30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Probing Example: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2133600" y="2427288"/>
            <a:ext cx="990600" cy="2667000"/>
            <a:chOff x="2133600" y="2427288"/>
            <a:chExt cx="990600" cy="2667000"/>
          </a:xfrm>
        </p:grpSpPr>
        <p:grpSp>
          <p:nvGrpSpPr>
            <p:cNvPr id="3" name="Group 50"/>
            <p:cNvGrpSpPr/>
            <p:nvPr/>
          </p:nvGrpSpPr>
          <p:grpSpPr>
            <a:xfrm>
              <a:off x="2133600" y="2427288"/>
              <a:ext cx="381000" cy="2667000"/>
              <a:chOff x="2133600" y="2427288"/>
              <a:chExt cx="381000" cy="2667000"/>
            </a:xfrm>
          </p:grpSpPr>
          <p:sp>
            <p:nvSpPr>
              <p:cNvPr id="1118290" name="Rectangle 82"/>
              <p:cNvSpPr>
                <a:spLocks noChangeArrowheads="1"/>
              </p:cNvSpPr>
              <p:nvPr/>
            </p:nvSpPr>
            <p:spPr bwMode="auto">
              <a:xfrm>
                <a:off x="2133600" y="2427288"/>
                <a:ext cx="3810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Arial" pitchFamily="34" charset="0"/>
                  </a:rPr>
                  <a:t>0</a:t>
                </a:r>
              </a:p>
            </p:txBody>
          </p:sp>
          <p:sp>
            <p:nvSpPr>
              <p:cNvPr id="1118291" name="Rectangle 83"/>
              <p:cNvSpPr>
                <a:spLocks noChangeArrowheads="1"/>
              </p:cNvSpPr>
              <p:nvPr/>
            </p:nvSpPr>
            <p:spPr bwMode="auto">
              <a:xfrm>
                <a:off x="2133600" y="2808288"/>
                <a:ext cx="3810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1118292" name="Rectangle 84"/>
              <p:cNvSpPr>
                <a:spLocks noChangeArrowheads="1"/>
              </p:cNvSpPr>
              <p:nvPr/>
            </p:nvSpPr>
            <p:spPr bwMode="auto">
              <a:xfrm>
                <a:off x="2133600" y="3189288"/>
                <a:ext cx="3810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Arial" pitchFamily="34" charset="0"/>
                  </a:rPr>
                  <a:t>2</a:t>
                </a:r>
              </a:p>
            </p:txBody>
          </p:sp>
          <p:sp>
            <p:nvSpPr>
              <p:cNvPr id="1118293" name="Rectangle 85"/>
              <p:cNvSpPr>
                <a:spLocks noChangeArrowheads="1"/>
              </p:cNvSpPr>
              <p:nvPr/>
            </p:nvSpPr>
            <p:spPr bwMode="auto">
              <a:xfrm>
                <a:off x="2133600" y="3570288"/>
                <a:ext cx="3810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Arial" pitchFamily="34" charset="0"/>
                  </a:rPr>
                  <a:t>3</a:t>
                </a:r>
              </a:p>
            </p:txBody>
          </p:sp>
          <p:sp>
            <p:nvSpPr>
              <p:cNvPr id="1118294" name="Rectangle 86"/>
              <p:cNvSpPr>
                <a:spLocks noChangeArrowheads="1"/>
              </p:cNvSpPr>
              <p:nvPr/>
            </p:nvSpPr>
            <p:spPr bwMode="auto">
              <a:xfrm>
                <a:off x="2133600" y="3951288"/>
                <a:ext cx="3810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Arial" pitchFamily="34" charset="0"/>
                  </a:rPr>
                  <a:t>4</a:t>
                </a:r>
              </a:p>
            </p:txBody>
          </p:sp>
          <p:sp>
            <p:nvSpPr>
              <p:cNvPr id="1118295" name="Rectangle 87"/>
              <p:cNvSpPr>
                <a:spLocks noChangeArrowheads="1"/>
              </p:cNvSpPr>
              <p:nvPr/>
            </p:nvSpPr>
            <p:spPr bwMode="auto">
              <a:xfrm>
                <a:off x="2133600" y="4332288"/>
                <a:ext cx="3810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Arial" pitchFamily="34" charset="0"/>
                  </a:rPr>
                  <a:t>5</a:t>
                </a:r>
              </a:p>
            </p:txBody>
          </p:sp>
          <p:sp>
            <p:nvSpPr>
              <p:cNvPr id="1118296" name="Rectangle 88"/>
              <p:cNvSpPr>
                <a:spLocks noChangeArrowheads="1"/>
              </p:cNvSpPr>
              <p:nvPr/>
            </p:nvSpPr>
            <p:spPr bwMode="auto">
              <a:xfrm>
                <a:off x="2133600" y="4713288"/>
                <a:ext cx="3810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Arial" pitchFamily="34" charset="0"/>
                  </a:rPr>
                  <a:t>6</a:t>
                </a: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90800" y="2427288"/>
              <a:ext cx="533400" cy="2667000"/>
              <a:chOff x="2590800" y="2427288"/>
              <a:chExt cx="533400" cy="2667000"/>
            </a:xfrm>
          </p:grpSpPr>
          <p:sp>
            <p:nvSpPr>
              <p:cNvPr id="1118297" name="Rectangle 89"/>
              <p:cNvSpPr>
                <a:spLocks noChangeArrowheads="1"/>
              </p:cNvSpPr>
              <p:nvPr/>
            </p:nvSpPr>
            <p:spPr bwMode="auto">
              <a:xfrm>
                <a:off x="2590800" y="2427288"/>
                <a:ext cx="5334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Arial" pitchFamily="34" charset="0"/>
                  </a:rPr>
                  <a:t>47</a:t>
                </a:r>
              </a:p>
            </p:txBody>
          </p:sp>
          <p:sp>
            <p:nvSpPr>
              <p:cNvPr id="1118298" name="Rectangle 90"/>
              <p:cNvSpPr>
                <a:spLocks noChangeArrowheads="1"/>
              </p:cNvSpPr>
              <p:nvPr/>
            </p:nvSpPr>
            <p:spPr bwMode="auto">
              <a:xfrm>
                <a:off x="2590800" y="2808288"/>
                <a:ext cx="5334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Arial" pitchFamily="34" charset="0"/>
                  </a:rPr>
                  <a:t>55</a:t>
                </a:r>
              </a:p>
            </p:txBody>
          </p:sp>
          <p:sp>
            <p:nvSpPr>
              <p:cNvPr id="1118299" name="Rectangle 91"/>
              <p:cNvSpPr>
                <a:spLocks noChangeArrowheads="1"/>
              </p:cNvSpPr>
              <p:nvPr/>
            </p:nvSpPr>
            <p:spPr bwMode="auto">
              <a:xfrm>
                <a:off x="2590800" y="3189288"/>
                <a:ext cx="5334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Arial" pitchFamily="34" charset="0"/>
                  </a:rPr>
                  <a:t>93</a:t>
                </a:r>
              </a:p>
            </p:txBody>
          </p:sp>
          <p:sp>
            <p:nvSpPr>
              <p:cNvPr id="1118300" name="Rectangle 92"/>
              <p:cNvSpPr>
                <a:spLocks noChangeArrowheads="1"/>
              </p:cNvSpPr>
              <p:nvPr/>
            </p:nvSpPr>
            <p:spPr bwMode="auto">
              <a:xfrm>
                <a:off x="2590800" y="3570288"/>
                <a:ext cx="5334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Arial" pitchFamily="34" charset="0"/>
                  </a:rPr>
                  <a:t>10</a:t>
                </a:r>
              </a:p>
            </p:txBody>
          </p:sp>
          <p:sp>
            <p:nvSpPr>
              <p:cNvPr id="1118301" name="Rectangle 93"/>
              <p:cNvSpPr>
                <a:spLocks noChangeArrowheads="1"/>
              </p:cNvSpPr>
              <p:nvPr/>
            </p:nvSpPr>
            <p:spPr bwMode="auto">
              <a:xfrm>
                <a:off x="2590800" y="3951288"/>
                <a:ext cx="5334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he-IL" sz="2000">
                  <a:latin typeface="Arial" pitchFamily="34" charset="0"/>
                </a:endParaRPr>
              </a:p>
            </p:txBody>
          </p:sp>
          <p:sp>
            <p:nvSpPr>
              <p:cNvPr id="1118302" name="Rectangle 94"/>
              <p:cNvSpPr>
                <a:spLocks noChangeArrowheads="1"/>
              </p:cNvSpPr>
              <p:nvPr/>
            </p:nvSpPr>
            <p:spPr bwMode="auto">
              <a:xfrm>
                <a:off x="2590800" y="4332288"/>
                <a:ext cx="5334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solidFill>
                      <a:srgbClr val="FF0000"/>
                    </a:solidFill>
                    <a:latin typeface="Arial" pitchFamily="34" charset="0"/>
                  </a:rPr>
                  <a:t>x</a:t>
                </a:r>
              </a:p>
            </p:txBody>
          </p:sp>
          <p:sp>
            <p:nvSpPr>
              <p:cNvPr id="1118303" name="Rectangle 95"/>
              <p:cNvSpPr>
                <a:spLocks noChangeArrowheads="1"/>
              </p:cNvSpPr>
              <p:nvPr/>
            </p:nvSpPr>
            <p:spPr bwMode="auto">
              <a:xfrm>
                <a:off x="2590800" y="4713288"/>
                <a:ext cx="5334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>
                    <a:latin typeface="Arial" pitchFamily="34" charset="0"/>
                  </a:rPr>
                  <a:t>76</a:t>
                </a:r>
              </a:p>
            </p:txBody>
          </p:sp>
        </p:grpSp>
      </p:grpSp>
      <p:sp>
        <p:nvSpPr>
          <p:cNvPr id="1118305" name="Text Box 97"/>
          <p:cNvSpPr txBox="1">
            <a:spLocks noChangeArrowheads="1"/>
          </p:cNvSpPr>
          <p:nvPr/>
        </p:nvSpPr>
        <p:spPr bwMode="auto">
          <a:xfrm>
            <a:off x="212725" y="5181600"/>
            <a:ext cx="413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6600FF"/>
                </a:solidFill>
                <a:latin typeface="Arial" pitchFamily="34" charset="0"/>
              </a:rPr>
              <a:t>Probes                        1                 3</a:t>
            </a:r>
          </a:p>
        </p:txBody>
      </p:sp>
      <p:sp>
        <p:nvSpPr>
          <p:cNvPr id="1118306" name="Text Box 98"/>
          <p:cNvSpPr txBox="1">
            <a:spLocks noChangeArrowheads="1"/>
          </p:cNvSpPr>
          <p:nvPr/>
        </p:nvSpPr>
        <p:spPr bwMode="auto">
          <a:xfrm>
            <a:off x="5791200" y="3657600"/>
            <a:ext cx="1981200" cy="40011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H(k)= k mod 7</a:t>
            </a:r>
          </a:p>
        </p:txBody>
      </p:sp>
      <p:sp>
        <p:nvSpPr>
          <p:cNvPr id="1118307" name="Text Box 99"/>
          <p:cNvSpPr txBox="1">
            <a:spLocks noChangeArrowheads="1"/>
          </p:cNvSpPr>
          <p:nvPr/>
        </p:nvSpPr>
        <p:spPr bwMode="auto">
          <a:xfrm>
            <a:off x="2133600" y="1600200"/>
            <a:ext cx="1327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Arial" pitchFamily="34" charset="0"/>
              </a:rPr>
              <a:t>delete(40)</a:t>
            </a:r>
          </a:p>
          <a:p>
            <a:pPr algn="ctr" eaLnBrk="1" hangingPunct="1"/>
            <a:r>
              <a:rPr lang="en-US" sz="2000" dirty="0">
                <a:latin typeface="Arial" pitchFamily="34" charset="0"/>
              </a:rPr>
              <a:t>(5)</a:t>
            </a:r>
          </a:p>
        </p:txBody>
      </p:sp>
      <p:grpSp>
        <p:nvGrpSpPr>
          <p:cNvPr id="5" name="Group 114"/>
          <p:cNvGrpSpPr>
            <a:grpSpLocks/>
          </p:cNvGrpSpPr>
          <p:nvPr/>
        </p:nvGrpSpPr>
        <p:grpSpPr bwMode="auto">
          <a:xfrm>
            <a:off x="609600" y="2427288"/>
            <a:ext cx="990600" cy="2667000"/>
            <a:chOff x="1872" y="1529"/>
            <a:chExt cx="624" cy="1680"/>
          </a:xfrm>
        </p:grpSpPr>
        <p:sp>
          <p:nvSpPr>
            <p:cNvPr id="1118308" name="Rectangle 100"/>
            <p:cNvSpPr>
              <a:spLocks noChangeArrowheads="1"/>
            </p:cNvSpPr>
            <p:nvPr/>
          </p:nvSpPr>
          <p:spPr bwMode="auto">
            <a:xfrm>
              <a:off x="1872" y="152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0</a:t>
              </a:r>
            </a:p>
          </p:txBody>
        </p:sp>
        <p:sp>
          <p:nvSpPr>
            <p:cNvPr id="1118309" name="Rectangle 101"/>
            <p:cNvSpPr>
              <a:spLocks noChangeArrowheads="1"/>
            </p:cNvSpPr>
            <p:nvPr/>
          </p:nvSpPr>
          <p:spPr bwMode="auto">
            <a:xfrm>
              <a:off x="1872" y="176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1</a:t>
              </a:r>
            </a:p>
          </p:txBody>
        </p:sp>
        <p:sp>
          <p:nvSpPr>
            <p:cNvPr id="1118310" name="Rectangle 102"/>
            <p:cNvSpPr>
              <a:spLocks noChangeArrowheads="1"/>
            </p:cNvSpPr>
            <p:nvPr/>
          </p:nvSpPr>
          <p:spPr bwMode="auto">
            <a:xfrm>
              <a:off x="1872" y="200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2</a:t>
              </a:r>
            </a:p>
          </p:txBody>
        </p:sp>
        <p:sp>
          <p:nvSpPr>
            <p:cNvPr id="1118311" name="Rectangle 103"/>
            <p:cNvSpPr>
              <a:spLocks noChangeArrowheads="1"/>
            </p:cNvSpPr>
            <p:nvPr/>
          </p:nvSpPr>
          <p:spPr bwMode="auto">
            <a:xfrm>
              <a:off x="1872" y="224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3</a:t>
              </a:r>
            </a:p>
          </p:txBody>
        </p:sp>
        <p:sp>
          <p:nvSpPr>
            <p:cNvPr id="1118312" name="Rectangle 104"/>
            <p:cNvSpPr>
              <a:spLocks noChangeArrowheads="1"/>
            </p:cNvSpPr>
            <p:nvPr/>
          </p:nvSpPr>
          <p:spPr bwMode="auto">
            <a:xfrm>
              <a:off x="1872" y="248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4</a:t>
              </a:r>
            </a:p>
          </p:txBody>
        </p:sp>
        <p:sp>
          <p:nvSpPr>
            <p:cNvPr id="1118313" name="Rectangle 105"/>
            <p:cNvSpPr>
              <a:spLocks noChangeArrowheads="1"/>
            </p:cNvSpPr>
            <p:nvPr/>
          </p:nvSpPr>
          <p:spPr bwMode="auto">
            <a:xfrm>
              <a:off x="1872" y="272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5</a:t>
              </a:r>
            </a:p>
          </p:txBody>
        </p:sp>
        <p:sp>
          <p:nvSpPr>
            <p:cNvPr id="1118314" name="Rectangle 106"/>
            <p:cNvSpPr>
              <a:spLocks noChangeArrowheads="1"/>
            </p:cNvSpPr>
            <p:nvPr/>
          </p:nvSpPr>
          <p:spPr bwMode="auto">
            <a:xfrm>
              <a:off x="1872" y="296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6</a:t>
              </a:r>
            </a:p>
          </p:txBody>
        </p:sp>
        <p:sp>
          <p:nvSpPr>
            <p:cNvPr id="1118315" name="Rectangle 107"/>
            <p:cNvSpPr>
              <a:spLocks noChangeArrowheads="1"/>
            </p:cNvSpPr>
            <p:nvPr/>
          </p:nvSpPr>
          <p:spPr bwMode="auto">
            <a:xfrm>
              <a:off x="2160" y="152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47</a:t>
              </a:r>
            </a:p>
          </p:txBody>
        </p:sp>
        <p:sp>
          <p:nvSpPr>
            <p:cNvPr id="1118316" name="Rectangle 108"/>
            <p:cNvSpPr>
              <a:spLocks noChangeArrowheads="1"/>
            </p:cNvSpPr>
            <p:nvPr/>
          </p:nvSpPr>
          <p:spPr bwMode="auto">
            <a:xfrm>
              <a:off x="2160" y="176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55</a:t>
              </a:r>
            </a:p>
          </p:txBody>
        </p:sp>
        <p:sp>
          <p:nvSpPr>
            <p:cNvPr id="1118317" name="Rectangle 109"/>
            <p:cNvSpPr>
              <a:spLocks noChangeArrowheads="1"/>
            </p:cNvSpPr>
            <p:nvPr/>
          </p:nvSpPr>
          <p:spPr bwMode="auto">
            <a:xfrm>
              <a:off x="2160" y="200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93</a:t>
              </a:r>
            </a:p>
          </p:txBody>
        </p:sp>
        <p:sp>
          <p:nvSpPr>
            <p:cNvPr id="1118318" name="Rectangle 110"/>
            <p:cNvSpPr>
              <a:spLocks noChangeArrowheads="1"/>
            </p:cNvSpPr>
            <p:nvPr/>
          </p:nvSpPr>
          <p:spPr bwMode="auto">
            <a:xfrm>
              <a:off x="2160" y="224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10</a:t>
              </a:r>
            </a:p>
          </p:txBody>
        </p:sp>
        <p:sp>
          <p:nvSpPr>
            <p:cNvPr id="1118319" name="Rectangle 111"/>
            <p:cNvSpPr>
              <a:spLocks noChangeArrowheads="1"/>
            </p:cNvSpPr>
            <p:nvPr/>
          </p:nvSpPr>
          <p:spPr bwMode="auto">
            <a:xfrm>
              <a:off x="2160" y="248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he-IL" sz="2000">
                <a:latin typeface="Arial" pitchFamily="34" charset="0"/>
              </a:endParaRPr>
            </a:p>
          </p:txBody>
        </p:sp>
        <p:sp>
          <p:nvSpPr>
            <p:cNvPr id="1118320" name="Rectangle 112"/>
            <p:cNvSpPr>
              <a:spLocks noChangeArrowheads="1"/>
            </p:cNvSpPr>
            <p:nvPr/>
          </p:nvSpPr>
          <p:spPr bwMode="auto">
            <a:xfrm>
              <a:off x="2160" y="272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40</a:t>
              </a:r>
            </a:p>
          </p:txBody>
        </p:sp>
        <p:sp>
          <p:nvSpPr>
            <p:cNvPr id="1118321" name="Rectangle 113"/>
            <p:cNvSpPr>
              <a:spLocks noChangeArrowheads="1"/>
            </p:cNvSpPr>
            <p:nvPr/>
          </p:nvSpPr>
          <p:spPr bwMode="auto">
            <a:xfrm>
              <a:off x="2160" y="296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76</a:t>
              </a:r>
            </a:p>
          </p:txBody>
        </p:sp>
      </p:grpSp>
      <p:grpSp>
        <p:nvGrpSpPr>
          <p:cNvPr id="6" name="Group 115"/>
          <p:cNvGrpSpPr>
            <a:grpSpLocks/>
          </p:cNvGrpSpPr>
          <p:nvPr/>
        </p:nvGrpSpPr>
        <p:grpSpPr bwMode="auto">
          <a:xfrm>
            <a:off x="3505200" y="2438400"/>
            <a:ext cx="990600" cy="2667000"/>
            <a:chOff x="3024" y="1529"/>
            <a:chExt cx="624" cy="1680"/>
          </a:xfrm>
        </p:grpSpPr>
        <p:sp>
          <p:nvSpPr>
            <p:cNvPr id="1118324" name="Rectangle 116"/>
            <p:cNvSpPr>
              <a:spLocks noChangeArrowheads="1"/>
            </p:cNvSpPr>
            <p:nvPr/>
          </p:nvSpPr>
          <p:spPr bwMode="auto">
            <a:xfrm>
              <a:off x="3024" y="152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0</a:t>
              </a:r>
            </a:p>
          </p:txBody>
        </p:sp>
        <p:sp>
          <p:nvSpPr>
            <p:cNvPr id="1118325" name="Rectangle 117"/>
            <p:cNvSpPr>
              <a:spLocks noChangeArrowheads="1"/>
            </p:cNvSpPr>
            <p:nvPr/>
          </p:nvSpPr>
          <p:spPr bwMode="auto">
            <a:xfrm>
              <a:off x="3024" y="176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1</a:t>
              </a:r>
            </a:p>
          </p:txBody>
        </p:sp>
        <p:sp>
          <p:nvSpPr>
            <p:cNvPr id="1118326" name="Rectangle 118"/>
            <p:cNvSpPr>
              <a:spLocks noChangeArrowheads="1"/>
            </p:cNvSpPr>
            <p:nvPr/>
          </p:nvSpPr>
          <p:spPr bwMode="auto">
            <a:xfrm>
              <a:off x="3024" y="200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2</a:t>
              </a:r>
            </a:p>
          </p:txBody>
        </p:sp>
        <p:sp>
          <p:nvSpPr>
            <p:cNvPr id="1118327" name="Rectangle 119"/>
            <p:cNvSpPr>
              <a:spLocks noChangeArrowheads="1"/>
            </p:cNvSpPr>
            <p:nvPr/>
          </p:nvSpPr>
          <p:spPr bwMode="auto">
            <a:xfrm>
              <a:off x="3024" y="224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3</a:t>
              </a:r>
            </a:p>
          </p:txBody>
        </p:sp>
        <p:sp>
          <p:nvSpPr>
            <p:cNvPr id="1118328" name="Rectangle 120"/>
            <p:cNvSpPr>
              <a:spLocks noChangeArrowheads="1"/>
            </p:cNvSpPr>
            <p:nvPr/>
          </p:nvSpPr>
          <p:spPr bwMode="auto">
            <a:xfrm>
              <a:off x="3024" y="248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4</a:t>
              </a:r>
            </a:p>
          </p:txBody>
        </p:sp>
        <p:sp>
          <p:nvSpPr>
            <p:cNvPr id="1118329" name="Rectangle 121"/>
            <p:cNvSpPr>
              <a:spLocks noChangeArrowheads="1"/>
            </p:cNvSpPr>
            <p:nvPr/>
          </p:nvSpPr>
          <p:spPr bwMode="auto">
            <a:xfrm>
              <a:off x="3024" y="272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5</a:t>
              </a:r>
            </a:p>
          </p:txBody>
        </p:sp>
        <p:sp>
          <p:nvSpPr>
            <p:cNvPr id="1118330" name="Rectangle 122"/>
            <p:cNvSpPr>
              <a:spLocks noChangeArrowheads="1"/>
            </p:cNvSpPr>
            <p:nvPr/>
          </p:nvSpPr>
          <p:spPr bwMode="auto">
            <a:xfrm>
              <a:off x="3024" y="2969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6</a:t>
              </a:r>
            </a:p>
          </p:txBody>
        </p:sp>
        <p:sp>
          <p:nvSpPr>
            <p:cNvPr id="1118331" name="Rectangle 123"/>
            <p:cNvSpPr>
              <a:spLocks noChangeArrowheads="1"/>
            </p:cNvSpPr>
            <p:nvPr/>
          </p:nvSpPr>
          <p:spPr bwMode="auto">
            <a:xfrm>
              <a:off x="3312" y="152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47</a:t>
              </a:r>
            </a:p>
          </p:txBody>
        </p:sp>
        <p:sp>
          <p:nvSpPr>
            <p:cNvPr id="1118332" name="Rectangle 124"/>
            <p:cNvSpPr>
              <a:spLocks noChangeArrowheads="1"/>
            </p:cNvSpPr>
            <p:nvPr/>
          </p:nvSpPr>
          <p:spPr bwMode="auto">
            <a:xfrm>
              <a:off x="3312" y="176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he-IL" sz="2000">
                <a:latin typeface="Arial" pitchFamily="34" charset="0"/>
              </a:endParaRPr>
            </a:p>
          </p:txBody>
        </p:sp>
        <p:sp>
          <p:nvSpPr>
            <p:cNvPr id="1118333" name="Rectangle 125"/>
            <p:cNvSpPr>
              <a:spLocks noChangeArrowheads="1"/>
            </p:cNvSpPr>
            <p:nvPr/>
          </p:nvSpPr>
          <p:spPr bwMode="auto">
            <a:xfrm>
              <a:off x="3312" y="200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93</a:t>
              </a:r>
            </a:p>
          </p:txBody>
        </p:sp>
        <p:sp>
          <p:nvSpPr>
            <p:cNvPr id="1118334" name="Rectangle 126"/>
            <p:cNvSpPr>
              <a:spLocks noChangeArrowheads="1"/>
            </p:cNvSpPr>
            <p:nvPr/>
          </p:nvSpPr>
          <p:spPr bwMode="auto">
            <a:xfrm>
              <a:off x="3312" y="224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he-IL" sz="2000">
                <a:latin typeface="Arial" pitchFamily="34" charset="0"/>
              </a:endParaRPr>
            </a:p>
          </p:txBody>
        </p:sp>
        <p:sp>
          <p:nvSpPr>
            <p:cNvPr id="1118335" name="Rectangle 127"/>
            <p:cNvSpPr>
              <a:spLocks noChangeArrowheads="1"/>
            </p:cNvSpPr>
            <p:nvPr/>
          </p:nvSpPr>
          <p:spPr bwMode="auto">
            <a:xfrm>
              <a:off x="3312" y="248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he-IL" sz="2000">
                <a:latin typeface="Arial" pitchFamily="34" charset="0"/>
              </a:endParaRPr>
            </a:p>
          </p:txBody>
        </p:sp>
        <p:sp>
          <p:nvSpPr>
            <p:cNvPr id="1118336" name="Rectangle 128"/>
            <p:cNvSpPr>
              <a:spLocks noChangeArrowheads="1"/>
            </p:cNvSpPr>
            <p:nvPr/>
          </p:nvSpPr>
          <p:spPr bwMode="auto">
            <a:xfrm>
              <a:off x="3312" y="272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FF0000"/>
                  </a:solidFill>
                  <a:latin typeface="Arial" pitchFamily="34" charset="0"/>
                </a:rPr>
                <a:t>x</a:t>
              </a:r>
            </a:p>
          </p:txBody>
        </p:sp>
        <p:sp>
          <p:nvSpPr>
            <p:cNvPr id="1118337" name="Rectangle 129"/>
            <p:cNvSpPr>
              <a:spLocks noChangeArrowheads="1"/>
            </p:cNvSpPr>
            <p:nvPr/>
          </p:nvSpPr>
          <p:spPr bwMode="auto">
            <a:xfrm>
              <a:off x="3312" y="2969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76</a:t>
              </a:r>
            </a:p>
          </p:txBody>
        </p:sp>
      </p:grpSp>
      <p:sp>
        <p:nvSpPr>
          <p:cNvPr id="1118338" name="Text Box 130"/>
          <p:cNvSpPr txBox="1">
            <a:spLocks noChangeArrowheads="1"/>
          </p:cNvSpPr>
          <p:nvPr/>
        </p:nvSpPr>
        <p:spPr bwMode="auto">
          <a:xfrm>
            <a:off x="3541713" y="1524000"/>
            <a:ext cx="14303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/>
              <a:t>search(</a:t>
            </a:r>
            <a:r>
              <a:rPr lang="en-US" sz="2000">
                <a:latin typeface="Arial" pitchFamily="34" charset="0"/>
              </a:rPr>
              <a:t>47)</a:t>
            </a:r>
          </a:p>
          <a:p>
            <a:pPr algn="ctr" eaLnBrk="1" hangingPunct="1"/>
            <a:r>
              <a:rPr lang="en-US" sz="2000">
                <a:latin typeface="Arial" pitchFamily="34" charset="0"/>
              </a:rPr>
              <a:t>(5)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305" grpId="0"/>
      <p:bldP spid="1118307" grpId="0"/>
      <p:bldP spid="11183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Another 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Insert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these numbers </a:t>
            </a:r>
            <a:r>
              <a:rPr lang="en-US" altLang="en-US" sz="2000" dirty="0">
                <a:latin typeface="Arial" charset="0"/>
                <a:cs typeface="Arial" charset="0"/>
              </a:rPr>
              <a:t>into this initially empty hash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table:</a:t>
            </a:r>
            <a:endParaRPr lang="en-US" altLang="en-US" sz="2000" dirty="0">
              <a:latin typeface="Arial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it-IT" altLang="en-US" sz="2000" dirty="0">
                <a:latin typeface="Arial" charset="0"/>
                <a:cs typeface="Arial" charset="0"/>
              </a:rPr>
              <a:t>19A, 207, 3AD, 488, 5BA, 680, 74C, 826, 946, ACD, B32, C8B, DBE, E9C</a:t>
            </a:r>
            <a:endParaRPr lang="en-US" altLang="en-US" sz="2000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5538416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177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 smtClean="0">
                <a:latin typeface="Arial" charset="0"/>
                <a:cs typeface="Arial" charset="0"/>
              </a:rPr>
              <a:t>19A, 207, 3AD, 488</a:t>
            </a:r>
            <a:endParaRPr lang="en-US" altLang="en-US" sz="1600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5406164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35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 smtClean="0">
                <a:latin typeface="Arial" charset="0"/>
                <a:cs typeface="Arial" charset="0"/>
              </a:rPr>
              <a:t>19</a:t>
            </a:r>
            <a:r>
              <a:rPr lang="it-IT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it-IT" altLang="en-US" sz="2000" dirty="0" smtClean="0">
                <a:latin typeface="Arial" charset="0"/>
                <a:cs typeface="Arial" charset="0"/>
              </a:rPr>
              <a:t>, 20</a:t>
            </a:r>
            <a:r>
              <a:rPr lang="it-IT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it-IT" altLang="en-US" sz="2000" dirty="0" smtClean="0">
                <a:latin typeface="Arial" charset="0"/>
                <a:cs typeface="Arial" charset="0"/>
              </a:rPr>
              <a:t>, 3A</a:t>
            </a:r>
            <a:r>
              <a:rPr lang="it-IT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  <a:r>
              <a:rPr lang="it-IT" altLang="en-US" sz="2000" dirty="0" smtClean="0">
                <a:latin typeface="Arial" charset="0"/>
                <a:cs typeface="Arial" charset="0"/>
              </a:rPr>
              <a:t>, 48</a:t>
            </a:r>
            <a:r>
              <a:rPr lang="it-IT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endParaRPr lang="en-US" altLang="en-US" sz="16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6736851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207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488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19A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3AD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006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Limited Set of Hash Operations</a:t>
            </a:r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For many applications, a limited set of operations is all that is needed</a:t>
            </a:r>
          </a:p>
          <a:p>
            <a:pPr lvl="1"/>
            <a:r>
              <a:rPr lang="en-US" sz="2400" dirty="0">
                <a:solidFill>
                  <a:srgbClr val="CC0099"/>
                </a:solidFill>
              </a:rPr>
              <a:t>Insert, Find, and Delete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Note that no ordering of elements is implied</a:t>
            </a:r>
          </a:p>
          <a:p>
            <a:r>
              <a:rPr lang="en-US" sz="2800" dirty="0"/>
              <a:t>For example, a compiler needs to maintain information about the symbols in a program</a:t>
            </a:r>
          </a:p>
          <a:p>
            <a:pPr lvl="1"/>
            <a:r>
              <a:rPr lang="en-US" sz="2400" dirty="0"/>
              <a:t>user defined</a:t>
            </a:r>
          </a:p>
          <a:p>
            <a:pPr lvl="1"/>
            <a:r>
              <a:rPr lang="en-US" sz="2400" dirty="0"/>
              <a:t>language keywords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2883" y="5525353"/>
            <a:ext cx="64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Say that our data has format (key, value). How should we store it for efficient insert, find, delete? 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Next we must insert </a:t>
            </a:r>
            <a:r>
              <a:rPr lang="it-IT" altLang="en-US" dirty="0" smtClean="0">
                <a:latin typeface="Arial" charset="0"/>
                <a:cs typeface="Arial" charset="0"/>
              </a:rPr>
              <a:t>5BA</a:t>
            </a:r>
            <a:endParaRPr lang="en-US" altLang="en-US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0909453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262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Next we must insert </a:t>
            </a:r>
            <a:r>
              <a:rPr lang="it-IT" altLang="en-US" dirty="0" smtClean="0">
                <a:latin typeface="Arial" charset="0"/>
                <a:cs typeface="Arial" charset="0"/>
              </a:rPr>
              <a:t>5B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We search forward for the next empty bin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74244850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70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 we are adding </a:t>
            </a:r>
            <a:r>
              <a:rPr lang="it-IT" altLang="en-US" dirty="0" smtClean="0">
                <a:latin typeface="Arial" charset="0"/>
                <a:cs typeface="Arial" charset="0"/>
              </a:rPr>
              <a:t>680, 74C, 826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0103755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50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 we are adding </a:t>
            </a:r>
            <a:r>
              <a:rPr lang="it-IT" altLang="en-US" dirty="0" smtClean="0">
                <a:latin typeface="Arial" charset="0"/>
                <a:cs typeface="Arial" charset="0"/>
              </a:rPr>
              <a:t>68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0</a:t>
            </a:r>
            <a:r>
              <a:rPr lang="it-IT" altLang="en-US" dirty="0" smtClean="0">
                <a:latin typeface="Arial" charset="0"/>
                <a:cs typeface="Arial" charset="0"/>
              </a:rPr>
              <a:t>, 74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  <a:r>
              <a:rPr lang="it-IT" altLang="en-US" dirty="0" smtClean="0">
                <a:latin typeface="Arial" charset="0"/>
                <a:cs typeface="Arial" charset="0"/>
              </a:rPr>
              <a:t>, 82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All the bins are empty—simply insert them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70869267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680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826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74C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033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 smtClean="0">
                <a:latin typeface="Arial" charset="0"/>
                <a:cs typeface="Arial" charset="0"/>
              </a:rPr>
              <a:t>946</a:t>
            </a:r>
          </a:p>
          <a:p>
            <a:pPr marL="457200" lvl="1" indent="0">
              <a:buNone/>
            </a:pPr>
            <a:endParaRPr lang="it-IT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0607621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24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 smtClean="0">
                <a:latin typeface="Arial" charset="0"/>
                <a:cs typeface="Arial" charset="0"/>
              </a:rPr>
              <a:t>94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Bin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  <a:r>
              <a:rPr lang="it-IT" altLang="en-US" dirty="0" smtClean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The next empty bin is 9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it-IT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2846484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946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2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 smtClean="0">
                <a:latin typeface="Arial" charset="0"/>
                <a:cs typeface="Arial" charset="0"/>
              </a:rPr>
              <a:t>ACD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15357129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943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 smtClean="0">
                <a:latin typeface="Arial" charset="0"/>
                <a:cs typeface="Arial" charset="0"/>
              </a:rPr>
              <a:t>AC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Bin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  <a:r>
              <a:rPr lang="it-IT" altLang="en-US" dirty="0" smtClean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The next empty bin is E</a:t>
            </a: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it-IT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1449341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ACD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933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Next, we insert B32</a:t>
            </a:r>
            <a:endParaRPr lang="it-IT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5958091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347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Next, we insert B3</a:t>
            </a:r>
            <a:r>
              <a:rPr lang="en-CA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Bin </a:t>
            </a:r>
            <a:r>
              <a:rPr lang="en-CA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en-CA" altLang="en-US" dirty="0" smtClean="0">
                <a:latin typeface="Arial" charset="0"/>
                <a:cs typeface="Arial" charset="0"/>
              </a:rPr>
              <a:t> is unoccupied</a:t>
            </a:r>
            <a:endParaRPr lang="it-IT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2916264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B32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09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6B4B-AE9D-954A-933E-EA076D6E34CF}" type="slidenum">
              <a:rPr lang="en-US"/>
              <a:pPr/>
              <a:t>5</a:t>
            </a:fld>
            <a:endParaRPr lang="en-US"/>
          </a:p>
        </p:txBody>
      </p:sp>
      <p:sp>
        <p:nvSpPr>
          <p:cNvPr id="1177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Direct Address Tables</a:t>
            </a:r>
          </a:p>
        </p:txBody>
      </p:sp>
      <p:sp>
        <p:nvSpPr>
          <p:cNvPr id="1177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343400"/>
          </a:xfrm>
        </p:spPr>
        <p:txBody>
          <a:bodyPr/>
          <a:lstStyle/>
          <a:p>
            <a:r>
              <a:rPr lang="en-US" sz="2800" dirty="0"/>
              <a:t>Direct addressing using an array is very fast</a:t>
            </a:r>
          </a:p>
          <a:p>
            <a:r>
              <a:rPr lang="en-US" sz="2800" dirty="0"/>
              <a:t>Assume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keys</a:t>
            </a:r>
            <a:r>
              <a:rPr lang="en-US" sz="2400" dirty="0"/>
              <a:t> are integers in the set U={0,1,…</a:t>
            </a:r>
            <a:r>
              <a:rPr lang="en-US" sz="2400" i="1" dirty="0"/>
              <a:t>m</a:t>
            </a:r>
            <a:r>
              <a:rPr lang="en-US" sz="2400" dirty="0"/>
              <a:t>-1}</a:t>
            </a:r>
          </a:p>
          <a:p>
            <a:pPr lvl="1"/>
            <a:r>
              <a:rPr lang="en-US" sz="2400" i="1" dirty="0" err="1">
                <a:solidFill>
                  <a:schemeClr val="accent2"/>
                </a:solidFill>
              </a:rPr>
              <a:t>m</a:t>
            </a:r>
            <a:r>
              <a:rPr lang="en-US" sz="2400" dirty="0">
                <a:solidFill>
                  <a:schemeClr val="accent2"/>
                </a:solidFill>
              </a:rPr>
              <a:t> is small</a:t>
            </a:r>
          </a:p>
          <a:p>
            <a:pPr lvl="1"/>
            <a:r>
              <a:rPr lang="en-US" sz="2400" dirty="0"/>
              <a:t>no two elements have the same key</a:t>
            </a:r>
          </a:p>
          <a:p>
            <a:r>
              <a:rPr lang="en-US" sz="2800" dirty="0"/>
              <a:t>Then just store each element at the array location </a:t>
            </a:r>
            <a:r>
              <a:rPr lang="en-US" sz="2800" dirty="0" err="1">
                <a:solidFill>
                  <a:schemeClr val="accent2"/>
                </a:solidFill>
              </a:rPr>
              <a:t>array[key</a:t>
            </a:r>
            <a:r>
              <a:rPr lang="en-US" sz="2800" dirty="0">
                <a:solidFill>
                  <a:schemeClr val="accent2"/>
                </a:solidFill>
              </a:rPr>
              <a:t>]</a:t>
            </a:r>
          </a:p>
          <a:p>
            <a:pPr lvl="1"/>
            <a:r>
              <a:rPr lang="en-US" sz="2400" dirty="0"/>
              <a:t>search, insert, and delete are trivial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C8B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49495606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48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 smtClean="0">
                <a:latin typeface="Arial" charset="0"/>
                <a:cs typeface="Arial" charset="0"/>
              </a:rPr>
              <a:t>C8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  <a:r>
              <a:rPr lang="it-IT" altLang="en-US" dirty="0" smtClean="0">
                <a:latin typeface="Arial" charset="0"/>
                <a:cs typeface="Arial" charset="0"/>
              </a:rPr>
              <a:t> </a:t>
            </a:r>
            <a:r>
              <a:rPr lang="it-IT" altLang="en-US" dirty="0">
                <a:latin typeface="Arial" charset="0"/>
                <a:cs typeface="Arial" charset="0"/>
              </a:rPr>
              <a:t>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</a:t>
            </a:r>
            <a:r>
              <a:rPr lang="it-IT" altLang="en-US" dirty="0" smtClean="0">
                <a:latin typeface="Arial" charset="0"/>
                <a:cs typeface="Arial" charset="0"/>
              </a:rPr>
              <a:t>F</a:t>
            </a: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8691100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C8B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930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 smtClean="0">
                <a:latin typeface="Arial" charset="0"/>
                <a:cs typeface="Arial" charset="0"/>
              </a:rPr>
              <a:t>D59</a:t>
            </a:r>
            <a:endParaRPr lang="it-IT" altLang="en-US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8039745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961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D59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1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4582142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D59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611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Finally, insert </a:t>
            </a:r>
            <a:r>
              <a:rPr lang="en-CA" dirty="0" smtClean="0"/>
              <a:t>E9C</a:t>
            </a: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4988751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10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Finally, insert </a:t>
            </a:r>
            <a:r>
              <a:rPr lang="en-CA" dirty="0"/>
              <a:t>E9C</a:t>
            </a:r>
            <a:endParaRPr lang="en-US" altLang="en-US" sz="1200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Bin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  <a:r>
              <a:rPr lang="it-IT" altLang="en-US" dirty="0" smtClean="0">
                <a:latin typeface="Arial" charset="0"/>
                <a:cs typeface="Arial" charset="0"/>
              </a:rPr>
              <a:t> </a:t>
            </a:r>
            <a:r>
              <a:rPr lang="it-IT" altLang="en-US" dirty="0">
                <a:latin typeface="Arial" charset="0"/>
                <a:cs typeface="Arial" charset="0"/>
              </a:rPr>
              <a:t>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</a:t>
            </a:r>
            <a:r>
              <a:rPr lang="it-IT" altLang="en-US" dirty="0" smtClean="0">
                <a:latin typeface="Arial" charset="0"/>
                <a:cs typeface="Arial" charset="0"/>
              </a:rPr>
              <a:t>3</a:t>
            </a: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3541743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E9C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83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Having completed these insertions: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 smtClean="0"/>
              <a:t>The load factor is </a:t>
            </a:r>
            <a:r>
              <a:rPr lang="en-CA" i="1" dirty="0" smtClean="0">
                <a:latin typeface="Symbol" panose="05050102010706020507" pitchFamily="18" charset="2"/>
              </a:rPr>
              <a:t>l</a:t>
            </a:r>
            <a:r>
              <a:rPr lang="en-CA" dirty="0" smtClean="0"/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14/16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0.875</a:t>
            </a:r>
          </a:p>
          <a:p>
            <a:pPr lvl="1"/>
            <a:r>
              <a:rPr lang="en-CA" dirty="0" smtClean="0"/>
              <a:t>The average number of probes is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38/14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2.71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9676449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631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Searching for C8B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02444941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57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Searching for C8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Examine bins B, C, D, E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 smtClean="0">
                <a:latin typeface="Arial" charset="0"/>
                <a:cs typeface="Arial" charset="0"/>
              </a:rPr>
              <a:t>F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value is found in Bin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56868522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C8B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35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Searching for 23E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4612620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30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ADBD-0A02-874B-ADF1-AFB1ABB6D85A}" type="slidenum">
              <a:rPr lang="en-US"/>
              <a:pPr/>
              <a:t>6</a:t>
            </a:fld>
            <a:endParaRPr lang="en-US"/>
          </a:p>
        </p:txBody>
      </p:sp>
      <p:sp>
        <p:nvSpPr>
          <p:cNvPr id="1198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Direct Access Table</a:t>
            </a:r>
          </a:p>
        </p:txBody>
      </p:sp>
      <p:sp>
        <p:nvSpPr>
          <p:cNvPr id="119812" name="Oval 1028"/>
          <p:cNvSpPr>
            <a:spLocks noChangeArrowheads="1"/>
          </p:cNvSpPr>
          <p:nvPr/>
        </p:nvSpPr>
        <p:spPr bwMode="auto">
          <a:xfrm>
            <a:off x="990600" y="2590800"/>
            <a:ext cx="3352800" cy="28194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latin typeface="Times New Roman" pitchFamily="-101" charset="0"/>
            </a:endParaRPr>
          </a:p>
        </p:txBody>
      </p:sp>
      <p:sp>
        <p:nvSpPr>
          <p:cNvPr id="119814" name="Text Box 1030"/>
          <p:cNvSpPr txBox="1">
            <a:spLocks noChangeArrowheads="1"/>
          </p:cNvSpPr>
          <p:nvPr/>
        </p:nvSpPr>
        <p:spPr bwMode="auto">
          <a:xfrm>
            <a:off x="1905000" y="2543175"/>
            <a:ext cx="16557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pitchFamily="-101" charset="0"/>
              </a:rPr>
              <a:t>U</a:t>
            </a:r>
          </a:p>
          <a:p>
            <a:pPr algn="ctr"/>
            <a:r>
              <a:rPr lang="en-US" sz="1600">
                <a:latin typeface="Times New Roman" pitchFamily="-101" charset="0"/>
              </a:rPr>
              <a:t>(universe of keys)</a:t>
            </a:r>
          </a:p>
        </p:txBody>
      </p:sp>
      <p:sp>
        <p:nvSpPr>
          <p:cNvPr id="119815" name="Oval 1031"/>
          <p:cNvSpPr>
            <a:spLocks noChangeArrowheads="1"/>
          </p:cNvSpPr>
          <p:nvPr/>
        </p:nvSpPr>
        <p:spPr bwMode="auto">
          <a:xfrm>
            <a:off x="1295400" y="3657600"/>
            <a:ext cx="2667000" cy="1447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16" name="Text Box 1032"/>
          <p:cNvSpPr txBox="1">
            <a:spLocks noChangeArrowheads="1"/>
          </p:cNvSpPr>
          <p:nvPr/>
        </p:nvSpPr>
        <p:spPr bwMode="auto">
          <a:xfrm>
            <a:off x="1379538" y="3962400"/>
            <a:ext cx="12874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pitchFamily="-101" charset="0"/>
              </a:rPr>
              <a:t>K</a:t>
            </a:r>
          </a:p>
          <a:p>
            <a:pPr algn="ctr"/>
            <a:r>
              <a:rPr lang="en-US" sz="1600">
                <a:latin typeface="Times New Roman" pitchFamily="-101" charset="0"/>
              </a:rPr>
              <a:t>(Actual keys)</a:t>
            </a:r>
          </a:p>
        </p:txBody>
      </p:sp>
      <p:sp>
        <p:nvSpPr>
          <p:cNvPr id="119817" name="Text Box 1033"/>
          <p:cNvSpPr txBox="1">
            <a:spLocks noChangeArrowheads="1"/>
          </p:cNvSpPr>
          <p:nvPr/>
        </p:nvSpPr>
        <p:spPr bwMode="auto">
          <a:xfrm>
            <a:off x="2667000" y="3733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2</a:t>
            </a:r>
          </a:p>
        </p:txBody>
      </p:sp>
      <p:sp>
        <p:nvSpPr>
          <p:cNvPr id="119818" name="Text Box 1034"/>
          <p:cNvSpPr txBox="1">
            <a:spLocks noChangeArrowheads="1"/>
          </p:cNvSpPr>
          <p:nvPr/>
        </p:nvSpPr>
        <p:spPr bwMode="auto">
          <a:xfrm>
            <a:off x="27432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5</a:t>
            </a:r>
          </a:p>
        </p:txBody>
      </p:sp>
      <p:sp>
        <p:nvSpPr>
          <p:cNvPr id="119819" name="Text Box 1035"/>
          <p:cNvSpPr txBox="1">
            <a:spLocks noChangeArrowheads="1"/>
          </p:cNvSpPr>
          <p:nvPr/>
        </p:nvSpPr>
        <p:spPr bwMode="auto">
          <a:xfrm>
            <a:off x="3276600" y="4572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8</a:t>
            </a:r>
          </a:p>
        </p:txBody>
      </p:sp>
      <p:sp>
        <p:nvSpPr>
          <p:cNvPr id="119820" name="Text Box 1036"/>
          <p:cNvSpPr txBox="1">
            <a:spLocks noChangeArrowheads="1"/>
          </p:cNvSpPr>
          <p:nvPr/>
        </p:nvSpPr>
        <p:spPr bwMode="auto">
          <a:xfrm>
            <a:off x="30480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3</a:t>
            </a:r>
          </a:p>
        </p:txBody>
      </p:sp>
      <p:sp>
        <p:nvSpPr>
          <p:cNvPr id="119821" name="Text Box 1037"/>
          <p:cNvSpPr txBox="1">
            <a:spLocks noChangeArrowheads="1"/>
          </p:cNvSpPr>
          <p:nvPr/>
        </p:nvSpPr>
        <p:spPr bwMode="auto">
          <a:xfrm>
            <a:off x="12192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1</a:t>
            </a:r>
          </a:p>
        </p:txBody>
      </p:sp>
      <p:sp>
        <p:nvSpPr>
          <p:cNvPr id="119822" name="Text Box 1038"/>
          <p:cNvSpPr txBox="1">
            <a:spLocks noChangeArrowheads="1"/>
          </p:cNvSpPr>
          <p:nvPr/>
        </p:nvSpPr>
        <p:spPr bwMode="auto">
          <a:xfrm>
            <a:off x="1524000" y="3048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9</a:t>
            </a:r>
          </a:p>
        </p:txBody>
      </p:sp>
      <p:sp>
        <p:nvSpPr>
          <p:cNvPr id="119823" name="Text Box 1039"/>
          <p:cNvSpPr txBox="1">
            <a:spLocks noChangeArrowheads="1"/>
          </p:cNvSpPr>
          <p:nvPr/>
        </p:nvSpPr>
        <p:spPr bwMode="auto">
          <a:xfrm>
            <a:off x="2057400" y="3276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4</a:t>
            </a:r>
          </a:p>
        </p:txBody>
      </p:sp>
      <p:sp>
        <p:nvSpPr>
          <p:cNvPr id="119824" name="Text Box 1040"/>
          <p:cNvSpPr txBox="1">
            <a:spLocks noChangeArrowheads="1"/>
          </p:cNvSpPr>
          <p:nvPr/>
        </p:nvSpPr>
        <p:spPr bwMode="auto">
          <a:xfrm>
            <a:off x="2514600" y="3048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0</a:t>
            </a:r>
          </a:p>
        </p:txBody>
      </p:sp>
      <p:sp>
        <p:nvSpPr>
          <p:cNvPr id="119825" name="Text Box 1041"/>
          <p:cNvSpPr txBox="1">
            <a:spLocks noChangeArrowheads="1"/>
          </p:cNvSpPr>
          <p:nvPr/>
        </p:nvSpPr>
        <p:spPr bwMode="auto">
          <a:xfrm>
            <a:off x="29718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7</a:t>
            </a:r>
          </a:p>
        </p:txBody>
      </p:sp>
      <p:sp>
        <p:nvSpPr>
          <p:cNvPr id="119826" name="Text Box 1042"/>
          <p:cNvSpPr txBox="1">
            <a:spLocks noChangeArrowheads="1"/>
          </p:cNvSpPr>
          <p:nvPr/>
        </p:nvSpPr>
        <p:spPr bwMode="auto">
          <a:xfrm>
            <a:off x="3352800" y="3429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6</a:t>
            </a:r>
          </a:p>
        </p:txBody>
      </p:sp>
      <p:sp>
        <p:nvSpPr>
          <p:cNvPr id="119827" name="Oval 1043"/>
          <p:cNvSpPr>
            <a:spLocks noChangeArrowheads="1"/>
          </p:cNvSpPr>
          <p:nvPr/>
        </p:nvSpPr>
        <p:spPr bwMode="auto">
          <a:xfrm>
            <a:off x="3505200" y="4648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28" name="Oval 1044"/>
          <p:cNvSpPr>
            <a:spLocks noChangeArrowheads="1"/>
          </p:cNvSpPr>
          <p:nvPr/>
        </p:nvSpPr>
        <p:spPr bwMode="auto">
          <a:xfrm>
            <a:off x="2971800" y="4572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29" name="Oval 1045"/>
          <p:cNvSpPr>
            <a:spLocks noChangeArrowheads="1"/>
          </p:cNvSpPr>
          <p:nvPr/>
        </p:nvSpPr>
        <p:spPr bwMode="auto">
          <a:xfrm>
            <a:off x="3276600" y="4191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30" name="Oval 1046"/>
          <p:cNvSpPr>
            <a:spLocks noChangeArrowheads="1"/>
          </p:cNvSpPr>
          <p:nvPr/>
        </p:nvSpPr>
        <p:spPr bwMode="auto">
          <a:xfrm>
            <a:off x="2895600" y="3810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31" name="Oval 1047"/>
          <p:cNvSpPr>
            <a:spLocks noChangeArrowheads="1"/>
          </p:cNvSpPr>
          <p:nvPr/>
        </p:nvSpPr>
        <p:spPr bwMode="auto">
          <a:xfrm>
            <a:off x="1447800" y="3581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32" name="Oval 1048"/>
          <p:cNvSpPr>
            <a:spLocks noChangeArrowheads="1"/>
          </p:cNvSpPr>
          <p:nvPr/>
        </p:nvSpPr>
        <p:spPr bwMode="auto">
          <a:xfrm>
            <a:off x="1752600" y="3124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33" name="Oval 1049"/>
          <p:cNvSpPr>
            <a:spLocks noChangeArrowheads="1"/>
          </p:cNvSpPr>
          <p:nvPr/>
        </p:nvSpPr>
        <p:spPr bwMode="auto">
          <a:xfrm>
            <a:off x="2286000" y="3352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34" name="Oval 1050"/>
          <p:cNvSpPr>
            <a:spLocks noChangeArrowheads="1"/>
          </p:cNvSpPr>
          <p:nvPr/>
        </p:nvSpPr>
        <p:spPr bwMode="auto">
          <a:xfrm>
            <a:off x="2743200" y="3200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35" name="Oval 1051"/>
          <p:cNvSpPr>
            <a:spLocks noChangeArrowheads="1"/>
          </p:cNvSpPr>
          <p:nvPr/>
        </p:nvSpPr>
        <p:spPr bwMode="auto">
          <a:xfrm>
            <a:off x="3200400" y="3352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36" name="Oval 1052"/>
          <p:cNvSpPr>
            <a:spLocks noChangeArrowheads="1"/>
          </p:cNvSpPr>
          <p:nvPr/>
        </p:nvSpPr>
        <p:spPr bwMode="auto">
          <a:xfrm>
            <a:off x="3581400" y="3505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37" name="Rectangle 1053"/>
          <p:cNvSpPr>
            <a:spLocks noChangeArrowheads="1"/>
          </p:cNvSpPr>
          <p:nvPr/>
        </p:nvSpPr>
        <p:spPr bwMode="auto">
          <a:xfrm>
            <a:off x="5181600" y="2514600"/>
            <a:ext cx="9144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38" name="Line 1054"/>
          <p:cNvSpPr>
            <a:spLocks noChangeShapeType="1"/>
          </p:cNvSpPr>
          <p:nvPr/>
        </p:nvSpPr>
        <p:spPr bwMode="auto">
          <a:xfrm flipV="1">
            <a:off x="5486400" y="2514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39" name="Rectangle 1055"/>
          <p:cNvSpPr>
            <a:spLocks noChangeArrowheads="1"/>
          </p:cNvSpPr>
          <p:nvPr/>
        </p:nvSpPr>
        <p:spPr bwMode="auto">
          <a:xfrm>
            <a:off x="5181600" y="2819400"/>
            <a:ext cx="9144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40" name="Line 1056"/>
          <p:cNvSpPr>
            <a:spLocks noChangeShapeType="1"/>
          </p:cNvSpPr>
          <p:nvPr/>
        </p:nvSpPr>
        <p:spPr bwMode="auto">
          <a:xfrm flipV="1">
            <a:off x="5486400" y="2819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41" name="Rectangle 1057"/>
          <p:cNvSpPr>
            <a:spLocks noChangeArrowheads="1"/>
          </p:cNvSpPr>
          <p:nvPr/>
        </p:nvSpPr>
        <p:spPr bwMode="auto">
          <a:xfrm>
            <a:off x="5181600" y="3124200"/>
            <a:ext cx="9144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43" name="Rectangle 1059"/>
          <p:cNvSpPr>
            <a:spLocks noChangeArrowheads="1"/>
          </p:cNvSpPr>
          <p:nvPr/>
        </p:nvSpPr>
        <p:spPr bwMode="auto">
          <a:xfrm>
            <a:off x="5181600" y="3429000"/>
            <a:ext cx="9144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45" name="Rectangle 1061"/>
          <p:cNvSpPr>
            <a:spLocks noChangeArrowheads="1"/>
          </p:cNvSpPr>
          <p:nvPr/>
        </p:nvSpPr>
        <p:spPr bwMode="auto">
          <a:xfrm>
            <a:off x="5181600" y="3733800"/>
            <a:ext cx="9144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46" name="Line 1062"/>
          <p:cNvSpPr>
            <a:spLocks noChangeShapeType="1"/>
          </p:cNvSpPr>
          <p:nvPr/>
        </p:nvSpPr>
        <p:spPr bwMode="auto">
          <a:xfrm flipV="1">
            <a:off x="54864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47" name="Rectangle 1063"/>
          <p:cNvSpPr>
            <a:spLocks noChangeArrowheads="1"/>
          </p:cNvSpPr>
          <p:nvPr/>
        </p:nvSpPr>
        <p:spPr bwMode="auto">
          <a:xfrm>
            <a:off x="5181600" y="4038600"/>
            <a:ext cx="9144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49" name="Rectangle 1065"/>
          <p:cNvSpPr>
            <a:spLocks noChangeArrowheads="1"/>
          </p:cNvSpPr>
          <p:nvPr/>
        </p:nvSpPr>
        <p:spPr bwMode="auto">
          <a:xfrm>
            <a:off x="5181600" y="4343400"/>
            <a:ext cx="9144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50" name="Line 1066"/>
          <p:cNvSpPr>
            <a:spLocks noChangeShapeType="1"/>
          </p:cNvSpPr>
          <p:nvPr/>
        </p:nvSpPr>
        <p:spPr bwMode="auto">
          <a:xfrm flipV="1">
            <a:off x="5486400" y="4343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51" name="Rectangle 1067"/>
          <p:cNvSpPr>
            <a:spLocks noChangeArrowheads="1"/>
          </p:cNvSpPr>
          <p:nvPr/>
        </p:nvSpPr>
        <p:spPr bwMode="auto">
          <a:xfrm>
            <a:off x="5181600" y="4648200"/>
            <a:ext cx="9144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52" name="Line 1068"/>
          <p:cNvSpPr>
            <a:spLocks noChangeShapeType="1"/>
          </p:cNvSpPr>
          <p:nvPr/>
        </p:nvSpPr>
        <p:spPr bwMode="auto">
          <a:xfrm flipV="1">
            <a:off x="5486400" y="4648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53" name="Rectangle 1069"/>
          <p:cNvSpPr>
            <a:spLocks noChangeArrowheads="1"/>
          </p:cNvSpPr>
          <p:nvPr/>
        </p:nvSpPr>
        <p:spPr bwMode="auto">
          <a:xfrm>
            <a:off x="5181600" y="4953000"/>
            <a:ext cx="9144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55" name="Rectangle 1071"/>
          <p:cNvSpPr>
            <a:spLocks noChangeArrowheads="1"/>
          </p:cNvSpPr>
          <p:nvPr/>
        </p:nvSpPr>
        <p:spPr bwMode="auto">
          <a:xfrm>
            <a:off x="5181600" y="5257800"/>
            <a:ext cx="9144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56" name="Line 1072"/>
          <p:cNvSpPr>
            <a:spLocks noChangeShapeType="1"/>
          </p:cNvSpPr>
          <p:nvPr/>
        </p:nvSpPr>
        <p:spPr bwMode="auto">
          <a:xfrm flipV="1">
            <a:off x="54864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57" name="Text Box 1073"/>
          <p:cNvSpPr txBox="1">
            <a:spLocks noChangeArrowheads="1"/>
          </p:cNvSpPr>
          <p:nvPr/>
        </p:nvSpPr>
        <p:spPr bwMode="auto">
          <a:xfrm>
            <a:off x="60960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0</a:t>
            </a:r>
          </a:p>
        </p:txBody>
      </p:sp>
      <p:sp>
        <p:nvSpPr>
          <p:cNvPr id="119858" name="Text Box 1074"/>
          <p:cNvSpPr txBox="1">
            <a:spLocks noChangeArrowheads="1"/>
          </p:cNvSpPr>
          <p:nvPr/>
        </p:nvSpPr>
        <p:spPr bwMode="auto">
          <a:xfrm>
            <a:off x="6096000" y="2819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1</a:t>
            </a:r>
          </a:p>
        </p:txBody>
      </p:sp>
      <p:sp>
        <p:nvSpPr>
          <p:cNvPr id="119859" name="Text Box 1075"/>
          <p:cNvSpPr txBox="1">
            <a:spLocks noChangeArrowheads="1"/>
          </p:cNvSpPr>
          <p:nvPr/>
        </p:nvSpPr>
        <p:spPr bwMode="auto">
          <a:xfrm>
            <a:off x="6096000" y="3124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2</a:t>
            </a:r>
          </a:p>
        </p:txBody>
      </p:sp>
      <p:sp>
        <p:nvSpPr>
          <p:cNvPr id="119860" name="Text Box 1076"/>
          <p:cNvSpPr txBox="1">
            <a:spLocks noChangeArrowheads="1"/>
          </p:cNvSpPr>
          <p:nvPr/>
        </p:nvSpPr>
        <p:spPr bwMode="auto">
          <a:xfrm>
            <a:off x="6096000" y="3429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3</a:t>
            </a:r>
          </a:p>
        </p:txBody>
      </p:sp>
      <p:sp>
        <p:nvSpPr>
          <p:cNvPr id="119861" name="Text Box 1077"/>
          <p:cNvSpPr txBox="1">
            <a:spLocks noChangeArrowheads="1"/>
          </p:cNvSpPr>
          <p:nvPr/>
        </p:nvSpPr>
        <p:spPr bwMode="auto">
          <a:xfrm>
            <a:off x="6096000" y="3733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4</a:t>
            </a:r>
          </a:p>
        </p:txBody>
      </p:sp>
      <p:sp>
        <p:nvSpPr>
          <p:cNvPr id="119862" name="Text Box 1078"/>
          <p:cNvSpPr txBox="1">
            <a:spLocks noChangeArrowheads="1"/>
          </p:cNvSpPr>
          <p:nvPr/>
        </p:nvSpPr>
        <p:spPr bwMode="auto">
          <a:xfrm>
            <a:off x="60960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5</a:t>
            </a:r>
          </a:p>
        </p:txBody>
      </p:sp>
      <p:sp>
        <p:nvSpPr>
          <p:cNvPr id="119863" name="Text Box 1079"/>
          <p:cNvSpPr txBox="1">
            <a:spLocks noChangeArrowheads="1"/>
          </p:cNvSpPr>
          <p:nvPr/>
        </p:nvSpPr>
        <p:spPr bwMode="auto">
          <a:xfrm>
            <a:off x="6096000" y="434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6</a:t>
            </a:r>
          </a:p>
        </p:txBody>
      </p:sp>
      <p:sp>
        <p:nvSpPr>
          <p:cNvPr id="119864" name="Text Box 1080"/>
          <p:cNvSpPr txBox="1">
            <a:spLocks noChangeArrowheads="1"/>
          </p:cNvSpPr>
          <p:nvPr/>
        </p:nvSpPr>
        <p:spPr bwMode="auto">
          <a:xfrm>
            <a:off x="6096000" y="4648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7</a:t>
            </a:r>
          </a:p>
        </p:txBody>
      </p:sp>
      <p:sp>
        <p:nvSpPr>
          <p:cNvPr id="119865" name="Text Box 1081"/>
          <p:cNvSpPr txBox="1">
            <a:spLocks noChangeArrowheads="1"/>
          </p:cNvSpPr>
          <p:nvPr/>
        </p:nvSpPr>
        <p:spPr bwMode="auto">
          <a:xfrm>
            <a:off x="6096000" y="4953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8</a:t>
            </a:r>
          </a:p>
        </p:txBody>
      </p:sp>
      <p:sp>
        <p:nvSpPr>
          <p:cNvPr id="119866" name="Text Box 1082"/>
          <p:cNvSpPr txBox="1">
            <a:spLocks noChangeArrowheads="1"/>
          </p:cNvSpPr>
          <p:nvPr/>
        </p:nvSpPr>
        <p:spPr bwMode="auto">
          <a:xfrm>
            <a:off x="6096000" y="5257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9</a:t>
            </a:r>
          </a:p>
        </p:txBody>
      </p:sp>
      <p:cxnSp>
        <p:nvCxnSpPr>
          <p:cNvPr id="119867" name="AutoShape 1083"/>
          <p:cNvCxnSpPr>
            <a:cxnSpLocks noChangeShapeType="1"/>
            <a:stCxn id="119830" idx="6"/>
            <a:endCxn id="119841" idx="1"/>
          </p:cNvCxnSpPr>
          <p:nvPr/>
        </p:nvCxnSpPr>
        <p:spPr bwMode="auto">
          <a:xfrm flipV="1">
            <a:off x="2971800" y="3276600"/>
            <a:ext cx="220980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68" name="AutoShape 1084"/>
          <p:cNvCxnSpPr>
            <a:cxnSpLocks noChangeShapeType="1"/>
            <a:stCxn id="119829" idx="6"/>
            <a:endCxn id="119843" idx="1"/>
          </p:cNvCxnSpPr>
          <p:nvPr/>
        </p:nvCxnSpPr>
        <p:spPr bwMode="auto">
          <a:xfrm flipV="1">
            <a:off x="3352800" y="3581400"/>
            <a:ext cx="18288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69" name="AutoShape 1085"/>
          <p:cNvCxnSpPr>
            <a:cxnSpLocks noChangeShapeType="1"/>
            <a:stCxn id="119828" idx="6"/>
            <a:endCxn id="119847" idx="1"/>
          </p:cNvCxnSpPr>
          <p:nvPr/>
        </p:nvCxnSpPr>
        <p:spPr bwMode="auto">
          <a:xfrm flipV="1">
            <a:off x="3048000" y="4191000"/>
            <a:ext cx="21336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70" name="AutoShape 1086"/>
          <p:cNvCxnSpPr>
            <a:cxnSpLocks noChangeShapeType="1"/>
            <a:stCxn id="119827" idx="6"/>
            <a:endCxn id="119853" idx="1"/>
          </p:cNvCxnSpPr>
          <p:nvPr/>
        </p:nvCxnSpPr>
        <p:spPr bwMode="auto">
          <a:xfrm>
            <a:off x="3581400" y="4686300"/>
            <a:ext cx="16002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9871" name="Text Box 1087"/>
          <p:cNvSpPr txBox="1">
            <a:spLocks noChangeArrowheads="1"/>
          </p:cNvSpPr>
          <p:nvPr/>
        </p:nvSpPr>
        <p:spPr bwMode="auto">
          <a:xfrm>
            <a:off x="6786563" y="2895600"/>
            <a:ext cx="301625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2</a:t>
            </a:r>
          </a:p>
        </p:txBody>
      </p:sp>
      <p:sp>
        <p:nvSpPr>
          <p:cNvPr id="119872" name="Text Box 1088"/>
          <p:cNvSpPr txBox="1">
            <a:spLocks noChangeArrowheads="1"/>
          </p:cNvSpPr>
          <p:nvPr/>
        </p:nvSpPr>
        <p:spPr bwMode="auto">
          <a:xfrm>
            <a:off x="6781800" y="4111625"/>
            <a:ext cx="301625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5</a:t>
            </a:r>
          </a:p>
        </p:txBody>
      </p:sp>
      <p:sp>
        <p:nvSpPr>
          <p:cNvPr id="119873" name="Text Box 1089"/>
          <p:cNvSpPr txBox="1">
            <a:spLocks noChangeArrowheads="1"/>
          </p:cNvSpPr>
          <p:nvPr/>
        </p:nvSpPr>
        <p:spPr bwMode="auto">
          <a:xfrm>
            <a:off x="6781800" y="4953000"/>
            <a:ext cx="3048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8</a:t>
            </a:r>
          </a:p>
        </p:txBody>
      </p:sp>
      <p:sp>
        <p:nvSpPr>
          <p:cNvPr id="119874" name="Rectangle 1090"/>
          <p:cNvSpPr>
            <a:spLocks noChangeArrowheads="1"/>
          </p:cNvSpPr>
          <p:nvPr/>
        </p:nvSpPr>
        <p:spPr bwMode="auto">
          <a:xfrm>
            <a:off x="7086600" y="2895600"/>
            <a:ext cx="914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75" name="Rectangle 1091"/>
          <p:cNvSpPr>
            <a:spLocks noChangeArrowheads="1"/>
          </p:cNvSpPr>
          <p:nvPr/>
        </p:nvSpPr>
        <p:spPr bwMode="auto">
          <a:xfrm>
            <a:off x="7086600" y="4111625"/>
            <a:ext cx="914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76" name="Rectangle 1092"/>
          <p:cNvSpPr>
            <a:spLocks noChangeArrowheads="1"/>
          </p:cNvSpPr>
          <p:nvPr/>
        </p:nvSpPr>
        <p:spPr bwMode="auto">
          <a:xfrm>
            <a:off x="7086600" y="4953000"/>
            <a:ext cx="914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77" name="Text Box 1093"/>
          <p:cNvSpPr txBox="1">
            <a:spLocks noChangeArrowheads="1"/>
          </p:cNvSpPr>
          <p:nvPr/>
        </p:nvSpPr>
        <p:spPr bwMode="auto">
          <a:xfrm>
            <a:off x="6781800" y="3502025"/>
            <a:ext cx="301625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3</a:t>
            </a:r>
          </a:p>
        </p:txBody>
      </p:sp>
      <p:sp>
        <p:nvSpPr>
          <p:cNvPr id="119878" name="Rectangle 1094"/>
          <p:cNvSpPr>
            <a:spLocks noChangeArrowheads="1"/>
          </p:cNvSpPr>
          <p:nvPr/>
        </p:nvSpPr>
        <p:spPr bwMode="auto">
          <a:xfrm>
            <a:off x="7081838" y="3502025"/>
            <a:ext cx="914400" cy="384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79" name="Oval 1095"/>
          <p:cNvSpPr>
            <a:spLocks noChangeArrowheads="1"/>
          </p:cNvSpPr>
          <p:nvPr/>
        </p:nvSpPr>
        <p:spPr bwMode="auto">
          <a:xfrm>
            <a:off x="5591175" y="32480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80" name="Oval 1096"/>
          <p:cNvSpPr>
            <a:spLocks noChangeArrowheads="1"/>
          </p:cNvSpPr>
          <p:nvPr/>
        </p:nvSpPr>
        <p:spPr bwMode="auto">
          <a:xfrm>
            <a:off x="5610225" y="353377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81" name="Oval 1097"/>
          <p:cNvSpPr>
            <a:spLocks noChangeArrowheads="1"/>
          </p:cNvSpPr>
          <p:nvPr/>
        </p:nvSpPr>
        <p:spPr bwMode="auto">
          <a:xfrm>
            <a:off x="5591175" y="41624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82" name="Oval 1098"/>
          <p:cNvSpPr>
            <a:spLocks noChangeArrowheads="1"/>
          </p:cNvSpPr>
          <p:nvPr/>
        </p:nvSpPr>
        <p:spPr bwMode="auto">
          <a:xfrm>
            <a:off x="5624513" y="505777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9883" name="AutoShape 1099"/>
          <p:cNvCxnSpPr>
            <a:cxnSpLocks noChangeShapeType="1"/>
            <a:stCxn id="119879" idx="6"/>
            <a:endCxn id="119871" idx="1"/>
          </p:cNvCxnSpPr>
          <p:nvPr/>
        </p:nvCxnSpPr>
        <p:spPr bwMode="auto">
          <a:xfrm flipV="1">
            <a:off x="5667375" y="3087688"/>
            <a:ext cx="1119188" cy="198437"/>
          </a:xfrm>
          <a:prstGeom prst="curvedConnector3">
            <a:avLst>
              <a:gd name="adj1" fmla="val 499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84" name="AutoShape 1100"/>
          <p:cNvCxnSpPr>
            <a:cxnSpLocks noChangeShapeType="1"/>
            <a:stCxn id="119880" idx="6"/>
            <a:endCxn id="119877" idx="1"/>
          </p:cNvCxnSpPr>
          <p:nvPr/>
        </p:nvCxnSpPr>
        <p:spPr bwMode="auto">
          <a:xfrm>
            <a:off x="5686425" y="3571875"/>
            <a:ext cx="1095375" cy="1222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85" name="AutoShape 1101"/>
          <p:cNvCxnSpPr>
            <a:cxnSpLocks noChangeShapeType="1"/>
            <a:stCxn id="119881" idx="6"/>
            <a:endCxn id="119872" idx="1"/>
          </p:cNvCxnSpPr>
          <p:nvPr/>
        </p:nvCxnSpPr>
        <p:spPr bwMode="auto">
          <a:xfrm>
            <a:off x="5667375" y="4200525"/>
            <a:ext cx="1114425" cy="1031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86" name="AutoShape 1102"/>
          <p:cNvCxnSpPr>
            <a:cxnSpLocks noChangeShapeType="1"/>
            <a:stCxn id="119882" idx="6"/>
            <a:endCxn id="119873" idx="1"/>
          </p:cNvCxnSpPr>
          <p:nvPr/>
        </p:nvCxnSpPr>
        <p:spPr bwMode="auto">
          <a:xfrm>
            <a:off x="5700713" y="5095875"/>
            <a:ext cx="1081087" cy="49213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9887" name="Text Box 1103"/>
          <p:cNvSpPr txBox="1">
            <a:spLocks noChangeArrowheads="1"/>
          </p:cNvSpPr>
          <p:nvPr/>
        </p:nvSpPr>
        <p:spPr bwMode="auto">
          <a:xfrm>
            <a:off x="7239000" y="2286000"/>
            <a:ext cx="67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urier New" pitchFamily="-101" charset="0"/>
              </a:rPr>
              <a:t>data</a:t>
            </a:r>
          </a:p>
        </p:txBody>
      </p:sp>
      <p:sp>
        <p:nvSpPr>
          <p:cNvPr id="119888" name="Text Box 1104"/>
          <p:cNvSpPr txBox="1">
            <a:spLocks noChangeArrowheads="1"/>
          </p:cNvSpPr>
          <p:nvPr/>
        </p:nvSpPr>
        <p:spPr bwMode="auto">
          <a:xfrm>
            <a:off x="6629400" y="2286000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urier New" pitchFamily="-101" charset="0"/>
              </a:rPr>
              <a:t>key</a:t>
            </a:r>
          </a:p>
        </p:txBody>
      </p:sp>
      <p:sp>
        <p:nvSpPr>
          <p:cNvPr id="119889" name="Text Box 1105"/>
          <p:cNvSpPr txBox="1">
            <a:spLocks noChangeArrowheads="1"/>
          </p:cNvSpPr>
          <p:nvPr/>
        </p:nvSpPr>
        <p:spPr bwMode="auto">
          <a:xfrm>
            <a:off x="5257800" y="1981200"/>
            <a:ext cx="795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urier New" pitchFamily="-101" charset="0"/>
              </a:rPr>
              <a:t>table</a:t>
            </a:r>
          </a:p>
        </p:txBody>
      </p:sp>
      <p:cxnSp>
        <p:nvCxnSpPr>
          <p:cNvPr id="119890" name="AutoShape 1106"/>
          <p:cNvCxnSpPr>
            <a:cxnSpLocks noChangeShapeType="1"/>
            <a:stCxn id="119888" idx="2"/>
            <a:endCxn id="119871" idx="0"/>
          </p:cNvCxnSpPr>
          <p:nvPr/>
        </p:nvCxnSpPr>
        <p:spPr bwMode="auto">
          <a:xfrm>
            <a:off x="6905625" y="2622550"/>
            <a:ext cx="3175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9891" name="AutoShape 1107"/>
          <p:cNvCxnSpPr>
            <a:cxnSpLocks noChangeShapeType="1"/>
            <a:stCxn id="119887" idx="2"/>
            <a:endCxn id="119874" idx="0"/>
          </p:cNvCxnSpPr>
          <p:nvPr/>
        </p:nvCxnSpPr>
        <p:spPr bwMode="auto">
          <a:xfrm flipH="1">
            <a:off x="7543800" y="2622550"/>
            <a:ext cx="3175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Searching for 23E</a:t>
            </a:r>
          </a:p>
          <a:p>
            <a:pPr lvl="1"/>
            <a:r>
              <a:rPr lang="en-US" altLang="en-US" sz="2400" dirty="0" smtClean="0">
                <a:latin typeface="Arial" charset="0"/>
                <a:cs typeface="Arial" charset="0"/>
              </a:rPr>
              <a:t>Search bins E, F, 0, 1, 2, 3, 4</a:t>
            </a:r>
          </a:p>
          <a:p>
            <a:pPr lvl="1"/>
            <a:r>
              <a:rPr lang="en-US" altLang="en-US" sz="2400" dirty="0" smtClean="0">
                <a:latin typeface="Arial" charset="0"/>
                <a:cs typeface="Arial" charset="0"/>
              </a:rPr>
              <a:t>The last bin is empty; therefore, 23E is not in the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5248352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528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cannot simply remove elements from the hash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1947357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63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cannot simply remove elements from the hash table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example, consider erasing 3AD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9985778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3AD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38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cannot simply remove elements from the hash table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example, consider erasing </a:t>
            </a:r>
            <a:r>
              <a:rPr lang="en-US" altLang="en-US" dirty="0" smtClean="0">
                <a:latin typeface="Arial" charset="0"/>
                <a:cs typeface="Arial" charset="0"/>
              </a:rPr>
              <a:t>3AD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If we just erase it, it is now an empty bin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By our algorithm, we cannot find ACD, C8B and D59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25151075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D59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ACD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C8B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371845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36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Instead, we must attempt to fill the empty bin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4460512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371845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30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Instead, we must attempt to fill the empty bin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can move ACD into the location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4878497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ACD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ACD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7781465" y="3763639"/>
            <a:ext cx="22998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30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Now we have another bin to fill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0203851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30975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09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Now we have another bin </a:t>
            </a:r>
            <a:r>
              <a:rPr lang="en-US" altLang="en-US" dirty="0">
                <a:latin typeface="Arial" charset="0"/>
                <a:cs typeface="Arial" charset="0"/>
              </a:rPr>
              <a:t>to fill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 move</a:t>
            </a:r>
            <a:r>
              <a:rPr lang="en-US" altLang="en-US" dirty="0" smtClean="0">
                <a:latin typeface="Arial" charset="0"/>
                <a:cs typeface="Arial" charset="0"/>
              </a:rPr>
              <a:t> 38B into </a:t>
            </a:r>
            <a:r>
              <a:rPr lang="en-US" altLang="en-US" dirty="0">
                <a:latin typeface="Arial" charset="0"/>
                <a:cs typeface="Arial" charset="0"/>
              </a:rPr>
              <a:t>the location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5785305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C8B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8388424" y="3763639"/>
            <a:ext cx="22998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31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Now we must attempt to fill the bin at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cannot move 680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1023660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498572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51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Now we must attempt to fill the bin at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cannot move 680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can, however, move D59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9348437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D59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auto">
          <a:xfrm>
            <a:off x="1115616" y="3763639"/>
            <a:ext cx="748883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582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C36A-15B2-A34C-AB63-D965EB76CCA7}" type="slidenum">
              <a:rPr lang="en-US"/>
              <a:pPr/>
              <a:t>7</a:t>
            </a:fld>
            <a:endParaRPr lang="en-US"/>
          </a:p>
        </p:txBody>
      </p:sp>
      <p:sp>
        <p:nvSpPr>
          <p:cNvPr id="1208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An Issue</a:t>
            </a:r>
          </a:p>
        </p:txBody>
      </p:sp>
      <p:sp>
        <p:nvSpPr>
          <p:cNvPr id="1208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648200"/>
          </a:xfrm>
        </p:spPr>
        <p:txBody>
          <a:bodyPr/>
          <a:lstStyle/>
          <a:p>
            <a:r>
              <a:rPr lang="en-US" sz="2800" dirty="0"/>
              <a:t>If most keys in U are used</a:t>
            </a:r>
          </a:p>
          <a:p>
            <a:pPr lvl="1"/>
            <a:r>
              <a:rPr lang="en-US" sz="2400" dirty="0">
                <a:solidFill>
                  <a:srgbClr val="CC0099"/>
                </a:solidFill>
              </a:rPr>
              <a:t>direct addressing can work very well (</a:t>
            </a:r>
            <a:r>
              <a:rPr lang="en-US" sz="2400" dirty="0" err="1">
                <a:solidFill>
                  <a:srgbClr val="CC0099"/>
                </a:solidFill>
              </a:rPr>
              <a:t>m</a:t>
            </a:r>
            <a:r>
              <a:rPr lang="en-US" sz="2400" dirty="0">
                <a:solidFill>
                  <a:srgbClr val="CC0099"/>
                </a:solidFill>
              </a:rPr>
              <a:t> small)</a:t>
            </a:r>
          </a:p>
          <a:p>
            <a:r>
              <a:rPr lang="en-US" sz="2800" dirty="0"/>
              <a:t>The largest possible key in U , say </a:t>
            </a:r>
            <a:r>
              <a:rPr lang="en-US" sz="2800" dirty="0" err="1"/>
              <a:t>m</a:t>
            </a:r>
            <a:r>
              <a:rPr lang="en-US" sz="2800" dirty="0"/>
              <a:t>, may be much larger than the number of elements actually stored (|U| much greater than |K|)</a:t>
            </a:r>
          </a:p>
          <a:p>
            <a:pPr lvl="1"/>
            <a:r>
              <a:rPr lang="en-US" sz="2400" dirty="0">
                <a:solidFill>
                  <a:srgbClr val="CC0099"/>
                </a:solidFill>
              </a:rPr>
              <a:t>the table is very sparse and wastes space</a:t>
            </a:r>
          </a:p>
          <a:p>
            <a:pPr lvl="1"/>
            <a:r>
              <a:rPr lang="en-US" sz="2400" dirty="0">
                <a:solidFill>
                  <a:srgbClr val="CC0099"/>
                </a:solidFill>
              </a:rPr>
              <a:t>in worst case, table too large to have in memory</a:t>
            </a:r>
          </a:p>
          <a:p>
            <a:r>
              <a:rPr lang="en-US" sz="2800" dirty="0"/>
              <a:t>If most keys in U are not used</a:t>
            </a:r>
          </a:p>
          <a:p>
            <a:pPr lvl="1"/>
            <a:r>
              <a:rPr lang="en-US" sz="2400" dirty="0">
                <a:solidFill>
                  <a:srgbClr val="CC0099"/>
                </a:solidFill>
              </a:rPr>
              <a:t>need to map U to a smaller set closer in size to 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At this point, we cannot move B32 or E93 and the next bin is empty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are finished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8976146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11560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811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delete 207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7825240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48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Cannot move 488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01872756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rgbClr val="FF0000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3995936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247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could move 946 into Bin 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3651777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946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995936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4469096" y="3763639"/>
            <a:ext cx="7340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98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cannot move either the next five entries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3427452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smtClean="0">
                          <a:solidFill>
                            <a:srgbClr val="FF0000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rgbClr val="FF0000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rgbClr val="FF0000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rgbClr val="FF0000"/>
                          </a:solidFill>
                        </a:rPr>
                        <a:t>ACD</a:t>
                      </a:r>
                      <a:endParaRPr lang="en-CA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rgbClr val="FF0000"/>
                          </a:solidFill>
                        </a:rPr>
                        <a:t>C8B</a:t>
                      </a:r>
                      <a:endParaRPr lang="en-CA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122663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46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cannot move either the next five entries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4335103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D59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C8B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122663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5580111" y="3763639"/>
            <a:ext cx="295232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512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cannot fill this bin with 680, and the next bin is </a:t>
            </a:r>
            <a:r>
              <a:rPr lang="en-US" altLang="en-US" dirty="0" smtClean="0">
                <a:latin typeface="Arial" charset="0"/>
                <a:cs typeface="Arial" charset="0"/>
              </a:rPr>
              <a:t>empty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are finished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8492232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  <a:gridCol w="562650"/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C8B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485833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558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8" y="1196118"/>
            <a:ext cx="8624562" cy="4708525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We have already observed the following phenomenon:</a:t>
            </a:r>
          </a:p>
          <a:p>
            <a:pPr lvl="1"/>
            <a:r>
              <a:rPr lang="en-US" altLang="en-US" sz="2400" dirty="0" smtClean="0">
                <a:latin typeface="Arial" charset="0"/>
                <a:cs typeface="Arial" charset="0"/>
              </a:rPr>
              <a:t>With more insertions, the contiguous regions (or </a:t>
            </a:r>
            <a:r>
              <a:rPr lang="en-US" altLang="en-US" sz="2400" i="1" dirty="0" smtClean="0">
                <a:latin typeface="Arial" charset="0"/>
                <a:cs typeface="Arial" charset="0"/>
              </a:rPr>
              <a:t>clusters</a:t>
            </a:r>
            <a:r>
              <a:rPr lang="en-US" altLang="en-US" sz="2400" dirty="0" smtClean="0">
                <a:latin typeface="Arial" charset="0"/>
                <a:cs typeface="Arial" charset="0"/>
              </a:rPr>
              <a:t>) get larger</a:t>
            </a:r>
          </a:p>
          <a:p>
            <a:pPr>
              <a:buFont typeface="Arial" charset="0"/>
              <a:buNone/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This results in longer search times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3301360"/>
              </p:ext>
            </p:extLst>
          </p:nvPr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680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826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207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488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C8B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3AD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E9C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81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We currently have three clusters of length four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12512016"/>
              </p:ext>
            </p:extLst>
          </p:nvPr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680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826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207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488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C8B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3AD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E9C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31953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Primary Clustering</a:t>
            </a:r>
            <a:endParaRPr kumimoji="0" lang="en-US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222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8" y="1600200"/>
            <a:ext cx="862456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There is 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5/32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16 %</a:t>
            </a:r>
            <a:r>
              <a:rPr lang="en-US" altLang="en-US" sz="2400" dirty="0">
                <a:latin typeface="Arial" charset="0"/>
                <a:cs typeface="Arial" charset="0"/>
              </a:rPr>
              <a:t> chance that an insertion will fill Bin A</a:t>
            </a:r>
          </a:p>
          <a:p>
            <a:pPr>
              <a:buFont typeface="Arial" charset="0"/>
              <a:buNone/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3697233"/>
              </p:ext>
            </p:extLst>
          </p:nvPr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680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826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207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488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C8B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3AD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E9C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31953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Primary Clustering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19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1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B9E6-A3F2-C54B-86C9-815785D83D0C}" type="slidenum">
              <a:rPr lang="en-US"/>
              <a:pPr/>
              <a:t>8</a:t>
            </a:fld>
            <a:endParaRPr lang="en-US"/>
          </a:p>
        </p:txBody>
      </p:sp>
      <p:sp>
        <p:nvSpPr>
          <p:cNvPr id="150607" name="Oval 1103"/>
          <p:cNvSpPr>
            <a:spLocks noChangeArrowheads="1"/>
          </p:cNvSpPr>
          <p:nvPr/>
        </p:nvSpPr>
        <p:spPr bwMode="auto">
          <a:xfrm>
            <a:off x="152400" y="1905000"/>
            <a:ext cx="4495800" cy="19812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latin typeface="Times New Roman" pitchFamily="-101" charset="0"/>
            </a:endParaRPr>
          </a:p>
        </p:txBody>
      </p:sp>
      <p:sp>
        <p:nvSpPr>
          <p:cNvPr id="150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Mapping the Keys</a:t>
            </a:r>
          </a:p>
        </p:txBody>
      </p:sp>
      <p:sp>
        <p:nvSpPr>
          <p:cNvPr id="150531" name="Oval 1027"/>
          <p:cNvSpPr>
            <a:spLocks noChangeArrowheads="1"/>
          </p:cNvSpPr>
          <p:nvPr/>
        </p:nvSpPr>
        <p:spPr bwMode="auto">
          <a:xfrm>
            <a:off x="2895600" y="3810000"/>
            <a:ext cx="2590800" cy="24384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latin typeface="Times New Roman" pitchFamily="-101" charset="0"/>
            </a:endParaRPr>
          </a:p>
        </p:txBody>
      </p:sp>
      <p:sp>
        <p:nvSpPr>
          <p:cNvPr id="150532" name="Text Box 1028"/>
          <p:cNvSpPr txBox="1">
            <a:spLocks noChangeArrowheads="1"/>
          </p:cNvSpPr>
          <p:nvPr/>
        </p:nvSpPr>
        <p:spPr bwMode="auto">
          <a:xfrm>
            <a:off x="2033588" y="187325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pitchFamily="-101" charset="0"/>
              </a:rPr>
              <a:t>U</a:t>
            </a:r>
          </a:p>
        </p:txBody>
      </p:sp>
      <p:sp>
        <p:nvSpPr>
          <p:cNvPr id="150533" name="Oval 1029"/>
          <p:cNvSpPr>
            <a:spLocks noChangeArrowheads="1"/>
          </p:cNvSpPr>
          <p:nvPr/>
        </p:nvSpPr>
        <p:spPr bwMode="auto">
          <a:xfrm>
            <a:off x="3505200" y="4495800"/>
            <a:ext cx="1600200" cy="1447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35" name="Text Box 1031"/>
          <p:cNvSpPr txBox="1">
            <a:spLocks noChangeArrowheads="1"/>
          </p:cNvSpPr>
          <p:nvPr/>
        </p:nvSpPr>
        <p:spPr bwMode="auto">
          <a:xfrm>
            <a:off x="3810000" y="4800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2</a:t>
            </a:r>
          </a:p>
        </p:txBody>
      </p:sp>
      <p:sp>
        <p:nvSpPr>
          <p:cNvPr id="150536" name="Text Box 1032"/>
          <p:cNvSpPr txBox="1">
            <a:spLocks noChangeArrowheads="1"/>
          </p:cNvSpPr>
          <p:nvPr/>
        </p:nvSpPr>
        <p:spPr bwMode="auto">
          <a:xfrm>
            <a:off x="3886200" y="5334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5</a:t>
            </a:r>
          </a:p>
        </p:txBody>
      </p:sp>
      <p:sp>
        <p:nvSpPr>
          <p:cNvPr id="150537" name="Text Box 1033"/>
          <p:cNvSpPr txBox="1">
            <a:spLocks noChangeArrowheads="1"/>
          </p:cNvSpPr>
          <p:nvPr/>
        </p:nvSpPr>
        <p:spPr bwMode="auto">
          <a:xfrm>
            <a:off x="4419600" y="5410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8</a:t>
            </a:r>
          </a:p>
        </p:txBody>
      </p:sp>
      <p:sp>
        <p:nvSpPr>
          <p:cNvPr id="150538" name="Text Box 1034"/>
          <p:cNvSpPr txBox="1">
            <a:spLocks noChangeArrowheads="1"/>
          </p:cNvSpPr>
          <p:nvPr/>
        </p:nvSpPr>
        <p:spPr bwMode="auto">
          <a:xfrm>
            <a:off x="41910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3</a:t>
            </a:r>
          </a:p>
        </p:txBody>
      </p:sp>
      <p:sp>
        <p:nvSpPr>
          <p:cNvPr id="150539" name="Text Box 1035"/>
          <p:cNvSpPr txBox="1">
            <a:spLocks noChangeArrowheads="1"/>
          </p:cNvSpPr>
          <p:nvPr/>
        </p:nvSpPr>
        <p:spPr bwMode="auto">
          <a:xfrm>
            <a:off x="2971800" y="4953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1</a:t>
            </a:r>
          </a:p>
        </p:txBody>
      </p:sp>
      <p:sp>
        <p:nvSpPr>
          <p:cNvPr id="150540" name="Text Box 1036"/>
          <p:cNvSpPr txBox="1">
            <a:spLocks noChangeArrowheads="1"/>
          </p:cNvSpPr>
          <p:nvPr/>
        </p:nvSpPr>
        <p:spPr bwMode="auto">
          <a:xfrm>
            <a:off x="32766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9</a:t>
            </a:r>
          </a:p>
        </p:txBody>
      </p:sp>
      <p:sp>
        <p:nvSpPr>
          <p:cNvPr id="150541" name="Text Box 1037"/>
          <p:cNvSpPr txBox="1">
            <a:spLocks noChangeArrowheads="1"/>
          </p:cNvSpPr>
          <p:nvPr/>
        </p:nvSpPr>
        <p:spPr bwMode="auto">
          <a:xfrm>
            <a:off x="3200400" y="4114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4</a:t>
            </a:r>
          </a:p>
        </p:txBody>
      </p:sp>
      <p:sp>
        <p:nvSpPr>
          <p:cNvPr id="150542" name="Text Box 1038"/>
          <p:cNvSpPr txBox="1">
            <a:spLocks noChangeArrowheads="1"/>
          </p:cNvSpPr>
          <p:nvPr/>
        </p:nvSpPr>
        <p:spPr bwMode="auto">
          <a:xfrm>
            <a:off x="365760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0</a:t>
            </a:r>
          </a:p>
        </p:txBody>
      </p:sp>
      <p:sp>
        <p:nvSpPr>
          <p:cNvPr id="150543" name="Text Box 1039"/>
          <p:cNvSpPr txBox="1">
            <a:spLocks noChangeArrowheads="1"/>
          </p:cNvSpPr>
          <p:nvPr/>
        </p:nvSpPr>
        <p:spPr bwMode="auto">
          <a:xfrm>
            <a:off x="41148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7</a:t>
            </a:r>
          </a:p>
        </p:txBody>
      </p:sp>
      <p:sp>
        <p:nvSpPr>
          <p:cNvPr id="150544" name="Text Box 1040"/>
          <p:cNvSpPr txBox="1">
            <a:spLocks noChangeArrowheads="1"/>
          </p:cNvSpPr>
          <p:nvPr/>
        </p:nvSpPr>
        <p:spPr bwMode="auto">
          <a:xfrm>
            <a:off x="44958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6</a:t>
            </a:r>
          </a:p>
        </p:txBody>
      </p:sp>
      <p:sp>
        <p:nvSpPr>
          <p:cNvPr id="150545" name="Oval 1041"/>
          <p:cNvSpPr>
            <a:spLocks noChangeArrowheads="1"/>
          </p:cNvSpPr>
          <p:nvPr/>
        </p:nvSpPr>
        <p:spPr bwMode="auto">
          <a:xfrm>
            <a:off x="4648200" y="5486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46" name="Oval 1042"/>
          <p:cNvSpPr>
            <a:spLocks noChangeArrowheads="1"/>
          </p:cNvSpPr>
          <p:nvPr/>
        </p:nvSpPr>
        <p:spPr bwMode="auto">
          <a:xfrm>
            <a:off x="4114800" y="5410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47" name="Oval 1043"/>
          <p:cNvSpPr>
            <a:spLocks noChangeArrowheads="1"/>
          </p:cNvSpPr>
          <p:nvPr/>
        </p:nvSpPr>
        <p:spPr bwMode="auto">
          <a:xfrm>
            <a:off x="4419600" y="5029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48" name="Oval 1044"/>
          <p:cNvSpPr>
            <a:spLocks noChangeArrowheads="1"/>
          </p:cNvSpPr>
          <p:nvPr/>
        </p:nvSpPr>
        <p:spPr bwMode="auto">
          <a:xfrm>
            <a:off x="4038600" y="4876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49" name="Oval 1045"/>
          <p:cNvSpPr>
            <a:spLocks noChangeArrowheads="1"/>
          </p:cNvSpPr>
          <p:nvPr/>
        </p:nvSpPr>
        <p:spPr bwMode="auto">
          <a:xfrm>
            <a:off x="3200400" y="5029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50" name="Oval 1046"/>
          <p:cNvSpPr>
            <a:spLocks noChangeArrowheads="1"/>
          </p:cNvSpPr>
          <p:nvPr/>
        </p:nvSpPr>
        <p:spPr bwMode="auto">
          <a:xfrm>
            <a:off x="3505200" y="4572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51" name="Oval 1047"/>
          <p:cNvSpPr>
            <a:spLocks noChangeArrowheads="1"/>
          </p:cNvSpPr>
          <p:nvPr/>
        </p:nvSpPr>
        <p:spPr bwMode="auto">
          <a:xfrm>
            <a:off x="3429000" y="4191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52" name="Oval 1048"/>
          <p:cNvSpPr>
            <a:spLocks noChangeArrowheads="1"/>
          </p:cNvSpPr>
          <p:nvPr/>
        </p:nvSpPr>
        <p:spPr bwMode="auto">
          <a:xfrm>
            <a:off x="3886200" y="4038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53" name="Oval 1049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54" name="Oval 1050"/>
          <p:cNvSpPr>
            <a:spLocks noChangeArrowheads="1"/>
          </p:cNvSpPr>
          <p:nvPr/>
        </p:nvSpPr>
        <p:spPr bwMode="auto">
          <a:xfrm>
            <a:off x="4724400" y="4343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55" name="Rectangle 1051"/>
          <p:cNvSpPr>
            <a:spLocks noChangeArrowheads="1"/>
          </p:cNvSpPr>
          <p:nvPr/>
        </p:nvSpPr>
        <p:spPr bwMode="auto">
          <a:xfrm>
            <a:off x="5943600" y="2955925"/>
            <a:ext cx="9144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56" name="Line 1052"/>
          <p:cNvSpPr>
            <a:spLocks noChangeShapeType="1"/>
          </p:cNvSpPr>
          <p:nvPr/>
        </p:nvSpPr>
        <p:spPr bwMode="auto">
          <a:xfrm flipV="1">
            <a:off x="6248400" y="295592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57" name="Rectangle 1053"/>
          <p:cNvSpPr>
            <a:spLocks noChangeArrowheads="1"/>
          </p:cNvSpPr>
          <p:nvPr/>
        </p:nvSpPr>
        <p:spPr bwMode="auto">
          <a:xfrm>
            <a:off x="5943600" y="3260725"/>
            <a:ext cx="9144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58" name="Line 1054"/>
          <p:cNvSpPr>
            <a:spLocks noChangeShapeType="1"/>
          </p:cNvSpPr>
          <p:nvPr/>
        </p:nvSpPr>
        <p:spPr bwMode="auto">
          <a:xfrm flipV="1">
            <a:off x="6248400" y="326072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59" name="Rectangle 1055"/>
          <p:cNvSpPr>
            <a:spLocks noChangeArrowheads="1"/>
          </p:cNvSpPr>
          <p:nvPr/>
        </p:nvSpPr>
        <p:spPr bwMode="auto">
          <a:xfrm>
            <a:off x="5943600" y="3565525"/>
            <a:ext cx="9144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60" name="Rectangle 1056"/>
          <p:cNvSpPr>
            <a:spLocks noChangeArrowheads="1"/>
          </p:cNvSpPr>
          <p:nvPr/>
        </p:nvSpPr>
        <p:spPr bwMode="auto">
          <a:xfrm>
            <a:off x="5943600" y="3870325"/>
            <a:ext cx="9144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61" name="Rectangle 1057"/>
          <p:cNvSpPr>
            <a:spLocks noChangeArrowheads="1"/>
          </p:cNvSpPr>
          <p:nvPr/>
        </p:nvSpPr>
        <p:spPr bwMode="auto">
          <a:xfrm>
            <a:off x="5943600" y="4175125"/>
            <a:ext cx="9144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62" name="Line 1058"/>
          <p:cNvSpPr>
            <a:spLocks noChangeShapeType="1"/>
          </p:cNvSpPr>
          <p:nvPr/>
        </p:nvSpPr>
        <p:spPr bwMode="auto">
          <a:xfrm flipV="1">
            <a:off x="6248400" y="417512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63" name="Rectangle 1059"/>
          <p:cNvSpPr>
            <a:spLocks noChangeArrowheads="1"/>
          </p:cNvSpPr>
          <p:nvPr/>
        </p:nvSpPr>
        <p:spPr bwMode="auto">
          <a:xfrm>
            <a:off x="5943600" y="4479925"/>
            <a:ext cx="9144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64" name="Rectangle 1060"/>
          <p:cNvSpPr>
            <a:spLocks noChangeArrowheads="1"/>
          </p:cNvSpPr>
          <p:nvPr/>
        </p:nvSpPr>
        <p:spPr bwMode="auto">
          <a:xfrm>
            <a:off x="5943600" y="4784725"/>
            <a:ext cx="9144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65" name="Line 1061"/>
          <p:cNvSpPr>
            <a:spLocks noChangeShapeType="1"/>
          </p:cNvSpPr>
          <p:nvPr/>
        </p:nvSpPr>
        <p:spPr bwMode="auto">
          <a:xfrm flipV="1">
            <a:off x="6248400" y="478472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66" name="Rectangle 1062"/>
          <p:cNvSpPr>
            <a:spLocks noChangeArrowheads="1"/>
          </p:cNvSpPr>
          <p:nvPr/>
        </p:nvSpPr>
        <p:spPr bwMode="auto">
          <a:xfrm>
            <a:off x="5943600" y="5089525"/>
            <a:ext cx="9144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67" name="Line 1063"/>
          <p:cNvSpPr>
            <a:spLocks noChangeShapeType="1"/>
          </p:cNvSpPr>
          <p:nvPr/>
        </p:nvSpPr>
        <p:spPr bwMode="auto">
          <a:xfrm flipV="1">
            <a:off x="6248400" y="508952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68" name="Rectangle 1064"/>
          <p:cNvSpPr>
            <a:spLocks noChangeArrowheads="1"/>
          </p:cNvSpPr>
          <p:nvPr/>
        </p:nvSpPr>
        <p:spPr bwMode="auto">
          <a:xfrm>
            <a:off x="5943600" y="5394325"/>
            <a:ext cx="9144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69" name="Rectangle 1065"/>
          <p:cNvSpPr>
            <a:spLocks noChangeArrowheads="1"/>
          </p:cNvSpPr>
          <p:nvPr/>
        </p:nvSpPr>
        <p:spPr bwMode="auto">
          <a:xfrm>
            <a:off x="5943600" y="5699125"/>
            <a:ext cx="9144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70" name="Line 1066"/>
          <p:cNvSpPr>
            <a:spLocks noChangeShapeType="1"/>
          </p:cNvSpPr>
          <p:nvPr/>
        </p:nvSpPr>
        <p:spPr bwMode="auto">
          <a:xfrm flipV="1">
            <a:off x="6248400" y="569912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71" name="Text Box 1067"/>
          <p:cNvSpPr txBox="1">
            <a:spLocks noChangeArrowheads="1"/>
          </p:cNvSpPr>
          <p:nvPr/>
        </p:nvSpPr>
        <p:spPr bwMode="auto">
          <a:xfrm>
            <a:off x="6858000" y="29559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0</a:t>
            </a:r>
          </a:p>
        </p:txBody>
      </p:sp>
      <p:sp>
        <p:nvSpPr>
          <p:cNvPr id="150572" name="Text Box 1068"/>
          <p:cNvSpPr txBox="1">
            <a:spLocks noChangeArrowheads="1"/>
          </p:cNvSpPr>
          <p:nvPr/>
        </p:nvSpPr>
        <p:spPr bwMode="auto">
          <a:xfrm>
            <a:off x="6858000" y="32607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1</a:t>
            </a:r>
          </a:p>
        </p:txBody>
      </p:sp>
      <p:sp>
        <p:nvSpPr>
          <p:cNvPr id="150573" name="Text Box 1069"/>
          <p:cNvSpPr txBox="1">
            <a:spLocks noChangeArrowheads="1"/>
          </p:cNvSpPr>
          <p:nvPr/>
        </p:nvSpPr>
        <p:spPr bwMode="auto">
          <a:xfrm>
            <a:off x="6858000" y="35655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2</a:t>
            </a:r>
          </a:p>
        </p:txBody>
      </p:sp>
      <p:sp>
        <p:nvSpPr>
          <p:cNvPr id="150574" name="Text Box 1070"/>
          <p:cNvSpPr txBox="1">
            <a:spLocks noChangeArrowheads="1"/>
          </p:cNvSpPr>
          <p:nvPr/>
        </p:nvSpPr>
        <p:spPr bwMode="auto">
          <a:xfrm>
            <a:off x="6858000" y="38703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3</a:t>
            </a:r>
          </a:p>
        </p:txBody>
      </p:sp>
      <p:sp>
        <p:nvSpPr>
          <p:cNvPr id="150575" name="Text Box 1071"/>
          <p:cNvSpPr txBox="1">
            <a:spLocks noChangeArrowheads="1"/>
          </p:cNvSpPr>
          <p:nvPr/>
        </p:nvSpPr>
        <p:spPr bwMode="auto">
          <a:xfrm>
            <a:off x="6858000" y="41751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4</a:t>
            </a:r>
          </a:p>
        </p:txBody>
      </p:sp>
      <p:sp>
        <p:nvSpPr>
          <p:cNvPr id="150576" name="Text Box 1072"/>
          <p:cNvSpPr txBox="1">
            <a:spLocks noChangeArrowheads="1"/>
          </p:cNvSpPr>
          <p:nvPr/>
        </p:nvSpPr>
        <p:spPr bwMode="auto">
          <a:xfrm>
            <a:off x="6858000" y="44799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5</a:t>
            </a:r>
          </a:p>
        </p:txBody>
      </p:sp>
      <p:sp>
        <p:nvSpPr>
          <p:cNvPr id="150577" name="Text Box 1073"/>
          <p:cNvSpPr txBox="1">
            <a:spLocks noChangeArrowheads="1"/>
          </p:cNvSpPr>
          <p:nvPr/>
        </p:nvSpPr>
        <p:spPr bwMode="auto">
          <a:xfrm>
            <a:off x="6858000" y="47847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6</a:t>
            </a:r>
          </a:p>
        </p:txBody>
      </p:sp>
      <p:sp>
        <p:nvSpPr>
          <p:cNvPr id="150578" name="Text Box 1074"/>
          <p:cNvSpPr txBox="1">
            <a:spLocks noChangeArrowheads="1"/>
          </p:cNvSpPr>
          <p:nvPr/>
        </p:nvSpPr>
        <p:spPr bwMode="auto">
          <a:xfrm>
            <a:off x="6858000" y="50895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7</a:t>
            </a:r>
          </a:p>
        </p:txBody>
      </p:sp>
      <p:sp>
        <p:nvSpPr>
          <p:cNvPr id="150579" name="Text Box 1075"/>
          <p:cNvSpPr txBox="1">
            <a:spLocks noChangeArrowheads="1"/>
          </p:cNvSpPr>
          <p:nvPr/>
        </p:nvSpPr>
        <p:spPr bwMode="auto">
          <a:xfrm>
            <a:off x="6858000" y="53943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8</a:t>
            </a:r>
          </a:p>
        </p:txBody>
      </p:sp>
      <p:sp>
        <p:nvSpPr>
          <p:cNvPr id="150580" name="Text Box 1076"/>
          <p:cNvSpPr txBox="1">
            <a:spLocks noChangeArrowheads="1"/>
          </p:cNvSpPr>
          <p:nvPr/>
        </p:nvSpPr>
        <p:spPr bwMode="auto">
          <a:xfrm>
            <a:off x="6858000" y="56991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9</a:t>
            </a:r>
          </a:p>
        </p:txBody>
      </p:sp>
      <p:cxnSp>
        <p:nvCxnSpPr>
          <p:cNvPr id="150581" name="AutoShape 1077"/>
          <p:cNvCxnSpPr>
            <a:cxnSpLocks noChangeShapeType="1"/>
            <a:stCxn id="150548" idx="6"/>
            <a:endCxn id="150559" idx="1"/>
          </p:cNvCxnSpPr>
          <p:nvPr/>
        </p:nvCxnSpPr>
        <p:spPr bwMode="auto">
          <a:xfrm flipV="1">
            <a:off x="4114800" y="3717925"/>
            <a:ext cx="1828800" cy="1196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0582" name="AutoShape 1078"/>
          <p:cNvCxnSpPr>
            <a:cxnSpLocks noChangeShapeType="1"/>
            <a:stCxn id="150547" idx="6"/>
            <a:endCxn id="150560" idx="1"/>
          </p:cNvCxnSpPr>
          <p:nvPr/>
        </p:nvCxnSpPr>
        <p:spPr bwMode="auto">
          <a:xfrm flipV="1">
            <a:off x="4495800" y="4022725"/>
            <a:ext cx="1447800" cy="1044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0583" name="AutoShape 1079"/>
          <p:cNvCxnSpPr>
            <a:cxnSpLocks noChangeShapeType="1"/>
            <a:stCxn id="150546" idx="6"/>
            <a:endCxn id="150563" idx="1"/>
          </p:cNvCxnSpPr>
          <p:nvPr/>
        </p:nvCxnSpPr>
        <p:spPr bwMode="auto">
          <a:xfrm flipV="1">
            <a:off x="4191000" y="4632325"/>
            <a:ext cx="1752600" cy="815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0584" name="AutoShape 1080"/>
          <p:cNvCxnSpPr>
            <a:cxnSpLocks noChangeShapeType="1"/>
            <a:stCxn id="150545" idx="6"/>
            <a:endCxn id="150568" idx="1"/>
          </p:cNvCxnSpPr>
          <p:nvPr/>
        </p:nvCxnSpPr>
        <p:spPr bwMode="auto">
          <a:xfrm>
            <a:off x="4724400" y="5524500"/>
            <a:ext cx="1219200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0585" name="Text Box 1081"/>
          <p:cNvSpPr txBox="1">
            <a:spLocks noChangeArrowheads="1"/>
          </p:cNvSpPr>
          <p:nvPr/>
        </p:nvSpPr>
        <p:spPr bwMode="auto">
          <a:xfrm>
            <a:off x="7548563" y="3336925"/>
            <a:ext cx="452437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254</a:t>
            </a:r>
          </a:p>
        </p:txBody>
      </p:sp>
      <p:sp>
        <p:nvSpPr>
          <p:cNvPr id="150588" name="Rectangle 1084"/>
          <p:cNvSpPr>
            <a:spLocks noChangeArrowheads="1"/>
          </p:cNvSpPr>
          <p:nvPr/>
        </p:nvSpPr>
        <p:spPr bwMode="auto">
          <a:xfrm>
            <a:off x="8001000" y="33369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93" name="Oval 1089"/>
          <p:cNvSpPr>
            <a:spLocks noChangeArrowheads="1"/>
          </p:cNvSpPr>
          <p:nvPr/>
        </p:nvSpPr>
        <p:spPr bwMode="auto">
          <a:xfrm>
            <a:off x="6353175" y="368935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94" name="Oval 1090"/>
          <p:cNvSpPr>
            <a:spLocks noChangeArrowheads="1"/>
          </p:cNvSpPr>
          <p:nvPr/>
        </p:nvSpPr>
        <p:spPr bwMode="auto">
          <a:xfrm>
            <a:off x="6372225" y="3975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95" name="Oval 1091"/>
          <p:cNvSpPr>
            <a:spLocks noChangeArrowheads="1"/>
          </p:cNvSpPr>
          <p:nvPr/>
        </p:nvSpPr>
        <p:spPr bwMode="auto">
          <a:xfrm>
            <a:off x="6353175" y="460375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96" name="Oval 1092"/>
          <p:cNvSpPr>
            <a:spLocks noChangeArrowheads="1"/>
          </p:cNvSpPr>
          <p:nvPr/>
        </p:nvSpPr>
        <p:spPr bwMode="auto">
          <a:xfrm>
            <a:off x="6386513" y="5499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0597" name="AutoShape 1093"/>
          <p:cNvCxnSpPr>
            <a:cxnSpLocks noChangeShapeType="1"/>
            <a:stCxn id="150593" idx="6"/>
            <a:endCxn id="150585" idx="1"/>
          </p:cNvCxnSpPr>
          <p:nvPr/>
        </p:nvCxnSpPr>
        <p:spPr bwMode="auto">
          <a:xfrm flipV="1">
            <a:off x="6429375" y="3529013"/>
            <a:ext cx="1119188" cy="198437"/>
          </a:xfrm>
          <a:prstGeom prst="curvedConnector3">
            <a:avLst>
              <a:gd name="adj1" fmla="val 499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0598" name="AutoShape 1094"/>
          <p:cNvCxnSpPr>
            <a:cxnSpLocks noChangeShapeType="1"/>
            <a:stCxn id="150594" idx="6"/>
          </p:cNvCxnSpPr>
          <p:nvPr/>
        </p:nvCxnSpPr>
        <p:spPr bwMode="auto">
          <a:xfrm>
            <a:off x="6448425" y="4013200"/>
            <a:ext cx="1095375" cy="1222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0599" name="AutoShape 1095"/>
          <p:cNvCxnSpPr>
            <a:cxnSpLocks noChangeShapeType="1"/>
            <a:stCxn id="150595" idx="6"/>
          </p:cNvCxnSpPr>
          <p:nvPr/>
        </p:nvCxnSpPr>
        <p:spPr bwMode="auto">
          <a:xfrm>
            <a:off x="6429375" y="4641850"/>
            <a:ext cx="1114425" cy="1031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0600" name="AutoShape 1096"/>
          <p:cNvCxnSpPr>
            <a:cxnSpLocks noChangeShapeType="1"/>
            <a:stCxn id="150596" idx="6"/>
          </p:cNvCxnSpPr>
          <p:nvPr/>
        </p:nvCxnSpPr>
        <p:spPr bwMode="auto">
          <a:xfrm>
            <a:off x="6462713" y="5537200"/>
            <a:ext cx="1081087" cy="49213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0601" name="Text Box 1097"/>
          <p:cNvSpPr txBox="1">
            <a:spLocks noChangeArrowheads="1"/>
          </p:cNvSpPr>
          <p:nvPr/>
        </p:nvSpPr>
        <p:spPr bwMode="auto">
          <a:xfrm>
            <a:off x="8001000" y="2727325"/>
            <a:ext cx="67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urier New" pitchFamily="-101" charset="0"/>
              </a:rPr>
              <a:t>data</a:t>
            </a:r>
          </a:p>
        </p:txBody>
      </p:sp>
      <p:sp>
        <p:nvSpPr>
          <p:cNvPr id="150602" name="Text Box 1098"/>
          <p:cNvSpPr txBox="1">
            <a:spLocks noChangeArrowheads="1"/>
          </p:cNvSpPr>
          <p:nvPr/>
        </p:nvSpPr>
        <p:spPr bwMode="auto">
          <a:xfrm>
            <a:off x="7391400" y="2727325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urier New" pitchFamily="-101" charset="0"/>
              </a:rPr>
              <a:t>key</a:t>
            </a:r>
          </a:p>
        </p:txBody>
      </p:sp>
      <p:sp>
        <p:nvSpPr>
          <p:cNvPr id="150603" name="Text Box 1099"/>
          <p:cNvSpPr txBox="1">
            <a:spLocks noChangeArrowheads="1"/>
          </p:cNvSpPr>
          <p:nvPr/>
        </p:nvSpPr>
        <p:spPr bwMode="auto">
          <a:xfrm>
            <a:off x="6019800" y="2422525"/>
            <a:ext cx="795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urier New" pitchFamily="-101" charset="0"/>
              </a:rPr>
              <a:t>table</a:t>
            </a:r>
          </a:p>
        </p:txBody>
      </p:sp>
      <p:cxnSp>
        <p:nvCxnSpPr>
          <p:cNvPr id="150604" name="AutoShape 1100"/>
          <p:cNvCxnSpPr>
            <a:cxnSpLocks noChangeShapeType="1"/>
            <a:stCxn id="150602" idx="2"/>
            <a:endCxn id="150585" idx="0"/>
          </p:cNvCxnSpPr>
          <p:nvPr/>
        </p:nvCxnSpPr>
        <p:spPr bwMode="auto">
          <a:xfrm>
            <a:off x="7667625" y="3063875"/>
            <a:ext cx="10795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0605" name="AutoShape 1101"/>
          <p:cNvCxnSpPr>
            <a:cxnSpLocks noChangeShapeType="1"/>
            <a:stCxn id="150601" idx="2"/>
            <a:endCxn id="150588" idx="0"/>
          </p:cNvCxnSpPr>
          <p:nvPr/>
        </p:nvCxnSpPr>
        <p:spPr bwMode="auto">
          <a:xfrm>
            <a:off x="8337550" y="3063875"/>
            <a:ext cx="4445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0608" name="Oval 1104"/>
          <p:cNvSpPr>
            <a:spLocks noChangeArrowheads="1"/>
          </p:cNvSpPr>
          <p:nvPr/>
        </p:nvSpPr>
        <p:spPr bwMode="auto">
          <a:xfrm>
            <a:off x="2438400" y="2133600"/>
            <a:ext cx="1600200" cy="1447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609" name="Text Box 1105"/>
          <p:cNvSpPr txBox="1">
            <a:spLocks noChangeArrowheads="1"/>
          </p:cNvSpPr>
          <p:nvPr/>
        </p:nvSpPr>
        <p:spPr bwMode="auto">
          <a:xfrm>
            <a:off x="2743200" y="2438400"/>
            <a:ext cx="45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254</a:t>
            </a:r>
          </a:p>
        </p:txBody>
      </p:sp>
      <p:sp>
        <p:nvSpPr>
          <p:cNvPr id="150610" name="Text Box 1106"/>
          <p:cNvSpPr txBox="1">
            <a:spLocks noChangeArrowheads="1"/>
          </p:cNvSpPr>
          <p:nvPr/>
        </p:nvSpPr>
        <p:spPr bwMode="auto">
          <a:xfrm>
            <a:off x="2514600" y="2971800"/>
            <a:ext cx="73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54724</a:t>
            </a:r>
          </a:p>
        </p:txBody>
      </p:sp>
      <p:sp>
        <p:nvSpPr>
          <p:cNvPr id="150611" name="Text Box 1107"/>
          <p:cNvSpPr txBox="1">
            <a:spLocks noChangeArrowheads="1"/>
          </p:cNvSpPr>
          <p:nvPr/>
        </p:nvSpPr>
        <p:spPr bwMode="auto">
          <a:xfrm>
            <a:off x="3460750" y="30480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81</a:t>
            </a:r>
          </a:p>
        </p:txBody>
      </p:sp>
      <p:sp>
        <p:nvSpPr>
          <p:cNvPr id="150612" name="Text Box 1108"/>
          <p:cNvSpPr txBox="1">
            <a:spLocks noChangeArrowheads="1"/>
          </p:cNvSpPr>
          <p:nvPr/>
        </p:nvSpPr>
        <p:spPr bwMode="auto">
          <a:xfrm>
            <a:off x="3302000" y="259080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3456</a:t>
            </a:r>
          </a:p>
        </p:txBody>
      </p:sp>
      <p:sp>
        <p:nvSpPr>
          <p:cNvPr id="150613" name="Text Box 1109"/>
          <p:cNvSpPr txBox="1">
            <a:spLocks noChangeArrowheads="1"/>
          </p:cNvSpPr>
          <p:nvPr/>
        </p:nvSpPr>
        <p:spPr bwMode="auto">
          <a:xfrm>
            <a:off x="1600200" y="3429000"/>
            <a:ext cx="806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103673</a:t>
            </a:r>
          </a:p>
        </p:txBody>
      </p:sp>
      <p:sp>
        <p:nvSpPr>
          <p:cNvPr id="150614" name="Text Box 1110"/>
          <p:cNvSpPr txBox="1">
            <a:spLocks noChangeArrowheads="1"/>
          </p:cNvSpPr>
          <p:nvPr/>
        </p:nvSpPr>
        <p:spPr bwMode="auto">
          <a:xfrm>
            <a:off x="685800" y="3048000"/>
            <a:ext cx="73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928104</a:t>
            </a:r>
          </a:p>
        </p:txBody>
      </p:sp>
      <p:sp>
        <p:nvSpPr>
          <p:cNvPr id="150615" name="Text Box 1111"/>
          <p:cNvSpPr txBox="1">
            <a:spLocks noChangeArrowheads="1"/>
          </p:cNvSpPr>
          <p:nvPr/>
        </p:nvSpPr>
        <p:spPr bwMode="auto">
          <a:xfrm>
            <a:off x="533400" y="2362200"/>
            <a:ext cx="45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432</a:t>
            </a:r>
          </a:p>
        </p:txBody>
      </p:sp>
      <p:sp>
        <p:nvSpPr>
          <p:cNvPr id="150616" name="Text Box 1112"/>
          <p:cNvSpPr txBox="1">
            <a:spLocks noChangeArrowheads="1"/>
          </p:cNvSpPr>
          <p:nvPr/>
        </p:nvSpPr>
        <p:spPr bwMode="auto">
          <a:xfrm>
            <a:off x="1143000" y="2133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0</a:t>
            </a:r>
          </a:p>
        </p:txBody>
      </p:sp>
      <p:sp>
        <p:nvSpPr>
          <p:cNvPr id="150617" name="Text Box 1113"/>
          <p:cNvSpPr txBox="1">
            <a:spLocks noChangeArrowheads="1"/>
          </p:cNvSpPr>
          <p:nvPr/>
        </p:nvSpPr>
        <p:spPr bwMode="auto">
          <a:xfrm>
            <a:off x="1600200" y="2286000"/>
            <a:ext cx="62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72345</a:t>
            </a:r>
          </a:p>
        </p:txBody>
      </p:sp>
      <p:sp>
        <p:nvSpPr>
          <p:cNvPr id="150618" name="Text Box 1114"/>
          <p:cNvSpPr txBox="1">
            <a:spLocks noChangeArrowheads="1"/>
          </p:cNvSpPr>
          <p:nvPr/>
        </p:nvSpPr>
        <p:spPr bwMode="auto">
          <a:xfrm>
            <a:off x="1847850" y="28956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52</a:t>
            </a:r>
          </a:p>
        </p:txBody>
      </p:sp>
      <p:sp>
        <p:nvSpPr>
          <p:cNvPr id="150619" name="Oval 1115"/>
          <p:cNvSpPr>
            <a:spLocks noChangeArrowheads="1"/>
          </p:cNvSpPr>
          <p:nvPr/>
        </p:nvSpPr>
        <p:spPr bwMode="auto">
          <a:xfrm>
            <a:off x="3733800" y="3124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620" name="Oval 1116"/>
          <p:cNvSpPr>
            <a:spLocks noChangeArrowheads="1"/>
          </p:cNvSpPr>
          <p:nvPr/>
        </p:nvSpPr>
        <p:spPr bwMode="auto">
          <a:xfrm>
            <a:off x="3200400" y="3048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621" name="Oval 1117"/>
          <p:cNvSpPr>
            <a:spLocks noChangeArrowheads="1"/>
          </p:cNvSpPr>
          <p:nvPr/>
        </p:nvSpPr>
        <p:spPr bwMode="auto">
          <a:xfrm>
            <a:off x="3810000" y="266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622" name="Oval 1118"/>
          <p:cNvSpPr>
            <a:spLocks noChangeArrowheads="1"/>
          </p:cNvSpPr>
          <p:nvPr/>
        </p:nvSpPr>
        <p:spPr bwMode="auto">
          <a:xfrm>
            <a:off x="3124200" y="2514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623" name="Oval 1119"/>
          <p:cNvSpPr>
            <a:spLocks noChangeArrowheads="1"/>
          </p:cNvSpPr>
          <p:nvPr/>
        </p:nvSpPr>
        <p:spPr bwMode="auto">
          <a:xfrm>
            <a:off x="2362200" y="3505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624" name="Oval 1120"/>
          <p:cNvSpPr>
            <a:spLocks noChangeArrowheads="1"/>
          </p:cNvSpPr>
          <p:nvPr/>
        </p:nvSpPr>
        <p:spPr bwMode="auto">
          <a:xfrm>
            <a:off x="1371600" y="3124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625" name="Oval 1121"/>
          <p:cNvSpPr>
            <a:spLocks noChangeArrowheads="1"/>
          </p:cNvSpPr>
          <p:nvPr/>
        </p:nvSpPr>
        <p:spPr bwMode="auto">
          <a:xfrm>
            <a:off x="914400" y="2438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626" name="Oval 1122"/>
          <p:cNvSpPr>
            <a:spLocks noChangeArrowheads="1"/>
          </p:cNvSpPr>
          <p:nvPr/>
        </p:nvSpPr>
        <p:spPr bwMode="auto">
          <a:xfrm>
            <a:off x="1371600" y="2286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627" name="Oval 1123"/>
          <p:cNvSpPr>
            <a:spLocks noChangeArrowheads="1"/>
          </p:cNvSpPr>
          <p:nvPr/>
        </p:nvSpPr>
        <p:spPr bwMode="auto">
          <a:xfrm>
            <a:off x="2133600" y="2438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628" name="Oval 1124"/>
          <p:cNvSpPr>
            <a:spLocks noChangeArrowheads="1"/>
          </p:cNvSpPr>
          <p:nvPr/>
        </p:nvSpPr>
        <p:spPr bwMode="auto">
          <a:xfrm>
            <a:off x="2209800" y="2971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630" name="Freeform 1126"/>
          <p:cNvSpPr>
            <a:spLocks/>
          </p:cNvSpPr>
          <p:nvPr/>
        </p:nvSpPr>
        <p:spPr bwMode="auto">
          <a:xfrm>
            <a:off x="3810000" y="3200400"/>
            <a:ext cx="1231900" cy="2286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6" y="290"/>
              </a:cxn>
              <a:cxn ang="0">
                <a:pos x="754" y="864"/>
              </a:cxn>
              <a:cxn ang="0">
                <a:pos x="576" y="1440"/>
              </a:cxn>
            </a:cxnLst>
            <a:rect l="0" t="0" r="r" b="b"/>
            <a:pathLst>
              <a:path w="776" h="1440">
                <a:moveTo>
                  <a:pt x="0" y="0"/>
                </a:moveTo>
                <a:cubicBezTo>
                  <a:pt x="74" y="48"/>
                  <a:pt x="320" y="146"/>
                  <a:pt x="446" y="290"/>
                </a:cubicBezTo>
                <a:cubicBezTo>
                  <a:pt x="572" y="434"/>
                  <a:pt x="732" y="672"/>
                  <a:pt x="754" y="864"/>
                </a:cubicBezTo>
                <a:cubicBezTo>
                  <a:pt x="776" y="1056"/>
                  <a:pt x="613" y="1320"/>
                  <a:pt x="576" y="144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631" name="Freeform 1127"/>
          <p:cNvSpPr>
            <a:spLocks/>
          </p:cNvSpPr>
          <p:nvPr/>
        </p:nvSpPr>
        <p:spPr bwMode="auto">
          <a:xfrm>
            <a:off x="3886200" y="2743200"/>
            <a:ext cx="1106488" cy="2286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" y="329"/>
              </a:cxn>
              <a:cxn ang="0">
                <a:pos x="672" y="681"/>
              </a:cxn>
              <a:cxn ang="0">
                <a:pos x="384" y="1440"/>
              </a:cxn>
            </a:cxnLst>
            <a:rect l="0" t="0" r="r" b="b"/>
            <a:pathLst>
              <a:path w="697" h="1440">
                <a:moveTo>
                  <a:pt x="0" y="0"/>
                </a:moveTo>
                <a:cubicBezTo>
                  <a:pt x="89" y="55"/>
                  <a:pt x="423" y="216"/>
                  <a:pt x="535" y="329"/>
                </a:cubicBezTo>
                <a:cubicBezTo>
                  <a:pt x="647" y="442"/>
                  <a:pt x="697" y="496"/>
                  <a:pt x="672" y="681"/>
                </a:cubicBezTo>
                <a:cubicBezTo>
                  <a:pt x="647" y="866"/>
                  <a:pt x="444" y="1282"/>
                  <a:pt x="384" y="144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632" name="Line 1128"/>
          <p:cNvSpPr>
            <a:spLocks noChangeShapeType="1"/>
          </p:cNvSpPr>
          <p:nvPr/>
        </p:nvSpPr>
        <p:spPr bwMode="auto">
          <a:xfrm>
            <a:off x="3200400" y="2590800"/>
            <a:ext cx="838200" cy="2209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633" name="Freeform 1129"/>
          <p:cNvSpPr>
            <a:spLocks/>
          </p:cNvSpPr>
          <p:nvPr/>
        </p:nvSpPr>
        <p:spPr bwMode="auto">
          <a:xfrm>
            <a:off x="3008313" y="3143250"/>
            <a:ext cx="1006475" cy="2217738"/>
          </a:xfrm>
          <a:custGeom>
            <a:avLst/>
            <a:gdLst/>
            <a:ahLst/>
            <a:cxnLst>
              <a:cxn ang="0">
                <a:pos x="119" y="0"/>
              </a:cxn>
              <a:cxn ang="0">
                <a:pos x="16" y="651"/>
              </a:cxn>
              <a:cxn ang="0">
                <a:pos x="214" y="1106"/>
              </a:cxn>
              <a:cxn ang="0">
                <a:pos x="634" y="1397"/>
              </a:cxn>
            </a:cxnLst>
            <a:rect l="0" t="0" r="r" b="b"/>
            <a:pathLst>
              <a:path w="634" h="1397">
                <a:moveTo>
                  <a:pt x="119" y="0"/>
                </a:moveTo>
                <a:cubicBezTo>
                  <a:pt x="102" y="108"/>
                  <a:pt x="0" y="467"/>
                  <a:pt x="16" y="651"/>
                </a:cubicBezTo>
                <a:cubicBezTo>
                  <a:pt x="32" y="835"/>
                  <a:pt x="111" y="982"/>
                  <a:pt x="214" y="1106"/>
                </a:cubicBezTo>
                <a:cubicBezTo>
                  <a:pt x="317" y="1230"/>
                  <a:pt x="547" y="1337"/>
                  <a:pt x="634" y="1397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34" name="Text Box 1030"/>
          <p:cNvSpPr txBox="1">
            <a:spLocks noChangeArrowheads="1"/>
          </p:cNvSpPr>
          <p:nvPr/>
        </p:nvSpPr>
        <p:spPr bwMode="auto">
          <a:xfrm>
            <a:off x="3276600" y="21336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pitchFamily="-101" charset="0"/>
              </a:rPr>
              <a:t>K</a:t>
            </a:r>
          </a:p>
        </p:txBody>
      </p:sp>
      <p:sp>
        <p:nvSpPr>
          <p:cNvPr id="150634" name="Text Box 1130"/>
          <p:cNvSpPr txBox="1">
            <a:spLocks noChangeArrowheads="1"/>
          </p:cNvSpPr>
          <p:nvPr/>
        </p:nvSpPr>
        <p:spPr bwMode="auto">
          <a:xfrm>
            <a:off x="838200" y="4191000"/>
            <a:ext cx="1822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Hash Function</a:t>
            </a:r>
          </a:p>
        </p:txBody>
      </p:sp>
      <p:sp>
        <p:nvSpPr>
          <p:cNvPr id="150635" name="Line 1131"/>
          <p:cNvSpPr>
            <a:spLocks noChangeShapeType="1"/>
          </p:cNvSpPr>
          <p:nvPr/>
        </p:nvSpPr>
        <p:spPr bwMode="auto">
          <a:xfrm flipV="1">
            <a:off x="2209800" y="4114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636" name="Text Box 1132"/>
          <p:cNvSpPr txBox="1">
            <a:spLocks noChangeArrowheads="1"/>
          </p:cNvSpPr>
          <p:nvPr/>
        </p:nvSpPr>
        <p:spPr bwMode="auto">
          <a:xfrm>
            <a:off x="7548563" y="3962400"/>
            <a:ext cx="452437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3456</a:t>
            </a:r>
          </a:p>
        </p:txBody>
      </p:sp>
      <p:sp>
        <p:nvSpPr>
          <p:cNvPr id="150637" name="Rectangle 1133"/>
          <p:cNvSpPr>
            <a:spLocks noChangeArrowheads="1"/>
          </p:cNvSpPr>
          <p:nvPr/>
        </p:nvSpPr>
        <p:spPr bwMode="auto">
          <a:xfrm>
            <a:off x="8001000" y="39624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638" name="Text Box 1134"/>
          <p:cNvSpPr txBox="1">
            <a:spLocks noChangeArrowheads="1"/>
          </p:cNvSpPr>
          <p:nvPr/>
        </p:nvSpPr>
        <p:spPr bwMode="auto">
          <a:xfrm>
            <a:off x="7548563" y="4648200"/>
            <a:ext cx="452437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54724</a:t>
            </a:r>
          </a:p>
        </p:txBody>
      </p:sp>
      <p:sp>
        <p:nvSpPr>
          <p:cNvPr id="150639" name="Rectangle 1135"/>
          <p:cNvSpPr>
            <a:spLocks noChangeArrowheads="1"/>
          </p:cNvSpPr>
          <p:nvPr/>
        </p:nvSpPr>
        <p:spPr bwMode="auto">
          <a:xfrm>
            <a:off x="8001000" y="4648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640" name="Text Box 1136"/>
          <p:cNvSpPr txBox="1">
            <a:spLocks noChangeArrowheads="1"/>
          </p:cNvSpPr>
          <p:nvPr/>
        </p:nvSpPr>
        <p:spPr bwMode="auto">
          <a:xfrm>
            <a:off x="7548563" y="5410200"/>
            <a:ext cx="452437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Times New Roman" pitchFamily="-101" charset="0"/>
              </a:rPr>
              <a:t>81</a:t>
            </a:r>
          </a:p>
        </p:txBody>
      </p:sp>
      <p:sp>
        <p:nvSpPr>
          <p:cNvPr id="150641" name="Rectangle 1137"/>
          <p:cNvSpPr>
            <a:spLocks noChangeArrowheads="1"/>
          </p:cNvSpPr>
          <p:nvPr/>
        </p:nvSpPr>
        <p:spPr bwMode="auto">
          <a:xfrm>
            <a:off x="8001000" y="5410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642" name="Text Box 1138"/>
          <p:cNvSpPr txBox="1">
            <a:spLocks noChangeArrowheads="1"/>
          </p:cNvSpPr>
          <p:nvPr/>
        </p:nvSpPr>
        <p:spPr bwMode="auto">
          <a:xfrm>
            <a:off x="3962400" y="1828800"/>
            <a:ext cx="1695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Key Universe</a:t>
            </a:r>
          </a:p>
        </p:txBody>
      </p:sp>
      <p:sp>
        <p:nvSpPr>
          <p:cNvPr id="150643" name="Text Box 1139"/>
          <p:cNvSpPr txBox="1">
            <a:spLocks noChangeArrowheads="1"/>
          </p:cNvSpPr>
          <p:nvPr/>
        </p:nvSpPr>
        <p:spPr bwMode="auto">
          <a:xfrm>
            <a:off x="1981200" y="5334000"/>
            <a:ext cx="976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Table</a:t>
            </a:r>
          </a:p>
          <a:p>
            <a:r>
              <a:rPr lang="en-US"/>
              <a:t>indices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98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There is 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5/32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chance that an insertion will fill Bin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A</a:t>
            </a:r>
          </a:p>
          <a:p>
            <a:pPr>
              <a:buNone/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sz="2400" dirty="0" smtClean="0">
                <a:latin typeface="Arial" charset="0"/>
                <a:cs typeface="Arial" charset="0"/>
              </a:rPr>
              <a:t>This causes two clusters to </a:t>
            </a:r>
            <a:r>
              <a:rPr lang="en-US" altLang="en-US" sz="2400" i="1" dirty="0" smtClean="0">
                <a:latin typeface="Arial" charset="0"/>
                <a:cs typeface="Arial" charset="0"/>
              </a:rPr>
              <a:t>coalesce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into one larger cluster of length 9</a:t>
            </a:r>
          </a:p>
          <a:p>
            <a:pPr>
              <a:buNone/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0330554"/>
              </p:ext>
            </p:extLst>
          </p:nvPr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680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826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207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488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>
                          <a:solidFill>
                            <a:srgbClr val="FF0000"/>
                          </a:solidFill>
                        </a:rPr>
                        <a:t>747</a:t>
                      </a:r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C8B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3AD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E9C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25202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Primary Clustering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22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821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There is now a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11/32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34 %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chance that the next insertion will increase the length of this cluster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74897615"/>
              </p:ext>
            </p:extLst>
          </p:nvPr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680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826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207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488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747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C8B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3AD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E9C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25202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Primary Clustering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86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As the cluster length increases, the probability of further increasing the length increases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general: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Suppose that a cluster is of length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ℓ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An insertion either into any bin occupied by the chain or into the locations immediately before or after it will increase the length of the chain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This gives a probability of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1339425"/>
              </p:ext>
            </p:extLst>
          </p:nvPr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  <a:gridCol w="281325"/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680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826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207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488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747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C8B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3AD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E9C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467189" y="2827535"/>
            <a:ext cx="3096344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8664937"/>
              </p:ext>
            </p:extLst>
          </p:nvPr>
        </p:nvGraphicFramePr>
        <p:xfrm>
          <a:off x="4834107" y="5750865"/>
          <a:ext cx="598487" cy="661987"/>
        </p:xfrm>
        <a:graphic>
          <a:graphicData uri="http://schemas.openxmlformats.org/presentationml/2006/ole">
            <p:oleObj spid="_x0000_s77826" name="Equation" r:id="rId4" imgW="355320" imgH="393480" progId="Equation.DSMT4">
              <p:embed/>
            </p:oleObj>
          </a:graphicData>
        </a:graphic>
      </p:graphicFrame>
      <p:sp>
        <p:nvSpPr>
          <p:cNvPr id="10" name="Line 44"/>
          <p:cNvSpPr>
            <a:spLocks noChangeShapeType="1"/>
          </p:cNvSpPr>
          <p:nvPr/>
        </p:nvSpPr>
        <p:spPr bwMode="auto">
          <a:xfrm flipH="1">
            <a:off x="1763688" y="2996952"/>
            <a:ext cx="25202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Primary Clustering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734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12/26/03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39F-84DE-304D-B358-D0DF27B7DF9A}" type="slidenum">
              <a:rPr lang="en-US"/>
              <a:pPr/>
              <a:t>83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3" tIns="45717" rIns="91433" bIns="45717"/>
          <a:lstStyle/>
          <a:p>
            <a:r>
              <a:rPr lang="en-US" dirty="0">
                <a:solidFill>
                  <a:srgbClr val="FF0000"/>
                </a:solidFill>
              </a:rPr>
              <a:t>Quadratic Probing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When searching for </a:t>
            </a:r>
            <a:r>
              <a:rPr lang="en-US" sz="3400" b="1" dirty="0">
                <a:solidFill>
                  <a:schemeClr val="accent2"/>
                </a:solidFill>
                <a:latin typeface="Courier New" pitchFamily="-101" charset="0"/>
              </a:rPr>
              <a:t>X</a:t>
            </a:r>
            <a:r>
              <a:rPr lang="en-US" sz="3400" dirty="0"/>
              <a:t>, check locations </a:t>
            </a:r>
            <a:r>
              <a:rPr lang="en-US" sz="3400" b="1" dirty="0">
                <a:solidFill>
                  <a:schemeClr val="accent2"/>
                </a:solidFill>
                <a:latin typeface="Courier New" pitchFamily="-101" charset="0"/>
              </a:rPr>
              <a:t>h</a:t>
            </a:r>
            <a:r>
              <a:rPr lang="en-US" sz="3400" b="1" baseline="-25000" dirty="0">
                <a:solidFill>
                  <a:schemeClr val="accent2"/>
                </a:solidFill>
                <a:latin typeface="Courier New" pitchFamily="-101" charset="0"/>
              </a:rPr>
              <a:t>1</a:t>
            </a:r>
            <a:r>
              <a:rPr lang="en-US" sz="3400" b="1" dirty="0">
                <a:solidFill>
                  <a:schemeClr val="accent2"/>
                </a:solidFill>
                <a:latin typeface="Courier New" pitchFamily="-101" charset="0"/>
              </a:rPr>
              <a:t>(X), h</a:t>
            </a:r>
            <a:r>
              <a:rPr lang="en-US" sz="3400" b="1" baseline="-25000" dirty="0">
                <a:solidFill>
                  <a:schemeClr val="accent2"/>
                </a:solidFill>
                <a:latin typeface="Courier New" pitchFamily="-101" charset="0"/>
              </a:rPr>
              <a:t>1</a:t>
            </a:r>
            <a:r>
              <a:rPr lang="en-US" sz="3400" b="1" dirty="0">
                <a:solidFill>
                  <a:schemeClr val="accent2"/>
                </a:solidFill>
                <a:latin typeface="Courier New" pitchFamily="-101" charset="0"/>
              </a:rPr>
              <a:t>(X)+ 1</a:t>
            </a:r>
            <a:r>
              <a:rPr lang="en-US" sz="3400" b="1" baseline="30000" dirty="0">
                <a:solidFill>
                  <a:schemeClr val="accent2"/>
                </a:solidFill>
                <a:latin typeface="Courier New" pitchFamily="-101" charset="0"/>
              </a:rPr>
              <a:t>2</a:t>
            </a:r>
            <a:r>
              <a:rPr lang="en-US" sz="3400" b="1" dirty="0">
                <a:solidFill>
                  <a:schemeClr val="accent2"/>
                </a:solidFill>
                <a:latin typeface="Courier New" pitchFamily="-101" charset="0"/>
              </a:rPr>
              <a:t>, h</a:t>
            </a:r>
            <a:r>
              <a:rPr lang="en-US" sz="3400" b="1" baseline="-25000" dirty="0">
                <a:solidFill>
                  <a:schemeClr val="accent2"/>
                </a:solidFill>
                <a:latin typeface="Courier New" pitchFamily="-101" charset="0"/>
              </a:rPr>
              <a:t>1</a:t>
            </a:r>
            <a:r>
              <a:rPr lang="en-US" sz="3400" b="1" dirty="0">
                <a:solidFill>
                  <a:schemeClr val="accent2"/>
                </a:solidFill>
                <a:latin typeface="Courier New" pitchFamily="-101" charset="0"/>
              </a:rPr>
              <a:t>(X)+2</a:t>
            </a:r>
            <a:r>
              <a:rPr lang="en-US" sz="3400" b="1" baseline="30000" dirty="0">
                <a:solidFill>
                  <a:schemeClr val="accent2"/>
                </a:solidFill>
                <a:latin typeface="Courier New" pitchFamily="-101" charset="0"/>
              </a:rPr>
              <a:t>2</a:t>
            </a:r>
            <a:r>
              <a:rPr lang="en-US" sz="3400" b="1" dirty="0">
                <a:solidFill>
                  <a:schemeClr val="accent2"/>
                </a:solidFill>
                <a:latin typeface="Courier New" pitchFamily="-101" charset="0"/>
              </a:rPr>
              <a:t>,… mod </a:t>
            </a:r>
            <a:r>
              <a:rPr lang="en-US" sz="3400" b="1" dirty="0" err="1">
                <a:solidFill>
                  <a:schemeClr val="accent2"/>
                </a:solidFill>
                <a:latin typeface="Courier New" pitchFamily="-101" charset="0"/>
              </a:rPr>
              <a:t>TableSize</a:t>
            </a:r>
            <a:r>
              <a:rPr lang="en-US" sz="3400" dirty="0"/>
              <a:t> until either</a:t>
            </a:r>
          </a:p>
          <a:p>
            <a:pPr lvl="1">
              <a:lnSpc>
                <a:spcPct val="90000"/>
              </a:lnSpc>
            </a:pPr>
            <a:r>
              <a:rPr lang="en-US" sz="3400" b="1" dirty="0">
                <a:solidFill>
                  <a:schemeClr val="accent2"/>
                </a:solidFill>
                <a:latin typeface="Courier New" pitchFamily="-101" charset="0"/>
              </a:rPr>
              <a:t>X</a:t>
            </a:r>
            <a:r>
              <a:rPr lang="en-US" sz="3400" dirty="0"/>
              <a:t> is found; or</a:t>
            </a:r>
          </a:p>
          <a:p>
            <a:pPr lvl="1">
              <a:lnSpc>
                <a:spcPct val="90000"/>
              </a:lnSpc>
            </a:pPr>
            <a:r>
              <a:rPr lang="en-US" sz="3400" dirty="0"/>
              <a:t>we find an empty location (</a:t>
            </a:r>
            <a:r>
              <a:rPr lang="en-US" sz="3400" b="1" dirty="0">
                <a:solidFill>
                  <a:schemeClr val="accent2"/>
                </a:solidFill>
                <a:latin typeface="Courier New" pitchFamily="-101" charset="0"/>
              </a:rPr>
              <a:t>X</a:t>
            </a:r>
            <a:r>
              <a:rPr lang="en-US" sz="3400" dirty="0"/>
              <a:t> not present</a:t>
            </a:r>
            <a:r>
              <a:rPr lang="en-US" sz="3400" dirty="0" smtClean="0"/>
              <a:t>)</a:t>
            </a:r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Quadratic Probing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363" indent="-360363" eaLnBrk="1" hangingPunct="1">
              <a:buNone/>
            </a:pPr>
            <a:r>
              <a:rPr lang="en-US" altLang="en-US" dirty="0" smtClean="0"/>
              <a:t>	Suppose that an element should appear in bin </a:t>
            </a:r>
            <a:r>
              <a:rPr lang="en-US" altLang="en-US" i="1" dirty="0" smtClean="0">
                <a:latin typeface="Times New Roman" pitchFamily="18" charset="0"/>
              </a:rPr>
              <a:t>h</a:t>
            </a:r>
            <a:r>
              <a:rPr lang="en-US" altLang="en-US" dirty="0" smtClean="0"/>
              <a:t>:</a:t>
            </a:r>
          </a:p>
          <a:p>
            <a:pPr lvl="1" eaLnBrk="1" hangingPunct="1"/>
            <a:r>
              <a:rPr lang="en-US" altLang="en-US" dirty="0" smtClean="0"/>
              <a:t>if bin </a:t>
            </a:r>
            <a:r>
              <a:rPr lang="en-US" altLang="en-US" i="1" dirty="0" smtClean="0">
                <a:latin typeface="Times New Roman" pitchFamily="18" charset="0"/>
              </a:rPr>
              <a:t>h</a:t>
            </a:r>
            <a:r>
              <a:rPr lang="en-US" altLang="en-US" dirty="0" smtClean="0"/>
              <a:t> is occupied, then check the following sequence of bins: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	 </a:t>
            </a:r>
            <a:r>
              <a:rPr lang="en-US" altLang="en-US" i="1" dirty="0" smtClean="0">
                <a:latin typeface="Times New Roman" pitchFamily="18" charset="0"/>
              </a:rPr>
              <a:t>h</a:t>
            </a:r>
            <a:r>
              <a:rPr lang="en-US" altLang="en-US" dirty="0" smtClean="0">
                <a:latin typeface="Times New Roman" pitchFamily="18" charset="0"/>
              </a:rPr>
              <a:t> + 1</a:t>
            </a:r>
            <a:r>
              <a:rPr lang="en-US" altLang="en-US" baseline="30000" dirty="0" smtClean="0">
                <a:latin typeface="Times New Roman" pitchFamily="18" charset="0"/>
              </a:rPr>
              <a:t>2</a:t>
            </a:r>
            <a:r>
              <a:rPr lang="en-US" altLang="en-US" dirty="0" smtClean="0"/>
              <a:t>,  </a:t>
            </a:r>
            <a:r>
              <a:rPr lang="en-US" altLang="en-US" i="1" dirty="0" smtClean="0">
                <a:latin typeface="Times New Roman" pitchFamily="18" charset="0"/>
              </a:rPr>
              <a:t>h</a:t>
            </a:r>
            <a:r>
              <a:rPr lang="en-US" altLang="en-US" dirty="0" smtClean="0">
                <a:latin typeface="Times New Roman" pitchFamily="18" charset="0"/>
              </a:rPr>
              <a:t> + 2</a:t>
            </a:r>
            <a:r>
              <a:rPr lang="en-US" altLang="en-US" baseline="30000" dirty="0" smtClean="0">
                <a:latin typeface="Times New Roman" pitchFamily="18" charset="0"/>
              </a:rPr>
              <a:t>2</a:t>
            </a:r>
            <a:r>
              <a:rPr lang="en-US" altLang="en-US" dirty="0" smtClean="0"/>
              <a:t>,  </a:t>
            </a:r>
            <a:r>
              <a:rPr lang="en-US" altLang="en-US" i="1" dirty="0" smtClean="0">
                <a:latin typeface="Times New Roman" pitchFamily="18" charset="0"/>
              </a:rPr>
              <a:t>h</a:t>
            </a:r>
            <a:r>
              <a:rPr lang="en-US" altLang="en-US" dirty="0" smtClean="0">
                <a:latin typeface="Times New Roman" pitchFamily="18" charset="0"/>
              </a:rPr>
              <a:t> + 3</a:t>
            </a:r>
            <a:r>
              <a:rPr lang="en-US" altLang="en-US" baseline="30000" dirty="0" smtClean="0">
                <a:latin typeface="Times New Roman" pitchFamily="18" charset="0"/>
              </a:rPr>
              <a:t>2</a:t>
            </a:r>
            <a:r>
              <a:rPr lang="en-US" altLang="en-US" dirty="0" smtClean="0"/>
              <a:t>,  </a:t>
            </a:r>
            <a:r>
              <a:rPr lang="en-US" altLang="en-US" i="1" dirty="0" smtClean="0">
                <a:latin typeface="Times New Roman" pitchFamily="18" charset="0"/>
              </a:rPr>
              <a:t>h</a:t>
            </a:r>
            <a:r>
              <a:rPr lang="en-US" altLang="en-US" dirty="0" smtClean="0">
                <a:latin typeface="Times New Roman" pitchFamily="18" charset="0"/>
              </a:rPr>
              <a:t> + 4</a:t>
            </a:r>
            <a:r>
              <a:rPr lang="en-US" altLang="en-US" baseline="30000" dirty="0" smtClean="0">
                <a:latin typeface="Times New Roman" pitchFamily="18" charset="0"/>
              </a:rPr>
              <a:t>2</a:t>
            </a:r>
            <a:r>
              <a:rPr lang="en-US" altLang="en-US" dirty="0" smtClean="0"/>
              <a:t>,   </a:t>
            </a:r>
            <a:r>
              <a:rPr lang="en-US" altLang="en-US" i="1" dirty="0" smtClean="0">
                <a:latin typeface="Times New Roman" pitchFamily="18" charset="0"/>
              </a:rPr>
              <a:t>h</a:t>
            </a:r>
            <a:r>
              <a:rPr lang="en-US" altLang="en-US" dirty="0" smtClean="0">
                <a:latin typeface="Times New Roman" pitchFamily="18" charset="0"/>
              </a:rPr>
              <a:t> + 5</a:t>
            </a:r>
            <a:r>
              <a:rPr lang="en-US" altLang="en-US" baseline="30000" dirty="0" smtClean="0">
                <a:latin typeface="Times New Roman" pitchFamily="18" charset="0"/>
              </a:rPr>
              <a:t>2</a:t>
            </a:r>
            <a:r>
              <a:rPr lang="en-US" altLang="en-US" dirty="0" smtClean="0"/>
              <a:t>, ...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	 </a:t>
            </a:r>
            <a:r>
              <a:rPr lang="en-US" altLang="en-US" i="1" dirty="0" smtClean="0">
                <a:latin typeface="Times New Roman" pitchFamily="18" charset="0"/>
              </a:rPr>
              <a:t>h</a:t>
            </a:r>
            <a:r>
              <a:rPr lang="en-US" altLang="en-US" dirty="0" smtClean="0">
                <a:latin typeface="Times New Roman" pitchFamily="18" charset="0"/>
              </a:rPr>
              <a:t> + 1</a:t>
            </a:r>
            <a:r>
              <a:rPr lang="en-US" altLang="en-US" dirty="0" smtClean="0"/>
              <a:t>,   </a:t>
            </a:r>
            <a:r>
              <a:rPr lang="en-US" altLang="en-US" i="1" dirty="0" smtClean="0">
                <a:latin typeface="Times New Roman" pitchFamily="18" charset="0"/>
              </a:rPr>
              <a:t>h</a:t>
            </a:r>
            <a:r>
              <a:rPr lang="en-US" altLang="en-US" dirty="0" smtClean="0">
                <a:latin typeface="Times New Roman" pitchFamily="18" charset="0"/>
              </a:rPr>
              <a:t> + 4</a:t>
            </a:r>
            <a:r>
              <a:rPr lang="en-US" altLang="en-US" dirty="0" smtClean="0"/>
              <a:t>,   </a:t>
            </a:r>
            <a:r>
              <a:rPr lang="en-US" altLang="en-US" i="1" dirty="0" smtClean="0">
                <a:latin typeface="Times New Roman" pitchFamily="18" charset="0"/>
              </a:rPr>
              <a:t>h</a:t>
            </a:r>
            <a:r>
              <a:rPr lang="en-US" altLang="en-US" dirty="0" smtClean="0">
                <a:latin typeface="Times New Roman" pitchFamily="18" charset="0"/>
              </a:rPr>
              <a:t> + 9</a:t>
            </a:r>
            <a:r>
              <a:rPr lang="en-US" altLang="en-US" dirty="0" smtClean="0"/>
              <a:t>,    </a:t>
            </a:r>
            <a:r>
              <a:rPr lang="en-US" altLang="en-US" i="1" dirty="0" smtClean="0">
                <a:latin typeface="Times New Roman" pitchFamily="18" charset="0"/>
              </a:rPr>
              <a:t>h</a:t>
            </a:r>
            <a:r>
              <a:rPr lang="en-US" altLang="en-US" dirty="0" smtClean="0">
                <a:latin typeface="Times New Roman" pitchFamily="18" charset="0"/>
              </a:rPr>
              <a:t> + 16</a:t>
            </a:r>
            <a:r>
              <a:rPr lang="en-US" altLang="en-US" dirty="0" smtClean="0"/>
              <a:t>,  </a:t>
            </a:r>
            <a:r>
              <a:rPr lang="en-US" altLang="en-US" i="1" dirty="0" smtClean="0">
                <a:latin typeface="Times New Roman" pitchFamily="18" charset="0"/>
              </a:rPr>
              <a:t>h</a:t>
            </a:r>
            <a:r>
              <a:rPr lang="en-US" altLang="en-US" dirty="0" smtClean="0">
                <a:latin typeface="Times New Roman" pitchFamily="18" charset="0"/>
              </a:rPr>
              <a:t> + 25</a:t>
            </a:r>
            <a:r>
              <a:rPr lang="en-US" altLang="en-US" dirty="0" smtClean="0"/>
              <a:t>,</a:t>
            </a:r>
            <a:r>
              <a:rPr lang="en-US" altLang="en-US" dirty="0" smtClean="0"/>
              <a:t> …</a:t>
            </a:r>
          </a:p>
          <a:p>
            <a:pPr marL="360363" indent="-360363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For example, with </a:t>
            </a:r>
            <a:r>
              <a:rPr lang="en-US" altLang="en-US" i="1" dirty="0" smtClean="0">
                <a:latin typeface="Times New Roman" pitchFamily="18" charset="0"/>
              </a:rPr>
              <a:t>M</a:t>
            </a:r>
            <a:r>
              <a:rPr lang="en-US" altLang="en-US" dirty="0" smtClean="0">
                <a:latin typeface="Times New Roman" pitchFamily="18" charset="0"/>
              </a:rPr>
              <a:t> = 17</a:t>
            </a:r>
            <a:r>
              <a:rPr lang="en-US" altLang="en-US" dirty="0" smtClean="0"/>
              <a:t>:</a:t>
            </a:r>
          </a:p>
        </p:txBody>
      </p:sp>
      <p:pic>
        <p:nvPicPr>
          <p:cNvPr id="5124" name="Picture 4" descr="h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300663"/>
            <a:ext cx="438943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66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Quadratic Probing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363" indent="-360363" eaLnBrk="1" hangingPunct="1">
              <a:buNone/>
            </a:pPr>
            <a:r>
              <a:rPr lang="en-US" altLang="en-US" dirty="0" smtClean="0"/>
              <a:t>	If one of </a:t>
            </a:r>
            <a:r>
              <a:rPr lang="en-US" altLang="en-US" i="1" dirty="0" smtClean="0">
                <a:latin typeface="Times New Roman" pitchFamily="18" charset="0"/>
              </a:rPr>
              <a:t>h</a:t>
            </a:r>
            <a:r>
              <a:rPr lang="en-US" altLang="en-US" dirty="0" smtClean="0">
                <a:latin typeface="Times New Roman" pitchFamily="18" charset="0"/>
              </a:rPr>
              <a:t> + </a:t>
            </a:r>
            <a:r>
              <a:rPr lang="en-US" altLang="en-US" i="1" dirty="0" smtClean="0">
                <a:latin typeface="Times New Roman" pitchFamily="18" charset="0"/>
              </a:rPr>
              <a:t>i</a:t>
            </a:r>
            <a:r>
              <a:rPr lang="en-US" altLang="en-US" baseline="30000" dirty="0" smtClean="0">
                <a:latin typeface="Times New Roman" pitchFamily="18" charset="0"/>
              </a:rPr>
              <a:t>2</a:t>
            </a:r>
            <a:r>
              <a:rPr lang="en-US" altLang="en-US" dirty="0" smtClean="0"/>
              <a:t> falls into a cluster, this does not imply the next one</a:t>
            </a:r>
            <a:r>
              <a:rPr lang="en-US" altLang="en-US" dirty="0" smtClean="0"/>
              <a:t> to map into position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will</a:t>
            </a:r>
            <a:endParaRPr lang="en-US" altLang="en-US" dirty="0" smtClean="0"/>
          </a:p>
        </p:txBody>
      </p:sp>
      <p:pic>
        <p:nvPicPr>
          <p:cNvPr id="6148" name="Picture 6" descr="h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924175"/>
            <a:ext cx="374332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23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Quadratic Probing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363" indent="-360363" eaLnBrk="1" hangingPunct="1">
              <a:buNone/>
            </a:pPr>
            <a:r>
              <a:rPr lang="en-US" altLang="en-US" dirty="0" smtClean="0"/>
              <a:t>	For example, suppose an element was to be inserted in bin </a:t>
            </a:r>
            <a:r>
              <a:rPr lang="en-US" altLang="en-US" dirty="0" smtClean="0">
                <a:latin typeface="Times New Roman" pitchFamily="18" charset="0"/>
              </a:rPr>
              <a:t>23</a:t>
            </a:r>
            <a:r>
              <a:rPr lang="en-US" altLang="en-US" dirty="0" smtClean="0"/>
              <a:t> in a hash table with 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</a:rPr>
              <a:t>31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bins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marL="360363" indent="-360363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The sequence in which the bins would be checked is: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  </a:t>
            </a:r>
            <a:r>
              <a:rPr lang="en-US" altLang="en-US" sz="2200" dirty="0" smtClean="0">
                <a:latin typeface="Times New Roman" pitchFamily="18" charset="0"/>
              </a:rPr>
              <a:t>23, 24, 27, 1, 8, 17, 28, 10, 25, 11, 30, 20, 12, 6, 2, 0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53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Quadratic Probing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363" indent="-360363" eaLnBrk="1" hangingPunct="1">
              <a:buNone/>
            </a:pPr>
            <a:r>
              <a:rPr lang="en-US" altLang="en-US" dirty="0" smtClean="0"/>
              <a:t>	Even if two bins are initially close, the sequence in which subsequent bins are checked varies greatly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marL="360363" indent="-360363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Again, with </a:t>
            </a:r>
            <a:r>
              <a:rPr lang="en-US" altLang="en-US" dirty="0" smtClean="0">
                <a:latin typeface="Times New Roman" pitchFamily="18" charset="0"/>
              </a:rPr>
              <a:t>M = 31</a:t>
            </a:r>
            <a:r>
              <a:rPr lang="en-US" altLang="en-US" dirty="0" smtClean="0"/>
              <a:t> bins, compare the first 16 bins which are checked starting with 22 and 23: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22  22, </a:t>
            </a:r>
            <a:r>
              <a:rPr lang="en-US" altLang="en-US" sz="20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26,  </a:t>
            </a:r>
            <a:r>
              <a:rPr lang="en-US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7, 16, 27,   9, 24, 10, 29, 19, </a:t>
            </a:r>
            <a:r>
              <a:rPr lang="en-US" altLang="en-US" sz="2000" b="1" dirty="0" smtClean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5,   </a:t>
            </a:r>
            <a:r>
              <a:rPr lang="en-US" altLang="en-US" sz="2000" b="1" dirty="0" smtClean="0">
                <a:solidFill>
                  <a:srgbClr val="42E5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23  </a:t>
            </a:r>
            <a:r>
              <a:rPr lang="en-US" altLang="en-US" sz="20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24, 27,  </a:t>
            </a:r>
            <a:r>
              <a:rPr lang="en-US" altLang="en-US" sz="2000" b="1" dirty="0" smtClean="0">
                <a:solidFill>
                  <a:srgbClr val="42E5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8, 17, 28, 10, 25, </a:t>
            </a:r>
            <a:r>
              <a:rPr lang="en-US" altLang="en-US" sz="2000" b="1" dirty="0" smtClean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20, 12,   6,   2,   </a:t>
            </a:r>
            <a:r>
              <a:rPr lang="en-US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558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Quadratic Probing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60363" indent="-360363" eaLnBrk="1" hangingPunct="1">
              <a:buNone/>
            </a:pPr>
            <a:r>
              <a:rPr lang="en-US" altLang="en-US" dirty="0" smtClean="0"/>
              <a:t>	Thus, quadratic probing solves the problem of primary clustering</a:t>
            </a:r>
          </a:p>
          <a:p>
            <a:pPr marL="360363" indent="-360363" eaLnBrk="1" hangingPunct="1">
              <a:buNone/>
            </a:pPr>
            <a:endParaRPr lang="en-US" altLang="en-US" dirty="0" smtClean="0"/>
          </a:p>
          <a:p>
            <a:pPr marL="360363" indent="-360363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Unfortunately, there is a second problem which must be dealt with</a:t>
            </a:r>
          </a:p>
          <a:p>
            <a:pPr lvl="1" eaLnBrk="1" hangingPunct="1"/>
            <a:r>
              <a:rPr lang="en-US" altLang="en-US" dirty="0" smtClean="0"/>
              <a:t>Suppose we have </a:t>
            </a:r>
            <a:r>
              <a:rPr lang="en-US" altLang="en-US" dirty="0" smtClean="0">
                <a:latin typeface="Times New Roman" pitchFamily="18" charset="0"/>
              </a:rPr>
              <a:t>M = 8</a:t>
            </a:r>
            <a:r>
              <a:rPr lang="en-US" altLang="en-US" dirty="0" smtClean="0"/>
              <a:t> bins: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		</a:t>
            </a:r>
            <a:r>
              <a:rPr lang="en-US" altLang="en-US" dirty="0" smtClean="0">
                <a:latin typeface="Times New Roman" pitchFamily="18" charset="0"/>
              </a:rPr>
              <a:t>1</a:t>
            </a:r>
            <a:r>
              <a:rPr lang="en-US" altLang="en-US" baseline="30000" dirty="0" smtClean="0">
                <a:latin typeface="Times New Roman" pitchFamily="18" charset="0"/>
              </a:rPr>
              <a:t>2</a:t>
            </a:r>
            <a:r>
              <a:rPr lang="en-US" altLang="en-US" dirty="0" smtClean="0">
                <a:latin typeface="Times New Roman" pitchFamily="18" charset="0"/>
              </a:rPr>
              <a:t> ≡ 1, 2</a:t>
            </a:r>
            <a:r>
              <a:rPr lang="en-US" altLang="en-US" baseline="30000" dirty="0" smtClean="0">
                <a:latin typeface="Times New Roman" pitchFamily="18" charset="0"/>
              </a:rPr>
              <a:t>2</a:t>
            </a:r>
            <a:r>
              <a:rPr lang="en-US" altLang="en-US" dirty="0" smtClean="0">
                <a:latin typeface="Times New Roman" pitchFamily="18" charset="0"/>
              </a:rPr>
              <a:t> ≡ 4, 3</a:t>
            </a:r>
            <a:r>
              <a:rPr lang="en-US" altLang="en-US" baseline="30000" dirty="0" smtClean="0">
                <a:latin typeface="Times New Roman" pitchFamily="18" charset="0"/>
              </a:rPr>
              <a:t>2</a:t>
            </a:r>
            <a:r>
              <a:rPr lang="en-US" altLang="en-US" dirty="0" smtClean="0">
                <a:latin typeface="Times New Roman" pitchFamily="18" charset="0"/>
              </a:rPr>
              <a:t> ≡ 1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In this case, we are checking bin </a:t>
            </a:r>
            <a:r>
              <a:rPr lang="en-US" altLang="en-US" i="1" dirty="0" smtClean="0">
                <a:latin typeface="Times New Roman" pitchFamily="18" charset="0"/>
              </a:rPr>
              <a:t>h</a:t>
            </a:r>
            <a:r>
              <a:rPr lang="en-US" altLang="en-US" dirty="0" smtClean="0">
                <a:latin typeface="Times New Roman" pitchFamily="18" charset="0"/>
              </a:rPr>
              <a:t> + 1</a:t>
            </a:r>
            <a:r>
              <a:rPr lang="en-US" altLang="en-US" dirty="0" smtClean="0"/>
              <a:t> twice having checked only one other bin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24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Quadratic Probing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60363" indent="-360363" eaLnBrk="1" hangingPunct="1">
              <a:buNone/>
            </a:pPr>
            <a:r>
              <a:rPr lang="en-US" altLang="en-US" dirty="0" smtClean="0"/>
              <a:t>	Unfortunately, there is no guarantee that</a:t>
            </a:r>
          </a:p>
          <a:p>
            <a:pPr eaLnBrk="1" hangingPunct="1">
              <a:buFontTx/>
              <a:buNone/>
            </a:pPr>
            <a:r>
              <a:rPr lang="en-US" altLang="en-US" b="1" dirty="0" smtClean="0">
                <a:latin typeface="Courier New" pitchFamily="49" charset="0"/>
              </a:rPr>
              <a:t>				  </a:t>
            </a:r>
            <a:r>
              <a:rPr lang="en-US" altLang="en-US" i="1" dirty="0" smtClean="0">
                <a:latin typeface="Times New Roman" pitchFamily="18" charset="0"/>
              </a:rPr>
              <a:t>h</a:t>
            </a:r>
            <a:r>
              <a:rPr lang="en-US" altLang="en-US" dirty="0" smtClean="0">
                <a:latin typeface="Times New Roman" pitchFamily="18" charset="0"/>
              </a:rPr>
              <a:t> + </a:t>
            </a:r>
            <a:r>
              <a:rPr lang="en-US" altLang="en-US" i="1" dirty="0" smtClean="0">
                <a:latin typeface="Times New Roman" pitchFamily="18" charset="0"/>
              </a:rPr>
              <a:t>i</a:t>
            </a:r>
            <a:r>
              <a:rPr lang="en-US" altLang="en-US" baseline="30000" dirty="0" smtClean="0">
                <a:latin typeface="Times New Roman" pitchFamily="18" charset="0"/>
              </a:rPr>
              <a:t>2</a:t>
            </a:r>
            <a:r>
              <a:rPr lang="en-US" altLang="en-US" dirty="0" smtClean="0">
                <a:latin typeface="Times New Roman" pitchFamily="18" charset="0"/>
              </a:rPr>
              <a:t> mod </a:t>
            </a:r>
            <a:r>
              <a:rPr lang="en-US" altLang="en-US" i="1" dirty="0" smtClean="0">
                <a:latin typeface="Times New Roman" pitchFamily="18" charset="0"/>
              </a:rPr>
              <a:t>M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will cycle through </a:t>
            </a:r>
            <a:r>
              <a:rPr lang="en-US" altLang="en-US" dirty="0" smtClean="0">
                <a:latin typeface="Times New Roman" pitchFamily="18" charset="0"/>
              </a:rPr>
              <a:t>0, 1, ..., </a:t>
            </a:r>
            <a:r>
              <a:rPr lang="en-US" altLang="en-US" i="1" dirty="0" smtClean="0">
                <a:latin typeface="Times New Roman" pitchFamily="18" charset="0"/>
              </a:rPr>
              <a:t>M</a:t>
            </a:r>
            <a:r>
              <a:rPr lang="en-US" altLang="en-US" dirty="0" smtClean="0">
                <a:latin typeface="Times New Roman" pitchFamily="18" charset="0"/>
              </a:rPr>
              <a:t> – 1</a:t>
            </a:r>
            <a:endParaRPr lang="en-US" altLang="en-US" dirty="0" smtClean="0">
              <a:latin typeface="Times New Roman" pitchFamily="18" charset="0"/>
            </a:endParaRPr>
          </a:p>
          <a:p>
            <a:pPr marL="360363" indent="-360363" eaLnBrk="1" hangingPunct="1">
              <a:buNone/>
            </a:pPr>
            <a:endParaRPr lang="en-US" altLang="en-US" dirty="0" smtClean="0"/>
          </a:p>
          <a:p>
            <a:pPr marL="360363" indent="-360363" eaLnBrk="1" hangingPunct="1">
              <a:buNone/>
            </a:pPr>
            <a:r>
              <a:rPr lang="en-US" altLang="en-US" dirty="0" smtClean="0"/>
              <a:t>What if :</a:t>
            </a:r>
          </a:p>
          <a:p>
            <a:pPr lvl="1" eaLnBrk="1" hangingPunct="1"/>
            <a:r>
              <a:rPr lang="en-US" altLang="en-US" dirty="0" smtClean="0"/>
              <a:t>Require that </a:t>
            </a:r>
            <a:r>
              <a:rPr lang="en-US" altLang="en-US" i="1" dirty="0" smtClean="0">
                <a:latin typeface="Times New Roman" pitchFamily="18" charset="0"/>
              </a:rPr>
              <a:t>M</a:t>
            </a:r>
            <a:r>
              <a:rPr lang="en-US" altLang="en-US" dirty="0" smtClean="0"/>
              <a:t> be prime</a:t>
            </a:r>
          </a:p>
          <a:p>
            <a:pPr lvl="1" eaLnBrk="1" hangingPunct="1"/>
            <a:r>
              <a:rPr lang="en-US" altLang="en-US" dirty="0" smtClean="0"/>
              <a:t>In this case, </a:t>
            </a:r>
            <a:r>
              <a:rPr lang="en-US" altLang="en-US" i="1" dirty="0" smtClean="0">
                <a:latin typeface="Times New Roman" pitchFamily="18" charset="0"/>
              </a:rPr>
              <a:t>h</a:t>
            </a:r>
            <a:r>
              <a:rPr lang="en-US" altLang="en-US" dirty="0" smtClean="0">
                <a:latin typeface="Times New Roman" pitchFamily="18" charset="0"/>
              </a:rPr>
              <a:t> + </a:t>
            </a:r>
            <a:r>
              <a:rPr lang="en-US" altLang="en-US" i="1" dirty="0" smtClean="0">
                <a:latin typeface="Times New Roman" pitchFamily="18" charset="0"/>
              </a:rPr>
              <a:t>i</a:t>
            </a:r>
            <a:r>
              <a:rPr lang="en-US" altLang="en-US" baseline="30000" dirty="0" smtClean="0">
                <a:latin typeface="Times New Roman" pitchFamily="18" charset="0"/>
              </a:rPr>
              <a:t>2</a:t>
            </a:r>
            <a:r>
              <a:rPr lang="en-US" altLang="en-US" dirty="0" smtClean="0">
                <a:latin typeface="Times New Roman" pitchFamily="18" charset="0"/>
              </a:rPr>
              <a:t> mod </a:t>
            </a:r>
            <a:r>
              <a:rPr lang="en-US" altLang="en-US" i="1" dirty="0" smtClean="0">
                <a:latin typeface="Times New Roman" pitchFamily="18" charset="0"/>
              </a:rPr>
              <a:t>M</a:t>
            </a:r>
            <a:r>
              <a:rPr lang="en-US" altLang="en-US" dirty="0" smtClean="0"/>
              <a:t> for </a:t>
            </a:r>
            <a:r>
              <a:rPr lang="en-US" altLang="en-US" i="1" dirty="0" err="1" smtClean="0">
                <a:latin typeface="Times New Roman" pitchFamily="18" charset="0"/>
              </a:rPr>
              <a:t>i</a:t>
            </a:r>
            <a:r>
              <a:rPr lang="en-US" altLang="en-US" dirty="0" smtClean="0">
                <a:latin typeface="Times New Roman" pitchFamily="18" charset="0"/>
              </a:rPr>
              <a:t> = 0, ..., (</a:t>
            </a:r>
            <a:r>
              <a:rPr lang="en-US" altLang="en-US" i="1" dirty="0" smtClean="0">
                <a:latin typeface="Times New Roman" pitchFamily="18" charset="0"/>
              </a:rPr>
              <a:t>M</a:t>
            </a:r>
            <a:r>
              <a:rPr lang="en-US" altLang="en-US" dirty="0" smtClean="0">
                <a:latin typeface="Times New Roman" pitchFamily="18" charset="0"/>
              </a:rPr>
              <a:t> – 1)/2</a:t>
            </a:r>
            <a:r>
              <a:rPr lang="en-US" altLang="en-US" dirty="0" smtClean="0"/>
              <a:t> will cycle through exactly (</a:t>
            </a:r>
            <a:r>
              <a:rPr lang="en-US" altLang="en-US" i="1" dirty="0" smtClean="0">
                <a:latin typeface="Times New Roman" pitchFamily="18" charset="0"/>
              </a:rPr>
              <a:t>M</a:t>
            </a:r>
            <a:r>
              <a:rPr lang="en-US" altLang="en-US" dirty="0" smtClean="0">
                <a:latin typeface="Times New Roman" pitchFamily="18" charset="0"/>
              </a:rPr>
              <a:t> + 1)/2</a:t>
            </a:r>
            <a:r>
              <a:rPr lang="en-US" altLang="en-US" dirty="0" smtClean="0"/>
              <a:t> values before repeating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67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094-2F66-1648-BEC6-2980EBDC34D2}" type="slidenum">
              <a:rPr lang="en-US"/>
              <a:pPr/>
              <a:t>9</a:t>
            </a:fld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Hashing Schemes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want to store N items in a table of size M, at a location computed from the key K </a:t>
            </a:r>
            <a:r>
              <a:rPr lang="en-US">
                <a:solidFill>
                  <a:srgbClr val="FF0000"/>
                </a:solidFill>
              </a:rPr>
              <a:t>(which may not be numeric!)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Hash function</a:t>
            </a:r>
          </a:p>
          <a:p>
            <a:pPr lvl="1">
              <a:lnSpc>
                <a:spcPct val="90000"/>
              </a:lnSpc>
            </a:pPr>
            <a:r>
              <a:rPr lang="en-US"/>
              <a:t>Method for computing table index from key</a:t>
            </a:r>
          </a:p>
          <a:p>
            <a:pPr>
              <a:lnSpc>
                <a:spcPct val="90000"/>
              </a:lnSpc>
            </a:pPr>
            <a:r>
              <a:rPr lang="en-US"/>
              <a:t>Need of a</a:t>
            </a:r>
            <a:r>
              <a:rPr lang="en-US">
                <a:solidFill>
                  <a:schemeClr val="accent2"/>
                </a:solidFill>
              </a:rPr>
              <a:t> collision resolution strategy</a:t>
            </a:r>
          </a:p>
          <a:p>
            <a:pPr lvl="1">
              <a:lnSpc>
                <a:spcPct val="90000"/>
              </a:lnSpc>
            </a:pPr>
            <a:r>
              <a:rPr lang="en-US"/>
              <a:t>How to handle two keys that hash to the same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Quadratic Probing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363" indent="-360363" eaLnBrk="1" hangingPunct="1">
              <a:buNone/>
            </a:pPr>
            <a:r>
              <a:rPr lang="en-US" altLang="en-US" dirty="0" smtClean="0"/>
              <a:t>	Example</a:t>
            </a:r>
          </a:p>
          <a:p>
            <a:pPr marL="360363" indent="-360363" eaLnBrk="1" hangingPunct="1">
              <a:buNone/>
            </a:pPr>
            <a:r>
              <a:rPr lang="en-US" altLang="en-US" dirty="0">
                <a:latin typeface="Times New Roman" pitchFamily="18" charset="0"/>
              </a:rPr>
              <a:t>	</a:t>
            </a:r>
            <a:r>
              <a:rPr lang="en-US" altLang="en-US" dirty="0" smtClean="0">
                <a:latin typeface="Times New Roman" pitchFamily="18" charset="0"/>
              </a:rPr>
              <a:t>	</a:t>
            </a:r>
            <a:r>
              <a:rPr lang="en-US" altLang="en-US" i="1" dirty="0" smtClean="0">
                <a:latin typeface="Times New Roman" pitchFamily="18" charset="0"/>
              </a:rPr>
              <a:t>M</a:t>
            </a:r>
            <a:r>
              <a:rPr lang="en-US" altLang="en-US" dirty="0" smtClean="0">
                <a:latin typeface="Times New Roman" pitchFamily="18" charset="0"/>
              </a:rPr>
              <a:t> = 11</a:t>
            </a:r>
            <a:r>
              <a:rPr lang="en-US" altLang="en-US" dirty="0" smtClean="0"/>
              <a:t>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</a:rPr>
              <a:t>			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en-US" sz="2000" dirty="0" smtClean="0">
                <a:latin typeface="Times New Roman" pitchFamily="18" charset="0"/>
              </a:rPr>
              <a:t>,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en-US" sz="2000" dirty="0" smtClean="0">
                <a:latin typeface="Times New Roman" pitchFamily="18" charset="0"/>
              </a:rPr>
              <a:t>,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altLang="en-US" sz="2000" dirty="0" smtClean="0">
                <a:latin typeface="Times New Roman" pitchFamily="18" charset="0"/>
              </a:rPr>
              <a:t>,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lang="en-US" altLang="en-US" sz="2000" dirty="0" smtClean="0">
                <a:latin typeface="Times New Roman" pitchFamily="18" charset="0"/>
              </a:rPr>
              <a:t>, 16 ≡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 altLang="en-US" sz="2000" dirty="0" smtClean="0">
                <a:latin typeface="Times New Roman" pitchFamily="18" charset="0"/>
              </a:rPr>
              <a:t>, 25 ≡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altLang="en-US" sz="2000" dirty="0" smtClean="0">
                <a:latin typeface="Times New Roman" pitchFamily="18" charset="0"/>
              </a:rPr>
              <a:t>, 36 ≡ 3</a:t>
            </a:r>
            <a:r>
              <a:rPr lang="en-US" altLang="en-US" sz="20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		</a:t>
            </a:r>
            <a:r>
              <a:rPr lang="en-US" altLang="en-US" i="1" dirty="0" smtClean="0">
                <a:latin typeface="Times New Roman" pitchFamily="18" charset="0"/>
              </a:rPr>
              <a:t>M</a:t>
            </a:r>
            <a:r>
              <a:rPr lang="en-US" altLang="en-US" dirty="0" smtClean="0">
                <a:latin typeface="Times New Roman" pitchFamily="18" charset="0"/>
              </a:rPr>
              <a:t> = 13</a:t>
            </a:r>
            <a:r>
              <a:rPr lang="en-US" altLang="en-US" dirty="0" smtClean="0"/>
              <a:t>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</a:rPr>
              <a:t>			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en-US" sz="2000" dirty="0" smtClean="0">
                <a:latin typeface="Times New Roman" pitchFamily="18" charset="0"/>
              </a:rPr>
              <a:t>,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en-US" sz="2000" dirty="0" smtClean="0">
                <a:latin typeface="Times New Roman" pitchFamily="18" charset="0"/>
              </a:rPr>
              <a:t>,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altLang="en-US" sz="2000" dirty="0" smtClean="0">
                <a:latin typeface="Times New Roman" pitchFamily="18" charset="0"/>
              </a:rPr>
              <a:t>,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lang="en-US" altLang="en-US" sz="2000" dirty="0" smtClean="0">
                <a:latin typeface="Times New Roman" pitchFamily="18" charset="0"/>
              </a:rPr>
              <a:t>, 16 ≡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altLang="en-US" sz="2000" dirty="0" smtClean="0">
                <a:latin typeface="Times New Roman" pitchFamily="18" charset="0"/>
              </a:rPr>
              <a:t>, 25 ≡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12</a:t>
            </a:r>
            <a:r>
              <a:rPr lang="en-US" altLang="en-US" sz="2000" dirty="0" smtClean="0">
                <a:latin typeface="Times New Roman" pitchFamily="18" charset="0"/>
              </a:rPr>
              <a:t>, 36 ≡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10</a:t>
            </a:r>
            <a:r>
              <a:rPr lang="en-US" altLang="en-US" sz="2000" dirty="0" smtClean="0">
                <a:latin typeface="Times New Roman" pitchFamily="18" charset="0"/>
              </a:rPr>
              <a:t>, 49 ≡ 10</a:t>
            </a:r>
            <a:r>
              <a:rPr lang="en-US" altLang="en-US" sz="2000" dirty="0" smtClean="0"/>
              <a:t> 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	</a:t>
            </a:r>
            <a:r>
              <a:rPr lang="en-US" altLang="en-US" i="1" dirty="0" smtClean="0">
                <a:latin typeface="Times New Roman" pitchFamily="18" charset="0"/>
              </a:rPr>
              <a:t>M</a:t>
            </a:r>
            <a:r>
              <a:rPr lang="en-US" altLang="en-US" dirty="0" smtClean="0">
                <a:latin typeface="Times New Roman" pitchFamily="18" charset="0"/>
              </a:rPr>
              <a:t> = 17</a:t>
            </a:r>
            <a:r>
              <a:rPr lang="en-US" altLang="en-US" dirty="0" smtClean="0"/>
              <a:t>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</a:rPr>
              <a:t>			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en-US" sz="2000" dirty="0" smtClean="0">
                <a:latin typeface="Times New Roman" pitchFamily="18" charset="0"/>
              </a:rPr>
              <a:t>,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en-US" sz="2000" dirty="0" smtClean="0">
                <a:latin typeface="Times New Roman" pitchFamily="18" charset="0"/>
              </a:rPr>
              <a:t>,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altLang="en-US" sz="2000" dirty="0" smtClean="0">
                <a:latin typeface="Times New Roman" pitchFamily="18" charset="0"/>
              </a:rPr>
              <a:t>,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lang="en-US" altLang="en-US" sz="2000" dirty="0" smtClean="0">
                <a:latin typeface="Times New Roman" pitchFamily="18" charset="0"/>
              </a:rPr>
              <a:t>,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16</a:t>
            </a:r>
            <a:r>
              <a:rPr lang="en-US" altLang="en-US" sz="2000" dirty="0" smtClean="0">
                <a:latin typeface="Times New Roman" pitchFamily="18" charset="0"/>
              </a:rPr>
              <a:t>, 25 ≡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8</a:t>
            </a:r>
            <a:r>
              <a:rPr lang="en-US" altLang="en-US" sz="2000" dirty="0" smtClean="0">
                <a:latin typeface="Times New Roman" pitchFamily="18" charset="0"/>
              </a:rPr>
              <a:t>, 36 ≡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2000" dirty="0" smtClean="0">
                <a:latin typeface="Times New Roman" pitchFamily="18" charset="0"/>
              </a:rPr>
              <a:t>, 49 ≡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15</a:t>
            </a:r>
            <a:r>
              <a:rPr lang="en-US" altLang="en-US" sz="2000" dirty="0" smtClean="0">
                <a:latin typeface="Times New Roman" pitchFamily="18" charset="0"/>
              </a:rPr>
              <a:t>, 64 ≡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13</a:t>
            </a:r>
            <a:r>
              <a:rPr lang="en-US" altLang="en-US" sz="2000" dirty="0" smtClean="0">
                <a:latin typeface="Times New Roman" pitchFamily="18" charset="0"/>
              </a:rPr>
              <a:t>, 81 ≡ 13</a:t>
            </a:r>
          </a:p>
          <a:p>
            <a:pPr lvl="1" eaLnBrk="1" hangingPunct="1">
              <a:buFontTx/>
              <a:buNone/>
            </a:pPr>
            <a:endParaRPr lang="en-US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157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Quadratic Probing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363" indent="-360363" eaLnBrk="1" hangingPunct="1">
              <a:buNone/>
            </a:pPr>
            <a:r>
              <a:rPr lang="en-US" altLang="en-US" dirty="0" smtClean="0"/>
              <a:t>	Thus, quadratic probing avoids primary clustering</a:t>
            </a:r>
          </a:p>
          <a:p>
            <a:pPr lvl="1" eaLnBrk="1" hangingPunct="1"/>
            <a:r>
              <a:rPr lang="en-US" altLang="en-US" dirty="0" smtClean="0"/>
              <a:t>Unfortunately, we are not guaranteed that we will use all the bins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marL="360363" indent="-360363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In practice, if the hash function is reasonable, this is not a significant </a:t>
            </a:r>
            <a:r>
              <a:rPr lang="en-US" altLang="en-US" dirty="0" smtClean="0"/>
              <a:t>problem</a:t>
            </a:r>
            <a:endParaRPr lang="en-US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0646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Secondary Clustering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60363" indent="-360363" eaLnBrk="1" hangingPunct="1">
              <a:buNone/>
            </a:pPr>
            <a:r>
              <a:rPr lang="en-US" altLang="en-US" dirty="0" smtClean="0"/>
              <a:t>	The phenomenon of primary clustering does not occur with quadratic probing</a:t>
            </a:r>
          </a:p>
          <a:p>
            <a:pPr marL="360363" indent="-360363" eaLnBrk="1" hangingPunct="1">
              <a:buNone/>
            </a:pPr>
            <a:endParaRPr lang="en-US" altLang="en-US" dirty="0" smtClean="0"/>
          </a:p>
          <a:p>
            <a:pPr marL="360363" indent="-360363" eaLnBrk="1" hangingPunct="1">
              <a:buNone/>
            </a:pPr>
            <a:r>
              <a:rPr lang="en-US" altLang="en-US" dirty="0" smtClean="0"/>
              <a:t>	However, if multiple items all hash to the same initial bin, the same sequence of numbers will be followed</a:t>
            </a:r>
          </a:p>
          <a:p>
            <a:pPr lvl="1" eaLnBrk="1" hangingPunct="1"/>
            <a:r>
              <a:rPr lang="en-US" altLang="en-US" dirty="0" smtClean="0"/>
              <a:t>This is termed </a:t>
            </a:r>
            <a:r>
              <a:rPr lang="en-US" altLang="en-US" i="1" dirty="0" smtClean="0"/>
              <a:t>secondary clustering</a:t>
            </a:r>
          </a:p>
          <a:p>
            <a:pPr lvl="1" eaLnBrk="1" hangingPunct="1"/>
            <a:r>
              <a:rPr lang="en-US" altLang="en-US" dirty="0" smtClean="0"/>
              <a:t>The effect is less significant than that of primary clustering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84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Secondary Clustering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363" indent="-360363" eaLnBrk="1" hangingPunct="1">
              <a:buNone/>
            </a:pPr>
            <a:r>
              <a:rPr lang="en-US" altLang="en-US" dirty="0" smtClean="0"/>
              <a:t>	Secondary clustering may be a problem if the hash function does not produce an even distribution of entries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marL="360363" indent="-360363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One solution to secondary is double hashing:  associating with each element an initial bin (defined by one hash function) and a skip (defined by a second hash function)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37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Quadratic Probing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363" indent="-360363" eaLnBrk="1" hangingPunct="1">
              <a:buNone/>
            </a:pPr>
            <a:r>
              <a:rPr lang="en-US" altLang="en-US" dirty="0" smtClean="0"/>
              <a:t>	For example, with a hash table with </a:t>
            </a:r>
            <a:r>
              <a:rPr lang="en-US" altLang="en-US" dirty="0" smtClean="0">
                <a:latin typeface="Times New Roman" pitchFamily="18" charset="0"/>
              </a:rPr>
              <a:t>M = 19</a:t>
            </a:r>
            <a:r>
              <a:rPr lang="en-US" altLang="en-US" dirty="0" smtClean="0"/>
              <a:t>  using quadratic probing, insert the following random 3-digit numbers: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		     086, 198, 466, 709, 973, 981, 374,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		     766, 473, 342, 191, 393, 300, 011,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itchFamily="18" charset="0"/>
              </a:rPr>
              <a:t>		     538, 913, 220, 844, 565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using the number modulo </a:t>
            </a:r>
            <a:r>
              <a:rPr lang="en-US" altLang="en-US" dirty="0" smtClean="0">
                <a:latin typeface="Times New Roman" pitchFamily="18" charset="0"/>
              </a:rPr>
              <a:t>19</a:t>
            </a:r>
            <a:r>
              <a:rPr lang="en-US" altLang="en-US" dirty="0" smtClean="0"/>
              <a:t> to be the initial bin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6611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Quadratic Probing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60363" indent="-360363" eaLnBrk="1" hangingPunct="1">
              <a:buNone/>
            </a:pPr>
            <a:r>
              <a:rPr lang="pt-BR" altLang="en-US" dirty="0" smtClean="0"/>
              <a:t>	The first two fall into their correct bin: </a:t>
            </a:r>
          </a:p>
          <a:p>
            <a:pPr algn="ctr" eaLnBrk="1" hangingPunct="1">
              <a:buFontTx/>
              <a:buNone/>
            </a:pPr>
            <a:r>
              <a:rPr lang="pt-BR" altLang="en-US" dirty="0" smtClean="0">
                <a:latin typeface="Times New Roman" pitchFamily="18" charset="0"/>
              </a:rPr>
              <a:t>086 </a:t>
            </a:r>
            <a:r>
              <a:rPr lang="en-US" altLang="en-US" dirty="0" smtClean="0">
                <a:latin typeface="Times New Roman" pitchFamily="18" charset="0"/>
              </a:rPr>
              <a:t>→ </a:t>
            </a:r>
            <a:r>
              <a:rPr lang="pt-BR" altLang="en-US" dirty="0" smtClean="0">
                <a:latin typeface="Times New Roman" pitchFamily="18" charset="0"/>
              </a:rPr>
              <a:t>10, 198 </a:t>
            </a:r>
            <a:r>
              <a:rPr lang="en-US" altLang="en-US" dirty="0" smtClean="0">
                <a:latin typeface="Times New Roman" pitchFamily="18" charset="0"/>
              </a:rPr>
              <a:t>→ </a:t>
            </a:r>
            <a:r>
              <a:rPr lang="pt-BR" altLang="en-US" dirty="0" smtClean="0">
                <a:latin typeface="Times New Roman" pitchFamily="18" charset="0"/>
              </a:rPr>
              <a:t>8</a:t>
            </a:r>
          </a:p>
          <a:p>
            <a:pPr marL="360363" indent="-360363" eaLnBrk="1" hangingPunct="1">
              <a:buNone/>
            </a:pPr>
            <a:r>
              <a:rPr lang="pt-BR" altLang="en-US" dirty="0" smtClean="0"/>
              <a:t>	The next already causes a collision:</a:t>
            </a:r>
          </a:p>
          <a:p>
            <a:pPr algn="ctr" eaLnBrk="1" hangingPunct="1">
              <a:buFontTx/>
              <a:buNone/>
            </a:pPr>
            <a:r>
              <a:rPr lang="pt-BR" altLang="en-US" dirty="0" smtClean="0">
                <a:latin typeface="Times New Roman" pitchFamily="18" charset="0"/>
              </a:rPr>
              <a:t>466 </a:t>
            </a:r>
            <a:r>
              <a:rPr lang="en-US" altLang="en-US" dirty="0" smtClean="0">
                <a:latin typeface="Times New Roman" pitchFamily="18" charset="0"/>
              </a:rPr>
              <a:t>→ </a:t>
            </a:r>
            <a:r>
              <a:rPr lang="pt-BR" altLang="en-US" dirty="0" smtClean="0">
                <a:latin typeface="Times New Roman" pitchFamily="18" charset="0"/>
              </a:rPr>
              <a:t>10 </a:t>
            </a:r>
            <a:r>
              <a:rPr lang="en-US" altLang="en-US" dirty="0" smtClean="0">
                <a:latin typeface="Times New Roman" pitchFamily="18" charset="0"/>
              </a:rPr>
              <a:t>→ </a:t>
            </a:r>
            <a:r>
              <a:rPr lang="pt-BR" altLang="en-US" dirty="0" smtClean="0">
                <a:latin typeface="Times New Roman" pitchFamily="18" charset="0"/>
              </a:rPr>
              <a:t>11</a:t>
            </a:r>
          </a:p>
          <a:p>
            <a:pPr marL="360363" indent="-360363" eaLnBrk="1" hangingPunct="1">
              <a:buNone/>
            </a:pPr>
            <a:r>
              <a:rPr lang="pt-BR" altLang="en-US" dirty="0" smtClean="0"/>
              <a:t>	The next four cause no collisons:</a:t>
            </a:r>
          </a:p>
          <a:p>
            <a:pPr algn="ctr" eaLnBrk="1" hangingPunct="1">
              <a:buFontTx/>
              <a:buNone/>
            </a:pPr>
            <a:r>
              <a:rPr lang="pt-BR" altLang="en-US" dirty="0" smtClean="0">
                <a:latin typeface="Times New Roman" pitchFamily="18" charset="0"/>
              </a:rPr>
              <a:t>709 </a:t>
            </a:r>
            <a:r>
              <a:rPr lang="en-US" altLang="en-US" dirty="0" smtClean="0">
                <a:latin typeface="Times New Roman" pitchFamily="18" charset="0"/>
              </a:rPr>
              <a:t>→ </a:t>
            </a:r>
            <a:r>
              <a:rPr lang="pt-BR" altLang="en-US" dirty="0" smtClean="0">
                <a:latin typeface="Times New Roman" pitchFamily="18" charset="0"/>
              </a:rPr>
              <a:t>6, 973 </a:t>
            </a:r>
            <a:r>
              <a:rPr lang="en-US" altLang="en-US" dirty="0" smtClean="0">
                <a:latin typeface="Times New Roman" pitchFamily="18" charset="0"/>
              </a:rPr>
              <a:t>→ </a:t>
            </a:r>
            <a:r>
              <a:rPr lang="pt-BR" altLang="en-US" dirty="0" smtClean="0">
                <a:latin typeface="Times New Roman" pitchFamily="18" charset="0"/>
              </a:rPr>
              <a:t>4, 981 </a:t>
            </a:r>
            <a:r>
              <a:rPr lang="en-US" altLang="en-US" dirty="0" smtClean="0">
                <a:latin typeface="Times New Roman" pitchFamily="18" charset="0"/>
              </a:rPr>
              <a:t>→ </a:t>
            </a:r>
            <a:r>
              <a:rPr lang="pt-BR" altLang="en-US" dirty="0" smtClean="0">
                <a:latin typeface="Times New Roman" pitchFamily="18" charset="0"/>
              </a:rPr>
              <a:t>12, 374 </a:t>
            </a:r>
            <a:r>
              <a:rPr lang="en-US" altLang="en-US" dirty="0" smtClean="0">
                <a:latin typeface="Times New Roman" pitchFamily="18" charset="0"/>
              </a:rPr>
              <a:t>→ 1</a:t>
            </a:r>
            <a:r>
              <a:rPr lang="pt-BR" altLang="en-US" dirty="0" smtClean="0">
                <a:latin typeface="Times New Roman" pitchFamily="18" charset="0"/>
              </a:rPr>
              <a:t>3</a:t>
            </a:r>
          </a:p>
          <a:p>
            <a:pPr marL="360363" indent="-360363" eaLnBrk="1" hangingPunct="1">
              <a:buNone/>
            </a:pPr>
            <a:r>
              <a:rPr lang="pt-BR" altLang="en-US" dirty="0" smtClean="0"/>
              <a:t>	Then another collision:</a:t>
            </a:r>
          </a:p>
          <a:p>
            <a:pPr algn="ctr" eaLnBrk="1" hangingPunct="1">
              <a:buFontTx/>
              <a:buNone/>
            </a:pPr>
            <a:r>
              <a:rPr lang="pt-BR" altLang="en-US" dirty="0" smtClean="0">
                <a:latin typeface="Times New Roman" pitchFamily="18" charset="0"/>
              </a:rPr>
              <a:t>766 </a:t>
            </a:r>
            <a:r>
              <a:rPr lang="en-US" altLang="en-US" dirty="0" smtClean="0">
                <a:latin typeface="Times New Roman" pitchFamily="18" charset="0"/>
              </a:rPr>
              <a:t>→ </a:t>
            </a:r>
            <a:r>
              <a:rPr lang="pt-BR" altLang="en-US" dirty="0" smtClean="0">
                <a:latin typeface="Times New Roman" pitchFamily="18" charset="0"/>
              </a:rPr>
              <a:t>6 </a:t>
            </a:r>
            <a:r>
              <a:rPr lang="en-US" altLang="en-US" dirty="0" smtClean="0">
                <a:latin typeface="Times New Roman" pitchFamily="18" charset="0"/>
              </a:rPr>
              <a:t>→ </a:t>
            </a:r>
            <a:r>
              <a:rPr lang="pt-BR" altLang="en-US" dirty="0" smtClean="0">
                <a:latin typeface="Times New Roman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7178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Hashing -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2066-A437-574F-846E-DBA387BFFBC3}" type="slidenum">
              <a:rPr lang="en-US"/>
              <a:pPr/>
              <a:t>96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3" tIns="45717" rIns="91433" bIns="45717"/>
          <a:lstStyle/>
          <a:p>
            <a:r>
              <a:rPr lang="en-US">
                <a:solidFill>
                  <a:srgbClr val="FF0000"/>
                </a:solidFill>
              </a:rPr>
              <a:t>Double Hashing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114800"/>
          </a:xfrm>
        </p:spPr>
        <p:txBody>
          <a:bodyPr lIns="91433" tIns="45717" rIns="91433" bIns="45717"/>
          <a:lstStyle/>
          <a:p>
            <a:r>
              <a:rPr lang="en-US" sz="2800"/>
              <a:t>When searching for </a:t>
            </a:r>
            <a:r>
              <a:rPr lang="en-US" sz="2400" b="1">
                <a:solidFill>
                  <a:schemeClr val="accent2"/>
                </a:solidFill>
                <a:latin typeface="Courier New" pitchFamily="-101" charset="0"/>
              </a:rPr>
              <a:t>X</a:t>
            </a:r>
            <a:r>
              <a:rPr lang="en-US" sz="2800"/>
              <a:t>, check locations </a:t>
            </a:r>
            <a:r>
              <a:rPr lang="en-US" sz="2400" b="1">
                <a:solidFill>
                  <a:schemeClr val="accent2"/>
                </a:solidFill>
                <a:latin typeface="Courier New" pitchFamily="-101" charset="0"/>
              </a:rPr>
              <a:t>h</a:t>
            </a:r>
            <a:r>
              <a:rPr lang="en-US" sz="2400" b="1" baseline="-25000">
                <a:solidFill>
                  <a:schemeClr val="accent2"/>
                </a:solidFill>
                <a:latin typeface="Courier New" pitchFamily="-101" charset="0"/>
              </a:rPr>
              <a:t>1</a:t>
            </a:r>
            <a:r>
              <a:rPr lang="en-US" sz="2400" b="1">
                <a:solidFill>
                  <a:schemeClr val="accent2"/>
                </a:solidFill>
                <a:latin typeface="Courier New" pitchFamily="-101" charset="0"/>
              </a:rPr>
              <a:t>(X), h</a:t>
            </a:r>
            <a:r>
              <a:rPr lang="en-US" sz="2400" b="1" baseline="-25000">
                <a:solidFill>
                  <a:schemeClr val="accent2"/>
                </a:solidFill>
                <a:latin typeface="Courier New" pitchFamily="-101" charset="0"/>
              </a:rPr>
              <a:t>1</a:t>
            </a:r>
            <a:r>
              <a:rPr lang="en-US" sz="2400" b="1">
                <a:solidFill>
                  <a:schemeClr val="accent2"/>
                </a:solidFill>
                <a:latin typeface="Courier New" pitchFamily="-101" charset="0"/>
              </a:rPr>
              <a:t>(X)+ h</a:t>
            </a:r>
            <a:r>
              <a:rPr lang="en-US" sz="2400" b="1" baseline="-25000">
                <a:solidFill>
                  <a:schemeClr val="accent2"/>
                </a:solidFill>
                <a:latin typeface="Courier New" pitchFamily="-101" charset="0"/>
              </a:rPr>
              <a:t>2</a:t>
            </a:r>
            <a:r>
              <a:rPr lang="en-US" sz="2400" b="1">
                <a:solidFill>
                  <a:schemeClr val="accent2"/>
                </a:solidFill>
                <a:latin typeface="Courier New" pitchFamily="-101" charset="0"/>
              </a:rPr>
              <a:t>(X),h</a:t>
            </a:r>
            <a:r>
              <a:rPr lang="en-US" sz="2400" b="1" baseline="-25000">
                <a:solidFill>
                  <a:schemeClr val="accent2"/>
                </a:solidFill>
                <a:latin typeface="Courier New" pitchFamily="-101" charset="0"/>
              </a:rPr>
              <a:t>1</a:t>
            </a:r>
            <a:r>
              <a:rPr lang="en-US" sz="2400" b="1">
                <a:solidFill>
                  <a:schemeClr val="accent2"/>
                </a:solidFill>
                <a:latin typeface="Courier New" pitchFamily="-101" charset="0"/>
              </a:rPr>
              <a:t>(X)+2*h</a:t>
            </a:r>
            <a:r>
              <a:rPr lang="en-US" sz="2400" b="1" baseline="-25000">
                <a:solidFill>
                  <a:schemeClr val="accent2"/>
                </a:solidFill>
                <a:latin typeface="Courier New" pitchFamily="-101" charset="0"/>
              </a:rPr>
              <a:t>2</a:t>
            </a:r>
            <a:r>
              <a:rPr lang="en-US" sz="2400" b="1">
                <a:solidFill>
                  <a:schemeClr val="accent2"/>
                </a:solidFill>
                <a:latin typeface="Courier New" pitchFamily="-101" charset="0"/>
              </a:rPr>
              <a:t>(X),… mod Tablesize</a:t>
            </a:r>
            <a:r>
              <a:rPr lang="en-US" sz="2800"/>
              <a:t> until either</a:t>
            </a:r>
          </a:p>
          <a:p>
            <a:pPr lvl="1"/>
            <a:r>
              <a:rPr lang="en-US" sz="2400" b="1">
                <a:solidFill>
                  <a:schemeClr val="accent2"/>
                </a:solidFill>
                <a:latin typeface="Courier New" pitchFamily="-101" charset="0"/>
              </a:rPr>
              <a:t>X</a:t>
            </a:r>
            <a:r>
              <a:rPr lang="en-US" sz="2400"/>
              <a:t> is found; or</a:t>
            </a:r>
          </a:p>
          <a:p>
            <a:pPr lvl="1"/>
            <a:r>
              <a:rPr lang="en-US" sz="2400"/>
              <a:t>we find an empty location (</a:t>
            </a:r>
            <a:r>
              <a:rPr lang="en-US" sz="2400" b="1">
                <a:solidFill>
                  <a:schemeClr val="accent2"/>
                </a:solidFill>
                <a:latin typeface="Courier New" pitchFamily="-101" charset="0"/>
              </a:rPr>
              <a:t>X</a:t>
            </a:r>
            <a:r>
              <a:rPr lang="en-US" sz="2400"/>
              <a:t> not present)</a:t>
            </a:r>
          </a:p>
          <a:p>
            <a:r>
              <a:rPr lang="en-US" sz="2800"/>
              <a:t>Must be careful about </a:t>
            </a:r>
            <a:r>
              <a:rPr lang="en-US" sz="2400" b="1">
                <a:solidFill>
                  <a:schemeClr val="accent2"/>
                </a:solidFill>
                <a:latin typeface="Courier New" pitchFamily="-101" charset="0"/>
              </a:rPr>
              <a:t>h</a:t>
            </a:r>
            <a:r>
              <a:rPr lang="en-US" sz="2400" b="1" baseline="-25000">
                <a:solidFill>
                  <a:schemeClr val="accent2"/>
                </a:solidFill>
                <a:latin typeface="Courier New" pitchFamily="-101" charset="0"/>
              </a:rPr>
              <a:t>2</a:t>
            </a:r>
            <a:r>
              <a:rPr lang="en-US" sz="2400" b="1">
                <a:solidFill>
                  <a:schemeClr val="accent2"/>
                </a:solidFill>
                <a:latin typeface="Courier New" pitchFamily="-101" charset="0"/>
              </a:rPr>
              <a:t>(X)</a:t>
            </a:r>
          </a:p>
          <a:p>
            <a:pPr lvl="1"/>
            <a:r>
              <a:rPr lang="en-US" sz="2400"/>
              <a:t>Not 0 and not a divisor of</a:t>
            </a:r>
            <a:r>
              <a:rPr lang="en-US" sz="2000" b="1">
                <a:solidFill>
                  <a:schemeClr val="accent2"/>
                </a:solidFill>
                <a:latin typeface="Courier New" pitchFamily="-101" charset="0"/>
              </a:rPr>
              <a:t> M</a:t>
            </a:r>
          </a:p>
          <a:p>
            <a:pPr lvl="1"/>
            <a:r>
              <a:rPr lang="en-US" sz="2400"/>
              <a:t>eg, </a:t>
            </a:r>
            <a:r>
              <a:rPr lang="en-US" sz="2000" b="1">
                <a:solidFill>
                  <a:schemeClr val="accent2"/>
                </a:solidFill>
                <a:latin typeface="Courier New" pitchFamily="-101" charset="0"/>
              </a:rPr>
              <a:t>h</a:t>
            </a:r>
            <a:r>
              <a:rPr lang="en-US" sz="2000" b="1" baseline="-25000">
                <a:solidFill>
                  <a:schemeClr val="accent2"/>
                </a:solidFill>
                <a:latin typeface="Courier New" pitchFamily="-101" charset="0"/>
              </a:rPr>
              <a:t>1</a:t>
            </a:r>
            <a:r>
              <a:rPr lang="en-US" sz="2000" b="1">
                <a:solidFill>
                  <a:schemeClr val="accent2"/>
                </a:solidFill>
                <a:latin typeface="Courier New" pitchFamily="-101" charset="0"/>
              </a:rPr>
              <a:t>(k) = k mod m</a:t>
            </a:r>
            <a:r>
              <a:rPr lang="en-US" sz="2000" b="1" baseline="-25000">
                <a:solidFill>
                  <a:schemeClr val="accent2"/>
                </a:solidFill>
                <a:latin typeface="Courier New" pitchFamily="-101" charset="0"/>
              </a:rPr>
              <a:t>1</a:t>
            </a:r>
            <a:r>
              <a:rPr lang="en-US" sz="2000" b="1">
                <a:solidFill>
                  <a:schemeClr val="accent2"/>
                </a:solidFill>
                <a:latin typeface="Courier New" pitchFamily="-101" charset="0"/>
              </a:rPr>
              <a:t>, h</a:t>
            </a:r>
            <a:r>
              <a:rPr lang="en-US" sz="2000" b="1" baseline="-25000">
                <a:solidFill>
                  <a:schemeClr val="accent2"/>
                </a:solidFill>
                <a:latin typeface="Courier New" pitchFamily="-101" charset="0"/>
              </a:rPr>
              <a:t>2</a:t>
            </a:r>
            <a:r>
              <a:rPr lang="en-US" sz="2000" b="1">
                <a:solidFill>
                  <a:schemeClr val="accent2"/>
                </a:solidFill>
                <a:latin typeface="Courier New" pitchFamily="-101" charset="0"/>
              </a:rPr>
              <a:t>(k)=1+(k mod m</a:t>
            </a:r>
            <a:r>
              <a:rPr lang="en-US" sz="2000" b="1" baseline="-25000">
                <a:solidFill>
                  <a:schemeClr val="accent2"/>
                </a:solidFill>
                <a:latin typeface="Courier New" pitchFamily="-101" charset="0"/>
              </a:rPr>
              <a:t>2</a:t>
            </a:r>
            <a:r>
              <a:rPr lang="en-US" sz="2000" b="1">
                <a:solidFill>
                  <a:schemeClr val="accent2"/>
                </a:solidFill>
                <a:latin typeface="Courier New" pitchFamily="-101" charset="0"/>
              </a:rPr>
              <a:t>)</a:t>
            </a:r>
          </a:p>
          <a:p>
            <a:pPr lvl="1">
              <a:buFontTx/>
              <a:buNone/>
            </a:pPr>
            <a:r>
              <a:rPr lang="en-US" sz="2000"/>
              <a:t>    where</a:t>
            </a:r>
            <a:r>
              <a:rPr lang="en-US" sz="2000" b="1">
                <a:solidFill>
                  <a:schemeClr val="accent2"/>
                </a:solidFill>
                <a:latin typeface="Courier New" pitchFamily="-101" charset="0"/>
              </a:rPr>
              <a:t> m</a:t>
            </a:r>
            <a:r>
              <a:rPr lang="en-US" sz="2000" b="1" baseline="-25000">
                <a:solidFill>
                  <a:schemeClr val="accent2"/>
                </a:solidFill>
                <a:latin typeface="Courier New" pitchFamily="-101" charset="0"/>
              </a:rPr>
              <a:t>2</a:t>
            </a:r>
            <a:r>
              <a:rPr lang="en-US" sz="2000" b="1">
                <a:solidFill>
                  <a:schemeClr val="accent2"/>
                </a:solidFill>
                <a:latin typeface="Courier New" pitchFamily="-101" charset="0"/>
              </a:rPr>
              <a:t> </a:t>
            </a:r>
            <a:r>
              <a:rPr lang="en-US" sz="2000"/>
              <a:t>is slightly less than</a:t>
            </a:r>
            <a:r>
              <a:rPr lang="en-US" sz="2000" b="1">
                <a:solidFill>
                  <a:schemeClr val="accent2"/>
                </a:solidFill>
                <a:latin typeface="Courier New" pitchFamily="-101" charset="0"/>
              </a:rPr>
              <a:t> m</a:t>
            </a:r>
            <a:r>
              <a:rPr lang="en-US" sz="2000" b="1" baseline="-25000">
                <a:solidFill>
                  <a:schemeClr val="accent2"/>
                </a:solidFill>
                <a:latin typeface="Courier New" pitchFamily="-101" charset="0"/>
              </a:rPr>
              <a:t>1</a:t>
            </a:r>
            <a:endParaRPr lang="en-US" sz="2000" b="1">
              <a:solidFill>
                <a:schemeClr val="accent2"/>
              </a:solidFill>
              <a:latin typeface="Courier New" pitchFamily="-10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3" tIns="45717" rIns="91433" bIns="45717"/>
          <a:lstStyle/>
          <a:p>
            <a:r>
              <a:rPr lang="en-US">
                <a:solidFill>
                  <a:srgbClr val="FF0000"/>
                </a:solidFill>
              </a:rPr>
              <a:t>Rules of Thumb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153400" cy="4219575"/>
          </a:xfrm>
        </p:spPr>
        <p:txBody>
          <a:bodyPr lIns="91433" tIns="45717" rIns="91433" bIns="45717"/>
          <a:lstStyle/>
          <a:p>
            <a:r>
              <a:rPr lang="en-US"/>
              <a:t>Separate chaining is simple but wastes space… </a:t>
            </a:r>
          </a:p>
          <a:p>
            <a:r>
              <a:rPr lang="en-US"/>
              <a:t>Linear probing uses space better, is fast when tables are sparse</a:t>
            </a:r>
          </a:p>
          <a:p>
            <a:r>
              <a:rPr lang="en-US"/>
              <a:t>Double hashing is space efficient, fast (get initial hash and increment at the same time), needs careful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3820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Rehashing – Rebuild the Table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Need to use lazy deletion if we use probing </a:t>
            </a:r>
            <a:r>
              <a:rPr lang="en-US" sz="2800" dirty="0">
                <a:solidFill>
                  <a:schemeClr val="accent2"/>
                </a:solidFill>
              </a:rPr>
              <a:t>(why?)</a:t>
            </a:r>
          </a:p>
          <a:p>
            <a:pPr lvl="1"/>
            <a:r>
              <a:rPr lang="en-US" sz="2400" dirty="0"/>
              <a:t>Need to mark array slots as deleted after Delete</a:t>
            </a:r>
          </a:p>
          <a:p>
            <a:pPr lvl="1"/>
            <a:r>
              <a:rPr lang="en-US" sz="2400" dirty="0"/>
              <a:t>consequently, deleting doesn’t make the table any less full than it was before the delete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If table gets too </a:t>
            </a:r>
            <a:r>
              <a:rPr lang="en-US" sz="2800" dirty="0" smtClean="0">
                <a:solidFill>
                  <a:schemeClr val="accent2"/>
                </a:solidFill>
              </a:rPr>
              <a:t>full</a:t>
            </a:r>
            <a:r>
              <a:rPr lang="en-US" sz="2800" dirty="0" smtClean="0">
                <a:solidFill>
                  <a:schemeClr val="accent2"/>
                </a:solidFill>
                <a:sym typeface="Symbol" pitchFamily="-101" charset="2"/>
              </a:rPr>
              <a:t> </a:t>
            </a:r>
            <a:r>
              <a:rPr lang="en-US" sz="2800" dirty="0">
                <a:solidFill>
                  <a:schemeClr val="accent2"/>
                </a:solidFill>
                <a:sym typeface="Symbol" pitchFamily="-101" charset="2"/>
              </a:rPr>
              <a:t>or if many deletions have occurred, running time gets too long and Inserts may fail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Rehashing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42672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sym typeface="Symbol" pitchFamily="-101" charset="2"/>
              </a:rPr>
              <a:t>Build a bigger hash table of approximately twice the size </a:t>
            </a:r>
            <a:r>
              <a:rPr lang="en-US" sz="2400" dirty="0">
                <a:solidFill>
                  <a:srgbClr val="FF0000"/>
                </a:solidFill>
              </a:rPr>
              <a:t>when</a:t>
            </a:r>
            <a:r>
              <a:rPr lang="en-US" sz="27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Symbol" pitchFamily="-101" charset="2"/>
              </a:rPr>
              <a:t>L</a:t>
            </a:r>
            <a:r>
              <a:rPr lang="en-US" sz="2400" dirty="0" smtClean="0">
                <a:solidFill>
                  <a:srgbClr val="FF0000"/>
                </a:solidFill>
                <a:sym typeface="Symbol" pitchFamily="-101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Symbol" pitchFamily="-101" charset="2"/>
              </a:rPr>
              <a:t>exceeds a particular value</a:t>
            </a:r>
            <a:endParaRPr lang="en-US" sz="2700" dirty="0">
              <a:solidFill>
                <a:srgbClr val="FF0000"/>
              </a:solidFill>
            </a:endParaRPr>
          </a:p>
          <a:p>
            <a:pPr lvl="1"/>
            <a:r>
              <a:rPr lang="en-US" sz="2400" dirty="0">
                <a:sym typeface="Wingdings" pitchFamily="-101" charset="2"/>
              </a:rPr>
              <a:t>Go through old hash table, ignoring items marked deleted</a:t>
            </a:r>
          </a:p>
          <a:p>
            <a:pPr lvl="1"/>
            <a:r>
              <a:rPr lang="en-US" sz="2400" dirty="0" err="1">
                <a:sym typeface="Wingdings" pitchFamily="-101" charset="2"/>
              </a:rPr>
              <a:t>Recompute</a:t>
            </a:r>
            <a:r>
              <a:rPr lang="en-US" sz="2400" dirty="0">
                <a:sym typeface="Wingdings" pitchFamily="-101" charset="2"/>
              </a:rPr>
              <a:t> hash value for each non-deleted key and put the item in new position in new table</a:t>
            </a:r>
          </a:p>
          <a:p>
            <a:pPr lvl="1"/>
            <a:r>
              <a:rPr lang="en-US" sz="2400" dirty="0"/>
              <a:t>Cannot just copy data from old table </a:t>
            </a:r>
            <a:r>
              <a:rPr lang="en-US" sz="2400" dirty="0">
                <a:sym typeface="Wingdings" pitchFamily="-101" charset="2"/>
              </a:rPr>
              <a:t>because the bigger table has a new hash function</a:t>
            </a:r>
          </a:p>
          <a:p>
            <a:r>
              <a:rPr lang="en-US" sz="2400" dirty="0">
                <a:solidFill>
                  <a:srgbClr val="FF0000"/>
                </a:solidFill>
                <a:sym typeface="Wingdings" pitchFamily="-101" charset="2"/>
              </a:rPr>
              <a:t>Running time is O(N) but happens very infrequently</a:t>
            </a:r>
          </a:p>
          <a:p>
            <a:pPr lvl="1"/>
            <a:r>
              <a:rPr lang="en-US" sz="2000" dirty="0">
                <a:sym typeface="Wingdings" pitchFamily="-101" charset="2"/>
              </a:rPr>
              <a:t>Not good for real-time safety critical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6319</TotalTime>
  <Words>6302</Words>
  <Application>Microsoft Macintosh PowerPoint</Application>
  <PresentationFormat>On-screen Show (4:3)</PresentationFormat>
  <Paragraphs>2306</Paragraphs>
  <Slides>102</Slides>
  <Notes>51</Notes>
  <HiddenSlides>2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102</vt:i4>
      </vt:variant>
    </vt:vector>
  </HeadingPairs>
  <TitlesOfParts>
    <vt:vector size="105" baseType="lpstr">
      <vt:lpstr>Office Theme</vt:lpstr>
      <vt:lpstr>משוואה</vt:lpstr>
      <vt:lpstr>MathType 6.0 Equation</vt:lpstr>
      <vt:lpstr>HASHING</vt:lpstr>
      <vt:lpstr>The Need for Speed</vt:lpstr>
      <vt:lpstr>Fewer Functions Faster</vt:lpstr>
      <vt:lpstr>Limited Set of Hash Operations</vt:lpstr>
      <vt:lpstr>Direct Address Tables</vt:lpstr>
      <vt:lpstr>Direct Access Table</vt:lpstr>
      <vt:lpstr>An Issue</vt:lpstr>
      <vt:lpstr>Mapping the Keys</vt:lpstr>
      <vt:lpstr>Hashing Schemes</vt:lpstr>
      <vt:lpstr>“Find”  an Element in an Array</vt:lpstr>
      <vt:lpstr>Go Directly to the Element</vt:lpstr>
      <vt:lpstr>Indexing into Hash Table</vt:lpstr>
      <vt:lpstr>Choosing the Hash Function</vt:lpstr>
      <vt:lpstr>The Key Values are Important</vt:lpstr>
      <vt:lpstr>Simple Hashes</vt:lpstr>
      <vt:lpstr>Example of a Very Simple Mapping</vt:lpstr>
      <vt:lpstr>Perfect Hashing</vt:lpstr>
      <vt:lpstr>Mod Hash Function</vt:lpstr>
      <vt:lpstr>Modulo Mapping</vt:lpstr>
      <vt:lpstr>Hashing Integers</vt:lpstr>
      <vt:lpstr>Nonnumerical Keys</vt:lpstr>
      <vt:lpstr>Characters to Integers</vt:lpstr>
      <vt:lpstr>Hash Must be Onto Table</vt:lpstr>
      <vt:lpstr>Problems with Adding Characters</vt:lpstr>
      <vt:lpstr>Characters as Integers</vt:lpstr>
      <vt:lpstr>Collisions</vt:lpstr>
      <vt:lpstr>Collision Resolution</vt:lpstr>
      <vt:lpstr>Resolution by Chaining</vt:lpstr>
      <vt:lpstr>Why Lists?</vt:lpstr>
      <vt:lpstr>Load Factor of a Hash Table</vt:lpstr>
      <vt:lpstr>Resolution by Open Addressing</vt:lpstr>
      <vt:lpstr>Cell Full?  Keep Looking.</vt:lpstr>
      <vt:lpstr>Linear Probing</vt:lpstr>
      <vt:lpstr>Linear Probing Example</vt:lpstr>
      <vt:lpstr>Deletion: Open Addressing</vt:lpstr>
      <vt:lpstr>Linear Probing Example:</vt:lpstr>
      <vt:lpstr>Another 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Searching</vt:lpstr>
      <vt:lpstr>Searching</vt:lpstr>
      <vt:lpstr>Searching</vt:lpstr>
      <vt:lpstr>Searching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Primary Clustering</vt:lpstr>
      <vt:lpstr>Slide 78</vt:lpstr>
      <vt:lpstr>Primary Clustering</vt:lpstr>
      <vt:lpstr>Primary Clustering</vt:lpstr>
      <vt:lpstr>Primary Clustering</vt:lpstr>
      <vt:lpstr>Primary Clustering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Secondary Clustering</vt:lpstr>
      <vt:lpstr>Secondary Clustering</vt:lpstr>
      <vt:lpstr>Quadratic Probing</vt:lpstr>
      <vt:lpstr>Quadratic Probing</vt:lpstr>
      <vt:lpstr>Double Hashing</vt:lpstr>
      <vt:lpstr>Rules of Thumb</vt:lpstr>
      <vt:lpstr>Rehashing – Rebuild the Table</vt:lpstr>
      <vt:lpstr>Rehashing</vt:lpstr>
      <vt:lpstr>Rehashing Example</vt:lpstr>
      <vt:lpstr>Rehashing Picture</vt:lpstr>
      <vt:lpstr>Caveats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Shweta Agrawal</dc:creator>
  <cp:lastModifiedBy>Shweta Agrawal</cp:lastModifiedBy>
  <cp:revision>27</cp:revision>
  <dcterms:created xsi:type="dcterms:W3CDTF">2014-09-04T09:09:27Z</dcterms:created>
  <dcterms:modified xsi:type="dcterms:W3CDTF">2014-09-08T18:28:48Z</dcterms:modified>
</cp:coreProperties>
</file>