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571D71-0D31-4393-8A0B-545F8965587A}" type="datetimeFigureOut">
              <a:rPr lang="en-US" smtClean="0"/>
              <a:t>2021/12/06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305317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71D71-0D31-4393-8A0B-545F8965587A}" type="datetimeFigureOut">
              <a:rPr lang="en-US" smtClean="0"/>
              <a:t>2021/12/06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3283693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71D71-0D31-4393-8A0B-545F8965587A}" type="datetimeFigureOut">
              <a:rPr lang="en-US" smtClean="0"/>
              <a:t>2021/12/06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8916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571D71-0D31-4393-8A0B-545F8965587A}" type="datetimeFigureOut">
              <a:rPr lang="en-US" smtClean="0"/>
              <a:t>2021/12/06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132030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71D71-0D31-4393-8A0B-545F8965587A}" type="datetimeFigureOut">
              <a:rPr lang="en-US" smtClean="0"/>
              <a:t>2021/12/06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268521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571D71-0D31-4393-8A0B-545F8965587A}" type="datetimeFigureOut">
              <a:rPr lang="en-US" smtClean="0"/>
              <a:t>2021/12/06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3947495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571D71-0D31-4393-8A0B-545F8965587A}" type="datetimeFigureOut">
              <a:rPr lang="en-US" smtClean="0"/>
              <a:t>2021/12/06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2513221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571D71-0D31-4393-8A0B-545F8965587A}" type="datetimeFigureOut">
              <a:rPr lang="en-US" smtClean="0"/>
              <a:t>2021/12/06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306374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71D71-0D31-4393-8A0B-545F8965587A}" type="datetimeFigureOut">
              <a:rPr lang="en-US" smtClean="0"/>
              <a:t>2021/12/06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279029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71D71-0D31-4393-8A0B-545F8965587A}" type="datetimeFigureOut">
              <a:rPr lang="en-US" smtClean="0"/>
              <a:t>2021/12/06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216528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71D71-0D31-4393-8A0B-545F8965587A}" type="datetimeFigureOut">
              <a:rPr lang="en-US" smtClean="0"/>
              <a:t>2021/12/06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013257-CFB6-410E-A082-04C422B60141}" type="slidenum">
              <a:rPr lang="en-US" smtClean="0"/>
              <a:t>‹#›</a:t>
            </a:fld>
            <a:endParaRPr lang="en-US"/>
          </a:p>
        </p:txBody>
      </p:sp>
    </p:spTree>
    <p:extLst>
      <p:ext uri="{BB962C8B-B14F-4D97-AF65-F5344CB8AC3E}">
        <p14:creationId xmlns:p14="http://schemas.microsoft.com/office/powerpoint/2010/main" val="30322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71D71-0D31-4393-8A0B-545F8965587A}" type="datetimeFigureOut">
              <a:rPr lang="en-US" smtClean="0"/>
              <a:t>2021/12/06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13257-CFB6-410E-A082-04C422B60141}" type="slidenum">
              <a:rPr lang="en-US" smtClean="0"/>
              <a:t>‹#›</a:t>
            </a:fld>
            <a:endParaRPr lang="en-US"/>
          </a:p>
        </p:txBody>
      </p:sp>
    </p:spTree>
    <p:extLst>
      <p:ext uri="{BB962C8B-B14F-4D97-AF65-F5344CB8AC3E}">
        <p14:creationId xmlns:p14="http://schemas.microsoft.com/office/powerpoint/2010/main" val="141611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ROUTERS, SWITCHES AND HUBS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8921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Hubs, switches, and routers are all devices that let you connect one or more computers to other computers, networked devices, or even other networks. Each has two or more connectors called ports, into which you plug the cables to make the connection.</a:t>
            </a:r>
          </a:p>
        </p:txBody>
      </p:sp>
    </p:spTree>
    <p:extLst>
      <p:ext uri="{BB962C8B-B14F-4D97-AF65-F5344CB8AC3E}">
        <p14:creationId xmlns:p14="http://schemas.microsoft.com/office/powerpoint/2010/main" val="337476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Hubs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hub is </a:t>
            </a:r>
            <a:r>
              <a:rPr lang="en-US" dirty="0"/>
              <a:t>the least expensive, least intelligent, and least complicated of the three. Its job is very simple: anything that comes in </a:t>
            </a:r>
            <a:r>
              <a:rPr lang="en-US" dirty="0" smtClean="0"/>
              <a:t>one port</a:t>
            </a:r>
            <a:r>
              <a:rPr lang="en-US" dirty="0"/>
              <a:t> is sent out to the others. </a:t>
            </a:r>
            <a:r>
              <a:rPr lang="en-US" dirty="0" smtClean="0"/>
              <a:t>That’s </a:t>
            </a:r>
            <a:r>
              <a:rPr lang="en-US" dirty="0"/>
              <a:t>it.</a:t>
            </a:r>
          </a:p>
          <a:p>
            <a:r>
              <a:rPr lang="en-US" dirty="0"/>
              <a:t>If a </a:t>
            </a:r>
            <a:r>
              <a:rPr lang="en-US" dirty="0" smtClean="0"/>
              <a:t>message</a:t>
            </a:r>
            <a:r>
              <a:rPr lang="en-US" dirty="0"/>
              <a:t> comes in destined for computer </a:t>
            </a:r>
            <a:r>
              <a:rPr lang="en-US" dirty="0" smtClean="0"/>
              <a:t>A, </a:t>
            </a:r>
            <a:r>
              <a:rPr lang="en-US" dirty="0"/>
              <a:t>that message is sent out to all the other ports, regardless of which computer </a:t>
            </a:r>
            <a:r>
              <a:rPr lang="en-US" dirty="0" smtClean="0"/>
              <a:t>A </a:t>
            </a:r>
            <a:r>
              <a:rPr lang="en-US" dirty="0"/>
              <a:t>is</a:t>
            </a:r>
            <a:r>
              <a:rPr lang="en-US" dirty="0" smtClean="0"/>
              <a:t>.</a:t>
            </a:r>
          </a:p>
          <a:p>
            <a:r>
              <a:rPr lang="en-US" dirty="0"/>
              <a:t>When computer </a:t>
            </a:r>
            <a:r>
              <a:rPr lang="en-US" dirty="0" smtClean="0"/>
              <a:t>A </a:t>
            </a:r>
            <a:r>
              <a:rPr lang="en-US" dirty="0"/>
              <a:t>responds, its response also goes out to every other port on the hub.</a:t>
            </a:r>
          </a:p>
          <a:p>
            <a:r>
              <a:rPr lang="en-US" dirty="0"/>
              <a:t>Every computer connected to the hub “sees” everything every other computer on the hub does. It’s up to the computers themselves to decide if a message is for them and whether or not it should be paid attention to.</a:t>
            </a:r>
            <a:r>
              <a:rPr lang="en-US" dirty="0" smtClean="0"/>
              <a:t/>
            </a:r>
            <a:br>
              <a:rPr lang="en-US" dirty="0" smtClean="0"/>
            </a:br>
            <a:endParaRPr lang="en-US" dirty="0"/>
          </a:p>
        </p:txBody>
      </p:sp>
    </p:spTree>
    <p:extLst>
      <p:ext uri="{BB962C8B-B14F-4D97-AF65-F5344CB8AC3E}">
        <p14:creationId xmlns:p14="http://schemas.microsoft.com/office/powerpoint/2010/main" val="2579559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4256" y="332524"/>
            <a:ext cx="11362944" cy="1200329"/>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0000"/>
                </a:solidFill>
                <a:effectLst/>
                <a:latin typeface="-apple-system"/>
              </a:rPr>
              <a:t>For many years, hubs were quick and easy ways to connect computers in small networks. In recent years, hubs aren’t as common, and switches have come into greater use.</a:t>
            </a:r>
          </a:p>
          <a:p>
            <a:pPr marL="285750" indent="-285750">
              <a:buFont typeface="Arial" panose="020B0604020202020204" pitchFamily="34" charset="0"/>
              <a:buChar char="•"/>
            </a:pPr>
            <a:endParaRPr lang="en-US" dirty="0">
              <a:solidFill>
                <a:srgbClr val="000000"/>
              </a:solidFill>
              <a:latin typeface="-apple-system"/>
            </a:endParaRPr>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1568" y="1371601"/>
            <a:ext cx="5652421" cy="4142232"/>
          </a:xfrm>
          <a:prstGeom prst="rect">
            <a:avLst/>
          </a:prstGeom>
        </p:spPr>
      </p:pic>
    </p:spTree>
    <p:extLst>
      <p:ext uri="{BB962C8B-B14F-4D97-AF65-F5344CB8AC3E}">
        <p14:creationId xmlns:p14="http://schemas.microsoft.com/office/powerpoint/2010/main" val="115772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switch does what a hub does, but more efficiently. By paying attention to the traffic that comes across it, it learns which computers are connected to which port</a:t>
            </a:r>
            <a:r>
              <a:rPr lang="en-US" dirty="0" smtClean="0"/>
              <a:t>.</a:t>
            </a:r>
          </a:p>
          <a:p>
            <a:r>
              <a:rPr lang="en-US" dirty="0"/>
              <a:t>Initially, a switch knows nothing, and simply sends on incoming messages to all ports</a:t>
            </a:r>
            <a:r>
              <a:rPr lang="en-US" dirty="0" smtClean="0"/>
              <a:t>.</a:t>
            </a:r>
          </a:p>
          <a:p>
            <a:r>
              <a:rPr lang="en-US" dirty="0"/>
              <a:t>Just by accepting that first message, however, the switch has learned something: it knows on which connection the </a:t>
            </a:r>
            <a:r>
              <a:rPr lang="en-US" i="1" dirty="0"/>
              <a:t>sender</a:t>
            </a:r>
            <a:r>
              <a:rPr lang="en-US" dirty="0"/>
              <a:t> of the message is located. Thus, when machine “A” responds to the message, the switch only needs to send that message out to the one connection</a:t>
            </a:r>
            <a:r>
              <a:rPr lang="en-US" dirty="0" smtClean="0"/>
              <a:t>.</a:t>
            </a:r>
          </a:p>
          <a:p>
            <a:r>
              <a:rPr lang="en-US" dirty="0"/>
              <a:t>By processing the response, the switch has learned something else: it now knows on which connection machine “A” is located. That means subsequent messages destined for machine “A” need only be sent to that one port.</a:t>
            </a:r>
          </a:p>
        </p:txBody>
      </p:sp>
    </p:spTree>
    <p:extLst>
      <p:ext uri="{BB962C8B-B14F-4D97-AF65-F5344CB8AC3E}">
        <p14:creationId xmlns:p14="http://schemas.microsoft.com/office/powerpoint/2010/main" val="288171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9392" y="120872"/>
            <a:ext cx="11426952" cy="923330"/>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0000"/>
                </a:solidFill>
                <a:effectLst/>
                <a:latin typeface="-apple-system"/>
              </a:rPr>
              <a:t>Switches learn the location of the devices they are connected to almost instantaneously. The result is, most</a:t>
            </a:r>
            <a:r>
              <a:rPr lang="en-US" dirty="0">
                <a:solidFill>
                  <a:srgbClr val="000000"/>
                </a:solidFill>
                <a:latin typeface="-apple-system"/>
              </a:rPr>
              <a:t> </a:t>
            </a:r>
            <a:r>
              <a:rPr lang="en-US" dirty="0" smtClean="0">
                <a:solidFill>
                  <a:srgbClr val="000000"/>
                </a:solidFill>
                <a:latin typeface="-apple-system"/>
              </a:rPr>
              <a:t>network </a:t>
            </a:r>
            <a:r>
              <a:rPr lang="en-US" b="0" i="0" dirty="0" smtClean="0">
                <a:solidFill>
                  <a:srgbClr val="000000"/>
                </a:solidFill>
                <a:effectLst/>
                <a:latin typeface="-apple-system"/>
              </a:rPr>
              <a:t>traffic only goes where it needs to, rather than to every port. On busy networks, this can make the network </a:t>
            </a:r>
            <a:r>
              <a:rPr lang="en-US" b="0" dirty="0" smtClean="0">
                <a:solidFill>
                  <a:srgbClr val="000000"/>
                </a:solidFill>
                <a:effectLst/>
                <a:latin typeface="-apple-system"/>
              </a:rPr>
              <a:t>significantly</a:t>
            </a:r>
            <a:r>
              <a:rPr lang="en-US" b="0" i="0" dirty="0" smtClean="0">
                <a:solidFill>
                  <a:srgbClr val="000000"/>
                </a:solidFill>
                <a:effectLst/>
                <a:latin typeface="-apple-system"/>
              </a:rPr>
              <a:t> faster.</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328" y="1619250"/>
            <a:ext cx="6019609" cy="4013454"/>
          </a:xfrm>
          <a:prstGeom prst="rect">
            <a:avLst/>
          </a:prstGeom>
        </p:spPr>
      </p:pic>
    </p:spTree>
    <p:extLst>
      <p:ext uri="{BB962C8B-B14F-4D97-AF65-F5344CB8AC3E}">
        <p14:creationId xmlns:p14="http://schemas.microsoft.com/office/powerpoint/2010/main" val="317295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Router</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US" dirty="0" smtClean="0"/>
              <a:t>router is </a:t>
            </a:r>
            <a:r>
              <a:rPr lang="en-US" dirty="0"/>
              <a:t>the smartest and most complicated of the three. Routers come in all shapes and sizes, from small, four-port broadband routers to large industrial-strength devices that drive the internet itself</a:t>
            </a:r>
            <a:r>
              <a:rPr lang="en-US" dirty="0" smtClean="0"/>
              <a:t>.</a:t>
            </a:r>
          </a:p>
          <a:p>
            <a:r>
              <a:rPr lang="en-US" dirty="0"/>
              <a:t>One way to think of a router is as a </a:t>
            </a:r>
            <a:r>
              <a:rPr lang="en-US" dirty="0" smtClean="0"/>
              <a:t>computer</a:t>
            </a:r>
            <a:r>
              <a:rPr lang="en-US" b="1" baseline="30000" dirty="0"/>
              <a:t> </a:t>
            </a:r>
            <a:r>
              <a:rPr lang="en-US" dirty="0" smtClean="0"/>
              <a:t>that </a:t>
            </a:r>
            <a:r>
              <a:rPr lang="en-US" dirty="0"/>
              <a:t>can be programmed to understand, manipulate, and act on the data it handles</a:t>
            </a:r>
            <a:r>
              <a:rPr lang="en-US" dirty="0" smtClean="0"/>
              <a:t>.</a:t>
            </a:r>
          </a:p>
          <a:p>
            <a:r>
              <a:rPr lang="en-US" dirty="0"/>
              <a:t>A router operates as a switch for basic routing: it learns the location of the computers sending traffic, and routes information only to the necessary connections</a:t>
            </a:r>
            <a:r>
              <a:rPr lang="en-US" dirty="0" smtClean="0"/>
              <a:t>.</a:t>
            </a:r>
          </a:p>
          <a:p>
            <a:r>
              <a:rPr lang="en-US" dirty="0"/>
              <a:t>Consumer-grade routers perform (at minimum) two additional and important tasks: DHCP and </a:t>
            </a:r>
            <a:r>
              <a:rPr lang="en-US" dirty="0" smtClean="0"/>
              <a:t>NAT</a:t>
            </a:r>
            <a:endParaRPr lang="en-US" dirty="0"/>
          </a:p>
        </p:txBody>
      </p:sp>
    </p:spTree>
    <p:extLst>
      <p:ext uri="{BB962C8B-B14F-4D97-AF65-F5344CB8AC3E}">
        <p14:creationId xmlns:p14="http://schemas.microsoft.com/office/powerpoint/2010/main" val="2994163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 y="102352"/>
            <a:ext cx="11692128" cy="4524315"/>
          </a:xfrm>
          <a:prstGeom prst="rect">
            <a:avLst/>
          </a:prstGeom>
        </p:spPr>
        <p:txBody>
          <a:bodyPr wrap="square">
            <a:spAutoFit/>
          </a:bodyPr>
          <a:lstStyle/>
          <a:p>
            <a:pPr marL="285750" indent="-285750">
              <a:buFont typeface="Arial" panose="020B0604020202020204" pitchFamily="34" charset="0"/>
              <a:buChar char="•"/>
            </a:pPr>
            <a:r>
              <a:rPr lang="en-US" b="0" i="0" dirty="0" smtClean="0">
                <a:solidFill>
                  <a:srgbClr val="000000"/>
                </a:solidFill>
                <a:effectLst/>
                <a:latin typeface="-apple-system"/>
              </a:rPr>
              <a:t>DHCP - Dynamic Host Configuration Protocol - is how dynamic IP addresses are assigned. When it first connects to the network, a device asks for an</a:t>
            </a:r>
            <a:r>
              <a:rPr lang="en-US" dirty="0">
                <a:solidFill>
                  <a:srgbClr val="000000"/>
                </a:solidFill>
                <a:latin typeface="-apple-system"/>
              </a:rPr>
              <a:t> </a:t>
            </a:r>
            <a:r>
              <a:rPr lang="en-US" dirty="0" smtClean="0">
                <a:solidFill>
                  <a:srgbClr val="000000"/>
                </a:solidFill>
                <a:latin typeface="-apple-system"/>
              </a:rPr>
              <a:t>IP Address</a:t>
            </a:r>
            <a:r>
              <a:rPr lang="en-US" b="0" i="0" dirty="0" smtClean="0">
                <a:solidFill>
                  <a:srgbClr val="000000"/>
                </a:solidFill>
                <a:effectLst/>
                <a:latin typeface="-apple-system"/>
              </a:rPr>
              <a:t> to be assigned to it, and a DHCP server responds with an IP address assignment. A router connected to your</a:t>
            </a:r>
            <a:r>
              <a:rPr lang="en-US" dirty="0">
                <a:solidFill>
                  <a:srgbClr val="000000"/>
                </a:solidFill>
                <a:latin typeface="-apple-system"/>
              </a:rPr>
              <a:t> </a:t>
            </a:r>
            <a:r>
              <a:rPr lang="en-US" dirty="0" smtClean="0">
                <a:solidFill>
                  <a:srgbClr val="000000"/>
                </a:solidFill>
                <a:latin typeface="-apple-system"/>
              </a:rPr>
              <a:t>ISP</a:t>
            </a:r>
            <a:r>
              <a:rPr lang="en-US" b="0" i="0" dirty="0" smtClean="0">
                <a:solidFill>
                  <a:srgbClr val="000000"/>
                </a:solidFill>
                <a:effectLst/>
                <a:latin typeface="-apple-system"/>
              </a:rPr>
              <a:t>-provided internet connection will ask your ISP’s server for an IP address; this will be your IP address on the internet. Your local computers, on the other hand, will ask the router for an IP address, and these addresses are local to your network.</a:t>
            </a:r>
          </a:p>
          <a:p>
            <a:endParaRPr lang="en-US" dirty="0" smtClean="0"/>
          </a:p>
          <a:p>
            <a:pPr marL="285750" indent="-285750">
              <a:buFont typeface="Arial" panose="020B0604020202020204" pitchFamily="34" charset="0"/>
              <a:buChar char="•"/>
            </a:pPr>
            <a:r>
              <a:rPr lang="en-US" dirty="0" smtClean="0"/>
              <a:t>NAT - Network</a:t>
            </a:r>
            <a:r>
              <a:rPr lang="en-US" dirty="0"/>
              <a:t> Address </a:t>
            </a:r>
            <a:r>
              <a:rPr lang="en-US" dirty="0" smtClean="0"/>
              <a:t>Translation </a:t>
            </a:r>
            <a:r>
              <a:rPr lang="en-US" dirty="0"/>
              <a:t>– is the way the router </a:t>
            </a:r>
            <a:r>
              <a:rPr lang="en-US" dirty="0" smtClean="0"/>
              <a:t>translates</a:t>
            </a:r>
            <a:r>
              <a:rPr lang="en-US" dirty="0"/>
              <a:t> the IP addresses of packets that cross the internet/local network boundary. When computer “A” sends a </a:t>
            </a:r>
            <a:r>
              <a:rPr lang="en-US" dirty="0" smtClean="0"/>
              <a:t>packet, </a:t>
            </a:r>
            <a:r>
              <a:rPr lang="en-US" dirty="0"/>
              <a:t>the IP address that it’s </a:t>
            </a:r>
            <a:r>
              <a:rPr lang="en-US" dirty="0" smtClean="0"/>
              <a:t>from </a:t>
            </a:r>
            <a:r>
              <a:rPr lang="en-US" dirty="0"/>
              <a:t>is that of computer </a:t>
            </a:r>
            <a:r>
              <a:rPr lang="en-US" dirty="0" smtClean="0"/>
              <a:t>A - </a:t>
            </a:r>
            <a:r>
              <a:rPr lang="en-US" dirty="0"/>
              <a:t>192.168.0.1, in the example above. When the router passes that on to the internet, it replaces the local IP address with the internet IP address assigned by the ISP </a:t>
            </a:r>
            <a:r>
              <a:rPr lang="en-US" dirty="0" smtClean="0"/>
              <a:t>- </a:t>
            </a:r>
            <a:r>
              <a:rPr lang="en-US" dirty="0"/>
              <a:t>1.2.3.4, in the example. It also keeps track, so if there’s a response the router knows to do the translation in reverse, replacing the internet IP address with the local IP address for machine </a:t>
            </a:r>
            <a:r>
              <a:rPr lang="en-US" dirty="0" smtClean="0"/>
              <a:t>A, </a:t>
            </a:r>
            <a:r>
              <a:rPr lang="en-US" dirty="0"/>
              <a:t>and then sending that response packet on to machine </a:t>
            </a:r>
            <a:r>
              <a:rPr lang="en-US" dirty="0" smtClean="0"/>
              <a:t>A.</a:t>
            </a:r>
            <a:br>
              <a:rPr lang="en-US" dirty="0" smtClean="0"/>
            </a:br>
            <a:endParaRPr lang="en-US" dirty="0" smtClean="0"/>
          </a:p>
          <a:p>
            <a:pPr marL="285750" indent="-285750">
              <a:buFont typeface="Arial" panose="020B0604020202020204" pitchFamily="34" charset="0"/>
              <a:buChar char="•"/>
            </a:pPr>
            <a:r>
              <a:rPr lang="en-US" dirty="0"/>
              <a:t>All routers include some kind of user interface for configuring how the router treats traffic. Really large routers include the equivalent of a full-blown programming language to describe how they should operate, as well as the ability to communicate with other routers to describe or determine the best way to get network traffic from point A to point B.</a:t>
            </a:r>
          </a:p>
        </p:txBody>
      </p:sp>
    </p:spTree>
    <p:extLst>
      <p:ext uri="{BB962C8B-B14F-4D97-AF65-F5344CB8AC3E}">
        <p14:creationId xmlns:p14="http://schemas.microsoft.com/office/powerpoint/2010/main" val="4140749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313" y="569214"/>
            <a:ext cx="6000750" cy="4000500"/>
          </a:xfrm>
          <a:prstGeom prst="rect">
            <a:avLst/>
          </a:prstGeom>
        </p:spPr>
      </p:pic>
    </p:spTree>
    <p:extLst>
      <p:ext uri="{BB962C8B-B14F-4D97-AF65-F5344CB8AC3E}">
        <p14:creationId xmlns:p14="http://schemas.microsoft.com/office/powerpoint/2010/main" val="1119827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188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ROUTERS, SWITCHES AND HUBS</vt:lpstr>
      <vt:lpstr>Introduction</vt:lpstr>
      <vt:lpstr>Hubs</vt:lpstr>
      <vt:lpstr>PowerPoint Presentation</vt:lpstr>
      <vt:lpstr>Switches</vt:lpstr>
      <vt:lpstr>PowerPoint Presentation</vt:lpstr>
      <vt:lpstr>Router</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ROUTERS, SWITCHES AND HUBS</dc:title>
  <dc:creator>user</dc:creator>
  <cp:lastModifiedBy>user</cp:lastModifiedBy>
  <cp:revision>3</cp:revision>
  <dcterms:created xsi:type="dcterms:W3CDTF">2021-12-06T13:32:12Z</dcterms:created>
  <dcterms:modified xsi:type="dcterms:W3CDTF">2021-12-06T13:51:25Z</dcterms:modified>
</cp:coreProperties>
</file>