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c006b664e_0_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9c006b66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c006b664e_0_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9c006b66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brb/python-aioschedule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docs.python.org/3/library/asyncio.html#module-async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iogram.dev/en/latest/" TargetMode="External"/><Relationship Id="rId5" Type="http://schemas.openxmlformats.org/officeDocument/2006/relationships/hyperlink" Target="https://core.telegram.org/bots/api" TargetMode="External"/><Relationship Id="rId4" Type="http://schemas.openxmlformats.org/officeDocument/2006/relationships/hyperlink" Target="https://docs.djangoproject.com/en/4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desktop/" TargetMode="External"/><Relationship Id="rId4" Type="http://schemas.openxmlformats.org/officeDocument/2006/relationships/hyperlink" Target="https://docs.python.org/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9433" t="35750" r="66307" b="19250"/>
          <a:stretch/>
        </p:blipFill>
        <p:spPr>
          <a:xfrm>
            <a:off x="252928" y="4431023"/>
            <a:ext cx="1943274" cy="193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l="2557" t="21327" b="14813"/>
          <a:stretch/>
        </p:blipFill>
        <p:spPr>
          <a:xfrm>
            <a:off x="647178" y="4055081"/>
            <a:ext cx="7868329" cy="3694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общеобразовательное учреждение города Москвы «Образовательный центр «Протон»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716016" y="4447452"/>
            <a:ext cx="390750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ученик 11-Т класса</a:t>
            </a:r>
            <a:b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Кузовкин Егор Сергеевич</a:t>
            </a:r>
            <a:b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Руководитель ИТ-проектов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Лукичев Евгений Сергеевич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616119" y="1124744"/>
            <a:ext cx="786832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cap="none">
                <a:solidFill>
                  <a:srgbClr val="E15126"/>
                </a:solidFill>
                <a:latin typeface="Arial"/>
                <a:ea typeface="Arial"/>
                <a:cs typeface="Arial"/>
                <a:sym typeface="Arial"/>
              </a:rPr>
              <a:t>WEB-ПРИЛОЖЕНИЕ ДЛЯ ВЗАИМОДЕЙСТВИЯ АДМИНИСТРАТИВНО-ХОЗЯЙСТВЕННОЙ СЛУЖБЫ ШКОЛЫ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35" y="0"/>
            <a:ext cx="9142125" cy="64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2195736" y="311788"/>
            <a:ext cx="55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РЕЗУЛЬТАТОВ 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930200" y="5590875"/>
            <a:ext cx="274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настройка задачи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75" y="1503375"/>
            <a:ext cx="3739751" cy="40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200" y="1503375"/>
            <a:ext cx="31242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5668350" y="4140112"/>
            <a:ext cx="274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уведомления о просрочке задачи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9" y="0"/>
            <a:ext cx="9142125" cy="641927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2483768" y="296458"/>
            <a:ext cx="48330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ПЕРСПЕКТИВЫ РАЗВИТИЯ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886051" y="1814225"/>
            <a:ext cx="7377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 написание unit и интеграционного тестирования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 внедрение в работу в Образовательном центре “Протон”</a:t>
            </a:r>
            <a:endParaRPr sz="2000">
              <a:solidFill>
                <a:srgbClr val="0016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 разработка документации к продукту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3200"/>
              <a:buFont typeface="Calibri"/>
              <a:buNone/>
            </a:pPr>
            <a:r>
              <a:rPr lang="ru-RU" sz="32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СПИСОК ЛИТЕРАТУРЫ</a:t>
            </a:r>
            <a:endParaRPr sz="3200" b="1" i="0" u="none" strike="noStrike" cap="none">
              <a:solidFill>
                <a:srgbClr val="0016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07504" y="1700808"/>
            <a:ext cx="8928992" cy="404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lnSpc>
                <a:spcPct val="110000"/>
              </a:lnSpc>
              <a:spcBef>
                <a:spcPts val="1400"/>
              </a:spcBef>
              <a:buClr>
                <a:srgbClr val="00204F"/>
              </a:buClr>
              <a:buSzPts val="2000"/>
              <a:buFont typeface="Calibri"/>
              <a:buAutoNum type="arabicPeriod"/>
            </a:pPr>
            <a:r>
              <a:rPr lang="ru-RU" sz="2000" dirty="0" err="1">
                <a:solidFill>
                  <a:srgbClr val="00204F"/>
                </a:solidFill>
              </a:rPr>
              <a:t>Django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  <a:r>
              <a:rPr lang="ru-RU" sz="2000" dirty="0" err="1">
                <a:solidFill>
                  <a:srgbClr val="00204F"/>
                </a:solidFill>
              </a:rPr>
              <a:t>documentation</a:t>
            </a:r>
            <a:r>
              <a:rPr lang="ru-RU" sz="2000" dirty="0">
                <a:solidFill>
                  <a:srgbClr val="00204F"/>
                </a:solidFill>
                <a:latin typeface="Arial"/>
                <a:ea typeface="Arial"/>
                <a:cs typeface="Arial"/>
                <a:sym typeface="Arial"/>
              </a:rPr>
              <a:t> [Электронный ресурс] URL: </a:t>
            </a:r>
            <a:br>
              <a:rPr lang="ru-RU" sz="2000" dirty="0">
                <a:solidFill>
                  <a:srgbClr val="00204F"/>
                </a:solidFill>
              </a:rPr>
            </a:br>
            <a:r>
              <a:rPr lang="ru-RU" sz="2000" dirty="0">
                <a:solidFill>
                  <a:srgbClr val="00204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https://docs.djangoproject.com/en/4.2/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 (дата обращения 19.10.23)</a:t>
            </a:r>
            <a:endParaRPr sz="2000" dirty="0">
              <a:solidFill>
                <a:srgbClr val="00204F"/>
              </a:solidFill>
            </a:endParaRPr>
          </a:p>
          <a:p>
            <a:pPr marL="457200" indent="-355600">
              <a:lnSpc>
                <a:spcPct val="110000"/>
              </a:lnSpc>
              <a:buClr>
                <a:srgbClr val="00204F"/>
              </a:buClr>
              <a:buSzPts val="2000"/>
              <a:buFont typeface="Calibri"/>
              <a:buAutoNum type="arabicPeriod"/>
            </a:pPr>
            <a:r>
              <a:rPr lang="ru-RU" sz="2000" dirty="0">
                <a:solidFill>
                  <a:srgbClr val="00204F"/>
                </a:solidFill>
              </a:rPr>
              <a:t>Telegram </a:t>
            </a:r>
            <a:r>
              <a:rPr lang="ru-RU" sz="2000" dirty="0" err="1">
                <a:solidFill>
                  <a:srgbClr val="00204F"/>
                </a:solidFill>
              </a:rPr>
              <a:t>Bot</a:t>
            </a:r>
            <a:r>
              <a:rPr lang="ru-RU" sz="2000" dirty="0">
                <a:solidFill>
                  <a:srgbClr val="00204F"/>
                </a:solidFill>
              </a:rPr>
              <a:t> API [Электронный ресурс] URL: 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https://core.telegram.org/bots/api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 (дата обращения 14.12.23)</a:t>
            </a:r>
            <a:endParaRPr sz="2000" dirty="0">
              <a:solidFill>
                <a:srgbClr val="00204F"/>
              </a:solidFill>
            </a:endParaRPr>
          </a:p>
          <a:p>
            <a:pPr marL="457200" indent="-355600">
              <a:lnSpc>
                <a:spcPct val="110000"/>
              </a:lnSpc>
              <a:buClr>
                <a:srgbClr val="00204F"/>
              </a:buClr>
              <a:buSzPts val="2000"/>
              <a:buFont typeface="Calibri"/>
              <a:buAutoNum type="arabicPeriod"/>
            </a:pPr>
            <a:r>
              <a:rPr lang="ru-RU" sz="2000" dirty="0" err="1">
                <a:solidFill>
                  <a:srgbClr val="00204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aiogram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3.2.0 </a:t>
            </a:r>
            <a:r>
              <a:rPr lang="ru-RU" sz="2000" dirty="0" err="1">
                <a:solidFill>
                  <a:srgbClr val="00204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https://docs.aiogram.dev/en/latest/ 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(дата обращения 15.12.23)</a:t>
            </a:r>
            <a:endParaRPr sz="2000" dirty="0">
              <a:solidFill>
                <a:srgbClr val="00204F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355600">
              <a:lnSpc>
                <a:spcPct val="115000"/>
              </a:lnSpc>
              <a:buClr>
                <a:srgbClr val="00204F"/>
              </a:buClr>
              <a:buSzPts val="2000"/>
              <a:buAutoNum type="arabicPeriod"/>
            </a:pPr>
            <a:r>
              <a:rPr lang="ru-RU" sz="2000" dirty="0" err="1">
                <a:solidFill>
                  <a:srgbClr val="00164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asyncio</a:t>
            </a:r>
            <a:r>
              <a:rPr lang="ru-RU" sz="2000" dirty="0">
                <a:solidFill>
                  <a:srgbClr val="001640"/>
                </a:solidFill>
              </a:rPr>
              <a:t> — </a:t>
            </a:r>
            <a:r>
              <a:rPr lang="ru-RU" sz="2000" dirty="0" err="1">
                <a:solidFill>
                  <a:srgbClr val="001640"/>
                </a:solidFill>
              </a:rPr>
              <a:t>Asynchronous</a:t>
            </a:r>
            <a:r>
              <a:rPr lang="ru-RU" sz="2000" dirty="0">
                <a:solidFill>
                  <a:srgbClr val="001640"/>
                </a:solidFill>
              </a:rPr>
              <a:t> I/O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https://docs.python.org/3/library/asyncio.html (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дата обращения </a:t>
            </a:r>
            <a:r>
              <a:rPr lang="ru-RU" sz="2000" dirty="0">
                <a:solidFill>
                  <a:srgbClr val="00204F"/>
                </a:solidFill>
              </a:rPr>
              <a:t>17.12.23)</a:t>
            </a:r>
            <a:endParaRPr sz="2400" dirty="0">
              <a:solidFill>
                <a:schemeClr val="dk1"/>
              </a:solidFill>
              <a:highlight>
                <a:srgbClr val="222222"/>
              </a:highlight>
            </a:endParaRPr>
          </a:p>
          <a:p>
            <a:pPr marL="457200" indent="-355600">
              <a:lnSpc>
                <a:spcPct val="110000"/>
              </a:lnSpc>
              <a:buClr>
                <a:srgbClr val="00204F"/>
              </a:buClr>
              <a:buSzPts val="2000"/>
              <a:buFont typeface="Arial"/>
              <a:buAutoNum type="arabicPeriod"/>
            </a:pPr>
            <a:r>
              <a:rPr lang="ru-RU" sz="2000" dirty="0" err="1">
                <a:solidFill>
                  <a:srgbClr val="00164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python-aioschedule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https://github.com/ibrb/python-aioschedule (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дата обращения </a:t>
            </a:r>
            <a:r>
              <a:rPr lang="ru-RU" sz="2000" dirty="0">
                <a:solidFill>
                  <a:srgbClr val="00204F"/>
                </a:solidFill>
              </a:rPr>
              <a:t>19.12.23)</a:t>
            </a:r>
            <a:endParaRPr sz="2000" dirty="0">
              <a:solidFill>
                <a:srgbClr val="00204F"/>
              </a:solidFill>
            </a:endParaRPr>
          </a:p>
          <a:p>
            <a:pPr marL="457200" marR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3200"/>
              <a:buFont typeface="Calibri"/>
              <a:buNone/>
            </a:pPr>
            <a:r>
              <a:rPr lang="ru-RU" sz="32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СПИСОК ЛИТЕРАТУРЫ</a:t>
            </a:r>
            <a:endParaRPr sz="3200" b="1" i="0" u="none" strike="noStrike" cap="none">
              <a:solidFill>
                <a:srgbClr val="0016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07504" y="1700808"/>
            <a:ext cx="892899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204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355600">
              <a:lnSpc>
                <a:spcPct val="110000"/>
              </a:lnSpc>
              <a:spcBef>
                <a:spcPts val="1400"/>
              </a:spcBef>
              <a:buClr>
                <a:srgbClr val="00204F"/>
              </a:buClr>
              <a:buSzPts val="2000"/>
              <a:buFont typeface="Calibri"/>
              <a:buAutoNum type="arabicPeriod" startAt="6"/>
            </a:pP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 3.12.0 </a:t>
            </a:r>
            <a:r>
              <a:rPr lang="ru-RU" sz="2000" dirty="0" err="1">
                <a:solidFill>
                  <a:srgbClr val="00204F"/>
                </a:solidFill>
              </a:rPr>
              <a:t>documentation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 (дата обращения 05.11.23)</a:t>
            </a:r>
            <a:endParaRPr sz="2000" dirty="0">
              <a:solidFill>
                <a:srgbClr val="00204F"/>
              </a:solidFill>
            </a:endParaRPr>
          </a:p>
          <a:p>
            <a:pPr marL="457200" indent="-355600">
              <a:lnSpc>
                <a:spcPct val="110000"/>
              </a:lnSpc>
              <a:buClr>
                <a:srgbClr val="00204F"/>
              </a:buClr>
              <a:buSzPts val="2000"/>
              <a:buFont typeface="Calibri"/>
              <a:buAutoNum type="arabicPeriod" startAt="6"/>
            </a:pPr>
            <a:r>
              <a:rPr lang="ru-RU" sz="2000" dirty="0" err="1">
                <a:solidFill>
                  <a:srgbClr val="00204F"/>
                </a:solidFill>
              </a:rPr>
              <a:t>docker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  <a:r>
              <a:rPr lang="ru-RU" sz="2000" dirty="0" err="1">
                <a:solidFill>
                  <a:srgbClr val="00204F"/>
                </a:solidFill>
              </a:rPr>
              <a:t>docs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https://docs.docker.com/desktop/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 (дата обращения 20.12.23)</a:t>
            </a:r>
            <a:endParaRPr sz="2000" dirty="0">
              <a:solidFill>
                <a:srgbClr val="00204F"/>
              </a:solidFill>
            </a:endParaRPr>
          </a:p>
          <a:p>
            <a:pPr marL="457200" indent="-355600">
              <a:lnSpc>
                <a:spcPct val="120000"/>
              </a:lnSpc>
              <a:buClr>
                <a:srgbClr val="00204F"/>
              </a:buClr>
              <a:buSzPts val="2000"/>
              <a:buFont typeface="Arial"/>
              <a:buAutoNum type="arabicPeriod" startAt="6"/>
            </a:pPr>
            <a:r>
              <a:rPr lang="ru-RU" sz="2000" dirty="0" err="1">
                <a:solidFill>
                  <a:srgbClr val="00204F"/>
                </a:solidFill>
              </a:rPr>
              <a:t>Get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  <a:r>
              <a:rPr lang="ru-RU" sz="2000" dirty="0" err="1">
                <a:solidFill>
                  <a:srgbClr val="00204F"/>
                </a:solidFill>
              </a:rPr>
              <a:t>started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  <a:r>
              <a:rPr lang="ru-RU" sz="2000" dirty="0" err="1">
                <a:solidFill>
                  <a:srgbClr val="00204F"/>
                </a:solidFill>
              </a:rPr>
              <a:t>with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  <a:r>
              <a:rPr lang="ru-RU" sz="2000" dirty="0" err="1">
                <a:solidFill>
                  <a:srgbClr val="00204F"/>
                </a:solidFill>
              </a:rPr>
              <a:t>Bootstrap</a:t>
            </a:r>
            <a:r>
              <a:rPr lang="ru-RU" sz="2000" dirty="0">
                <a:solidFill>
                  <a:srgbClr val="00204F"/>
                </a:solidFill>
              </a:rPr>
              <a:t> [Электронный ресурс] URL: https://getbootstrap.com/docs/5.3/getting-started/introduction/ </a:t>
            </a:r>
            <a:r>
              <a:rPr lang="ru-RU" sz="2000" dirty="0">
                <a:solidFill>
                  <a:srgbClr val="00204F"/>
                </a:solidFill>
                <a:uFill>
                  <a:noFill/>
                </a:uFill>
              </a:rPr>
              <a:t>(дата обращения 15.09.23)</a:t>
            </a:r>
            <a:endParaRPr sz="2000" dirty="0">
              <a:solidFill>
                <a:srgbClr val="00204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222222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222222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cap="none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АКТУАЛЬНОСТЬ РАБОТЫ</a:t>
            </a:r>
            <a:endParaRPr/>
          </a:p>
        </p:txBody>
      </p:sp>
      <p:pic>
        <p:nvPicPr>
          <p:cNvPr id="103" name="Google Shape;103;p14" descr="Завхоз клипарт (69 фото) » Рисунки для срисовки и не только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72" y="1928802"/>
            <a:ext cx="3592439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248DD-7A6D-4E34-AEDE-6A7DBD120D94}"/>
              </a:ext>
            </a:extLst>
          </p:cNvPr>
          <p:cNvSpPr txBox="1"/>
          <p:nvPr/>
        </p:nvSpPr>
        <p:spPr>
          <a:xfrm>
            <a:off x="3810225" y="1562923"/>
            <a:ext cx="52362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800" dirty="0">
                <a:latin typeface="Calibri"/>
                <a:cs typeface="Times New Roman"/>
              </a:rPr>
              <a:t>К</a:t>
            </a:r>
            <a:r>
              <a:rPr lang="ru-RU" sz="1800" dirty="0">
                <a:solidFill>
                  <a:srgbClr val="000000"/>
                </a:solidFill>
                <a:latin typeface="Calibri"/>
                <a:cs typeface="Times New Roman"/>
              </a:rPr>
              <a:t>ак </a:t>
            </a:r>
            <a:r>
              <a:rPr lang="ru-RU" sz="1800" dirty="0">
                <a:latin typeface="Calibri"/>
                <a:cs typeface="Times New Roman"/>
              </a:rPr>
              <a:t>учитель</a:t>
            </a:r>
            <a:r>
              <a:rPr lang="ru-RU" sz="1800" dirty="0">
                <a:solidFill>
                  <a:srgbClr val="000000"/>
                </a:solidFill>
                <a:latin typeface="Calibri"/>
                <a:cs typeface="Times New Roman"/>
              </a:rPr>
              <a:t>,  хочу иметь возможность </a:t>
            </a:r>
            <a:r>
              <a:rPr lang="ru-RU" sz="1800" b="1" dirty="0">
                <a:solidFill>
                  <a:srgbClr val="000000"/>
                </a:solidFill>
                <a:latin typeface="Calibri"/>
                <a:cs typeface="Times New Roman"/>
              </a:rPr>
              <a:t>создавать задачи и контролировать их статус</a:t>
            </a:r>
            <a:r>
              <a:rPr lang="ru-RU" sz="1800" dirty="0">
                <a:solidFill>
                  <a:srgbClr val="000000"/>
                </a:solidFill>
                <a:latin typeface="Calibri"/>
                <a:cs typeface="Times New Roman"/>
              </a:rPr>
              <a:t>, чтобы </a:t>
            </a:r>
            <a:r>
              <a:rPr lang="ru-RU" sz="1800" dirty="0">
                <a:latin typeface="Calibri"/>
                <a:cs typeface="Times New Roman"/>
              </a:rPr>
              <a:t>улучшить образовательный процесс</a:t>
            </a:r>
            <a:r>
              <a:rPr lang="ru-RU" sz="1800" dirty="0">
                <a:solidFill>
                  <a:srgbClr val="000000"/>
                </a:solidFill>
                <a:latin typeface="Calibri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ru-RU" sz="1800" dirty="0">
              <a:latin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cs typeface="Calibri" panose="020F0502020204030204"/>
              </a:rPr>
              <a:t>Как завхоз</a:t>
            </a:r>
            <a:r>
              <a:rPr lang="en-US" sz="1800" dirty="0">
                <a:cs typeface="Calibri" panose="020F0502020204030204"/>
              </a:rPr>
              <a:t>/</a:t>
            </a:r>
            <a:r>
              <a:rPr lang="ru-RU" sz="1800" dirty="0">
                <a:cs typeface="Calibri" panose="020F0502020204030204"/>
              </a:rPr>
              <a:t>зам. </a:t>
            </a:r>
            <a:r>
              <a:rPr lang="ru-RU" sz="1800" dirty="0" err="1">
                <a:cs typeface="Calibri" panose="020F0502020204030204"/>
              </a:rPr>
              <a:t>дир</a:t>
            </a:r>
            <a:r>
              <a:rPr lang="ru-RU" sz="1800" dirty="0">
                <a:cs typeface="Calibri" panose="020F0502020204030204"/>
              </a:rPr>
              <a:t>. по АХР, хочу иметь возможность </a:t>
            </a:r>
            <a:r>
              <a:rPr lang="ru-RU" sz="1800" b="1" dirty="0">
                <a:cs typeface="Calibri" panose="020F0502020204030204"/>
              </a:rPr>
              <a:t>назначать сроки и исполнителей задачи</a:t>
            </a:r>
            <a:r>
              <a:rPr lang="ru-RU" sz="1800" dirty="0">
                <a:cs typeface="Calibri" panose="020F0502020204030204"/>
              </a:rPr>
              <a:t>, чтобы контролировать процесс выполнения работ.</a:t>
            </a:r>
          </a:p>
          <a:p>
            <a:pPr marL="285750" indent="-285750">
              <a:buFont typeface="Arial"/>
              <a:buChar char="•"/>
            </a:pPr>
            <a:endParaRPr lang="ru-RU" sz="1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cs typeface="Calibri" panose="020F0502020204030204"/>
              </a:rPr>
              <a:t>Как администратор, я хочу иметь возможность </a:t>
            </a:r>
            <a:r>
              <a:rPr lang="ru-RU" sz="1800" b="1" dirty="0">
                <a:cs typeface="Calibri" panose="020F0502020204030204"/>
              </a:rPr>
              <a:t>узнавать о просроченных задачах</a:t>
            </a:r>
            <a:r>
              <a:rPr lang="ru-RU" sz="1800" dirty="0">
                <a:cs typeface="Calibri" panose="020F0502020204030204"/>
              </a:rPr>
              <a:t>, чтобы контролировать обеспечение нужд образовательного процесса.</a:t>
            </a:r>
          </a:p>
          <a:p>
            <a:pPr marL="285750" indent="-285750">
              <a:buFont typeface="Arial"/>
              <a:buChar char="•"/>
            </a:pPr>
            <a:endParaRPr lang="ru-RU" sz="18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3200"/>
              <a:buFont typeface="Arial"/>
              <a:buNone/>
            </a:pPr>
            <a:r>
              <a:rPr lang="ru-RU" sz="3200" b="1" cap="none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ЦЕЛЬ И ЗАДАЧИ РАБОТЫ</a:t>
            </a:r>
            <a:endParaRPr sz="3200" b="1" i="0" u="none" strike="noStrike" cap="none">
              <a:solidFill>
                <a:srgbClr val="0016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3528" y="1355186"/>
            <a:ext cx="8496900" cy="4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программный продукт для оптимизации работы хозяйственной службы школы </a:t>
            </a:r>
            <a:endParaRPr sz="2000" dirty="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4F"/>
              </a:buClr>
              <a:buSzPts val="20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Проанализировать существующие решения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Изучить фреймворки и библиотеки языка </a:t>
            </a:r>
            <a:r>
              <a:rPr lang="ru-RU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выбрать наилучшую 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архитектуру </a:t>
            </a:r>
            <a:r>
              <a:rPr lang="ru-RU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-приложения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архитектуру базы данных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Согласовать правки с хозяйственной службой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Реализовать пользовательский интерфейс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Реализовать </a:t>
            </a:r>
            <a:r>
              <a:rPr lang="ru-RU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-сервис</a:t>
            </a:r>
            <a:endParaRPr dirty="0"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модуль отправки уведомлений о просроченных заданиях</a:t>
            </a:r>
            <a:endParaRPr dirty="0"/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009"/>
            <a:ext cx="9147072" cy="645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857488" y="287531"/>
            <a:ext cx="44388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Решения на рынке</a:t>
            </a:r>
            <a:endParaRPr sz="3200" b="1">
              <a:solidFill>
                <a:srgbClr val="0016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 descr="https://crm.ru/upload/medialibrary/113/1130f00b0c5efc0c693f0caf5f17df6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55" y="1772816"/>
            <a:ext cx="8065070" cy="248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7072" cy="645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835870" y="357030"/>
            <a:ext cx="61206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УНИКАЛЬНОСЬ РЕШЕНИЯ </a:t>
            </a:r>
            <a:endParaRPr sz="3200" b="1">
              <a:solidFill>
                <a:srgbClr val="0016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93115" y="2089938"/>
            <a:ext cx="88062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4F"/>
              </a:buClr>
              <a:buSzPts val="2400"/>
              <a:buFont typeface="Noto Sans Symbols"/>
              <a:buChar char="▪"/>
            </a:pPr>
            <a:r>
              <a:rPr lang="ru-RU" sz="2400">
                <a:solidFill>
                  <a:srgbClr val="00204F"/>
                </a:solidFill>
                <a:latin typeface="Arial"/>
                <a:ea typeface="Arial"/>
                <a:cs typeface="Arial"/>
                <a:sym typeface="Arial"/>
              </a:rPr>
              <a:t>Не требуется скачивание приложения для использования;</a:t>
            </a:r>
            <a:endParaRPr sz="240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4F"/>
              </a:buClr>
              <a:buSzPts val="2400"/>
              <a:buFont typeface="Noto Sans Symbols"/>
              <a:buChar char="▪"/>
            </a:pPr>
            <a:r>
              <a:rPr lang="ru-RU" sz="2400">
                <a:solidFill>
                  <a:srgbClr val="00204F"/>
                </a:solidFill>
                <a:latin typeface="Arial"/>
                <a:ea typeface="Arial"/>
                <a:cs typeface="Arial"/>
                <a:sym typeface="Arial"/>
              </a:rPr>
              <a:t>Возможность адаптироваться под школьные цели</a:t>
            </a:r>
            <a:endParaRPr sz="240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4F"/>
              </a:buClr>
              <a:buSzPts val="2400"/>
              <a:buFont typeface="Noto Sans Symbols"/>
              <a:buChar char="▪"/>
            </a:pPr>
            <a:r>
              <a:rPr lang="ru-RU" sz="2400">
                <a:solidFill>
                  <a:srgbClr val="00204F"/>
                </a:solidFill>
                <a:latin typeface="Arial"/>
                <a:ea typeface="Arial"/>
                <a:cs typeface="Arial"/>
                <a:sym typeface="Arial"/>
              </a:rPr>
              <a:t>Отправка уведомлений и напоминаний через telegram</a:t>
            </a:r>
            <a:endParaRPr sz="240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4F"/>
              </a:buClr>
              <a:buSzPts val="2400"/>
              <a:buFont typeface="Noto Sans Symbols"/>
              <a:buChar char="▪"/>
            </a:pPr>
            <a:r>
              <a:rPr lang="ru-RU" sz="2400">
                <a:solidFill>
                  <a:srgbClr val="00204F"/>
                </a:solidFill>
                <a:latin typeface="Arial"/>
                <a:ea typeface="Arial"/>
                <a:cs typeface="Arial"/>
                <a:sym typeface="Arial"/>
              </a:rPr>
              <a:t>Простой и понятный интерфейс для рабочих</a:t>
            </a:r>
            <a:endParaRPr sz="2400">
              <a:solidFill>
                <a:srgbClr val="0020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 descr="Z:\2018\протон\протон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0069" cy="64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987824" y="251937"/>
            <a:ext cx="4389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cap="none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23950" y="1564871"/>
            <a:ext cx="80961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Разработка программы проходила несколько этапов: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I. Составление технического задания с научный руководителем и заместителем директора по АХР</a:t>
            </a:r>
            <a:r>
              <a:rPr lang="en-US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сентябрь)</a:t>
            </a:r>
            <a:endParaRPr sz="2000" dirty="0">
              <a:solidFill>
                <a:srgbClr val="0016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II. Разработка пользовательского интерфейса (сентябрь – октябрь)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III. Разработка </a:t>
            </a:r>
            <a:r>
              <a:rPr lang="ru-RU" sz="2000" dirty="0" err="1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-сервиса (октябрь – ноябрь)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IV. Создание модуля отправки уведомлений (ноябрь – декабрь)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640"/>
              </a:buClr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001640"/>
                </a:solidFill>
                <a:latin typeface="Arial"/>
                <a:ea typeface="Arial"/>
                <a:cs typeface="Arial"/>
                <a:sym typeface="Arial"/>
              </a:rPr>
              <a:t>V. Тестирование и ввод в эксплуатацию (декабрь)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49" name="Google Shape;149;p1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3275" y="815"/>
            <a:ext cx="9144000" cy="645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АРХИТЕКТУРА </a:t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568541" y="1652546"/>
            <a:ext cx="2923339" cy="4014571"/>
            <a:chOff x="568541" y="1652546"/>
            <a:chExt cx="2923339" cy="4014571"/>
          </a:xfrm>
        </p:grpSpPr>
        <p:pic>
          <p:nvPicPr>
            <p:cNvPr id="152" name="Google Shape;152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8541" y="1652546"/>
              <a:ext cx="2923339" cy="3645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9"/>
            <p:cNvSpPr txBox="1"/>
            <p:nvPr/>
          </p:nvSpPr>
          <p:spPr>
            <a:xfrm>
              <a:off x="830498" y="5297785"/>
              <a:ext cx="24833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Архитектура файлов</a:t>
              </a:r>
              <a:endParaRPr/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3655133" y="1652546"/>
            <a:ext cx="5144329" cy="4014571"/>
            <a:chOff x="3655133" y="1652546"/>
            <a:chExt cx="5144329" cy="4014571"/>
          </a:xfrm>
        </p:grpSpPr>
        <p:pic>
          <p:nvPicPr>
            <p:cNvPr id="155" name="Google Shape;15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55133" y="1652546"/>
              <a:ext cx="5144329" cy="3645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9"/>
            <p:cNvSpPr txBox="1"/>
            <p:nvPr/>
          </p:nvSpPr>
          <p:spPr>
            <a:xfrm>
              <a:off x="4993664" y="5297785"/>
              <a:ext cx="18404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Архитектура бд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35" y="0"/>
            <a:ext cx="9142125" cy="64192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2195736" y="311788"/>
            <a:ext cx="55531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РЕЗУЛЬТАТОВ </a:t>
            </a: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857224" y="1857364"/>
            <a:ext cx="6845235" cy="3999836"/>
            <a:chOff x="857224" y="1857364"/>
            <a:chExt cx="6845235" cy="3999836"/>
          </a:xfrm>
        </p:grpSpPr>
        <p:pic>
          <p:nvPicPr>
            <p:cNvPr id="164" name="Google Shape;16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7224" y="1857364"/>
              <a:ext cx="6845235" cy="3336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0"/>
            <p:cNvSpPr txBox="1"/>
            <p:nvPr/>
          </p:nvSpPr>
          <p:spPr>
            <a:xfrm>
              <a:off x="2906838" y="5487900"/>
              <a:ext cx="274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форма создания заявки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35" y="0"/>
            <a:ext cx="9142125" cy="64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2195736" y="311788"/>
            <a:ext cx="55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rgbClr val="001640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РЕЗУЛЬТАТОВ 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197275" y="5590875"/>
            <a:ext cx="274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список задач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38" y="2021026"/>
            <a:ext cx="8017782" cy="34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500</Words>
  <Application>Microsoft Office PowerPoint</Application>
  <PresentationFormat>Экран (4:3)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Кузовкин</dc:creator>
  <cp:lastModifiedBy>Егор Кузовкин</cp:lastModifiedBy>
  <cp:revision>9</cp:revision>
  <dcterms:modified xsi:type="dcterms:W3CDTF">2024-02-10T13:19:42Z</dcterms:modified>
</cp:coreProperties>
</file>