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65" r:id="rId3"/>
    <p:sldId id="266" r:id="rId4"/>
    <p:sldId id="273" r:id="rId5"/>
    <p:sldId id="274" r:id="rId6"/>
    <p:sldId id="270" r:id="rId7"/>
    <p:sldId id="277" r:id="rId8"/>
    <p:sldId id="278" r:id="rId9"/>
    <p:sldId id="276" r:id="rId10"/>
    <p:sldId id="272" r:id="rId11"/>
    <p:sldId id="279" r:id="rId12"/>
    <p:sldId id="281" r:id="rId13"/>
    <p:sldId id="280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tamilselvan@prokarm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909" y="5348376"/>
            <a:ext cx="9696091" cy="1509624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  <a:r>
              <a:rPr lang="en-US" sz="1600" dirty="0" smtClean="0"/>
              <a:t>Presented By</a:t>
            </a:r>
          </a:p>
          <a:p>
            <a:r>
              <a:rPr lang="en-US" sz="1600" dirty="0" smtClean="0"/>
              <a:t>					Bharathiraja Tamilselvan [BT]</a:t>
            </a:r>
          </a:p>
          <a:p>
            <a:r>
              <a:rPr lang="en-US" sz="1600" dirty="0" smtClean="0"/>
              <a:t>				 </a:t>
            </a:r>
            <a:r>
              <a:rPr lang="en-US" sz="1600" dirty="0"/>
              <a:t>	</a:t>
            </a:r>
            <a:r>
              <a:rPr lang="en-US" sz="1600" dirty="0" smtClean="0">
                <a:hlinkClick r:id="rId2"/>
              </a:rPr>
              <a:t>btamilselvan@prokarma.com</a:t>
            </a:r>
            <a:endParaRPr lang="en-US" sz="1600" dirty="0" smtClean="0"/>
          </a:p>
          <a:p>
            <a:r>
              <a:rPr lang="en-US" sz="1600" dirty="0" smtClean="0"/>
              <a:t>		                             		 Prokarma Inc.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826" y="1173192"/>
            <a:ext cx="9144000" cy="2281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TIBCO</a:t>
            </a:r>
            <a:r>
              <a:rPr lang="en-US" sz="3100" dirty="0" smtClean="0"/>
              <a:t> </a:t>
            </a:r>
            <a:br>
              <a:rPr lang="en-US" sz="3100" dirty="0" smtClean="0"/>
            </a:br>
            <a:r>
              <a:rPr lang="en-US" sz="3100" dirty="0" smtClean="0"/>
              <a:t>Cloud </a:t>
            </a:r>
            <a:r>
              <a:rPr lang="en-US" sz="3100" dirty="0" smtClean="0"/>
              <a:t>Integration </a:t>
            </a:r>
            <a:r>
              <a:rPr lang="en-US" sz="3100" dirty="0" smtClean="0"/>
              <a:t>v 1.0.0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and </a:t>
            </a:r>
            <a:br>
              <a:rPr lang="en-US" sz="3100" dirty="0" smtClean="0"/>
            </a:br>
            <a:r>
              <a:rPr lang="en-US" sz="3100" dirty="0" smtClean="0"/>
              <a:t>BusinessWorks </a:t>
            </a:r>
            <a:r>
              <a:rPr lang="en-US" sz="3100" dirty="0" smtClean="0"/>
              <a:t>Container </a:t>
            </a:r>
            <a:r>
              <a:rPr lang="en-US" sz="3100" dirty="0" smtClean="0"/>
              <a:t>Edition v1.0.0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98" y="2488978"/>
            <a:ext cx="9518205" cy="40770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2123" y="546280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BW Container Edition – Solution Area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3513" y="6627168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/>
              <a:t>Source: TIBCO </a:t>
            </a:r>
            <a:r>
              <a:rPr lang="en-US" sz="900" dirty="0" smtClean="0"/>
              <a:t>Webinar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69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9954" y="365125"/>
            <a:ext cx="9343845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BW Container Edition – Life Cycle Components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98" y="1825625"/>
            <a:ext cx="9404504" cy="4351338"/>
          </a:xfrm>
        </p:spPr>
      </p:pic>
      <p:sp>
        <p:nvSpPr>
          <p:cNvPr id="6" name="Rectangle 5"/>
          <p:cNvSpPr/>
          <p:nvPr/>
        </p:nvSpPr>
        <p:spPr>
          <a:xfrm>
            <a:off x="5545819" y="6272206"/>
            <a:ext cx="1604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 smtClean="0"/>
              <a:t>Source: TIBCO Documentation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12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0725" y="1515074"/>
            <a:ext cx="9791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BWCE (v1.0.0) = TIBCO ActiveMatrix BW 6.0 (without File Palette) + build pack + Cloud Foundry</a:t>
            </a:r>
          </a:p>
          <a:p>
            <a:pPr lvl="0"/>
            <a:r>
              <a:rPr lang="en-US" dirty="0" smtClean="0"/>
              <a:t>Customizable build Pack scripts to include needed tools/plug-ins/jars during runtime.</a:t>
            </a:r>
          </a:p>
          <a:p>
            <a:pPr lvl="1"/>
            <a:r>
              <a:rPr lang="en-US" sz="1300" dirty="0" smtClean="0"/>
              <a:t> Build Script Location : http</a:t>
            </a:r>
            <a:r>
              <a:rPr lang="en-US" sz="1300" dirty="0"/>
              <a:t>://</a:t>
            </a:r>
            <a:r>
              <a:rPr lang="en-US" sz="1300" dirty="0" smtClean="0"/>
              <a:t>github.com/TIBCOSoftware/bwce-buildpack</a:t>
            </a:r>
            <a:endParaRPr lang="en-US" sz="1300" dirty="0"/>
          </a:p>
          <a:p>
            <a:pPr lvl="0"/>
            <a:r>
              <a:rPr lang="en-US" dirty="0" smtClean="0"/>
              <a:t>Support only PaaS container -Pivotal Cloud Foundry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TIBCO BW Container Edition -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75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15" y="1825625"/>
            <a:ext cx="9369669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TIBCO Cloud Product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00300" y="2256448"/>
            <a:ext cx="9791700" cy="4351338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Cloud Concepts &amp; Characteristics</a:t>
            </a:r>
            <a:endParaRPr lang="en-US" dirty="0" smtClean="0"/>
          </a:p>
          <a:p>
            <a:pPr lvl="0"/>
            <a:r>
              <a:rPr lang="en-US" dirty="0" smtClean="0"/>
              <a:t>Cloud Solution - Challenges</a:t>
            </a:r>
          </a:p>
          <a:p>
            <a:pPr lvl="0"/>
            <a:r>
              <a:rPr lang="en-US" dirty="0" smtClean="0"/>
              <a:t>Product Overview</a:t>
            </a:r>
          </a:p>
          <a:p>
            <a:pPr lvl="1"/>
            <a:r>
              <a:rPr lang="en-US" dirty="0" smtClean="0"/>
              <a:t>TIBCO Cloud Integration</a:t>
            </a:r>
          </a:p>
          <a:p>
            <a:pPr lvl="1"/>
            <a:r>
              <a:rPr lang="en-US" dirty="0" smtClean="0"/>
              <a:t>TIBCO BusinessWorks Container Edition</a:t>
            </a:r>
          </a:p>
          <a:p>
            <a:r>
              <a:rPr lang="en-US" dirty="0" smtClean="0"/>
              <a:t>Product Features</a:t>
            </a:r>
            <a:endParaRPr lang="en-US" dirty="0"/>
          </a:p>
          <a:p>
            <a:r>
              <a:rPr lang="en-US" dirty="0" smtClean="0"/>
              <a:t>TIBCO </a:t>
            </a:r>
            <a:r>
              <a:rPr lang="en-US" dirty="0"/>
              <a:t>Cloud Product Stack</a:t>
            </a:r>
          </a:p>
          <a:p>
            <a:pPr lvl="0"/>
            <a:r>
              <a:rPr lang="en-US" dirty="0" smtClean="0"/>
              <a:t>Questions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51972" y="477268"/>
            <a:ext cx="9029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0300" y="2394969"/>
            <a:ext cx="9791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Characteristics-</a:t>
            </a:r>
          </a:p>
          <a:p>
            <a:r>
              <a:rPr lang="en-US" dirty="0" smtClean="0"/>
              <a:t>On-demand self-service</a:t>
            </a:r>
          </a:p>
          <a:p>
            <a:r>
              <a:rPr lang="en-US" dirty="0" smtClean="0"/>
              <a:t>Resource pooling</a:t>
            </a:r>
          </a:p>
          <a:p>
            <a:r>
              <a:rPr lang="en-US" dirty="0" smtClean="0"/>
              <a:t>Rapid elasticity</a:t>
            </a:r>
          </a:p>
          <a:p>
            <a:r>
              <a:rPr lang="en-US" dirty="0" smtClean="0"/>
              <a:t>Measured Service</a:t>
            </a:r>
          </a:p>
          <a:p>
            <a:r>
              <a:rPr lang="en-US" dirty="0" smtClean="0"/>
              <a:t>Broad network Access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Core Concepts-</a:t>
            </a:r>
          </a:p>
          <a:p>
            <a:pPr lvl="1"/>
            <a:r>
              <a:rPr lang="en-US" dirty="0" smtClean="0"/>
              <a:t>IaaS, PaaS &amp; SaaS</a:t>
            </a:r>
          </a:p>
          <a:p>
            <a:pPr lvl="1"/>
            <a:r>
              <a:rPr lang="en-US" dirty="0" smtClean="0"/>
              <a:t>API &amp; APM</a:t>
            </a:r>
          </a:p>
          <a:p>
            <a:pPr lvl="1"/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Public Cloud/Private Cloud/Hybrid Cloud</a:t>
            </a:r>
          </a:p>
          <a:p>
            <a:pPr lvl="1"/>
            <a:r>
              <a:rPr lang="en-US" dirty="0" smtClean="0"/>
              <a:t>Cloud Native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3994" y="589412"/>
            <a:ext cx="1006343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Cloud </a:t>
            </a:r>
            <a:r>
              <a:rPr lang="en-US" sz="3600" dirty="0" smtClean="0"/>
              <a:t>Concepts &amp; Characteristics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0300" y="2386341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Security and Privacy</a:t>
            </a:r>
          </a:p>
          <a:p>
            <a:r>
              <a:rPr lang="en-US" dirty="0" smtClean="0"/>
              <a:t>Service Delivery and Billing</a:t>
            </a:r>
          </a:p>
          <a:p>
            <a:r>
              <a:rPr lang="en-US" dirty="0"/>
              <a:t>Reliability and Availability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Interoperability and Portability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 to market solutions in Cloud native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Devops world – Rapid development and quick life cycle path.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3942" y="270235"/>
            <a:ext cx="9029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Cloud Solution - Challenges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42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00300" y="1955021"/>
            <a:ext cx="9791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Connects  applications in pure cloud or hybrid cloud.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/>
              <a:t>Model, Create, Design, Test and </a:t>
            </a:r>
            <a:r>
              <a:rPr lang="en-US" dirty="0" smtClean="0"/>
              <a:t>Deploy </a:t>
            </a:r>
            <a:r>
              <a:rPr lang="en-US" dirty="0"/>
              <a:t>API’s</a:t>
            </a:r>
            <a:r>
              <a:rPr lang="en-US" dirty="0" smtClean="0"/>
              <a:t>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Runtime consistency across entire integration flow in highly distributed environment.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39761" y="503148"/>
            <a:ext cx="90297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Product Overview – TIBCO Cloud Integration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7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8477" y="2300077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Code less development – </a:t>
            </a:r>
            <a:r>
              <a:rPr lang="en-US" sz="1600" dirty="0" smtClean="0"/>
              <a:t>similar to</a:t>
            </a:r>
            <a:r>
              <a:rPr lang="en-US" dirty="0" smtClean="0"/>
              <a:t> </a:t>
            </a:r>
            <a:r>
              <a:rPr lang="en-US" sz="1800" dirty="0" smtClean="0"/>
              <a:t>other TIBCO integration products</a:t>
            </a:r>
          </a:p>
          <a:p>
            <a:r>
              <a:rPr lang="en-US" dirty="0" smtClean="0"/>
              <a:t>Push to cloud &amp; </a:t>
            </a:r>
            <a:r>
              <a:rPr lang="en-US" dirty="0"/>
              <a:t>P</a:t>
            </a:r>
            <a:r>
              <a:rPr lang="en-US" dirty="0" smtClean="0"/>
              <a:t>ublish to TIBCO Mashery – </a:t>
            </a:r>
            <a:r>
              <a:rPr lang="en-US" sz="1600" dirty="0" smtClean="0"/>
              <a:t>in single click</a:t>
            </a:r>
          </a:p>
          <a:p>
            <a:r>
              <a:rPr lang="en-US" dirty="0" smtClean="0"/>
              <a:t>API Modeler Tool – </a:t>
            </a:r>
            <a:r>
              <a:rPr lang="en-US" sz="1600" dirty="0" smtClean="0"/>
              <a:t>to understand API Operational Parameters and Structure</a:t>
            </a:r>
          </a:p>
          <a:p>
            <a:r>
              <a:rPr lang="en-US" dirty="0" smtClean="0"/>
              <a:t>Swagger Support – </a:t>
            </a:r>
            <a:r>
              <a:rPr lang="en-US" sz="1600" dirty="0" smtClean="0"/>
              <a:t>helps in well documented and easy testing even before implementation</a:t>
            </a:r>
            <a:endParaRPr lang="en-US" dirty="0" smtClean="0"/>
          </a:p>
          <a:p>
            <a:r>
              <a:rPr lang="en-US" dirty="0" smtClean="0"/>
              <a:t>Microflows – </a:t>
            </a:r>
            <a:r>
              <a:rPr lang="en-US" sz="1600" dirty="0" smtClean="0"/>
              <a:t>Ensure runtime consistency by providing transformations, routing, throttle, caching, etc.</a:t>
            </a:r>
            <a:endParaRPr lang="en-US" dirty="0" smtClean="0"/>
          </a:p>
          <a:p>
            <a:pPr lvl="1"/>
            <a:r>
              <a:rPr lang="en-US" dirty="0" smtClean="0"/>
              <a:t>Microflow is creating consumer specific contract for an application. It isolates app-facing API from backend service and allows single backend.</a:t>
            </a:r>
          </a:p>
          <a:p>
            <a:r>
              <a:rPr lang="en-US" dirty="0" smtClean="0"/>
              <a:t>Command Line and Web interface – </a:t>
            </a:r>
            <a:r>
              <a:rPr lang="en-US" sz="1600" dirty="0" smtClean="0"/>
              <a:t>push, view, configure, scale, remove app.</a:t>
            </a:r>
          </a:p>
          <a:p>
            <a:r>
              <a:rPr lang="en-US" dirty="0" smtClean="0"/>
              <a:t>Plugin Supported – </a:t>
            </a:r>
            <a:r>
              <a:rPr lang="en-US" sz="1600" dirty="0" smtClean="0"/>
              <a:t>Salesforce.com, ServiceNow, Marketo, Microsoft Dynamics, NetSuite, Workday.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9873" y="347873"/>
            <a:ext cx="9029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TIBCO Cloud Integration -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88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6244" y="408257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TIBCO Cloud Integration – Design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6" y="2398709"/>
            <a:ext cx="9791700" cy="4136823"/>
          </a:xfrm>
        </p:spPr>
      </p:pic>
    </p:spTree>
    <p:extLst>
      <p:ext uri="{BB962C8B-B14F-4D97-AF65-F5344CB8AC3E}">
        <p14:creationId xmlns:p14="http://schemas.microsoft.com/office/powerpoint/2010/main" val="6984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92" y="2317330"/>
            <a:ext cx="7735712" cy="4351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TIBCO Cloud Integration –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00300" y="2084415"/>
            <a:ext cx="9791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Brings BusinessWorks integration capability to Cloud native application integration.</a:t>
            </a:r>
          </a:p>
          <a:p>
            <a:pPr lvl="0"/>
            <a:r>
              <a:rPr lang="en-US" dirty="0" smtClean="0"/>
              <a:t>Tool for enterprise Platform as a Service (ePaaS) solution.</a:t>
            </a:r>
          </a:p>
          <a:p>
            <a:pPr lvl="0"/>
            <a:r>
              <a:rPr lang="en-US" dirty="0" smtClean="0"/>
              <a:t>Quick Microservices design (Node/Java/python)</a:t>
            </a:r>
          </a:p>
          <a:p>
            <a:pPr lvl="0"/>
            <a:r>
              <a:rPr lang="en-US" dirty="0" smtClean="0"/>
              <a:t>Integrate API’s with zero lines of code</a:t>
            </a:r>
          </a:p>
          <a:p>
            <a:pPr lvl="0"/>
            <a:r>
              <a:rPr lang="en-US" dirty="0" smtClean="0"/>
              <a:t>Deploy, manage &amp; scale using Pivotal Cloud foundry</a:t>
            </a:r>
          </a:p>
          <a:p>
            <a:pPr lvl="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 Overview – TIBCO BW Container Edition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83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0</TotalTime>
  <Words>395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Cloud skipper design template</vt:lpstr>
      <vt:lpstr>   TIBCO  Cloud Integration v 1.0.0 and  BusinessWorks Container Edition v1.0.0</vt:lpstr>
      <vt:lpstr>Agenda</vt:lpstr>
      <vt:lpstr>Cloud Concepts &amp; Characteristics</vt:lpstr>
      <vt:lpstr>Cloud Solution - Challenges</vt:lpstr>
      <vt:lpstr>Product Overview – TIBCO Cloud Integration</vt:lpstr>
      <vt:lpstr>TIBCO Cloud Integration - Features</vt:lpstr>
      <vt:lpstr>TIBCO Cloud Integration – Design Time</vt:lpstr>
      <vt:lpstr>TIBCO Cloud Integration – Web Interface</vt:lpstr>
      <vt:lpstr>Product Overview – TIBCO BW Container Edition</vt:lpstr>
      <vt:lpstr>BW Container Edition – Solution Area</vt:lpstr>
      <vt:lpstr>BW Container Edition – Life Cycle Components</vt:lpstr>
      <vt:lpstr>TIBCO BW Container Edition - Features</vt:lpstr>
      <vt:lpstr>TIBCO Cloud Product Stack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2016-08-11T19:51:18Z</dcterms:created>
  <dcterms:modified xsi:type="dcterms:W3CDTF">2016-08-12T16:50:57Z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