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50.xml" ContentType="application/vnd.openxmlformats-officedocument.presentationml.slide+xml"/>
  <Override PartName="/ppt/slides/slide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4" r:id="rId5"/>
    <p:sldId id="270" r:id="rId6"/>
    <p:sldId id="271" r:id="rId7"/>
    <p:sldId id="262" r:id="rId8"/>
    <p:sldId id="267" r:id="rId9"/>
    <p:sldId id="268" r:id="rId10"/>
    <p:sldId id="269" r:id="rId11"/>
    <p:sldId id="263" r:id="rId12"/>
    <p:sldId id="258"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2C9"/>
    <a:srgbClr val="098F97"/>
    <a:srgbClr val="012D86"/>
    <a:srgbClr val="012190"/>
    <a:srgbClr val="0E2557"/>
    <a:srgbClr val="0C7374"/>
    <a:srgbClr val="0C2A74"/>
    <a:srgbClr val="85C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p:cViewPr varScale="1">
        <p:scale>
          <a:sx n="69" d="100"/>
          <a:sy n="69" d="100"/>
        </p:scale>
        <p:origin x="738" y="60"/>
      </p:cViewPr>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image" Target="../media/image20.png"/><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2.xml"/><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4.xml"/><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slide" Target="slide50.xml"/><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slide" Target="slide6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8.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p:nvCxnSpPr>
        <p:spPr>
          <a:xfrm flipV="1">
            <a:off x="1745615" y="3734435"/>
            <a:ext cx="610870" cy="6102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4035425" y="3429000"/>
            <a:ext cx="687070" cy="3054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469505" y="3352800"/>
            <a:ext cx="458470" cy="3816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835515" y="3352800"/>
            <a:ext cx="534035" cy="5340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7164705" y="299720"/>
            <a:ext cx="3432810" cy="3318510"/>
            <a:chOff x="11283" y="472"/>
            <a:chExt cx="5406" cy="5226"/>
          </a:xfrm>
        </p:grpSpPr>
        <p:sp>
          <p:nvSpPr>
            <p:cNvPr id="9" name="Oval 8"/>
            <p:cNvSpPr/>
            <p:nvPr/>
          </p:nvSpPr>
          <p:spPr>
            <a:xfrm>
              <a:off x="11283" y="472"/>
              <a:ext cx="5406" cy="5226"/>
            </a:xfrm>
            <a:prstGeom prst="ellipse">
              <a:avLst/>
            </a:prstGeom>
            <a:solidFill>
              <a:schemeClr val="accent4">
                <a:lumMod val="75000"/>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lum bright="70000" contrast="-70000"/>
            </a:blip>
            <a:stretch>
              <a:fillRect/>
            </a:stretch>
          </p:blipFill>
          <p:spPr>
            <a:xfrm>
              <a:off x="12966" y="1554"/>
              <a:ext cx="2176" cy="2130"/>
            </a:xfrm>
            <a:prstGeom prst="rect">
              <a:avLst/>
            </a:prstGeom>
            <a:noFill/>
            <a:ln>
              <a:noFill/>
            </a:ln>
            <a:effectLst/>
          </p:spPr>
        </p:pic>
        <p:sp>
          <p:nvSpPr>
            <p:cNvPr id="19" name="Text Box 18"/>
            <p:cNvSpPr txBox="1"/>
            <p:nvPr/>
          </p:nvSpPr>
          <p:spPr>
            <a:xfrm>
              <a:off x="12150" y="4078"/>
              <a:ext cx="3694" cy="822"/>
            </a:xfrm>
            <a:prstGeom prst="rect">
              <a:avLst/>
            </a:prstGeom>
            <a:noFill/>
          </p:spPr>
          <p:txBody>
            <a:bodyPr wrap="none" rtlCol="0">
              <a:spAutoFit/>
            </a:bodyPr>
            <a:lstStyle/>
            <a:p>
              <a:pPr algn="ctr"/>
              <a:r>
                <a:rPr lang="en-US" sz="2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INCLUSIVNESS</a:t>
              </a:r>
            </a:p>
          </p:txBody>
        </p:sp>
      </p:grpSp>
      <p:grpSp>
        <p:nvGrpSpPr>
          <p:cNvPr id="40" name="Group 39"/>
          <p:cNvGrpSpPr/>
          <p:nvPr/>
        </p:nvGrpSpPr>
        <p:grpSpPr>
          <a:xfrm>
            <a:off x="9377680" y="3893185"/>
            <a:ext cx="2595880" cy="2594610"/>
            <a:chOff x="14768" y="6131"/>
            <a:chExt cx="4088" cy="4086"/>
          </a:xfrm>
        </p:grpSpPr>
        <p:sp>
          <p:nvSpPr>
            <p:cNvPr id="13" name="Oval 12"/>
            <p:cNvSpPr/>
            <p:nvPr/>
          </p:nvSpPr>
          <p:spPr>
            <a:xfrm>
              <a:off x="14768" y="6131"/>
              <a:ext cx="4088" cy="4086"/>
            </a:xfrm>
            <a:prstGeom prst="ellipse">
              <a:avLst/>
            </a:prstGeom>
            <a:solidFill>
              <a:schemeClr val="bg2">
                <a:lumMod val="25000"/>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Google Shape;3719;p35"/>
            <p:cNvSpPr/>
            <p:nvPr/>
          </p:nvSpPr>
          <p:spPr>
            <a:xfrm>
              <a:off x="15712" y="6543"/>
              <a:ext cx="2103" cy="2161"/>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Text Box 19"/>
            <p:cNvSpPr txBox="1"/>
            <p:nvPr/>
          </p:nvSpPr>
          <p:spPr>
            <a:xfrm>
              <a:off x="15387" y="8768"/>
              <a:ext cx="2745" cy="1113"/>
            </a:xfrm>
            <a:prstGeom prst="rect">
              <a:avLst/>
            </a:prstGeom>
            <a:noFill/>
          </p:spPr>
          <p:txBody>
            <a:bodyPr wrap="none" rtlCol="0">
              <a:spAutoFit/>
            </a:bodyPr>
            <a:lstStyle/>
            <a:p>
              <a:pPr algn="ctr"/>
              <a:r>
                <a:rPr lang="en-US" sz="2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FUN AND </a:t>
              </a:r>
            </a:p>
            <a:p>
              <a:pPr algn="ctr"/>
              <a:r>
                <a:rPr lang="en-US" sz="2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GAMIFICATION</a:t>
              </a:r>
            </a:p>
          </p:txBody>
        </p:sp>
      </p:grpSp>
      <p:sp>
        <p:nvSpPr>
          <p:cNvPr id="28" name="Text Box 27"/>
          <p:cNvSpPr txBox="1"/>
          <p:nvPr/>
        </p:nvSpPr>
        <p:spPr>
          <a:xfrm>
            <a:off x="2040890" y="299720"/>
            <a:ext cx="5019675" cy="1568450"/>
          </a:xfrm>
          <a:prstGeom prst="rect">
            <a:avLst/>
          </a:prstGeom>
          <a:noFill/>
        </p:spPr>
        <p:txBody>
          <a:bodyPr wrap="non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CORE VALUES PPT</a:t>
            </a:r>
          </a:p>
          <a:p>
            <a:pPr lvl="4" algn="ct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RALEWAY BLACK" charset="0"/>
              <a:sym typeface="+mn-ea"/>
            </a:endParaRPr>
          </a:p>
          <a:p>
            <a:pPr lvl="4"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RALEWAY BLACK" charset="0"/>
                <a:sym typeface="+mn-ea"/>
              </a:rPr>
              <a:t>MADE BY TEAM 3</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6C280B25-841B-F473-1577-44956FD7CD5A}"/>
                  </a:ext>
                </a:extLst>
              </p:cNvPr>
              <p:cNvGraphicFramePr>
                <a:graphicFrameLocks noChangeAspect="1"/>
              </p:cNvGraphicFramePr>
              <p:nvPr>
                <p:extLst>
                  <p:ext uri="{D42A27DB-BD31-4B8C-83A1-F6EECF244321}">
                    <p14:modId xmlns:p14="http://schemas.microsoft.com/office/powerpoint/2010/main" val="682402776"/>
                  </p:ext>
                </p:extLst>
              </p:nvPr>
            </p:nvGraphicFramePr>
            <p:xfrm>
              <a:off x="4579966" y="2828489"/>
              <a:ext cx="3042537" cy="3032362"/>
            </p:xfrm>
            <a:graphic>
              <a:graphicData uri="http://schemas.microsoft.com/office/powerpoint/2016/slidezoom">
                <pslz:sldZm>
                  <pslz:sldZmObj sldId="262" cId="0">
                    <pslz:zmPr id="{5825818D-C177-4574-9C64-CE768D913DF6}"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042537" cy="3032362"/>
                        </a:xfrm>
                        <a:prstGeom prst="rect">
                          <a:avLst/>
                        </a:prstGeom>
                      </p166:spPr>
                    </pslz:zmPr>
                  </pslz:sldZmObj>
                </pslz:sldZm>
              </a:graphicData>
            </a:graphic>
          </p:graphicFrame>
        </mc:Choice>
        <mc:Fallback xmlns="">
          <p:pic>
            <p:nvPicPr>
              <p:cNvPr id="3" name="Slide Zoom 2">
                <a:hlinkClick r:id="rId6" action="ppaction://hlinksldjump"/>
                <a:extLst>
                  <a:ext uri="{FF2B5EF4-FFF2-40B4-BE49-F238E27FC236}">
                    <a16:creationId xmlns:a16="http://schemas.microsoft.com/office/drawing/2014/main" id="{6C280B25-841B-F473-1577-44956FD7CD5A}"/>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4579966" y="2828489"/>
                <a:ext cx="3042537" cy="303236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CAF1D308-FF19-2172-7FFB-BDF6759DA518}"/>
                  </a:ext>
                </a:extLst>
              </p:cNvPr>
              <p:cNvGraphicFramePr>
                <a:graphicFrameLocks noChangeAspect="1"/>
              </p:cNvGraphicFramePr>
              <p:nvPr>
                <p:extLst>
                  <p:ext uri="{D42A27DB-BD31-4B8C-83A1-F6EECF244321}">
                    <p14:modId xmlns:p14="http://schemas.microsoft.com/office/powerpoint/2010/main" val="3886663457"/>
                  </p:ext>
                </p:extLst>
              </p:nvPr>
            </p:nvGraphicFramePr>
            <p:xfrm>
              <a:off x="-925348" y="4154805"/>
              <a:ext cx="4111065" cy="2206624"/>
            </p:xfrm>
            <a:graphic>
              <a:graphicData uri="http://schemas.microsoft.com/office/powerpoint/2016/slidezoom">
                <pslz:sldZm>
                  <pslz:sldZmObj sldId="257" cId="0">
                    <pslz:zmPr id="{77BCCBF6-990F-44F9-BA45-6B3CC9F48BC4}"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4111065" cy="2206624"/>
                        </a:xfrm>
                        <a:prstGeom prst="rect">
                          <a:avLst/>
                        </a:prstGeom>
                      </p166:spPr>
                    </pslz:zmPr>
                  </pslz:sldZmObj>
                </pslz:sldZm>
              </a:graphicData>
            </a:graphic>
          </p:graphicFrame>
        </mc:Choice>
        <mc:Fallback xmlns="">
          <p:pic>
            <p:nvPicPr>
              <p:cNvPr id="6" name="Slide Zoom 5">
                <a:hlinkClick r:id="rId9" action="ppaction://hlinksldjump"/>
                <a:extLst>
                  <a:ext uri="{FF2B5EF4-FFF2-40B4-BE49-F238E27FC236}">
                    <a16:creationId xmlns:a16="http://schemas.microsoft.com/office/drawing/2014/main" id="{CAF1D308-FF19-2172-7FFB-BDF6759DA518}"/>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925348" y="4154805"/>
                <a:ext cx="4111065" cy="2206624"/>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A0D7B2B4-073A-6F7C-8E92-B9167C18960B}"/>
                  </a:ext>
                </a:extLst>
              </p:cNvPr>
              <p:cNvGraphicFramePr>
                <a:graphicFrameLocks noChangeAspect="1"/>
              </p:cNvGraphicFramePr>
              <p:nvPr>
                <p:extLst>
                  <p:ext uri="{D42A27DB-BD31-4B8C-83A1-F6EECF244321}">
                    <p14:modId xmlns:p14="http://schemas.microsoft.com/office/powerpoint/2010/main" val="1581892049"/>
                  </p:ext>
                </p:extLst>
              </p:nvPr>
            </p:nvGraphicFramePr>
            <p:xfrm>
              <a:off x="1713584" y="1535023"/>
              <a:ext cx="2591110" cy="2409597"/>
            </p:xfrm>
            <a:graphic>
              <a:graphicData uri="http://schemas.microsoft.com/office/powerpoint/2016/slidezoom">
                <pslz:sldZm>
                  <pslz:sldZmObj sldId="261" cId="0">
                    <pslz:zmPr id="{0908DD98-D88B-4601-9B5D-3E6CEE265BF7}" imageType="cover" transitionDur="1000" showBg="0">
                      <p166:blipFill xmlns:p166="http://schemas.microsoft.com/office/powerpoint/2016/6/main">
                        <a:blip r:embed="rId11">
                          <a:extLst>
                            <a:ext uri="{28A0092B-C50C-407E-A947-70E740481C1C}">
                              <a14:useLocalDpi xmlns:a14="http://schemas.microsoft.com/office/drawing/2010/main" val="0"/>
                            </a:ext>
                          </a:extLst>
                        </a:blip>
                        <a:stretch>
                          <a:fillRect/>
                        </a:stretch>
                      </p166:blipFill>
                      <p166:spPr xmlns:p166="http://schemas.microsoft.com/office/powerpoint/2016/6/main">
                        <a:xfrm>
                          <a:off x="0" y="0"/>
                          <a:ext cx="2591110" cy="2409597"/>
                        </a:xfrm>
                        <a:prstGeom prst="rect">
                          <a:avLst/>
                        </a:prstGeom>
                      </p166:spPr>
                    </pslz:zmPr>
                  </pslz:sldZmObj>
                </pslz:sldZm>
              </a:graphicData>
            </a:graphic>
          </p:graphicFrame>
        </mc:Choice>
        <mc:Fallback xmlns="">
          <p:pic>
            <p:nvPicPr>
              <p:cNvPr id="17" name="Slide Zoom 16">
                <a:hlinkClick r:id="rId12" action="ppaction://hlinksldjump"/>
                <a:extLst>
                  <a:ext uri="{FF2B5EF4-FFF2-40B4-BE49-F238E27FC236}">
                    <a16:creationId xmlns:a16="http://schemas.microsoft.com/office/drawing/2014/main" id="{A0D7B2B4-073A-6F7C-8E92-B9167C18960B}"/>
                  </a:ext>
                </a:extLst>
              </p:cNvPr>
              <p:cNvPicPr>
                <a:picLocks noGrp="1" noRot="1" noChangeAspect="1" noMove="1" noResize="1" noEditPoints="1" noAdjustHandles="1" noChangeArrowheads="1" noChangeShapeType="1"/>
              </p:cNvPicPr>
              <p:nvPr/>
            </p:nvPicPr>
            <p:blipFill>
              <a:blip r:embed="rId13">
                <a:extLst>
                  <a:ext uri="{28A0092B-C50C-407E-A947-70E740481C1C}">
                    <a14:useLocalDpi xmlns:a14="http://schemas.microsoft.com/office/drawing/2010/main" val="0"/>
                  </a:ext>
                </a:extLst>
              </a:blip>
              <a:stretch>
                <a:fillRect/>
              </a:stretch>
            </p:blipFill>
            <p:spPr>
              <a:xfrm>
                <a:off x="1713584" y="1535023"/>
                <a:ext cx="2591110" cy="2409597"/>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bg1">
                    <a:alpha val="60000"/>
                  </a:schemeClr>
                </a:solidFill>
                <a:latin typeface="+mj-lt"/>
                <a:ea typeface="+mj-ea"/>
                <a:cs typeface="+mj-cs"/>
              </a:rPr>
              <a:t>Impact –why is it important?</a:t>
            </a:r>
            <a:endParaRPr lang="en-US" sz="2800" kern="1200" dirty="0">
              <a:solidFill>
                <a:schemeClr val="bg1">
                  <a:alpha val="60000"/>
                </a:schemeClr>
              </a:solidFill>
              <a:latin typeface="+mj-lt"/>
              <a:ea typeface="+mj-ea"/>
              <a:cs typeface="+mj-cs"/>
            </a:endParaRP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r>
              <a:rPr lang="en-US" sz="2000" dirty="0">
                <a:solidFill>
                  <a:schemeClr val="bg1"/>
                </a:solidFill>
              </a:rPr>
              <a:t>They can have a large impact on poorer sections of society and can alleviate menial jobs that are taken advantage of while using energy sources like fossil fuels.</a:t>
            </a: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96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chemeClr val="accent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80474" y="1314450"/>
            <a:ext cx="10707370" cy="584775"/>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INCLUSIVENESS</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7" name="Slide Zoom 6">
            <a:hlinkClick r:id="rId2" action="ppaction://hlinksldjump"/>
          </p:cNvPr>
          <p:cNvPicPr>
            <a:picLocks noGrp="1" noRot="1" noChangeAspect="1" noMove="1" noResize="1" noEditPoints="1" noAdjustHandles="1" noChangeArrowheads="1" noChangeShapeType="1"/>
          </p:cNvPicPr>
          <p:nvPr/>
        </p:nvPicPr>
        <p:blipFill>
          <a:blip r:embed="rId3" cstate="print">
            <a:extLst>
              <a:ext uri="{28A0092B-C50C-407E-A947-70E740481C1C}">
                <a14:useLocalDpi xmlns:a14="http://schemas.microsoft.com/office/drawing/2010/main" val="0"/>
              </a:ext>
            </a:extLst>
          </a:blip>
          <a:stretch>
            <a:fillRect/>
          </a:stretch>
        </p:blipFill>
        <p:spPr>
          <a:xfrm>
            <a:off x="5657982" y="642359"/>
            <a:ext cx="6163652" cy="1695712"/>
          </a:xfrm>
          <a:prstGeom prst="rect">
            <a:avLst/>
          </a:prstGeom>
        </p:spPr>
      </p:pic>
      <p:pic>
        <p:nvPicPr>
          <p:cNvPr id="9" name="Slide Zoom 8">
            <a:hlinkClick r:id="rId4" action="ppaction://hlinksldjump"/>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6897052" y="2796337"/>
            <a:ext cx="6097010" cy="1678076"/>
          </a:xfrm>
          <a:prstGeom prst="rect">
            <a:avLst/>
          </a:prstGeom>
        </p:spPr>
      </p:pic>
      <p:pic>
        <p:nvPicPr>
          <p:cNvPr id="12" name="Slide Zoom 11">
            <a:hlinkClick r:id="rId6" action="ppaction://hlinksldjump"/>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5568475" y="4727293"/>
            <a:ext cx="6097010" cy="1678076"/>
          </a:xfrm>
          <a:prstGeom prst="rect">
            <a:avLst/>
          </a:prstGeom>
        </p:spPr>
      </p:pic>
      <p:pic>
        <p:nvPicPr>
          <p:cNvPr id="2" name="Picture 1"/>
          <p:cNvPicPr>
            <a:picLocks noChangeAspect="1"/>
          </p:cNvPicPr>
          <p:nvPr/>
        </p:nvPicPr>
        <p:blipFill>
          <a:blip r:embed="rId8">
            <a:lum bright="70000" contrast="-70000"/>
          </a:blip>
          <a:stretch>
            <a:fillRect/>
          </a:stretch>
        </p:blipFill>
        <p:spPr>
          <a:xfrm>
            <a:off x="3051390" y="2608365"/>
            <a:ext cx="2248059" cy="2200536"/>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dirty="0">
                <a:solidFill>
                  <a:schemeClr val="bg1"/>
                </a:solidFill>
                <a:latin typeface="Corbel" panose="020B0503020204020204" pitchFamily="34" charset="0"/>
                <a:ea typeface="+mj-ea"/>
                <a:cs typeface="+mj-cs"/>
              </a:rPr>
              <a:t>Teamwork and Discovery – what is it?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lnSpc>
                <a:spcPct val="90000"/>
              </a:lnSpc>
              <a:spcAft>
                <a:spcPts val="600"/>
              </a:spcAft>
            </a:pPr>
            <a:r>
              <a:rPr lang="en-US" sz="2400" dirty="0">
                <a:solidFill>
                  <a:schemeClr val="bg1"/>
                </a:solidFill>
                <a:latin typeface="Raleway" pitchFamily="2" charset="0"/>
              </a:rPr>
              <a:t>Teamwork can be described as how all the members of the team cooperate to achieve a successful result. Our team has inculcated the value of teamwork in our project by sharing our work with each other and taking help from each other when we need it.</a:t>
            </a:r>
          </a:p>
          <a:p>
            <a:pPr indent="-228600">
              <a:lnSpc>
                <a:spcPct val="90000"/>
              </a:lnSpc>
              <a:spcAft>
                <a:spcPts val="600"/>
              </a:spcAft>
              <a:buFont typeface="Arial" panose="020B0604020202020204" pitchFamily="34" charset="0"/>
              <a:buChar char="•"/>
            </a:pPr>
            <a:endParaRPr lang="en-US" sz="2400" dirty="0">
              <a:solidFill>
                <a:schemeClr val="bg1"/>
              </a:solidFill>
              <a:latin typeface="Raleway" pitchFamily="2" charset="0"/>
            </a:endParaRP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3800" kern="1200" dirty="0">
                <a:solidFill>
                  <a:schemeClr val="bg1"/>
                </a:solidFill>
                <a:latin typeface="Corbel" panose="020B0503020204020204" pitchFamily="34" charset="0"/>
                <a:ea typeface="+mj-ea"/>
                <a:cs typeface="+mj-cs"/>
              </a:rPr>
              <a:t>Teamwork and Discovery- where have we used it?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r>
              <a:rPr lang="en-US" sz="2000" dirty="0">
                <a:solidFill>
                  <a:schemeClr val="bg1"/>
                </a:solidFill>
                <a:latin typeface="Corbel" panose="020B0503020204020204" pitchFamily="34" charset="0"/>
              </a:rPr>
              <a:t>We have helped each other research and discover new innovative and sustainable ideas, especially for the innovation project.</a:t>
            </a:r>
          </a:p>
          <a:p>
            <a:pPr indent="-228600">
              <a:lnSpc>
                <a:spcPct val="90000"/>
              </a:lnSpc>
              <a:spcAft>
                <a:spcPts val="600"/>
              </a:spcAft>
              <a:buFont typeface="Arial" panose="020B0604020202020204" pitchFamily="34" charset="0"/>
              <a:buChar char="•"/>
            </a:pPr>
            <a:endParaRPr lang="en-US" sz="2000" dirty="0">
              <a:solidFill>
                <a:schemeClr val="bg1"/>
              </a:solidFill>
              <a:latin typeface="Corbel" panose="020B0503020204020204" pitchFamily="34" charset="0"/>
            </a:endParaRP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3800" kern="1200" dirty="0">
                <a:solidFill>
                  <a:schemeClr val="bg1"/>
                </a:solidFill>
                <a:latin typeface="Corbel" panose="020B0503020204020204" pitchFamily="34" charset="0"/>
                <a:ea typeface="+mj-ea"/>
                <a:cs typeface="+mj-cs"/>
              </a:rPr>
              <a:t>Teamwork and Discovery- why is it important?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r>
              <a:rPr lang="en-US" sz="2000" dirty="0">
                <a:solidFill>
                  <a:schemeClr val="bg1"/>
                </a:solidFill>
                <a:latin typeface="Corbel" panose="020B0503020204020204" pitchFamily="34" charset="0"/>
              </a:rPr>
              <a:t>Teamwork helps us make our individual projects as well as the team project better through constructive criticism. It has helped us make modifications to our projects, for example, we take the help of the coders and robot game designers to complete and answer questions in the engineering notebook.</a:t>
            </a: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chemeClr val="accent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oogle Shape;126;p13"/>
          <p:cNvGrpSpPr/>
          <p:nvPr/>
        </p:nvGrpSpPr>
        <p:grpSpPr>
          <a:xfrm>
            <a:off x="2700020" y="2186940"/>
            <a:ext cx="2942590" cy="3234690"/>
            <a:chOff x="4948239" y="3171825"/>
            <a:chExt cx="608012" cy="833437"/>
          </a:xfrm>
          <a:solidFill>
            <a:schemeClr val="bg1"/>
          </a:solidFill>
        </p:grpSpPr>
        <p:sp>
          <p:nvSpPr>
            <p:cNvPr id="31" name="Google Shape;127;p13"/>
            <p:cNvSpPr/>
            <p:nvPr/>
          </p:nvSpPr>
          <p:spPr>
            <a:xfrm>
              <a:off x="5149851" y="3678237"/>
              <a:ext cx="204788" cy="131763"/>
            </a:xfrm>
            <a:custGeom>
              <a:avLst/>
              <a:gdLst/>
              <a:ahLst/>
              <a:cxnLst/>
              <a:rect l="l" t="t" r="r" b="b"/>
              <a:pathLst>
                <a:path w="114" h="73" extrusionOk="0">
                  <a:moveTo>
                    <a:pt x="0" y="0"/>
                  </a:moveTo>
                  <a:cubicBezTo>
                    <a:pt x="0" y="46"/>
                    <a:pt x="0" y="46"/>
                    <a:pt x="0" y="46"/>
                  </a:cubicBezTo>
                  <a:cubicBezTo>
                    <a:pt x="0" y="61"/>
                    <a:pt x="12" y="73"/>
                    <a:pt x="27" y="73"/>
                  </a:cubicBezTo>
                  <a:cubicBezTo>
                    <a:pt x="87" y="73"/>
                    <a:pt x="87" y="73"/>
                    <a:pt x="87" y="73"/>
                  </a:cubicBezTo>
                  <a:cubicBezTo>
                    <a:pt x="102" y="73"/>
                    <a:pt x="114" y="61"/>
                    <a:pt x="114" y="46"/>
                  </a:cubicBezTo>
                  <a:cubicBezTo>
                    <a:pt x="114" y="0"/>
                    <a:pt x="114" y="0"/>
                    <a:pt x="114" y="0"/>
                  </a:cubicBezTo>
                  <a:cubicBezTo>
                    <a:pt x="98" y="12"/>
                    <a:pt x="78" y="20"/>
                    <a:pt x="57" y="20"/>
                  </a:cubicBezTo>
                  <a:cubicBezTo>
                    <a:pt x="36" y="20"/>
                    <a:pt x="17" y="12"/>
                    <a:pt x="0" y="0"/>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 name="Google Shape;128;p13"/>
            <p:cNvSpPr/>
            <p:nvPr/>
          </p:nvSpPr>
          <p:spPr>
            <a:xfrm>
              <a:off x="5413376" y="3668712"/>
              <a:ext cx="142875" cy="336550"/>
            </a:xfrm>
            <a:custGeom>
              <a:avLst/>
              <a:gdLst/>
              <a:ahLst/>
              <a:cxnLst/>
              <a:rect l="l" t="t" r="r" b="b"/>
              <a:pathLst>
                <a:path w="79" h="187" extrusionOk="0">
                  <a:moveTo>
                    <a:pt x="0" y="0"/>
                  </a:moveTo>
                  <a:cubicBezTo>
                    <a:pt x="0" y="78"/>
                    <a:pt x="0" y="78"/>
                    <a:pt x="0" y="78"/>
                  </a:cubicBezTo>
                  <a:cubicBezTo>
                    <a:pt x="7" y="78"/>
                    <a:pt x="13" y="83"/>
                    <a:pt x="13" y="90"/>
                  </a:cubicBezTo>
                  <a:cubicBezTo>
                    <a:pt x="13" y="187"/>
                    <a:pt x="13" y="187"/>
                    <a:pt x="13" y="187"/>
                  </a:cubicBezTo>
                  <a:cubicBezTo>
                    <a:pt x="57" y="187"/>
                    <a:pt x="57" y="187"/>
                    <a:pt x="57" y="187"/>
                  </a:cubicBezTo>
                  <a:cubicBezTo>
                    <a:pt x="69" y="187"/>
                    <a:pt x="79" y="177"/>
                    <a:pt x="79" y="164"/>
                  </a:cubicBezTo>
                  <a:cubicBezTo>
                    <a:pt x="79" y="101"/>
                    <a:pt x="79" y="101"/>
                    <a:pt x="79" y="101"/>
                  </a:cubicBezTo>
                  <a:cubicBezTo>
                    <a:pt x="79" y="54"/>
                    <a:pt x="47" y="12"/>
                    <a:pt x="0" y="0"/>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129;p13"/>
            <p:cNvSpPr/>
            <p:nvPr/>
          </p:nvSpPr>
          <p:spPr>
            <a:xfrm>
              <a:off x="4948239" y="3668712"/>
              <a:ext cx="142875" cy="336550"/>
            </a:xfrm>
            <a:custGeom>
              <a:avLst/>
              <a:gdLst/>
              <a:ahLst/>
              <a:cxnLst/>
              <a:rect l="l" t="t" r="r" b="b"/>
              <a:pathLst>
                <a:path w="79" h="187" extrusionOk="0">
                  <a:moveTo>
                    <a:pt x="0" y="101"/>
                  </a:moveTo>
                  <a:cubicBezTo>
                    <a:pt x="0" y="164"/>
                    <a:pt x="0" y="164"/>
                    <a:pt x="0" y="164"/>
                  </a:cubicBezTo>
                  <a:cubicBezTo>
                    <a:pt x="0" y="177"/>
                    <a:pt x="10" y="187"/>
                    <a:pt x="23" y="187"/>
                  </a:cubicBezTo>
                  <a:cubicBezTo>
                    <a:pt x="67" y="187"/>
                    <a:pt x="67" y="187"/>
                    <a:pt x="67" y="187"/>
                  </a:cubicBezTo>
                  <a:cubicBezTo>
                    <a:pt x="67" y="90"/>
                    <a:pt x="67" y="90"/>
                    <a:pt x="67" y="90"/>
                  </a:cubicBezTo>
                  <a:cubicBezTo>
                    <a:pt x="67" y="83"/>
                    <a:pt x="72" y="78"/>
                    <a:pt x="79" y="78"/>
                  </a:cubicBezTo>
                  <a:cubicBezTo>
                    <a:pt x="79" y="0"/>
                    <a:pt x="79" y="0"/>
                    <a:pt x="79" y="0"/>
                  </a:cubicBezTo>
                  <a:cubicBezTo>
                    <a:pt x="33" y="12"/>
                    <a:pt x="0" y="54"/>
                    <a:pt x="0" y="101"/>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 name="Google Shape;130;p13"/>
            <p:cNvSpPr/>
            <p:nvPr/>
          </p:nvSpPr>
          <p:spPr>
            <a:xfrm>
              <a:off x="5040314" y="3171825"/>
              <a:ext cx="427038" cy="514350"/>
            </a:xfrm>
            <a:custGeom>
              <a:avLst/>
              <a:gdLst/>
              <a:ahLst/>
              <a:cxnLst/>
              <a:rect l="l" t="t" r="r" b="b"/>
              <a:pathLst>
                <a:path w="238" h="286" extrusionOk="0">
                  <a:moveTo>
                    <a:pt x="236" y="174"/>
                  </a:moveTo>
                  <a:cubicBezTo>
                    <a:pt x="238" y="153"/>
                    <a:pt x="231" y="143"/>
                    <a:pt x="222" y="140"/>
                  </a:cubicBezTo>
                  <a:cubicBezTo>
                    <a:pt x="222" y="136"/>
                    <a:pt x="223" y="122"/>
                    <a:pt x="223" y="118"/>
                  </a:cubicBezTo>
                  <a:cubicBezTo>
                    <a:pt x="223" y="69"/>
                    <a:pt x="178" y="22"/>
                    <a:pt x="136" y="12"/>
                  </a:cubicBezTo>
                  <a:cubicBezTo>
                    <a:pt x="136" y="11"/>
                    <a:pt x="136" y="10"/>
                    <a:pt x="136" y="10"/>
                  </a:cubicBezTo>
                  <a:cubicBezTo>
                    <a:pt x="136" y="4"/>
                    <a:pt x="129" y="0"/>
                    <a:pt x="119" y="0"/>
                  </a:cubicBezTo>
                  <a:cubicBezTo>
                    <a:pt x="110" y="0"/>
                    <a:pt x="103" y="4"/>
                    <a:pt x="103" y="10"/>
                  </a:cubicBezTo>
                  <a:cubicBezTo>
                    <a:pt x="103" y="10"/>
                    <a:pt x="103" y="11"/>
                    <a:pt x="103" y="12"/>
                  </a:cubicBezTo>
                  <a:cubicBezTo>
                    <a:pt x="63" y="23"/>
                    <a:pt x="15" y="69"/>
                    <a:pt x="15" y="118"/>
                  </a:cubicBezTo>
                  <a:cubicBezTo>
                    <a:pt x="15" y="121"/>
                    <a:pt x="15" y="123"/>
                    <a:pt x="16" y="126"/>
                  </a:cubicBezTo>
                  <a:cubicBezTo>
                    <a:pt x="15" y="131"/>
                    <a:pt x="15" y="135"/>
                    <a:pt x="15" y="140"/>
                  </a:cubicBezTo>
                  <a:cubicBezTo>
                    <a:pt x="6" y="144"/>
                    <a:pt x="0" y="154"/>
                    <a:pt x="2" y="174"/>
                  </a:cubicBezTo>
                  <a:cubicBezTo>
                    <a:pt x="4" y="196"/>
                    <a:pt x="14" y="206"/>
                    <a:pt x="26" y="209"/>
                  </a:cubicBezTo>
                  <a:cubicBezTo>
                    <a:pt x="43" y="251"/>
                    <a:pt x="77" y="286"/>
                    <a:pt x="118" y="286"/>
                  </a:cubicBezTo>
                  <a:cubicBezTo>
                    <a:pt x="160" y="286"/>
                    <a:pt x="194" y="252"/>
                    <a:pt x="211" y="209"/>
                  </a:cubicBezTo>
                  <a:cubicBezTo>
                    <a:pt x="223" y="206"/>
                    <a:pt x="234" y="197"/>
                    <a:pt x="236" y="174"/>
                  </a:cubicBezTo>
                  <a:moveTo>
                    <a:pt x="118" y="265"/>
                  </a:moveTo>
                  <a:cubicBezTo>
                    <a:pt x="72" y="265"/>
                    <a:pt x="35" y="203"/>
                    <a:pt x="35" y="151"/>
                  </a:cubicBezTo>
                  <a:cubicBezTo>
                    <a:pt x="35" y="147"/>
                    <a:pt x="35" y="144"/>
                    <a:pt x="35" y="141"/>
                  </a:cubicBezTo>
                  <a:cubicBezTo>
                    <a:pt x="49" y="154"/>
                    <a:pt x="49" y="154"/>
                    <a:pt x="49" y="154"/>
                  </a:cubicBezTo>
                  <a:cubicBezTo>
                    <a:pt x="55" y="160"/>
                    <a:pt x="64" y="160"/>
                    <a:pt x="71" y="155"/>
                  </a:cubicBezTo>
                  <a:cubicBezTo>
                    <a:pt x="81" y="147"/>
                    <a:pt x="99" y="142"/>
                    <a:pt x="119" y="142"/>
                  </a:cubicBezTo>
                  <a:cubicBezTo>
                    <a:pt x="140" y="142"/>
                    <a:pt x="158" y="147"/>
                    <a:pt x="168" y="155"/>
                  </a:cubicBezTo>
                  <a:cubicBezTo>
                    <a:pt x="175" y="160"/>
                    <a:pt x="184" y="160"/>
                    <a:pt x="190" y="154"/>
                  </a:cubicBezTo>
                  <a:cubicBezTo>
                    <a:pt x="201" y="143"/>
                    <a:pt x="201" y="143"/>
                    <a:pt x="201" y="143"/>
                  </a:cubicBezTo>
                  <a:cubicBezTo>
                    <a:pt x="202" y="145"/>
                    <a:pt x="202" y="148"/>
                    <a:pt x="202" y="151"/>
                  </a:cubicBezTo>
                  <a:cubicBezTo>
                    <a:pt x="202" y="203"/>
                    <a:pt x="164" y="265"/>
                    <a:pt x="118" y="265"/>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 name="Text Box 16"/>
          <p:cNvSpPr txBox="1"/>
          <p:nvPr/>
        </p:nvSpPr>
        <p:spPr>
          <a:xfrm>
            <a:off x="-1151890" y="910590"/>
            <a:ext cx="10707370" cy="1076325"/>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TEAMWORK AND </a:t>
            </a:r>
          </a:p>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DISCOVERY</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AA74E93E-B990-285A-CFD3-FC9245017AC4}"/>
                  </a:ext>
                </a:extLst>
              </p:cNvPr>
              <p:cNvGraphicFramePr>
                <a:graphicFrameLocks noChangeAspect="1"/>
              </p:cNvGraphicFramePr>
              <p:nvPr>
                <p:extLst>
                  <p:ext uri="{D42A27DB-BD31-4B8C-83A1-F6EECF244321}">
                    <p14:modId xmlns:p14="http://schemas.microsoft.com/office/powerpoint/2010/main" val="1307222990"/>
                  </p:ext>
                </p:extLst>
              </p:nvPr>
            </p:nvGraphicFramePr>
            <p:xfrm>
              <a:off x="5768942" y="609714"/>
              <a:ext cx="6099475" cy="1678076"/>
            </p:xfrm>
            <a:graphic>
              <a:graphicData uri="http://schemas.microsoft.com/office/powerpoint/2016/slidezoom">
                <pslz:sldZm>
                  <pslz:sldZmObj sldId="258" cId="0">
                    <pslz:zmPr id="{19BEF397-8934-44B1-8C3D-33CDAE425AE1}"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6099475" cy="1678076"/>
                        </a:xfrm>
                        <a:prstGeom prst="rect">
                          <a:avLst/>
                        </a:prstGeom>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AA74E93E-B990-285A-CFD3-FC9245017AC4}"/>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5768942" y="609714"/>
                <a:ext cx="6099475" cy="167807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8522FDAF-6A5A-1A64-6108-D937D58B0006}"/>
                  </a:ext>
                </a:extLst>
              </p:cNvPr>
              <p:cNvGraphicFramePr>
                <a:graphicFrameLocks noChangeAspect="1"/>
              </p:cNvGraphicFramePr>
              <p:nvPr>
                <p:extLst>
                  <p:ext uri="{D42A27DB-BD31-4B8C-83A1-F6EECF244321}">
                    <p14:modId xmlns:p14="http://schemas.microsoft.com/office/powerpoint/2010/main" val="3440923292"/>
                  </p:ext>
                </p:extLst>
              </p:nvPr>
            </p:nvGraphicFramePr>
            <p:xfrm>
              <a:off x="6954200" y="2679392"/>
              <a:ext cx="5955612" cy="1636068"/>
            </p:xfrm>
            <a:graphic>
              <a:graphicData uri="http://schemas.microsoft.com/office/powerpoint/2016/slidezoom">
                <pslz:sldZm>
                  <pslz:sldZmObj sldId="259" cId="0">
                    <pslz:zmPr id="{1DC0EFB3-B09D-4D13-8BB2-43D6E9E10530}"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5955612" cy="1636068"/>
                        </a:xfrm>
                        <a:prstGeom prst="rect">
                          <a:avLst/>
                        </a:prstGeom>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8522FDAF-6A5A-1A64-6108-D937D58B0006}"/>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6954200" y="2679392"/>
                <a:ext cx="5955612" cy="1636068"/>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B5337AC9-15A0-DB9F-D2DF-F8A24CA553E0}"/>
                  </a:ext>
                </a:extLst>
              </p:cNvPr>
              <p:cNvGraphicFramePr>
                <a:graphicFrameLocks noChangeAspect="1"/>
              </p:cNvGraphicFramePr>
              <p:nvPr>
                <p:extLst>
                  <p:ext uri="{D42A27DB-BD31-4B8C-83A1-F6EECF244321}">
                    <p14:modId xmlns:p14="http://schemas.microsoft.com/office/powerpoint/2010/main" val="3717934790"/>
                  </p:ext>
                </p:extLst>
              </p:nvPr>
            </p:nvGraphicFramePr>
            <p:xfrm>
              <a:off x="5485448" y="4565876"/>
              <a:ext cx="6093404" cy="1678075"/>
            </p:xfrm>
            <a:graphic>
              <a:graphicData uri="http://schemas.microsoft.com/office/powerpoint/2016/slidezoom">
                <pslz:sldZm>
                  <pslz:sldZmObj sldId="260" cId="0">
                    <pslz:zmPr id="{DE9BD87E-E1A1-4A81-AEF5-9ECD296E51A8}"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6093404" cy="1678075"/>
                        </a:xfrm>
                        <a:prstGeom prst="rect">
                          <a:avLst/>
                        </a:prstGeom>
                      </p166:spPr>
                    </pslz:zmPr>
                  </pslz:sldZmObj>
                </pslz:sldZm>
              </a:graphicData>
            </a:graphic>
          </p:graphicFrame>
        </mc:Choice>
        <mc:Fallback xmlns="">
          <p:pic>
            <p:nvPicPr>
              <p:cNvPr id="10" name="Slide Zoom 9">
                <a:hlinkClick r:id="rId9" action="ppaction://hlinksldjump"/>
                <a:extLst>
                  <a:ext uri="{FF2B5EF4-FFF2-40B4-BE49-F238E27FC236}">
                    <a16:creationId xmlns:a16="http://schemas.microsoft.com/office/drawing/2014/main" id="{B5337AC9-15A0-DB9F-D2DF-F8A24CA553E0}"/>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5485448" y="4565876"/>
                <a:ext cx="6093404" cy="1678075"/>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80465" y="375920"/>
            <a:ext cx="10707370" cy="5676900"/>
            <a:chOff x="-1859" y="592"/>
            <a:chExt cx="16862" cy="8940"/>
          </a:xfrm>
        </p:grpSpPr>
        <p:sp>
          <p:nvSpPr>
            <p:cNvPr id="6" name="Oval 5"/>
            <p:cNvSpPr/>
            <p:nvPr/>
          </p:nvSpPr>
          <p:spPr>
            <a:xfrm>
              <a:off x="2148" y="592"/>
              <a:ext cx="8938" cy="8940"/>
            </a:xfrm>
            <a:prstGeom prst="ellipse">
              <a:avLst/>
            </a:prstGeom>
            <a:solidFill>
              <a:srgbClr val="098F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859" y="2070"/>
              <a:ext cx="16862" cy="921"/>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INNOVATION</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sp>
          <p:nvSpPr>
            <p:cNvPr id="3" name="Google Shape;3837;p36"/>
            <p:cNvSpPr/>
            <p:nvPr/>
          </p:nvSpPr>
          <p:spPr>
            <a:xfrm>
              <a:off x="4377" y="4023"/>
              <a:ext cx="4474" cy="3404"/>
            </a:xfrm>
            <a:custGeom>
              <a:avLst/>
              <a:gdLst/>
              <a:ahLst/>
              <a:cxnLst/>
              <a:rect l="l" t="t"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p:txBody>
        </p:sp>
      </p:gr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57A80AAE-1145-74D0-C2F8-4106FC19A2D4}"/>
                  </a:ext>
                </a:extLst>
              </p:cNvPr>
              <p:cNvGraphicFramePr>
                <a:graphicFrameLocks noChangeAspect="1"/>
              </p:cNvGraphicFramePr>
              <p:nvPr>
                <p:extLst>
                  <p:ext uri="{D42A27DB-BD31-4B8C-83A1-F6EECF244321}">
                    <p14:modId xmlns:p14="http://schemas.microsoft.com/office/powerpoint/2010/main" val="4068961055"/>
                  </p:ext>
                </p:extLst>
              </p:nvPr>
            </p:nvGraphicFramePr>
            <p:xfrm>
              <a:off x="7222093" y="264725"/>
              <a:ext cx="6544421" cy="2524195"/>
            </p:xfrm>
            <a:graphic>
              <a:graphicData uri="http://schemas.microsoft.com/office/powerpoint/2016/slidezoom">
                <pslz:sldZm>
                  <pslz:sldZmObj sldId="264" cId="3367154356">
                    <pslz:zmPr id="{12D1BB40-15A6-449C-9A71-8F090E9E68B2}"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6544421" cy="2524195"/>
                        </a:xfrm>
                        <a:prstGeom prst="rect">
                          <a:avLst/>
                        </a:prstGeom>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57A80AAE-1145-74D0-C2F8-4106FC19A2D4}"/>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7222093" y="264725"/>
                <a:ext cx="6544421" cy="252419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22E18846-BFC8-B15C-D8AB-614F2842B83D}"/>
                  </a:ext>
                </a:extLst>
              </p:cNvPr>
              <p:cNvGraphicFramePr>
                <a:graphicFrameLocks noChangeAspect="1"/>
              </p:cNvGraphicFramePr>
              <p:nvPr>
                <p:extLst>
                  <p:ext uri="{D42A27DB-BD31-4B8C-83A1-F6EECF244321}">
                    <p14:modId xmlns:p14="http://schemas.microsoft.com/office/powerpoint/2010/main" val="3170745785"/>
                  </p:ext>
                </p:extLst>
              </p:nvPr>
            </p:nvGraphicFramePr>
            <p:xfrm>
              <a:off x="8331362" y="-176928"/>
              <a:ext cx="4088083" cy="4628346"/>
            </p:xfrm>
            <a:graphic>
              <a:graphicData uri="http://schemas.microsoft.com/office/powerpoint/2016/slidezoom">
                <pslz:sldZm>
                  <pslz:sldZmObj sldId="265" cId="1400815414">
                    <pslz:zmPr id="{80E2328E-4117-4066-AB61-BEFDF5D298A5}"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4088083" cy="4628346"/>
                        </a:xfrm>
                        <a:prstGeom prst="rect">
                          <a:avLst/>
                        </a:prstGeom>
                      </p166:spPr>
                    </pslz:zmPr>
                  </pslz:sldZmObj>
                </pslz:sldZm>
              </a:graphicData>
            </a:graphic>
          </p:graphicFrame>
        </mc:Choice>
        <mc:Fallback xmlns="">
          <p:pic>
            <p:nvPicPr>
              <p:cNvPr id="12" name="Slide Zoom 11">
                <a:hlinkClick r:id="rId6" action="ppaction://hlinksldjump"/>
                <a:extLst>
                  <a:ext uri="{FF2B5EF4-FFF2-40B4-BE49-F238E27FC236}">
                    <a16:creationId xmlns:a16="http://schemas.microsoft.com/office/drawing/2014/main" id="{22E18846-BFC8-B15C-D8AB-614F2842B83D}"/>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8331362" y="-176928"/>
                <a:ext cx="4088083" cy="462834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57637C10-830C-0A13-0151-8336EBBB100A}"/>
                  </a:ext>
                </a:extLst>
              </p:cNvPr>
              <p:cNvGraphicFramePr>
                <a:graphicFrameLocks noChangeAspect="1"/>
              </p:cNvGraphicFramePr>
              <p:nvPr>
                <p:extLst>
                  <p:ext uri="{D42A27DB-BD31-4B8C-83A1-F6EECF244321}">
                    <p14:modId xmlns:p14="http://schemas.microsoft.com/office/powerpoint/2010/main" val="2466330546"/>
                  </p:ext>
                </p:extLst>
              </p:nvPr>
            </p:nvGraphicFramePr>
            <p:xfrm>
              <a:off x="6780051" y="1520825"/>
              <a:ext cx="4477182" cy="5072450"/>
            </p:xfrm>
            <a:graphic>
              <a:graphicData uri="http://schemas.microsoft.com/office/powerpoint/2016/slidezoom">
                <pslz:sldZm>
                  <pslz:sldZmObj sldId="266" cId="1975067516">
                    <pslz:zmPr id="{5EAC6E92-7ABF-4E1E-BC75-9CCB50E8EE86}" imageType="cover" transitionDur="1000" showBg="0">
                      <p166:blipFill xmlns:p166="http://schemas.microsoft.com/office/powerpoint/2016/6/main">
                        <a:blip r:embed="rId8"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4477182" cy="5072450"/>
                        </a:xfrm>
                        <a:prstGeom prst="rect">
                          <a:avLst/>
                        </a:prstGeom>
                      </p166:spPr>
                    </pslz:zmPr>
                  </pslz:sldZmObj>
                </pslz:sldZm>
              </a:graphicData>
            </a:graphic>
          </p:graphicFrame>
        </mc:Choice>
        <mc:Fallback xmlns="">
          <p:pic>
            <p:nvPicPr>
              <p:cNvPr id="15" name="Slide Zoom 14">
                <a:hlinkClick r:id="rId9" action="ppaction://hlinksldjump"/>
                <a:extLst>
                  <a:ext uri="{FF2B5EF4-FFF2-40B4-BE49-F238E27FC236}">
                    <a16:creationId xmlns:a16="http://schemas.microsoft.com/office/drawing/2014/main" id="{57637C10-830C-0A13-0151-8336EBBB100A}"/>
                  </a:ext>
                </a:extLst>
              </p:cNvPr>
              <p:cNvPicPr>
                <a:picLocks noGrp="1" noRot="1" noChangeAspect="1" noMove="1" noResize="1" noEditPoints="1" noAdjustHandles="1" noChangeArrowheads="1" noChangeShapeType="1"/>
              </p:cNvPicPr>
              <p:nvPr/>
            </p:nvPicPr>
            <p:blipFill>
              <a:blip r:embed="rId10" cstate="print">
                <a:extLst>
                  <a:ext uri="{28A0092B-C50C-407E-A947-70E740481C1C}">
                    <a14:useLocalDpi xmlns:a14="http://schemas.microsoft.com/office/drawing/2010/main" val="0"/>
                  </a:ext>
                </a:extLst>
              </a:blip>
              <a:stretch>
                <a:fillRect/>
              </a:stretch>
            </p:blipFill>
            <p:spPr>
              <a:xfrm>
                <a:off x="6780051" y="1520825"/>
                <a:ext cx="4477182" cy="507245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odel of a ship&#10;&#10;Description automatically generated with low confidence">
            <a:extLst>
              <a:ext uri="{FF2B5EF4-FFF2-40B4-BE49-F238E27FC236}">
                <a16:creationId xmlns:a16="http://schemas.microsoft.com/office/drawing/2014/main" id="{03A11F6A-948A-B6DE-BE83-41639F984F3A}"/>
              </a:ext>
            </a:extLst>
          </p:cNvPr>
          <p:cNvPicPr>
            <a:picLocks noChangeAspect="1"/>
          </p:cNvPicPr>
          <p:nvPr/>
        </p:nvPicPr>
        <p:blipFill rotWithShape="1">
          <a:blip r:embed="rId2"/>
          <a:srcRect l="5390"/>
          <a:stretch/>
        </p:blipFill>
        <p:spPr>
          <a:xfrm>
            <a:off x="6015107" y="-1"/>
            <a:ext cx="6176895" cy="2937954"/>
          </a:xfrm>
          <a:prstGeom prst="rect">
            <a:avLst/>
          </a:prstGeom>
        </p:spPr>
      </p:pic>
      <p:pic>
        <p:nvPicPr>
          <p:cNvPr id="6" name="Picture 5">
            <a:extLst>
              <a:ext uri="{FF2B5EF4-FFF2-40B4-BE49-F238E27FC236}">
                <a16:creationId xmlns:a16="http://schemas.microsoft.com/office/drawing/2014/main" id="{2BE4FB00-9F70-10C0-AAEB-BD8F97C448DC}"/>
              </a:ext>
            </a:extLst>
          </p:cNvPr>
          <p:cNvPicPr>
            <a:picLocks noChangeAspect="1"/>
          </p:cNvPicPr>
          <p:nvPr/>
        </p:nvPicPr>
        <p:blipFill rotWithShape="1">
          <a:blip r:embed="rId3"/>
          <a:srcRect l="4567" r="3731"/>
          <a:stretch/>
        </p:blipFill>
        <p:spPr>
          <a:xfrm>
            <a:off x="4203638" y="2937953"/>
            <a:ext cx="7988360" cy="3920047"/>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05477E6-8B07-2086-0986-DF24E19B4E7A}"/>
              </a:ext>
            </a:extLst>
          </p:cNvPr>
          <p:cNvSpPr txBox="1"/>
          <p:nvPr/>
        </p:nvSpPr>
        <p:spPr>
          <a:xfrm>
            <a:off x="804672" y="365125"/>
            <a:ext cx="526615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Innovation project – What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04672" y="2022601"/>
            <a:ext cx="3941499" cy="4154361"/>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2000" dirty="0"/>
              <a:t>One of the main components of our project is the innovation project, which is a small model of sustainable architecture and technology, promoting creativity and, as the name says, innovation. </a:t>
            </a:r>
          </a:p>
          <a:p>
            <a:pPr indent="-228600" fontAlgn="base">
              <a:lnSpc>
                <a:spcPct val="90000"/>
              </a:lnSpc>
              <a:spcAft>
                <a:spcPts val="600"/>
              </a:spcAft>
              <a:buFont typeface="Arial" panose="020B0604020202020204" pitchFamily="34" charset="0"/>
              <a:buChar char="•"/>
            </a:pPr>
            <a:r>
              <a:rPr lang="en-US" sz="2000" dirty="0"/>
              <a:t>Our innovation project is centered around a roadside wind turbine. Roadside wind turbines are prototypical inventions meant to reduce energy wastage during traffic and on major highways in urban areas.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671543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odel of a ship&#10;&#10;Description automatically generated with low confidence">
            <a:extLst>
              <a:ext uri="{FF2B5EF4-FFF2-40B4-BE49-F238E27FC236}">
                <a16:creationId xmlns:a16="http://schemas.microsoft.com/office/drawing/2014/main" id="{03A11F6A-948A-B6DE-BE83-41639F984F3A}"/>
              </a:ext>
            </a:extLst>
          </p:cNvPr>
          <p:cNvPicPr>
            <a:picLocks noChangeAspect="1"/>
          </p:cNvPicPr>
          <p:nvPr/>
        </p:nvPicPr>
        <p:blipFill rotWithShape="1">
          <a:blip r:embed="rId2"/>
          <a:srcRect l="5390"/>
          <a:stretch/>
        </p:blipFill>
        <p:spPr>
          <a:xfrm>
            <a:off x="6015107" y="-1"/>
            <a:ext cx="6176895" cy="2937954"/>
          </a:xfrm>
          <a:prstGeom prst="rect">
            <a:avLst/>
          </a:prstGeom>
        </p:spPr>
      </p:pic>
      <p:pic>
        <p:nvPicPr>
          <p:cNvPr id="6" name="Picture 5">
            <a:extLst>
              <a:ext uri="{FF2B5EF4-FFF2-40B4-BE49-F238E27FC236}">
                <a16:creationId xmlns:a16="http://schemas.microsoft.com/office/drawing/2014/main" id="{2BE4FB00-9F70-10C0-AAEB-BD8F97C448DC}"/>
              </a:ext>
            </a:extLst>
          </p:cNvPr>
          <p:cNvPicPr>
            <a:picLocks noChangeAspect="1"/>
          </p:cNvPicPr>
          <p:nvPr/>
        </p:nvPicPr>
        <p:blipFill rotWithShape="1">
          <a:blip r:embed="rId3"/>
          <a:srcRect l="4567" r="3731"/>
          <a:stretch/>
        </p:blipFill>
        <p:spPr>
          <a:xfrm>
            <a:off x="4203638" y="2937953"/>
            <a:ext cx="7988360" cy="3920047"/>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05477E6-8B07-2086-0986-DF24E19B4E7A}"/>
              </a:ext>
            </a:extLst>
          </p:cNvPr>
          <p:cNvSpPr txBox="1"/>
          <p:nvPr/>
        </p:nvSpPr>
        <p:spPr>
          <a:xfrm>
            <a:off x="804672" y="365125"/>
            <a:ext cx="5266155" cy="1325563"/>
          </a:xfrm>
          <a:prstGeom prst="rect">
            <a:avLst/>
          </a:prstGeom>
        </p:spPr>
        <p:txBody>
          <a:bodyPr vert="horz" lIns="91440" tIns="45720" rIns="91440" bIns="45720" rtlCol="0" anchor="ctr">
            <a:normAutofit lnSpcReduction="10000"/>
          </a:bodyPr>
          <a:lstStyle/>
          <a:p>
            <a:r>
              <a:rPr lang="en-US" sz="4400" dirty="0">
                <a:latin typeface="Corbel" panose="020B0503020204020204" pitchFamily="34" charset="0"/>
              </a:rPr>
              <a:t>Innovation project – Where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04672" y="2022601"/>
            <a:ext cx="3941499" cy="4154361"/>
          </a:xfrm>
          <a:prstGeom prst="rect">
            <a:avLst/>
          </a:prstGeom>
        </p:spPr>
        <p:txBody>
          <a:bodyPr vert="horz" lIns="91440" tIns="45720" rIns="91440" bIns="45720" rtlCol="0">
            <a:normAutofit/>
          </a:bodyPr>
          <a:lstStyle/>
          <a:p>
            <a:pPr algn="just" fontAlgn="base"/>
            <a:r>
              <a:rPr lang="en-US" sz="2000" dirty="0">
                <a:latin typeface="Corbel" panose="020B0503020204020204" pitchFamily="34" charset="0"/>
              </a:rPr>
              <a:t>It is based on the phenomenon of high wind energy being generated when cars go down roads at high speeds.</a:t>
            </a:r>
          </a:p>
        </p:txBody>
      </p:sp>
    </p:spTree>
    <p:extLst>
      <p:ext uri="{BB962C8B-B14F-4D97-AF65-F5344CB8AC3E}">
        <p14:creationId xmlns:p14="http://schemas.microsoft.com/office/powerpoint/2010/main" val="4030677748"/>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418649"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Where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8602432" cy="707886"/>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It is based on the phenomenon of high wind energy being generated when cars go down roads at high speeds.</a:t>
            </a:r>
          </a:p>
        </p:txBody>
      </p:sp>
    </p:spTree>
    <p:extLst>
      <p:ext uri="{BB962C8B-B14F-4D97-AF65-F5344CB8AC3E}">
        <p14:creationId xmlns:p14="http://schemas.microsoft.com/office/powerpoint/2010/main" val="140081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odel of a ship&#10;&#10;Description automatically generated with low confidence">
            <a:extLst>
              <a:ext uri="{FF2B5EF4-FFF2-40B4-BE49-F238E27FC236}">
                <a16:creationId xmlns:a16="http://schemas.microsoft.com/office/drawing/2014/main" id="{03A11F6A-948A-B6DE-BE83-41639F984F3A}"/>
              </a:ext>
            </a:extLst>
          </p:cNvPr>
          <p:cNvPicPr>
            <a:picLocks noChangeAspect="1"/>
          </p:cNvPicPr>
          <p:nvPr/>
        </p:nvPicPr>
        <p:blipFill rotWithShape="1">
          <a:blip r:embed="rId2"/>
          <a:srcRect l="5390"/>
          <a:stretch/>
        </p:blipFill>
        <p:spPr>
          <a:xfrm>
            <a:off x="6015107" y="-1"/>
            <a:ext cx="6176895" cy="2937954"/>
          </a:xfrm>
          <a:prstGeom prst="rect">
            <a:avLst/>
          </a:prstGeom>
        </p:spPr>
      </p:pic>
      <p:pic>
        <p:nvPicPr>
          <p:cNvPr id="6" name="Picture 5">
            <a:extLst>
              <a:ext uri="{FF2B5EF4-FFF2-40B4-BE49-F238E27FC236}">
                <a16:creationId xmlns:a16="http://schemas.microsoft.com/office/drawing/2014/main" id="{2BE4FB00-9F70-10C0-AAEB-BD8F97C448DC}"/>
              </a:ext>
            </a:extLst>
          </p:cNvPr>
          <p:cNvPicPr>
            <a:picLocks noChangeAspect="1"/>
          </p:cNvPicPr>
          <p:nvPr/>
        </p:nvPicPr>
        <p:blipFill rotWithShape="1">
          <a:blip r:embed="rId3"/>
          <a:srcRect l="4567" r="3731"/>
          <a:stretch/>
        </p:blipFill>
        <p:spPr>
          <a:xfrm>
            <a:off x="4203638" y="2937953"/>
            <a:ext cx="7988360" cy="3920047"/>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05477E6-8B07-2086-0986-DF24E19B4E7A}"/>
              </a:ext>
            </a:extLst>
          </p:cNvPr>
          <p:cNvSpPr txBox="1"/>
          <p:nvPr/>
        </p:nvSpPr>
        <p:spPr>
          <a:xfrm>
            <a:off x="804672" y="365125"/>
            <a:ext cx="5266155" cy="1325563"/>
          </a:xfrm>
          <a:prstGeom prst="rect">
            <a:avLst/>
          </a:prstGeom>
        </p:spPr>
        <p:txBody>
          <a:bodyPr vert="horz" lIns="91440" tIns="45720" rIns="91440" bIns="45720" rtlCol="0" anchor="ctr">
            <a:normAutofit lnSpcReduction="10000"/>
          </a:bodyPr>
          <a:lstStyle/>
          <a:p>
            <a:r>
              <a:rPr lang="en-US" sz="4400" dirty="0">
                <a:latin typeface="Corbel" panose="020B0503020204020204" pitchFamily="34" charset="0"/>
              </a:rPr>
              <a:t>Innovation project – why is it helpful?</a:t>
            </a:r>
          </a:p>
        </p:txBody>
      </p:sp>
      <p:sp>
        <p:nvSpPr>
          <p:cNvPr id="7" name="TextBox 6">
            <a:extLst>
              <a:ext uri="{FF2B5EF4-FFF2-40B4-BE49-F238E27FC236}">
                <a16:creationId xmlns:a16="http://schemas.microsoft.com/office/drawing/2014/main" id="{07563563-E94B-AAB6-57CF-8E1CA390F158}"/>
              </a:ext>
            </a:extLst>
          </p:cNvPr>
          <p:cNvSpPr txBox="1"/>
          <p:nvPr/>
        </p:nvSpPr>
        <p:spPr>
          <a:xfrm>
            <a:off x="804672" y="2022601"/>
            <a:ext cx="3941499" cy="4154361"/>
          </a:xfrm>
          <a:prstGeom prst="rect">
            <a:avLst/>
          </a:prstGeom>
        </p:spPr>
        <p:txBody>
          <a:bodyPr vert="horz" lIns="91440" tIns="45720" rIns="91440" bIns="45720" rtlCol="0">
            <a:normAutofit/>
          </a:bodyPr>
          <a:lstStyle/>
          <a:p>
            <a:pPr algn="just" fontAlgn="base"/>
            <a:r>
              <a:rPr lang="en-US" sz="2000" dirty="0">
                <a:latin typeface="Corbel" panose="020B0503020204020204" pitchFamily="34" charset="0"/>
              </a:rPr>
              <a:t>Our innovation project promotes sustainable innovation while coupling together cost-effectiveness and making sustainability and energy available for all.</a:t>
            </a:r>
          </a:p>
        </p:txBody>
      </p:sp>
    </p:spTree>
    <p:extLst>
      <p:ext uri="{BB962C8B-B14F-4D97-AF65-F5344CB8AC3E}">
        <p14:creationId xmlns:p14="http://schemas.microsoft.com/office/powerpoint/2010/main" val="432222004"/>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800244"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why is it helpful?</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9318118" cy="707886"/>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Our innovation project promotes sustainable innovation while coupling together cost-effectiveness and making sustainability and energy available for all.</a:t>
            </a:r>
          </a:p>
        </p:txBody>
      </p:sp>
    </p:spTree>
    <p:extLst>
      <p:ext uri="{BB962C8B-B14F-4D97-AF65-F5344CB8AC3E}">
        <p14:creationId xmlns:p14="http://schemas.microsoft.com/office/powerpoint/2010/main" val="197506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rgbClr val="21B2C9">
              <a:alpha val="7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93921" y="1408579"/>
            <a:ext cx="10707370" cy="707886"/>
          </a:xfrm>
          <a:prstGeom prst="rect">
            <a:avLst/>
          </a:prstGeom>
          <a:noFill/>
        </p:spPr>
        <p:txBody>
          <a:bodyPr wrap="square" rtlCol="0">
            <a:spAutoFit/>
          </a:bodyPr>
          <a:lstStyle/>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rPr>
              <a:t>IMPACT</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 name="Google Shape;3820;p36"/>
          <p:cNvSpPr/>
          <p:nvPr/>
        </p:nvSpPr>
        <p:spPr>
          <a:xfrm>
            <a:off x="2964268" y="2440764"/>
            <a:ext cx="2332496" cy="2389222"/>
          </a:xfrm>
          <a:custGeom>
            <a:avLst/>
            <a:gdLst/>
            <a:ahLst/>
            <a:cxnLst/>
            <a:rect l="l" t="t"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F8BA3B6-E8C2-93E8-661A-3D0CE477E7AE}"/>
                  </a:ext>
                </a:extLst>
              </p:cNvPr>
              <p:cNvGraphicFramePr>
                <a:graphicFrameLocks noChangeAspect="1"/>
              </p:cNvGraphicFramePr>
              <p:nvPr>
                <p:extLst>
                  <p:ext uri="{D42A27DB-BD31-4B8C-83A1-F6EECF244321}">
                    <p14:modId xmlns:p14="http://schemas.microsoft.com/office/powerpoint/2010/main" val="3798593005"/>
                  </p:ext>
                </p:extLst>
              </p:nvPr>
            </p:nvGraphicFramePr>
            <p:xfrm>
              <a:off x="7113900" y="375920"/>
              <a:ext cx="3434715" cy="1853777"/>
            </p:xfrm>
            <a:graphic>
              <a:graphicData uri="http://schemas.microsoft.com/office/powerpoint/2016/slidezoom">
                <pslz:sldZm>
                  <pslz:sldZmObj sldId="267" cId="877538835">
                    <pslz:zmPr id="{04F93FCC-4F57-4B85-A048-271729278982}"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34715" cy="1853777"/>
                        </a:xfrm>
                        <a:prstGeom prst="rect">
                          <a:avLst/>
                        </a:prstGeom>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1F8BA3B6-E8C2-93E8-661A-3D0CE477E7AE}"/>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7113900" y="375920"/>
                <a:ext cx="3434715" cy="1853777"/>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E7D8FA3E-9C1B-2CA1-A9B9-EE9034B15368}"/>
                  </a:ext>
                </a:extLst>
              </p:cNvPr>
              <p:cNvGraphicFramePr>
                <a:graphicFrameLocks noChangeAspect="1"/>
              </p:cNvGraphicFramePr>
              <p:nvPr>
                <p:extLst>
                  <p:ext uri="{D42A27DB-BD31-4B8C-83A1-F6EECF244321}">
                    <p14:modId xmlns:p14="http://schemas.microsoft.com/office/powerpoint/2010/main" val="1925081510"/>
                  </p:ext>
                </p:extLst>
              </p:nvPr>
            </p:nvGraphicFramePr>
            <p:xfrm>
              <a:off x="8385570" y="2373499"/>
              <a:ext cx="3623952" cy="1958602"/>
            </p:xfrm>
            <a:graphic>
              <a:graphicData uri="http://schemas.microsoft.com/office/powerpoint/2016/slidezoom">
                <pslz:sldZm>
                  <pslz:sldZmObj sldId="268" cId="1313853198">
                    <pslz:zmPr id="{41B605B6-07FB-4E29-B542-86D3F322436C}"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623952" cy="1958602"/>
                        </a:xfrm>
                        <a:prstGeom prst="rect">
                          <a:avLst/>
                        </a:prstGeom>
                      </p166:spPr>
                    </pslz:zmPr>
                  </pslz:sldZmObj>
                </pslz:sldZm>
              </a:graphicData>
            </a:graphic>
          </p:graphicFrame>
        </mc:Choice>
        <mc:Fallback xmlns="">
          <p:pic>
            <p:nvPicPr>
              <p:cNvPr id="9" name="Slide Zoom 8">
                <a:hlinkClick r:id="rId6" action="ppaction://hlinksldjump"/>
                <a:extLst>
                  <a:ext uri="{FF2B5EF4-FFF2-40B4-BE49-F238E27FC236}">
                    <a16:creationId xmlns:a16="http://schemas.microsoft.com/office/drawing/2014/main" id="{E7D8FA3E-9C1B-2CA1-A9B9-EE9034B15368}"/>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8385570" y="2373499"/>
                <a:ext cx="3623952" cy="195860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F9333355-4380-5F6F-30CD-D497910590D4}"/>
                  </a:ext>
                </a:extLst>
              </p:cNvPr>
              <p:cNvGraphicFramePr>
                <a:graphicFrameLocks noChangeAspect="1"/>
              </p:cNvGraphicFramePr>
              <p:nvPr>
                <p:extLst>
                  <p:ext uri="{D42A27DB-BD31-4B8C-83A1-F6EECF244321}">
                    <p14:modId xmlns:p14="http://schemas.microsoft.com/office/powerpoint/2010/main" val="2041981315"/>
                  </p:ext>
                </p:extLst>
              </p:nvPr>
            </p:nvGraphicFramePr>
            <p:xfrm>
              <a:off x="6895238" y="4332101"/>
              <a:ext cx="3893935" cy="2101626"/>
            </p:xfrm>
            <a:graphic>
              <a:graphicData uri="http://schemas.microsoft.com/office/powerpoint/2016/slidezoom">
                <pslz:sldZm>
                  <pslz:sldZmObj sldId="269" cId="1621968976">
                    <pslz:zmPr id="{1E624296-C908-4F73-B171-9D7F4B3D6584}" imageType="cover" transitionDur="1000" showBg="0">
                      <p166:blipFill xmlns:p166="http://schemas.microsoft.com/office/powerpoint/2016/6/main">
                        <a:blip r:embed="rId8"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893935" cy="2101626"/>
                        </a:xfrm>
                        <a:prstGeom prst="rect">
                          <a:avLst/>
                        </a:prstGeom>
                      </p166:spPr>
                    </pslz:zmPr>
                  </pslz:sldZmObj>
                </pslz:sldZm>
              </a:graphicData>
            </a:graphic>
          </p:graphicFrame>
        </mc:Choice>
        <mc:Fallback xmlns="">
          <p:pic>
            <p:nvPicPr>
              <p:cNvPr id="19" name="Slide Zoom 18">
                <a:hlinkClick r:id="rId9" action="ppaction://hlinksldjump"/>
                <a:extLst>
                  <a:ext uri="{FF2B5EF4-FFF2-40B4-BE49-F238E27FC236}">
                    <a16:creationId xmlns:a16="http://schemas.microsoft.com/office/drawing/2014/main" id="{F9333355-4380-5F6F-30CD-D497910590D4}"/>
                  </a:ext>
                </a:extLst>
              </p:cNvPr>
              <p:cNvPicPr>
                <a:picLocks noGrp="1" noRot="1" noChangeAspect="1" noMove="1" noResize="1" noEditPoints="1" noAdjustHandles="1" noChangeArrowheads="1" noChangeShapeType="1"/>
              </p:cNvPicPr>
              <p:nvPr/>
            </p:nvPicPr>
            <p:blipFill>
              <a:blip r:embed="rId10" cstate="print">
                <a:extLst>
                  <a:ext uri="{28A0092B-C50C-407E-A947-70E740481C1C}">
                    <a14:useLocalDpi xmlns:a14="http://schemas.microsoft.com/office/drawing/2010/main" val="0"/>
                  </a:ext>
                </a:extLst>
              </a:blip>
              <a:stretch>
                <a:fillRect/>
              </a:stretch>
            </p:blipFill>
            <p:spPr>
              <a:xfrm>
                <a:off x="6895238" y="4332101"/>
                <a:ext cx="3893935" cy="2101626"/>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dirty="0">
                <a:solidFill>
                  <a:schemeClr val="bg1">
                    <a:alpha val="60000"/>
                  </a:schemeClr>
                </a:solidFill>
                <a:latin typeface="+mj-lt"/>
                <a:ea typeface="+mj-ea"/>
                <a:cs typeface="+mj-cs"/>
              </a:rPr>
              <a:t>Impact – what is it?</a:t>
            </a: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lnSpc>
                <a:spcPct val="90000"/>
              </a:lnSpc>
              <a:spcAft>
                <a:spcPts val="600"/>
              </a:spcAft>
            </a:pPr>
            <a:r>
              <a:rPr lang="en-US" sz="2000" dirty="0">
                <a:solidFill>
                  <a:schemeClr val="bg1"/>
                </a:solidFill>
              </a:rPr>
              <a:t>We have designed our robot to solve problems that solve issues of sustainability in society, such as making hydroelectric dams, promoting solar energy, etc.</a:t>
            </a:r>
          </a:p>
          <a:p>
            <a:pPr indent="-228600" algn="ctr">
              <a:lnSpc>
                <a:spcPct val="90000"/>
              </a:lnSpc>
              <a:spcAft>
                <a:spcPts val="600"/>
              </a:spcAft>
              <a:buFont typeface="Arial" panose="020B0604020202020204" pitchFamily="34" charset="0"/>
              <a:buChar char="•"/>
            </a:pPr>
            <a:endParaRPr lang="en-US" sz="2000" dirty="0">
              <a:solidFill>
                <a:schemeClr val="bg1"/>
              </a:solidFill>
            </a:endParaRP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5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bg1">
                    <a:alpha val="60000"/>
                  </a:schemeClr>
                </a:solidFill>
                <a:latin typeface="+mj-lt"/>
                <a:ea typeface="+mj-ea"/>
                <a:cs typeface="+mj-cs"/>
              </a:rPr>
              <a:t>Impact – where is the impact?</a:t>
            </a:r>
            <a:endParaRPr lang="en-US" sz="2800" kern="1200" dirty="0">
              <a:solidFill>
                <a:schemeClr val="bg1">
                  <a:alpha val="60000"/>
                </a:schemeClr>
              </a:solidFill>
              <a:latin typeface="+mj-lt"/>
              <a:ea typeface="+mj-ea"/>
              <a:cs typeface="+mj-cs"/>
            </a:endParaRP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r>
              <a:rPr lang="en-US" sz="2000" dirty="0">
                <a:solidFill>
                  <a:schemeClr val="bg1"/>
                </a:solidFill>
              </a:rPr>
              <a:t>These modifications and changes have a huge impact on society as a whole and can promote faster and higher rates of development.</a:t>
            </a: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853198"/>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391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Corbel</vt:lpstr>
      <vt:lpstr>Raleway</vt:lpstr>
      <vt:lpstr>Raleway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Bivabasu Das</cp:lastModifiedBy>
  <cp:revision>10</cp:revision>
  <dcterms:created xsi:type="dcterms:W3CDTF">2023-02-28T06:32:00Z</dcterms:created>
  <dcterms:modified xsi:type="dcterms:W3CDTF">2023-03-01T14:05:58Z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82E4788A06F54605AD5574C97BC9CF85</vt:lpwstr>
  </property>
  <property fmtid="{D5CDD505-2E9C-101B-9397-08002B2CF9AE}" pid="3" name="KSOProductBuildVer">
    <vt:lpwstr>1033-11.2.0.11498</vt:lpwstr>
  </property>
</Properties>
</file>