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64" r:id="rId5"/>
    <p:sldId id="265" r:id="rId6"/>
    <p:sldId id="266" r:id="rId7"/>
    <p:sldId id="262" r:id="rId8"/>
    <p:sldId id="267" r:id="rId9"/>
    <p:sldId id="268" r:id="rId10"/>
    <p:sldId id="269" r:id="rId11"/>
    <p:sldId id="263" r:id="rId12"/>
    <p:sldId id="258" r:id="rId13"/>
    <p:sldId id="25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2C9"/>
    <a:srgbClr val="098F97"/>
    <a:srgbClr val="012D86"/>
    <a:srgbClr val="012190"/>
    <a:srgbClr val="0E2557"/>
    <a:srgbClr val="0C7374"/>
    <a:srgbClr val="0C2A74"/>
    <a:srgbClr val="85C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p:cViewPr varScale="1">
        <p:scale>
          <a:sx n="69" d="100"/>
          <a:sy n="69" d="100"/>
        </p:scale>
        <p:origin x="738" y="60"/>
      </p:cViewPr>
      <p:guideLst/>
    </p:cSldViewPr>
  </p:slideViewPr>
  <p:notesTextViewPr>
    <p:cViewPr>
      <p:scale>
        <a:sx n="1" d="1"/>
        <a:sy n="1" d="1"/>
      </p:scale>
      <p:origin x="0" y="0"/>
    </p:cViewPr>
  </p:notesText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image" Target="../media/image3.png"/><Relationship Id="rId10" Type="http://schemas.openxmlformats.org/officeDocument/2006/relationships/slide" Target="slide3.xml"/><Relationship Id="rId4" Type="http://schemas.openxmlformats.org/officeDocument/2006/relationships/image" Target="../media/image2.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slide" Target="slide12.xml"/><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image" Target="../media/image18.png"/><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slide" Target="slide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6.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slide" Target="slide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p:nvCxnSpPr>
        <p:spPr>
          <a:xfrm flipV="1">
            <a:off x="1745615" y="3734435"/>
            <a:ext cx="610870" cy="6102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4035425" y="3429000"/>
            <a:ext cx="687070" cy="3054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7469505" y="3352800"/>
            <a:ext cx="458470" cy="3816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835515" y="3352800"/>
            <a:ext cx="534035" cy="534035"/>
          </a:xfrm>
          <a:prstGeom prst="line">
            <a:avLst/>
          </a:prstGeom>
          <a:ln w="76200" cap="sq" cmpd="sng">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7164705" y="299720"/>
            <a:ext cx="3432810" cy="3318510"/>
            <a:chOff x="11283" y="472"/>
            <a:chExt cx="5406" cy="5226"/>
          </a:xfrm>
        </p:grpSpPr>
        <p:sp>
          <p:nvSpPr>
            <p:cNvPr id="9" name="Oval 8"/>
            <p:cNvSpPr/>
            <p:nvPr/>
          </p:nvSpPr>
          <p:spPr>
            <a:xfrm>
              <a:off x="11283" y="472"/>
              <a:ext cx="5406" cy="5226"/>
            </a:xfrm>
            <a:prstGeom prst="ellipse">
              <a:avLst/>
            </a:prstGeom>
            <a:solidFill>
              <a:schemeClr val="accent4">
                <a:lumMod val="7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lum bright="70000" contrast="-70000"/>
            </a:blip>
            <a:stretch>
              <a:fillRect/>
            </a:stretch>
          </p:blipFill>
          <p:spPr>
            <a:xfrm>
              <a:off x="12966" y="1554"/>
              <a:ext cx="2176" cy="2130"/>
            </a:xfrm>
            <a:prstGeom prst="rect">
              <a:avLst/>
            </a:prstGeom>
            <a:noFill/>
            <a:ln>
              <a:noFill/>
            </a:ln>
            <a:effectLst/>
          </p:spPr>
        </p:pic>
        <p:sp>
          <p:nvSpPr>
            <p:cNvPr id="19" name="Text Box 18"/>
            <p:cNvSpPr txBox="1"/>
            <p:nvPr/>
          </p:nvSpPr>
          <p:spPr>
            <a:xfrm>
              <a:off x="12150" y="4078"/>
              <a:ext cx="3694" cy="822"/>
            </a:xfrm>
            <a:prstGeom prst="rect">
              <a:avLst/>
            </a:prstGeom>
            <a:noFill/>
          </p:spPr>
          <p:txBody>
            <a:bodyPr wrap="none" rtlCol="0">
              <a:spAutoFit/>
            </a:bodyPr>
            <a:lstStyle/>
            <a:p>
              <a:pPr algn="ctr"/>
              <a:r>
                <a:rPr lang="en-US" sz="2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INCLUSIVNESS</a:t>
              </a:r>
            </a:p>
          </p:txBody>
        </p:sp>
      </p:grpSp>
      <p:grpSp>
        <p:nvGrpSpPr>
          <p:cNvPr id="40" name="Group 39"/>
          <p:cNvGrpSpPr/>
          <p:nvPr/>
        </p:nvGrpSpPr>
        <p:grpSpPr>
          <a:xfrm>
            <a:off x="9377680" y="3893185"/>
            <a:ext cx="2595880" cy="2594610"/>
            <a:chOff x="14768" y="6131"/>
            <a:chExt cx="4088" cy="4086"/>
          </a:xfrm>
        </p:grpSpPr>
        <p:sp>
          <p:nvSpPr>
            <p:cNvPr id="13" name="Oval 12"/>
            <p:cNvSpPr/>
            <p:nvPr/>
          </p:nvSpPr>
          <p:spPr>
            <a:xfrm>
              <a:off x="14768" y="6131"/>
              <a:ext cx="4088" cy="4086"/>
            </a:xfrm>
            <a:prstGeom prst="ellipse">
              <a:avLst/>
            </a:prstGeom>
            <a:solidFill>
              <a:schemeClr val="bg2">
                <a:lumMod val="25000"/>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Google Shape;3719;p35"/>
            <p:cNvSpPr/>
            <p:nvPr/>
          </p:nvSpPr>
          <p:spPr>
            <a:xfrm>
              <a:off x="15712" y="6543"/>
              <a:ext cx="2103" cy="2161"/>
            </a:xfrm>
            <a:custGeom>
              <a:avLst/>
              <a:gdLst/>
              <a:ahLst/>
              <a:cxnLst/>
              <a:rect l="l" t="t"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Text Box 19"/>
            <p:cNvSpPr txBox="1"/>
            <p:nvPr/>
          </p:nvSpPr>
          <p:spPr>
            <a:xfrm>
              <a:off x="15387" y="8768"/>
              <a:ext cx="2745" cy="1113"/>
            </a:xfrm>
            <a:prstGeom prst="rect">
              <a:avLst/>
            </a:prstGeom>
            <a:noFill/>
          </p:spPr>
          <p:txBody>
            <a:bodyPr wrap="none" rtlCol="0">
              <a:spAutoFit/>
            </a:bodyPr>
            <a:lstStyle/>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FUN AND </a:t>
              </a:r>
            </a:p>
            <a:p>
              <a:pPr algn="ctr"/>
              <a:r>
                <a:rPr lang="en-US" sz="2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GAMIFICATION</a:t>
              </a:r>
            </a:p>
          </p:txBody>
        </p:sp>
      </p:grpSp>
      <p:sp>
        <p:nvSpPr>
          <p:cNvPr id="28" name="Text Box 27"/>
          <p:cNvSpPr txBox="1"/>
          <p:nvPr/>
        </p:nvSpPr>
        <p:spPr>
          <a:xfrm>
            <a:off x="2040890" y="299720"/>
            <a:ext cx="5019675" cy="1568450"/>
          </a:xfrm>
          <a:prstGeom prst="rect">
            <a:avLst/>
          </a:prstGeom>
          <a:noFill/>
        </p:spPr>
        <p:txBody>
          <a:bodyPr wrap="non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CORE VALUES PPT</a:t>
            </a:r>
          </a:p>
          <a:p>
            <a:pPr lvl="4" algn="ct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endParaRPr>
          </a:p>
          <a:p>
            <a:pPr lvl="4"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RALEWAY BLACK" charset="0"/>
                <a:sym typeface="+mn-ea"/>
              </a:rPr>
              <a:t>MADE BY TEAM 3</a:t>
            </a: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6C280B25-841B-F473-1577-44956FD7CD5A}"/>
                  </a:ext>
                </a:extLst>
              </p:cNvPr>
              <p:cNvGraphicFramePr>
                <a:graphicFrameLocks noChangeAspect="1"/>
              </p:cNvGraphicFramePr>
              <p:nvPr>
                <p:extLst>
                  <p:ext uri="{D42A27DB-BD31-4B8C-83A1-F6EECF244321}">
                    <p14:modId xmlns:p14="http://schemas.microsoft.com/office/powerpoint/2010/main" val="682402776"/>
                  </p:ext>
                </p:extLst>
              </p:nvPr>
            </p:nvGraphicFramePr>
            <p:xfrm>
              <a:off x="4579966" y="2828489"/>
              <a:ext cx="3042537" cy="3032362"/>
            </p:xfrm>
            <a:graphic>
              <a:graphicData uri="http://schemas.microsoft.com/office/powerpoint/2016/slidezoom">
                <pslz:sldZm>
                  <pslz:sldZmObj sldId="262" cId="0">
                    <pslz:zmPr id="{5825818D-C177-4574-9C64-CE768D913DF6}" imageType="cover" transitionDur="1000" showBg="0">
                      <p166:blipFill xmlns:p166="http://schemas.microsoft.com/office/powerpoint/2016/6/main">
                        <a:blip r:embed="rId5"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042537" cy="3032362"/>
                        </a:xfrm>
                        <a:prstGeom prst="rect">
                          <a:avLst/>
                        </a:prstGeom>
                      </p166:spPr>
                    </pslz:zmPr>
                  </pslz:sldZmObj>
                </pslz:sldZm>
              </a:graphicData>
            </a:graphic>
          </p:graphicFrame>
        </mc:Choice>
        <mc:Fallback>
          <p:pic>
            <p:nvPicPr>
              <p:cNvPr id="3" name="Slide Zoom 2">
                <a:hlinkClick r:id="rId6" action="ppaction://hlinksldjump"/>
                <a:extLst>
                  <a:ext uri="{FF2B5EF4-FFF2-40B4-BE49-F238E27FC236}">
                    <a16:creationId xmlns:a16="http://schemas.microsoft.com/office/drawing/2014/main" id="{6C280B25-841B-F473-1577-44956FD7CD5A}"/>
                  </a:ext>
                </a:extLst>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4579966" y="2828489"/>
                <a:ext cx="3042537" cy="3032362"/>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CAF1D308-FF19-2172-7FFB-BDF6759DA518}"/>
                  </a:ext>
                </a:extLst>
              </p:cNvPr>
              <p:cNvGraphicFramePr>
                <a:graphicFrameLocks noChangeAspect="1"/>
              </p:cNvGraphicFramePr>
              <p:nvPr>
                <p:extLst>
                  <p:ext uri="{D42A27DB-BD31-4B8C-83A1-F6EECF244321}">
                    <p14:modId xmlns:p14="http://schemas.microsoft.com/office/powerpoint/2010/main" val="3886663457"/>
                  </p:ext>
                </p:extLst>
              </p:nvPr>
            </p:nvGraphicFramePr>
            <p:xfrm>
              <a:off x="-925348" y="4154805"/>
              <a:ext cx="4111065" cy="2206624"/>
            </p:xfrm>
            <a:graphic>
              <a:graphicData uri="http://schemas.microsoft.com/office/powerpoint/2016/slidezoom">
                <pslz:sldZm>
                  <pslz:sldZmObj sldId="257" cId="0">
                    <pslz:zmPr id="{77BCCBF6-990F-44F9-BA45-6B3CC9F48BC4}"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4111065" cy="2206624"/>
                        </a:xfrm>
                        <a:prstGeom prst="rect">
                          <a:avLst/>
                        </a:prstGeom>
                      </p166:spPr>
                    </pslz:zmPr>
                  </pslz:sldZmObj>
                </pslz:sldZm>
              </a:graphicData>
            </a:graphic>
          </p:graphicFrame>
        </mc:Choice>
        <mc:Fallback>
          <p:pic>
            <p:nvPicPr>
              <p:cNvPr id="6" name="Slide Zoom 5">
                <a:hlinkClick r:id="rId8" action="ppaction://hlinksldjump"/>
                <a:extLst>
                  <a:ext uri="{FF2B5EF4-FFF2-40B4-BE49-F238E27FC236}">
                    <a16:creationId xmlns:a16="http://schemas.microsoft.com/office/drawing/2014/main" id="{CAF1D308-FF19-2172-7FFB-BDF6759DA51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925348" y="4154805"/>
                <a:ext cx="4111065" cy="2206624"/>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7" name="Slide Zoom 16">
                <a:extLst>
                  <a:ext uri="{FF2B5EF4-FFF2-40B4-BE49-F238E27FC236}">
                    <a16:creationId xmlns:a16="http://schemas.microsoft.com/office/drawing/2014/main" id="{A0D7B2B4-073A-6F7C-8E92-B9167C18960B}"/>
                  </a:ext>
                </a:extLst>
              </p:cNvPr>
              <p:cNvGraphicFramePr>
                <a:graphicFrameLocks noChangeAspect="1"/>
              </p:cNvGraphicFramePr>
              <p:nvPr>
                <p:extLst>
                  <p:ext uri="{D42A27DB-BD31-4B8C-83A1-F6EECF244321}">
                    <p14:modId xmlns:p14="http://schemas.microsoft.com/office/powerpoint/2010/main" val="1581892049"/>
                  </p:ext>
                </p:extLst>
              </p:nvPr>
            </p:nvGraphicFramePr>
            <p:xfrm>
              <a:off x="1713584" y="1535023"/>
              <a:ext cx="2591110" cy="2409597"/>
            </p:xfrm>
            <a:graphic>
              <a:graphicData uri="http://schemas.microsoft.com/office/powerpoint/2016/slidezoom">
                <pslz:sldZm>
                  <pslz:sldZmObj sldId="261" cId="0">
                    <pslz:zmPr id="{0908DD98-D88B-4601-9B5D-3E6CEE265BF7}" imageType="cover" transitionDur="1000" showBg="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2591110" cy="2409597"/>
                        </a:xfrm>
                        <a:prstGeom prst="rect">
                          <a:avLst/>
                        </a:prstGeom>
                      </p166:spPr>
                    </pslz:zmPr>
                  </pslz:sldZmObj>
                </pslz:sldZm>
              </a:graphicData>
            </a:graphic>
          </p:graphicFrame>
        </mc:Choice>
        <mc:Fallback>
          <p:pic>
            <p:nvPicPr>
              <p:cNvPr id="17" name="Slide Zoom 16">
                <a:hlinkClick r:id="rId10" action="ppaction://hlinksldjump"/>
                <a:extLst>
                  <a:ext uri="{FF2B5EF4-FFF2-40B4-BE49-F238E27FC236}">
                    <a16:creationId xmlns:a16="http://schemas.microsoft.com/office/drawing/2014/main" id="{A0D7B2B4-073A-6F7C-8E92-B9167C18960B}"/>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1713584" y="1535023"/>
                <a:ext cx="2591110" cy="2409597"/>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–why is it important?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They can have a large impact on poorer sections of society and can alleviate menial jobs that are taken advantage of while using energy sources like fossil fuels.</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6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80474" y="1314450"/>
            <a:ext cx="10707370" cy="58477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INCLUSIVENESS</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7" name="Slide Zoom 6">
            <a:hlinkClick r:id="rId2" action="ppaction://hlinksldjump"/>
          </p:cNvPr>
          <p:cNvPicPr>
            <a:picLocks noGrp="1" noRot="1" noChangeAspect="1" noMove="1" noResize="1" noEditPoints="1" noAdjustHandles="1" noChangeArrowheads="1" noChangeShapeType="1"/>
          </p:cNvPicPr>
          <p:nvPr/>
        </p:nvPicPr>
        <p:blipFill>
          <a:blip r:embed="rId3" cstate="print">
            <a:extLst>
              <a:ext uri="{28A0092B-C50C-407E-A947-70E740481C1C}">
                <a14:useLocalDpi xmlns:a14="http://schemas.microsoft.com/office/drawing/2010/main" val="0"/>
              </a:ext>
            </a:extLst>
          </a:blip>
          <a:stretch>
            <a:fillRect/>
          </a:stretch>
        </p:blipFill>
        <p:spPr>
          <a:xfrm>
            <a:off x="5657982" y="642359"/>
            <a:ext cx="6163652" cy="1695712"/>
          </a:xfrm>
          <a:prstGeom prst="rect">
            <a:avLst/>
          </a:prstGeom>
        </p:spPr>
      </p:pic>
      <p:pic>
        <p:nvPicPr>
          <p:cNvPr id="9" name="Slide Zoom 8">
            <a:hlinkClick r:id="rId4" action="ppaction://hlinksldjump"/>
          </p:cNvPr>
          <p:cNvPicPr>
            <a:picLocks noGrp="1" noRot="1" noChangeAspect="1" noMove="1" noResize="1" noEditPoints="1" noAdjustHandles="1" noChangeArrowheads="1" noChangeShapeType="1"/>
          </p:cNvPicPr>
          <p:nvPr/>
        </p:nvPicPr>
        <p:blipFill>
          <a:blip r:embed="rId5" cstate="print">
            <a:extLst>
              <a:ext uri="{28A0092B-C50C-407E-A947-70E740481C1C}">
                <a14:useLocalDpi xmlns:a14="http://schemas.microsoft.com/office/drawing/2010/main" val="0"/>
              </a:ext>
            </a:extLst>
          </a:blip>
          <a:stretch>
            <a:fillRect/>
          </a:stretch>
        </p:blipFill>
        <p:spPr>
          <a:xfrm>
            <a:off x="6897052" y="2796337"/>
            <a:ext cx="6097010" cy="1678076"/>
          </a:xfrm>
          <a:prstGeom prst="rect">
            <a:avLst/>
          </a:prstGeom>
        </p:spPr>
      </p:pic>
      <p:pic>
        <p:nvPicPr>
          <p:cNvPr id="12" name="Slide Zoom 11">
            <a:hlinkClick r:id="rId6" action="ppaction://hlinksldjump"/>
          </p:cNvPr>
          <p:cNvPicPr>
            <a:picLocks noGrp="1" noRot="1" noChangeAspect="1" noMove="1" noResize="1" noEditPoints="1" noAdjustHandles="1" noChangeArrowheads="1" noChangeShapeType="1"/>
          </p:cNvPicPr>
          <p:nvPr/>
        </p:nvPicPr>
        <p:blipFill>
          <a:blip r:embed="rId7" cstate="print">
            <a:extLst>
              <a:ext uri="{28A0092B-C50C-407E-A947-70E740481C1C}">
                <a14:useLocalDpi xmlns:a14="http://schemas.microsoft.com/office/drawing/2010/main" val="0"/>
              </a:ext>
            </a:extLst>
          </a:blip>
          <a:stretch>
            <a:fillRect/>
          </a:stretch>
        </p:blipFill>
        <p:spPr>
          <a:xfrm>
            <a:off x="5568475" y="4727293"/>
            <a:ext cx="6097010" cy="1678076"/>
          </a:xfrm>
          <a:prstGeom prst="rect">
            <a:avLst/>
          </a:prstGeom>
        </p:spPr>
      </p:pic>
      <p:pic>
        <p:nvPicPr>
          <p:cNvPr id="2" name="Picture 1"/>
          <p:cNvPicPr>
            <a:picLocks noChangeAspect="1"/>
          </p:cNvPicPr>
          <p:nvPr/>
        </p:nvPicPr>
        <p:blipFill>
          <a:blip r:embed="rId8">
            <a:lum bright="70000" contrast="-70000"/>
          </a:blip>
          <a:stretch>
            <a:fillRect/>
          </a:stretch>
        </p:blipFill>
        <p:spPr>
          <a:xfrm>
            <a:off x="3051390" y="2608365"/>
            <a:ext cx="2248059" cy="2200536"/>
          </a:xfrm>
          <a:prstGeom prst="rect">
            <a:avLst/>
          </a:prstGeom>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dirty="0">
                <a:solidFill>
                  <a:schemeClr val="bg1"/>
                </a:solidFill>
                <a:latin typeface="+mj-lt"/>
                <a:ea typeface="+mj-ea"/>
                <a:cs typeface="+mj-cs"/>
              </a:rPr>
              <a:t>Teamwork and Discovery – what is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lnSpc>
                <a:spcPct val="90000"/>
              </a:lnSpc>
              <a:spcAft>
                <a:spcPts val="600"/>
              </a:spcAft>
            </a:pPr>
            <a:r>
              <a:rPr lang="en-US" sz="2000" dirty="0">
                <a:solidFill>
                  <a:schemeClr val="bg1"/>
                </a:solidFill>
                <a:latin typeface="Corbel" panose="020B0503020204020204" pitchFamily="34" charset="0"/>
              </a:rPr>
              <a:t>Teamwork can be described as how all the members of the team cooperate to achieve a successful result. Our team has inculcated the value of teamwork in our project by sharing our work with each other and taking help from each other when we need it.</a:t>
            </a:r>
          </a:p>
          <a:p>
            <a:pPr indent="-228600">
              <a:lnSpc>
                <a:spcPct val="90000"/>
              </a:lnSpc>
              <a:spcAft>
                <a:spcPts val="600"/>
              </a:spcAft>
              <a:buFont typeface="Arial" panose="020B0604020202020204" pitchFamily="34" charset="0"/>
              <a:buChar char="•"/>
            </a:pPr>
            <a:endParaRPr lang="en-US" sz="2000" dirty="0">
              <a:solidFill>
                <a:schemeClr val="bg1"/>
              </a:solidFill>
              <a:latin typeface="Corbel" panose="020B0503020204020204" pitchFamily="34"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mj-lt"/>
                <a:ea typeface="+mj-ea"/>
                <a:cs typeface="+mj-cs"/>
              </a:rPr>
              <a:t>Teamwork and Discovery- where have we used it?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We have helped each other research and discover new innovative and sustainable ideas, especially for the innovation project.</a:t>
            </a:r>
          </a:p>
          <a:p>
            <a:pPr indent="-228600">
              <a:lnSpc>
                <a:spcPct val="90000"/>
              </a:lnSpc>
              <a:spcAft>
                <a:spcPts val="600"/>
              </a:spcAft>
              <a:buFont typeface="Arial" panose="020B0604020202020204" pitchFamily="34" charset="0"/>
              <a:buChar char="•"/>
            </a:pPr>
            <a:endParaRPr lang="en-US" sz="2000" dirty="0">
              <a:solidFill>
                <a:schemeClr val="bg1"/>
              </a:solidFill>
              <a:latin typeface="Corbel" panose="020B0503020204020204" pitchFamily="34" charset="0"/>
            </a:endParaRP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Box 1"/>
          <p:cNvSpPr txBox="1"/>
          <p:nvPr/>
        </p:nvSpPr>
        <p:spPr>
          <a:xfrm>
            <a:off x="838200" y="448721"/>
            <a:ext cx="4707671" cy="1225650"/>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3800" kern="1200" dirty="0">
                <a:solidFill>
                  <a:schemeClr val="bg1"/>
                </a:solidFill>
                <a:latin typeface="+mj-lt"/>
                <a:ea typeface="+mj-ea"/>
                <a:cs typeface="+mj-cs"/>
              </a:rPr>
              <a:t>Teamwork and Discovery- why is it important?</a:t>
            </a:r>
          </a:p>
        </p:txBody>
      </p:sp>
      <p:cxnSp>
        <p:nvCxnSpPr>
          <p:cNvPr id="12" name="Straight Connector 11"/>
          <p:cNvCxnSpPr>
            <a:cxnSpLocks noGrp="1" noRot="1" noChangeAspect="1" noMove="1" noResize="1" noEditPoints="1" noAdjustHandles="1" noChangeArrowheads="1" noChangeShapeType="1"/>
          </p:cNvCxnSpPr>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97769" y="1909192"/>
            <a:ext cx="4586513" cy="3647710"/>
          </a:xfrm>
          <a:prstGeom prst="rect">
            <a:avLst/>
          </a:prstGeom>
        </p:spPr>
        <p:txBody>
          <a:bodyPr vert="horz" lIns="91440" tIns="45720" rIns="91440" bIns="45720" rtlCol="0" anchor="ctr">
            <a:normAutofit/>
          </a:bodyPr>
          <a:lstStyle/>
          <a:p>
            <a:pPr algn="ctr"/>
            <a:r>
              <a:rPr lang="en-US" sz="2000" dirty="0">
                <a:solidFill>
                  <a:schemeClr val="bg1"/>
                </a:solidFill>
                <a:latin typeface="Corbel" panose="020B0503020204020204" pitchFamily="34" charset="0"/>
              </a:rPr>
              <a:t>Teamwork helps us make our individual projects as well as the team project better through constructive criticism. It has helped us make modifications to our projects, for example, we take the help of the coders and robot game designers to complete and answer questions in the engineering notebook.</a:t>
            </a:r>
          </a:p>
        </p:txBody>
      </p:sp>
      <p:pic>
        <p:nvPicPr>
          <p:cNvPr id="4" name="Picture 3" descr="Robotics and Coding | Bricks 4 Kidz - Michigan - Metro Detriot"/>
          <p:cNvPicPr>
            <a:picLocks noChangeAspect="1" noChangeArrowheads="1"/>
          </p:cNvPicPr>
          <p:nvPr/>
        </p:nvPicPr>
        <p:blipFill rotWithShape="1">
          <a:blip r:embed="rId2">
            <a:extLst>
              <a:ext uri="{28A0092B-C50C-407E-A947-70E740481C1C}">
                <a14:useLocalDpi xmlns:a14="http://schemas.microsoft.com/office/drawing/2010/main" val="0"/>
              </a:ext>
            </a:extLst>
          </a:blip>
          <a:srcRect l="6198" r="-2" b="-2"/>
          <a:stretch>
            <a:fillRect/>
          </a:stretch>
        </p:blipFill>
        <p:spPr bwMode="auto">
          <a:xfrm>
            <a:off x="6525453" y="1"/>
            <a:ext cx="5666547" cy="33980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a:cxnSpLocks noGrp="1" noRot="1" noChangeAspect="1" noMove="1" noResize="1" noEditPoints="1" noAdjustHandles="1" noChangeArrowheads="1" noChangeShapeType="1"/>
          </p:cNvCxnSpPr>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Grp="1" noRot="1" noChangeAspect="1" noMove="1" noResize="1" noEditPoints="1" noAdjustHandles="1" noChangeArrowheads="1" noChangeShapeType="1"/>
          </p:cNvCxnSpPr>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op 3 Robotics Online Summer Camps for Kid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 b="13209"/>
          <a:stretch>
            <a:fillRect/>
          </a:stretch>
        </p:blipFill>
        <p:spPr bwMode="auto">
          <a:xfrm rot="21600000">
            <a:off x="6522277" y="3398024"/>
            <a:ext cx="5669723" cy="346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chemeClr val="accent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oogle Shape;126;p13"/>
          <p:cNvGrpSpPr/>
          <p:nvPr/>
        </p:nvGrpSpPr>
        <p:grpSpPr>
          <a:xfrm>
            <a:off x="2700020" y="2186940"/>
            <a:ext cx="2942590" cy="3234690"/>
            <a:chOff x="4948239" y="3171825"/>
            <a:chExt cx="608012" cy="833437"/>
          </a:xfrm>
          <a:solidFill>
            <a:schemeClr val="bg1"/>
          </a:solidFill>
        </p:grpSpPr>
        <p:sp>
          <p:nvSpPr>
            <p:cNvPr id="31" name="Google Shape;127;p13"/>
            <p:cNvSpPr/>
            <p:nvPr/>
          </p:nvSpPr>
          <p:spPr>
            <a:xfrm>
              <a:off x="5149851" y="3678237"/>
              <a:ext cx="204788" cy="131763"/>
            </a:xfrm>
            <a:custGeom>
              <a:avLst/>
              <a:gdLst/>
              <a:ahLst/>
              <a:cxnLst/>
              <a:rect l="l" t="t" r="r" b="b"/>
              <a:pathLst>
                <a:path w="114" h="73" extrusionOk="0">
                  <a:moveTo>
                    <a:pt x="0" y="0"/>
                  </a:moveTo>
                  <a:cubicBezTo>
                    <a:pt x="0" y="46"/>
                    <a:pt x="0" y="46"/>
                    <a:pt x="0" y="46"/>
                  </a:cubicBezTo>
                  <a:cubicBezTo>
                    <a:pt x="0" y="61"/>
                    <a:pt x="12" y="73"/>
                    <a:pt x="27" y="73"/>
                  </a:cubicBezTo>
                  <a:cubicBezTo>
                    <a:pt x="87" y="73"/>
                    <a:pt x="87" y="73"/>
                    <a:pt x="87" y="73"/>
                  </a:cubicBezTo>
                  <a:cubicBezTo>
                    <a:pt x="102" y="73"/>
                    <a:pt x="114" y="61"/>
                    <a:pt x="114" y="46"/>
                  </a:cubicBezTo>
                  <a:cubicBezTo>
                    <a:pt x="114" y="0"/>
                    <a:pt x="114" y="0"/>
                    <a:pt x="114" y="0"/>
                  </a:cubicBezTo>
                  <a:cubicBezTo>
                    <a:pt x="98" y="12"/>
                    <a:pt x="78" y="20"/>
                    <a:pt x="57" y="20"/>
                  </a:cubicBezTo>
                  <a:cubicBezTo>
                    <a:pt x="36" y="20"/>
                    <a:pt x="1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 name="Google Shape;128;p13"/>
            <p:cNvSpPr/>
            <p:nvPr/>
          </p:nvSpPr>
          <p:spPr>
            <a:xfrm>
              <a:off x="5413376" y="3668712"/>
              <a:ext cx="142875" cy="336550"/>
            </a:xfrm>
            <a:custGeom>
              <a:avLst/>
              <a:gdLst/>
              <a:ahLst/>
              <a:cxnLst/>
              <a:rect l="l" t="t" r="r" b="b"/>
              <a:pathLst>
                <a:path w="79" h="187" extrusionOk="0">
                  <a:moveTo>
                    <a:pt x="0" y="0"/>
                  </a:moveTo>
                  <a:cubicBezTo>
                    <a:pt x="0" y="78"/>
                    <a:pt x="0" y="78"/>
                    <a:pt x="0" y="78"/>
                  </a:cubicBezTo>
                  <a:cubicBezTo>
                    <a:pt x="7" y="78"/>
                    <a:pt x="13" y="83"/>
                    <a:pt x="13" y="90"/>
                  </a:cubicBezTo>
                  <a:cubicBezTo>
                    <a:pt x="13" y="187"/>
                    <a:pt x="13" y="187"/>
                    <a:pt x="13" y="187"/>
                  </a:cubicBezTo>
                  <a:cubicBezTo>
                    <a:pt x="57" y="187"/>
                    <a:pt x="57" y="187"/>
                    <a:pt x="57" y="187"/>
                  </a:cubicBezTo>
                  <a:cubicBezTo>
                    <a:pt x="69" y="187"/>
                    <a:pt x="79" y="177"/>
                    <a:pt x="79" y="164"/>
                  </a:cubicBezTo>
                  <a:cubicBezTo>
                    <a:pt x="79" y="101"/>
                    <a:pt x="79" y="101"/>
                    <a:pt x="79" y="101"/>
                  </a:cubicBezTo>
                  <a:cubicBezTo>
                    <a:pt x="79" y="54"/>
                    <a:pt x="47" y="12"/>
                    <a:pt x="0" y="0"/>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129;p13"/>
            <p:cNvSpPr/>
            <p:nvPr/>
          </p:nvSpPr>
          <p:spPr>
            <a:xfrm>
              <a:off x="4948239" y="3668712"/>
              <a:ext cx="142875" cy="336550"/>
            </a:xfrm>
            <a:custGeom>
              <a:avLst/>
              <a:gdLst/>
              <a:ahLst/>
              <a:cxnLst/>
              <a:rect l="l" t="t" r="r" b="b"/>
              <a:pathLst>
                <a:path w="79" h="187" extrusionOk="0">
                  <a:moveTo>
                    <a:pt x="0" y="101"/>
                  </a:moveTo>
                  <a:cubicBezTo>
                    <a:pt x="0" y="164"/>
                    <a:pt x="0" y="164"/>
                    <a:pt x="0" y="164"/>
                  </a:cubicBezTo>
                  <a:cubicBezTo>
                    <a:pt x="0" y="177"/>
                    <a:pt x="10" y="187"/>
                    <a:pt x="23" y="187"/>
                  </a:cubicBezTo>
                  <a:cubicBezTo>
                    <a:pt x="67" y="187"/>
                    <a:pt x="67" y="187"/>
                    <a:pt x="67" y="187"/>
                  </a:cubicBezTo>
                  <a:cubicBezTo>
                    <a:pt x="67" y="90"/>
                    <a:pt x="67" y="90"/>
                    <a:pt x="67" y="90"/>
                  </a:cubicBezTo>
                  <a:cubicBezTo>
                    <a:pt x="67" y="83"/>
                    <a:pt x="72" y="78"/>
                    <a:pt x="79" y="78"/>
                  </a:cubicBezTo>
                  <a:cubicBezTo>
                    <a:pt x="79" y="0"/>
                    <a:pt x="79" y="0"/>
                    <a:pt x="79" y="0"/>
                  </a:cubicBezTo>
                  <a:cubicBezTo>
                    <a:pt x="33" y="12"/>
                    <a:pt x="0" y="54"/>
                    <a:pt x="0" y="101"/>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 name="Google Shape;130;p13"/>
            <p:cNvSpPr/>
            <p:nvPr/>
          </p:nvSpPr>
          <p:spPr>
            <a:xfrm>
              <a:off x="5040314" y="3171825"/>
              <a:ext cx="427038" cy="514350"/>
            </a:xfrm>
            <a:custGeom>
              <a:avLst/>
              <a:gdLst/>
              <a:ahLst/>
              <a:cxnLst/>
              <a:rect l="l" t="t" r="r" b="b"/>
              <a:pathLst>
                <a:path w="238" h="286" extrusionOk="0">
                  <a:moveTo>
                    <a:pt x="236" y="174"/>
                  </a:moveTo>
                  <a:cubicBezTo>
                    <a:pt x="238" y="153"/>
                    <a:pt x="231" y="143"/>
                    <a:pt x="222" y="140"/>
                  </a:cubicBezTo>
                  <a:cubicBezTo>
                    <a:pt x="222" y="136"/>
                    <a:pt x="223" y="122"/>
                    <a:pt x="223" y="118"/>
                  </a:cubicBezTo>
                  <a:cubicBezTo>
                    <a:pt x="223" y="69"/>
                    <a:pt x="178" y="22"/>
                    <a:pt x="136" y="12"/>
                  </a:cubicBezTo>
                  <a:cubicBezTo>
                    <a:pt x="136" y="11"/>
                    <a:pt x="136" y="10"/>
                    <a:pt x="136" y="10"/>
                  </a:cubicBezTo>
                  <a:cubicBezTo>
                    <a:pt x="136" y="4"/>
                    <a:pt x="129" y="0"/>
                    <a:pt x="119" y="0"/>
                  </a:cubicBezTo>
                  <a:cubicBezTo>
                    <a:pt x="110" y="0"/>
                    <a:pt x="103" y="4"/>
                    <a:pt x="103" y="10"/>
                  </a:cubicBezTo>
                  <a:cubicBezTo>
                    <a:pt x="103" y="10"/>
                    <a:pt x="103" y="11"/>
                    <a:pt x="103" y="12"/>
                  </a:cubicBezTo>
                  <a:cubicBezTo>
                    <a:pt x="63" y="23"/>
                    <a:pt x="15" y="69"/>
                    <a:pt x="15" y="118"/>
                  </a:cubicBezTo>
                  <a:cubicBezTo>
                    <a:pt x="15" y="121"/>
                    <a:pt x="15" y="123"/>
                    <a:pt x="16" y="126"/>
                  </a:cubicBezTo>
                  <a:cubicBezTo>
                    <a:pt x="15" y="131"/>
                    <a:pt x="15" y="135"/>
                    <a:pt x="15" y="140"/>
                  </a:cubicBezTo>
                  <a:cubicBezTo>
                    <a:pt x="6" y="144"/>
                    <a:pt x="0" y="154"/>
                    <a:pt x="2" y="174"/>
                  </a:cubicBezTo>
                  <a:cubicBezTo>
                    <a:pt x="4" y="196"/>
                    <a:pt x="14" y="206"/>
                    <a:pt x="26" y="209"/>
                  </a:cubicBezTo>
                  <a:cubicBezTo>
                    <a:pt x="43" y="251"/>
                    <a:pt x="77" y="286"/>
                    <a:pt x="118" y="286"/>
                  </a:cubicBezTo>
                  <a:cubicBezTo>
                    <a:pt x="160" y="286"/>
                    <a:pt x="194" y="252"/>
                    <a:pt x="211" y="209"/>
                  </a:cubicBezTo>
                  <a:cubicBezTo>
                    <a:pt x="223" y="206"/>
                    <a:pt x="234" y="197"/>
                    <a:pt x="236" y="174"/>
                  </a:cubicBezTo>
                  <a:moveTo>
                    <a:pt x="118" y="265"/>
                  </a:moveTo>
                  <a:cubicBezTo>
                    <a:pt x="72" y="265"/>
                    <a:pt x="35" y="203"/>
                    <a:pt x="35" y="151"/>
                  </a:cubicBezTo>
                  <a:cubicBezTo>
                    <a:pt x="35" y="147"/>
                    <a:pt x="35" y="144"/>
                    <a:pt x="35" y="141"/>
                  </a:cubicBezTo>
                  <a:cubicBezTo>
                    <a:pt x="49" y="154"/>
                    <a:pt x="49" y="154"/>
                    <a:pt x="49" y="154"/>
                  </a:cubicBezTo>
                  <a:cubicBezTo>
                    <a:pt x="55" y="160"/>
                    <a:pt x="64" y="160"/>
                    <a:pt x="71" y="155"/>
                  </a:cubicBezTo>
                  <a:cubicBezTo>
                    <a:pt x="81" y="147"/>
                    <a:pt x="99" y="142"/>
                    <a:pt x="119" y="142"/>
                  </a:cubicBezTo>
                  <a:cubicBezTo>
                    <a:pt x="140" y="142"/>
                    <a:pt x="158" y="147"/>
                    <a:pt x="168" y="155"/>
                  </a:cubicBezTo>
                  <a:cubicBezTo>
                    <a:pt x="175" y="160"/>
                    <a:pt x="184" y="160"/>
                    <a:pt x="190" y="154"/>
                  </a:cubicBezTo>
                  <a:cubicBezTo>
                    <a:pt x="201" y="143"/>
                    <a:pt x="201" y="143"/>
                    <a:pt x="201" y="143"/>
                  </a:cubicBezTo>
                  <a:cubicBezTo>
                    <a:pt x="202" y="145"/>
                    <a:pt x="202" y="148"/>
                    <a:pt x="202" y="151"/>
                  </a:cubicBezTo>
                  <a:cubicBezTo>
                    <a:pt x="202" y="203"/>
                    <a:pt x="164" y="265"/>
                    <a:pt x="118" y="265"/>
                  </a:cubicBezTo>
                </a:path>
              </a:pathLst>
            </a:custGeom>
            <a:grp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 name="Text Box 16"/>
          <p:cNvSpPr txBox="1"/>
          <p:nvPr/>
        </p:nvSpPr>
        <p:spPr>
          <a:xfrm>
            <a:off x="-1151890" y="910590"/>
            <a:ext cx="10707370" cy="1076325"/>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TEAMWORK AND </a:t>
            </a:r>
          </a:p>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DISCOVERY</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AA74E93E-B990-285A-CFD3-FC9245017AC4}"/>
                  </a:ext>
                </a:extLst>
              </p:cNvPr>
              <p:cNvGraphicFramePr>
                <a:graphicFrameLocks noChangeAspect="1"/>
              </p:cNvGraphicFramePr>
              <p:nvPr>
                <p:extLst>
                  <p:ext uri="{D42A27DB-BD31-4B8C-83A1-F6EECF244321}">
                    <p14:modId xmlns:p14="http://schemas.microsoft.com/office/powerpoint/2010/main" val="1307222990"/>
                  </p:ext>
                </p:extLst>
              </p:nvPr>
            </p:nvGraphicFramePr>
            <p:xfrm>
              <a:off x="5768942" y="609714"/>
              <a:ext cx="6099475" cy="1678076"/>
            </p:xfrm>
            <a:graphic>
              <a:graphicData uri="http://schemas.microsoft.com/office/powerpoint/2016/slidezoom">
                <pslz:sldZm>
                  <pslz:sldZmObj sldId="258" cId="0">
                    <pslz:zmPr id="{19BEF397-8934-44B1-8C3D-33CDAE425AE1}"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099475" cy="1678076"/>
                        </a:xfrm>
                        <a:prstGeom prst="rect">
                          <a:avLst/>
                        </a:prstGeom>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AA74E93E-B990-285A-CFD3-FC9245017AC4}"/>
                  </a:ext>
                </a:extLst>
              </p:cNvPr>
              <p:cNvPicPr>
                <a:picLocks noGrp="1" noRot="1" noChangeAspect="1" noMove="1" noResize="1" noEditPoints="1" noAdjustHandles="1" noChangeArrowheads="1" noChangeShapeType="1"/>
              </p:cNvPicPr>
              <p:nvPr/>
            </p:nvPicPr>
            <p:blipFill>
              <a:blip r:embed="rId2" cstate="print">
                <a:extLst>
                  <a:ext uri="{28A0092B-C50C-407E-A947-70E740481C1C}">
                    <a14:useLocalDpi xmlns:a14="http://schemas.microsoft.com/office/drawing/2010/main" val="0"/>
                  </a:ext>
                </a:extLst>
              </a:blip>
              <a:stretch>
                <a:fillRect/>
              </a:stretch>
            </p:blipFill>
            <p:spPr>
              <a:xfrm>
                <a:off x="5768942" y="609714"/>
                <a:ext cx="6099475" cy="1678076"/>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8522FDAF-6A5A-1A64-6108-D937D58B0006}"/>
                  </a:ext>
                </a:extLst>
              </p:cNvPr>
              <p:cNvGraphicFramePr>
                <a:graphicFrameLocks noChangeAspect="1"/>
              </p:cNvGraphicFramePr>
              <p:nvPr>
                <p:extLst>
                  <p:ext uri="{D42A27DB-BD31-4B8C-83A1-F6EECF244321}">
                    <p14:modId xmlns:p14="http://schemas.microsoft.com/office/powerpoint/2010/main" val="3440923292"/>
                  </p:ext>
                </p:extLst>
              </p:nvPr>
            </p:nvGraphicFramePr>
            <p:xfrm>
              <a:off x="6954200" y="2679392"/>
              <a:ext cx="5955612" cy="1636068"/>
            </p:xfrm>
            <a:graphic>
              <a:graphicData uri="http://schemas.microsoft.com/office/powerpoint/2016/slidezoom">
                <pslz:sldZm>
                  <pslz:sldZmObj sldId="259" cId="0">
                    <pslz:zmPr id="{1DC0EFB3-B09D-4D13-8BB2-43D6E9E10530}" imageType="cover" transitionDur="1000" showBg="0">
                      <p166:blipFill xmlns:p166="http://schemas.microsoft.com/office/powerpoint/2016/6/main">
                        <a:blip r:embed="rId4"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5955612" cy="1636068"/>
                        </a:xfrm>
                        <a:prstGeom prst="rect">
                          <a:avLst/>
                        </a:prstGeom>
                      </p166:spPr>
                    </pslz:zmPr>
                  </pslz:sldZmObj>
                </pslz:sldZm>
              </a:graphicData>
            </a:graphic>
          </p:graphicFrame>
        </mc:Choice>
        <mc:Fallback>
          <p:pic>
            <p:nvPicPr>
              <p:cNvPr id="5" name="Slide Zoom 4">
                <a:hlinkClick r:id="rId5" action="ppaction://hlinksldjump"/>
                <a:extLst>
                  <a:ext uri="{FF2B5EF4-FFF2-40B4-BE49-F238E27FC236}">
                    <a16:creationId xmlns:a16="http://schemas.microsoft.com/office/drawing/2014/main" id="{8522FDAF-6A5A-1A64-6108-D937D58B0006}"/>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6954200" y="2679392"/>
                <a:ext cx="5955612" cy="1636068"/>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B5337AC9-15A0-DB9F-D2DF-F8A24CA553E0}"/>
                  </a:ext>
                </a:extLst>
              </p:cNvPr>
              <p:cNvGraphicFramePr>
                <a:graphicFrameLocks noChangeAspect="1"/>
              </p:cNvGraphicFramePr>
              <p:nvPr>
                <p:extLst>
                  <p:ext uri="{D42A27DB-BD31-4B8C-83A1-F6EECF244321}">
                    <p14:modId xmlns:p14="http://schemas.microsoft.com/office/powerpoint/2010/main" val="3717934790"/>
                  </p:ext>
                </p:extLst>
              </p:nvPr>
            </p:nvGraphicFramePr>
            <p:xfrm>
              <a:off x="5485448" y="4565876"/>
              <a:ext cx="6093404" cy="1678075"/>
            </p:xfrm>
            <a:graphic>
              <a:graphicData uri="http://schemas.microsoft.com/office/powerpoint/2016/slidezoom">
                <pslz:sldZm>
                  <pslz:sldZmObj sldId="260" cId="0">
                    <pslz:zmPr id="{DE9BD87E-E1A1-4A81-AEF5-9ECD296E51A8}" imageType="cover" transitionDur="1000" showBg="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0" y="0"/>
                          <a:ext cx="6093404" cy="1678075"/>
                        </a:xfrm>
                        <a:prstGeom prst="rect">
                          <a:avLst/>
                        </a:prstGeom>
                      </p166:spPr>
                    </pslz:zmPr>
                  </pslz:sldZmObj>
                </pslz:sldZm>
              </a:graphicData>
            </a:graphic>
          </p:graphicFrame>
        </mc:Choice>
        <mc:Fallback>
          <p:pic>
            <p:nvPicPr>
              <p:cNvPr id="10" name="Slide Zoom 9">
                <a:hlinkClick r:id="rId7" action="ppaction://hlinksldjump"/>
                <a:extLst>
                  <a:ext uri="{FF2B5EF4-FFF2-40B4-BE49-F238E27FC236}">
                    <a16:creationId xmlns:a16="http://schemas.microsoft.com/office/drawing/2014/main" id="{B5337AC9-15A0-DB9F-D2DF-F8A24CA553E0}"/>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5485448" y="4565876"/>
                <a:ext cx="6093404" cy="1678075"/>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80465" y="375920"/>
            <a:ext cx="10707370" cy="5676900"/>
            <a:chOff x="-1859" y="592"/>
            <a:chExt cx="16862" cy="8940"/>
          </a:xfrm>
        </p:grpSpPr>
        <p:sp>
          <p:nvSpPr>
            <p:cNvPr id="6" name="Oval 5"/>
            <p:cNvSpPr/>
            <p:nvPr/>
          </p:nvSpPr>
          <p:spPr>
            <a:xfrm>
              <a:off x="2148" y="592"/>
              <a:ext cx="8938" cy="8940"/>
            </a:xfrm>
            <a:prstGeom prst="ellipse">
              <a:avLst/>
            </a:prstGeom>
            <a:solidFill>
              <a:srgbClr val="098F97"/>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859" y="2070"/>
              <a:ext cx="16862" cy="921"/>
            </a:xfrm>
            <a:prstGeom prst="rect">
              <a:avLst/>
            </a:prstGeom>
            <a:noFill/>
          </p:spPr>
          <p:txBody>
            <a:bodyPr wrap="square" rtlCol="0">
              <a:spAutoFit/>
            </a:bodyPr>
            <a:lstStyle/>
            <a:p>
              <a:pPr algn="ctr"/>
              <a:r>
                <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sym typeface="+mn-ea"/>
                </a:rPr>
                <a:t>INNOVATION</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sp>
          <p:nvSpPr>
            <p:cNvPr id="3" name="Google Shape;3837;p36"/>
            <p:cNvSpPr/>
            <p:nvPr/>
          </p:nvSpPr>
          <p:spPr>
            <a:xfrm>
              <a:off x="4377" y="4023"/>
              <a:ext cx="4474" cy="3404"/>
            </a:xfrm>
            <a:custGeom>
              <a:avLst/>
              <a:gdLst/>
              <a:ahLst/>
              <a:cxnLst/>
              <a:rect l="l" t="t"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p:txBody>
        </p:sp>
      </p:gr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57A80AAE-1145-74D0-C2F8-4106FC19A2D4}"/>
                  </a:ext>
                </a:extLst>
              </p:cNvPr>
              <p:cNvGraphicFramePr>
                <a:graphicFrameLocks noChangeAspect="1"/>
              </p:cNvGraphicFramePr>
              <p:nvPr>
                <p:extLst>
                  <p:ext uri="{D42A27DB-BD31-4B8C-83A1-F6EECF244321}">
                    <p14:modId xmlns:p14="http://schemas.microsoft.com/office/powerpoint/2010/main" val="4068961055"/>
                  </p:ext>
                </p:extLst>
              </p:nvPr>
            </p:nvGraphicFramePr>
            <p:xfrm>
              <a:off x="7222093" y="264725"/>
              <a:ext cx="6544421" cy="2524195"/>
            </p:xfrm>
            <a:graphic>
              <a:graphicData uri="http://schemas.microsoft.com/office/powerpoint/2016/slidezoom">
                <pslz:sldZm>
                  <pslz:sldZmObj sldId="264" cId="3367154356">
                    <pslz:zmPr id="{12D1BB40-15A6-449C-9A71-8F090E9E68B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6544421" cy="2524195"/>
                        </a:xfrm>
                        <a:prstGeom prst="rect">
                          <a:avLst/>
                        </a:prstGeom>
                      </p166:spPr>
                    </pslz:zmPr>
                  </pslz:sldZmObj>
                </pslz:sldZm>
              </a:graphicData>
            </a:graphic>
          </p:graphicFrame>
        </mc:Choice>
        <mc:Fallback>
          <p:pic>
            <p:nvPicPr>
              <p:cNvPr id="4" name="Slide Zoom 3">
                <a:hlinkClick r:id="rId3" action="ppaction://hlinksldjump"/>
                <a:extLst>
                  <a:ext uri="{FF2B5EF4-FFF2-40B4-BE49-F238E27FC236}">
                    <a16:creationId xmlns:a16="http://schemas.microsoft.com/office/drawing/2014/main" id="{57A80AAE-1145-74D0-C2F8-4106FC19A2D4}"/>
                  </a:ext>
                </a:extLst>
              </p:cNvPr>
              <p:cNvPicPr>
                <a:picLocks noGrp="1" noRot="1" noChangeAspect="1" noMove="1" noResize="1" noEditPoints="1" noAdjustHandles="1" noChangeArrowheads="1" noChangeShapeType="1"/>
              </p:cNvPicPr>
              <p:nvPr/>
            </p:nvPicPr>
            <p:blipFill>
              <a:blip r:embed="rId2" cstate="print">
                <a:extLst>
                  <a:ext uri="{28A0092B-C50C-407E-A947-70E740481C1C}">
                    <a14:useLocalDpi xmlns:a14="http://schemas.microsoft.com/office/drawing/2010/main" val="0"/>
                  </a:ext>
                </a:extLst>
              </a:blip>
              <a:stretch>
                <a:fillRect/>
              </a:stretch>
            </p:blipFill>
            <p:spPr>
              <a:xfrm>
                <a:off x="7222093" y="264725"/>
                <a:ext cx="6544421" cy="2524195"/>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22E18846-BFC8-B15C-D8AB-614F2842B83D}"/>
                  </a:ext>
                </a:extLst>
              </p:cNvPr>
              <p:cNvGraphicFramePr>
                <a:graphicFrameLocks noChangeAspect="1"/>
              </p:cNvGraphicFramePr>
              <p:nvPr>
                <p:extLst>
                  <p:ext uri="{D42A27DB-BD31-4B8C-83A1-F6EECF244321}">
                    <p14:modId xmlns:p14="http://schemas.microsoft.com/office/powerpoint/2010/main" val="3170745785"/>
                  </p:ext>
                </p:extLst>
              </p:nvPr>
            </p:nvGraphicFramePr>
            <p:xfrm>
              <a:off x="8331362" y="-176928"/>
              <a:ext cx="4088083" cy="4628346"/>
            </p:xfrm>
            <a:graphic>
              <a:graphicData uri="http://schemas.microsoft.com/office/powerpoint/2016/slidezoom">
                <pslz:sldZm>
                  <pslz:sldZmObj sldId="265" cId="1400815414">
                    <pslz:zmPr id="{80E2328E-4117-4066-AB61-BEFDF5D298A5}" imageType="cover" transitionDur="1000" showBg="0">
                      <p166:blipFill xmlns:p166="http://schemas.microsoft.com/office/powerpoint/2016/6/main">
                        <a:blip r:embed="rId4"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088083" cy="4628346"/>
                        </a:xfrm>
                        <a:prstGeom prst="rect">
                          <a:avLst/>
                        </a:prstGeom>
                      </p166:spPr>
                    </pslz:zmPr>
                  </pslz:sldZmObj>
                </pslz:sldZm>
              </a:graphicData>
            </a:graphic>
          </p:graphicFrame>
        </mc:Choice>
        <mc:Fallback>
          <p:pic>
            <p:nvPicPr>
              <p:cNvPr id="12" name="Slide Zoom 11">
                <a:hlinkClick r:id="rId5" action="ppaction://hlinksldjump"/>
                <a:extLst>
                  <a:ext uri="{FF2B5EF4-FFF2-40B4-BE49-F238E27FC236}">
                    <a16:creationId xmlns:a16="http://schemas.microsoft.com/office/drawing/2014/main" id="{22E18846-BFC8-B15C-D8AB-614F2842B83D}"/>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8331362" y="-176928"/>
                <a:ext cx="4088083" cy="4628346"/>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5" name="Slide Zoom 14">
                <a:extLst>
                  <a:ext uri="{FF2B5EF4-FFF2-40B4-BE49-F238E27FC236}">
                    <a16:creationId xmlns:a16="http://schemas.microsoft.com/office/drawing/2014/main" id="{57637C10-830C-0A13-0151-8336EBBB100A}"/>
                  </a:ext>
                </a:extLst>
              </p:cNvPr>
              <p:cNvGraphicFramePr>
                <a:graphicFrameLocks noChangeAspect="1"/>
              </p:cNvGraphicFramePr>
              <p:nvPr>
                <p:extLst>
                  <p:ext uri="{D42A27DB-BD31-4B8C-83A1-F6EECF244321}">
                    <p14:modId xmlns:p14="http://schemas.microsoft.com/office/powerpoint/2010/main" val="2466330546"/>
                  </p:ext>
                </p:extLst>
              </p:nvPr>
            </p:nvGraphicFramePr>
            <p:xfrm>
              <a:off x="6780051" y="1520825"/>
              <a:ext cx="4477182" cy="5072450"/>
            </p:xfrm>
            <a:graphic>
              <a:graphicData uri="http://schemas.microsoft.com/office/powerpoint/2016/slidezoom">
                <pslz:sldZm>
                  <pslz:sldZmObj sldId="266" cId="1975067516">
                    <pslz:zmPr id="{5EAC6E92-7ABF-4E1E-BC75-9CCB50E8EE86}" imageType="cover" transitionDur="1000" showBg="0">
                      <p166:blipFill xmlns:p166="http://schemas.microsoft.com/office/powerpoint/2016/6/main">
                        <a:blip r:embed="rId6"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4477182" cy="5072450"/>
                        </a:xfrm>
                        <a:prstGeom prst="rect">
                          <a:avLst/>
                        </a:prstGeom>
                      </p166:spPr>
                    </pslz:zmPr>
                  </pslz:sldZmObj>
                </pslz:sldZm>
              </a:graphicData>
            </a:graphic>
          </p:graphicFrame>
        </mc:Choice>
        <mc:Fallback>
          <p:pic>
            <p:nvPicPr>
              <p:cNvPr id="15" name="Slide Zoom 14">
                <a:hlinkClick r:id="rId7" action="ppaction://hlinksldjump"/>
                <a:extLst>
                  <a:ext uri="{FF2B5EF4-FFF2-40B4-BE49-F238E27FC236}">
                    <a16:creationId xmlns:a16="http://schemas.microsoft.com/office/drawing/2014/main" id="{57637C10-830C-0A13-0151-8336EBBB100A}"/>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6780051" y="1520825"/>
                <a:ext cx="4477182" cy="507245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418649"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What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8602432" cy="2246769"/>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One of the main components of our project is the innovation project, which is a small model of sustainable architecture and technology, promoting creativity and, as the name says, innovation. </a:t>
            </a:r>
          </a:p>
          <a:p>
            <a:pPr algn="just" fontAlgn="base"/>
            <a:r>
              <a:rPr lang="en-US" sz="2000" dirty="0">
                <a:solidFill>
                  <a:schemeClr val="bg1"/>
                </a:solidFill>
                <a:latin typeface="Corbel" panose="020B0503020204020204" pitchFamily="34" charset="0"/>
              </a:rPr>
              <a:t>Our innovation project is centered around a roadside wind turbine. Roadside wind turbines are prototypical inventions meant to reduce energy wastage during traffic and on major highways in urban areas.</a:t>
            </a:r>
          </a:p>
          <a:p>
            <a:endParaRPr lang="en-US" sz="2000" dirty="0">
              <a:solidFill>
                <a:schemeClr val="bg1"/>
              </a:solidFill>
              <a:latin typeface="Corbel" panose="020B0503020204020204" pitchFamily="34" charset="0"/>
            </a:endParaRPr>
          </a:p>
        </p:txBody>
      </p:sp>
    </p:spTree>
    <p:extLst>
      <p:ext uri="{BB962C8B-B14F-4D97-AF65-F5344CB8AC3E}">
        <p14:creationId xmlns:p14="http://schemas.microsoft.com/office/powerpoint/2010/main" val="336715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418649"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Where is it?</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8602432"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It is based on the phenomenon of high wind energy being generated when cars go down roads at high speeds.</a:t>
            </a:r>
          </a:p>
        </p:txBody>
      </p:sp>
    </p:spTree>
    <p:extLst>
      <p:ext uri="{BB962C8B-B14F-4D97-AF65-F5344CB8AC3E}">
        <p14:creationId xmlns:p14="http://schemas.microsoft.com/office/powerpoint/2010/main" val="140081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7374"/>
            </a:gs>
            <a:gs pos="100000">
              <a:srgbClr val="012D86"/>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477E6-8B07-2086-0986-DF24E19B4E7A}"/>
              </a:ext>
            </a:extLst>
          </p:cNvPr>
          <p:cNvSpPr txBox="1"/>
          <p:nvPr/>
        </p:nvSpPr>
        <p:spPr>
          <a:xfrm>
            <a:off x="829989" y="681516"/>
            <a:ext cx="5800244" cy="523220"/>
          </a:xfrm>
          <a:prstGeom prst="rect">
            <a:avLst/>
          </a:prstGeom>
          <a:noFill/>
        </p:spPr>
        <p:txBody>
          <a:bodyPr wrap="square" rtlCol="0">
            <a:spAutoFit/>
          </a:bodyPr>
          <a:lstStyle/>
          <a:p>
            <a:r>
              <a:rPr lang="en-US" sz="2800" dirty="0">
                <a:solidFill>
                  <a:schemeClr val="bg1"/>
                </a:solidFill>
                <a:latin typeface="Corbel" panose="020B0503020204020204" pitchFamily="34" charset="0"/>
              </a:rPr>
              <a:t>Innovation project – why is it helpful?</a:t>
            </a:r>
          </a:p>
        </p:txBody>
      </p:sp>
      <p:sp>
        <p:nvSpPr>
          <p:cNvPr id="7" name="TextBox 6">
            <a:extLst>
              <a:ext uri="{FF2B5EF4-FFF2-40B4-BE49-F238E27FC236}">
                <a16:creationId xmlns:a16="http://schemas.microsoft.com/office/drawing/2014/main" id="{07563563-E94B-AAB6-57CF-8E1CA390F158}"/>
              </a:ext>
            </a:extLst>
          </p:cNvPr>
          <p:cNvSpPr txBox="1"/>
          <p:nvPr/>
        </p:nvSpPr>
        <p:spPr>
          <a:xfrm>
            <a:off x="822789" y="1673663"/>
            <a:ext cx="9318118" cy="707886"/>
          </a:xfrm>
          <a:prstGeom prst="rect">
            <a:avLst/>
          </a:prstGeom>
          <a:noFill/>
        </p:spPr>
        <p:txBody>
          <a:bodyPr wrap="square" rtlCol="0">
            <a:spAutoFit/>
          </a:bodyPr>
          <a:lstStyle/>
          <a:p>
            <a:pPr algn="just" fontAlgn="base"/>
            <a:r>
              <a:rPr lang="en-US" sz="2000" dirty="0">
                <a:solidFill>
                  <a:schemeClr val="bg1"/>
                </a:solidFill>
                <a:latin typeface="Corbel" panose="020B0503020204020204" pitchFamily="34" charset="0"/>
              </a:rPr>
              <a:t>Our innovation project promotes sustainable innovation while coupling together cost-effectiveness and making sustainability and energy available for all.</a:t>
            </a:r>
          </a:p>
        </p:txBody>
      </p:sp>
    </p:spTree>
    <p:extLst>
      <p:ext uri="{BB962C8B-B14F-4D97-AF65-F5344CB8AC3E}">
        <p14:creationId xmlns:p14="http://schemas.microsoft.com/office/powerpoint/2010/main" val="197506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012D86"/>
            </a:gs>
            <a:gs pos="0">
              <a:srgbClr val="0E2557"/>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363980" y="375920"/>
            <a:ext cx="5675630" cy="5676900"/>
          </a:xfrm>
          <a:prstGeom prst="ellipse">
            <a:avLst/>
          </a:prstGeom>
          <a:solidFill>
            <a:srgbClr val="21B2C9">
              <a:alpha val="7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93921" y="1408579"/>
            <a:ext cx="10707370" cy="707886"/>
          </a:xfrm>
          <a:prstGeom prst="rect">
            <a:avLst/>
          </a:prstGeom>
          <a:noFill/>
        </p:spPr>
        <p:txBody>
          <a:bodyPr wrap="square" rtlCol="0">
            <a:spAutoFit/>
          </a:bodyPr>
          <a:lstStyle/>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rPr>
              <a:t>IMPACT</a:t>
            </a:r>
            <a:endParaRPr lang="en-US" sz="3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cs typeface="Corbel" panose="020B0503020204020204" charset="0"/>
              <a:sym typeface="+mn-ea"/>
            </a:endParaRPr>
          </a:p>
        </p:txBody>
      </p:sp>
      <p:cxnSp>
        <p:nvCxnSpPr>
          <p:cNvPr id="20" name="Straight Connector 19"/>
          <p:cNvCxnSpPr/>
          <p:nvPr/>
        </p:nvCxnSpPr>
        <p:spPr>
          <a:xfrm flipV="1">
            <a:off x="6706235" y="1520825"/>
            <a:ext cx="915670" cy="381635"/>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39610" y="3505200"/>
            <a:ext cx="1803400" cy="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00800" y="5031740"/>
            <a:ext cx="992505" cy="304800"/>
          </a:xfrm>
          <a:prstGeom prst="line">
            <a:avLst/>
          </a:prstGeom>
          <a:ln w="762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 name="Google Shape;3820;p36"/>
          <p:cNvSpPr/>
          <p:nvPr/>
        </p:nvSpPr>
        <p:spPr>
          <a:xfrm>
            <a:off x="2964268" y="2440764"/>
            <a:ext cx="2332496" cy="2389222"/>
          </a:xfrm>
          <a:custGeom>
            <a:avLst/>
            <a:gdLst/>
            <a:ahLst/>
            <a:cxnLst/>
            <a:rect l="l" t="t"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bg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500">
              <a:solidFill>
                <a:schemeClr val="dk1"/>
              </a:solidFill>
              <a:latin typeface="Calibri" panose="020F0502020204030204"/>
              <a:ea typeface="Calibri" panose="020F0502020204030204"/>
              <a:cs typeface="Calibri" panose="020F0502020204030204"/>
              <a:sym typeface="Calibri" panose="020F0502020204030204"/>
            </a:endParaRPr>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1F8BA3B6-E8C2-93E8-661A-3D0CE477E7AE}"/>
                  </a:ext>
                </a:extLst>
              </p:cNvPr>
              <p:cNvGraphicFramePr>
                <a:graphicFrameLocks noChangeAspect="1"/>
              </p:cNvGraphicFramePr>
              <p:nvPr>
                <p:extLst>
                  <p:ext uri="{D42A27DB-BD31-4B8C-83A1-F6EECF244321}">
                    <p14:modId xmlns:p14="http://schemas.microsoft.com/office/powerpoint/2010/main" val="3798593005"/>
                  </p:ext>
                </p:extLst>
              </p:nvPr>
            </p:nvGraphicFramePr>
            <p:xfrm>
              <a:off x="7113900" y="375920"/>
              <a:ext cx="3434715" cy="1853777"/>
            </p:xfrm>
            <a:graphic>
              <a:graphicData uri="http://schemas.microsoft.com/office/powerpoint/2016/slidezoom">
                <pslz:sldZm>
                  <pslz:sldZmObj sldId="267" cId="877538835">
                    <pslz:zmPr id="{04F93FCC-4F57-4B85-A048-271729278982}" imageType="cover" transitionDur="1000" showBg="0">
                      <p166:blipFill xmlns:p166="http://schemas.microsoft.com/office/powerpoint/2016/6/main">
                        <a:blip r:embed="rId2"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434715" cy="1853777"/>
                        </a:xfrm>
                        <a:prstGeom prst="rect">
                          <a:avLst/>
                        </a:prstGeom>
                      </p166:spPr>
                    </pslz:zmPr>
                  </pslz:sldZmObj>
                </pslz:sldZm>
              </a:graphicData>
            </a:graphic>
          </p:graphicFrame>
        </mc:Choice>
        <mc:Fallback>
          <p:pic>
            <p:nvPicPr>
              <p:cNvPr id="7" name="Slide Zoom 6">
                <a:hlinkClick r:id="rId3" action="ppaction://hlinksldjump"/>
                <a:extLst>
                  <a:ext uri="{FF2B5EF4-FFF2-40B4-BE49-F238E27FC236}">
                    <a16:creationId xmlns:a16="http://schemas.microsoft.com/office/drawing/2014/main" id="{1F8BA3B6-E8C2-93E8-661A-3D0CE477E7AE}"/>
                  </a:ext>
                </a:extLst>
              </p:cNvPr>
              <p:cNvPicPr>
                <a:picLocks noGrp="1" noRot="1" noChangeAspect="1" noMove="1" noResize="1" noEditPoints="1" noAdjustHandles="1" noChangeArrowheads="1" noChangeShapeType="1"/>
              </p:cNvPicPr>
              <p:nvPr/>
            </p:nvPicPr>
            <p:blipFill>
              <a:blip r:embed="rId2" cstate="print">
                <a:extLst>
                  <a:ext uri="{28A0092B-C50C-407E-A947-70E740481C1C}">
                    <a14:useLocalDpi xmlns:a14="http://schemas.microsoft.com/office/drawing/2010/main" val="0"/>
                  </a:ext>
                </a:extLst>
              </a:blip>
              <a:stretch>
                <a:fillRect/>
              </a:stretch>
            </p:blipFill>
            <p:spPr>
              <a:xfrm>
                <a:off x="7113900" y="375920"/>
                <a:ext cx="3434715" cy="1853777"/>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E7D8FA3E-9C1B-2CA1-A9B9-EE9034B15368}"/>
                  </a:ext>
                </a:extLst>
              </p:cNvPr>
              <p:cNvGraphicFramePr>
                <a:graphicFrameLocks noChangeAspect="1"/>
              </p:cNvGraphicFramePr>
              <p:nvPr>
                <p:extLst>
                  <p:ext uri="{D42A27DB-BD31-4B8C-83A1-F6EECF244321}">
                    <p14:modId xmlns:p14="http://schemas.microsoft.com/office/powerpoint/2010/main" val="1925081510"/>
                  </p:ext>
                </p:extLst>
              </p:nvPr>
            </p:nvGraphicFramePr>
            <p:xfrm>
              <a:off x="8385570" y="2373499"/>
              <a:ext cx="3623952" cy="1958602"/>
            </p:xfrm>
            <a:graphic>
              <a:graphicData uri="http://schemas.microsoft.com/office/powerpoint/2016/slidezoom">
                <pslz:sldZm>
                  <pslz:sldZmObj sldId="268" cId="1313853198">
                    <pslz:zmPr id="{41B605B6-07FB-4E29-B542-86D3F322436C}" imageType="cover" transitionDur="1000" showBg="0">
                      <p166:blipFill xmlns:p166="http://schemas.microsoft.com/office/powerpoint/2016/6/main">
                        <a:blip r:embed="rId4"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623952" cy="1958602"/>
                        </a:xfrm>
                        <a:prstGeom prst="rect">
                          <a:avLst/>
                        </a:prstGeom>
                      </p166:spPr>
                    </pslz:zmPr>
                  </pslz:sldZmObj>
                </pslz:sldZm>
              </a:graphicData>
            </a:graphic>
          </p:graphicFrame>
        </mc:Choice>
        <mc:Fallback>
          <p:pic>
            <p:nvPicPr>
              <p:cNvPr id="9" name="Slide Zoom 8">
                <a:hlinkClick r:id="rId5" action="ppaction://hlinksldjump"/>
                <a:extLst>
                  <a:ext uri="{FF2B5EF4-FFF2-40B4-BE49-F238E27FC236}">
                    <a16:creationId xmlns:a16="http://schemas.microsoft.com/office/drawing/2014/main" id="{E7D8FA3E-9C1B-2CA1-A9B9-EE9034B15368}"/>
                  </a:ext>
                </a:extLst>
              </p:cNvPr>
              <p:cNvPicPr>
                <a:picLocks noGrp="1" noRot="1" noChangeAspect="1" noMove="1" noResize="1" noEditPoints="1" noAdjustHandles="1" noChangeArrowheads="1" noChangeShapeType="1"/>
              </p:cNvPicPr>
              <p:nvPr/>
            </p:nvPicPr>
            <p:blipFill>
              <a:blip r:embed="rId4" cstate="print">
                <a:extLst>
                  <a:ext uri="{28A0092B-C50C-407E-A947-70E740481C1C}">
                    <a14:useLocalDpi xmlns:a14="http://schemas.microsoft.com/office/drawing/2010/main" val="0"/>
                  </a:ext>
                </a:extLst>
              </a:blip>
              <a:stretch>
                <a:fillRect/>
              </a:stretch>
            </p:blipFill>
            <p:spPr>
              <a:xfrm>
                <a:off x="8385570" y="2373499"/>
                <a:ext cx="3623952" cy="1958602"/>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9" name="Slide Zoom 18">
                <a:extLst>
                  <a:ext uri="{FF2B5EF4-FFF2-40B4-BE49-F238E27FC236}">
                    <a16:creationId xmlns:a16="http://schemas.microsoft.com/office/drawing/2014/main" id="{F9333355-4380-5F6F-30CD-D497910590D4}"/>
                  </a:ext>
                </a:extLst>
              </p:cNvPr>
              <p:cNvGraphicFramePr>
                <a:graphicFrameLocks noChangeAspect="1"/>
              </p:cNvGraphicFramePr>
              <p:nvPr>
                <p:extLst>
                  <p:ext uri="{D42A27DB-BD31-4B8C-83A1-F6EECF244321}">
                    <p14:modId xmlns:p14="http://schemas.microsoft.com/office/powerpoint/2010/main" val="2041981315"/>
                  </p:ext>
                </p:extLst>
              </p:nvPr>
            </p:nvGraphicFramePr>
            <p:xfrm>
              <a:off x="6895238" y="4332101"/>
              <a:ext cx="3893935" cy="2101626"/>
            </p:xfrm>
            <a:graphic>
              <a:graphicData uri="http://schemas.microsoft.com/office/powerpoint/2016/slidezoom">
                <pslz:sldZm>
                  <pslz:sldZmObj sldId="269" cId="1621968976">
                    <pslz:zmPr id="{1E624296-C908-4F73-B171-9D7F4B3D6584}" imageType="cover" transitionDur="1000" showBg="0">
                      <p166:blipFill xmlns:p166="http://schemas.microsoft.com/office/powerpoint/2016/6/main">
                        <a:blip r:embed="rId6" cstate="print">
                          <a:extLst>
                            <a:ext uri="{28A0092B-C50C-407E-A947-70E740481C1C}">
                              <a14:useLocalDpi xmlns:a14="http://schemas.microsoft.com/office/drawing/2010/main" val="0"/>
                            </a:ext>
                          </a:extLst>
                        </a:blip>
                        <a:stretch>
                          <a:fillRect/>
                        </a:stretch>
                      </p166:blipFill>
                      <p166:spPr xmlns:p166="http://schemas.microsoft.com/office/powerpoint/2016/6/main">
                        <a:xfrm>
                          <a:off x="0" y="0"/>
                          <a:ext cx="3893935" cy="2101626"/>
                        </a:xfrm>
                        <a:prstGeom prst="rect">
                          <a:avLst/>
                        </a:prstGeom>
                      </p166:spPr>
                    </pslz:zmPr>
                  </pslz:sldZmObj>
                </pslz:sldZm>
              </a:graphicData>
            </a:graphic>
          </p:graphicFrame>
        </mc:Choice>
        <mc:Fallback>
          <p:pic>
            <p:nvPicPr>
              <p:cNvPr id="19" name="Slide Zoom 18">
                <a:hlinkClick r:id="rId7" action="ppaction://hlinksldjump"/>
                <a:extLst>
                  <a:ext uri="{FF2B5EF4-FFF2-40B4-BE49-F238E27FC236}">
                    <a16:creationId xmlns:a16="http://schemas.microsoft.com/office/drawing/2014/main" id="{F9333355-4380-5F6F-30CD-D497910590D4}"/>
                  </a:ext>
                </a:extLst>
              </p:cNvPr>
              <p:cNvPicPr>
                <a:picLocks noGrp="1" noRot="1" noChangeAspect="1" noMove="1" noResize="1" noEditPoints="1" noAdjustHandles="1" noChangeArrowheads="1" noChangeShapeType="1"/>
              </p:cNvPicPr>
              <p:nvPr/>
            </p:nvPicPr>
            <p:blipFill>
              <a:blip r:embed="rId6" cstate="print">
                <a:extLst>
                  <a:ext uri="{28A0092B-C50C-407E-A947-70E740481C1C}">
                    <a14:useLocalDpi xmlns:a14="http://schemas.microsoft.com/office/drawing/2010/main" val="0"/>
                  </a:ext>
                </a:extLst>
              </a:blip>
              <a:stretch>
                <a:fillRect/>
              </a:stretch>
            </p:blipFill>
            <p:spPr>
              <a:xfrm>
                <a:off x="6895238" y="4332101"/>
                <a:ext cx="3893935" cy="2101626"/>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0">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kern="1200" dirty="0">
                <a:solidFill>
                  <a:schemeClr val="bg1">
                    <a:alpha val="60000"/>
                  </a:schemeClr>
                </a:solidFill>
                <a:latin typeface="+mj-lt"/>
                <a:ea typeface="+mj-ea"/>
                <a:cs typeface="+mj-cs"/>
              </a:rPr>
              <a:t>Impact – what is it?</a:t>
            </a: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lnSpc>
                <a:spcPct val="90000"/>
              </a:lnSpc>
              <a:spcAft>
                <a:spcPts val="600"/>
              </a:spcAft>
            </a:pPr>
            <a:r>
              <a:rPr lang="en-US" sz="2000" dirty="0">
                <a:solidFill>
                  <a:schemeClr val="bg1"/>
                </a:solidFill>
              </a:rPr>
              <a:t>We have designed our robot to solve problems that solve issues of sustainability in society, such as making hydroelectric dams, promoting solar energy, etc.</a:t>
            </a:r>
          </a:p>
          <a:p>
            <a:pPr indent="-228600" algn="ctr">
              <a:lnSpc>
                <a:spcPct val="90000"/>
              </a:lnSpc>
              <a:spcAft>
                <a:spcPts val="600"/>
              </a:spcAft>
              <a:buFont typeface="Arial" panose="020B0604020202020204" pitchFamily="34" charset="0"/>
              <a:buChar char="•"/>
            </a:pPr>
            <a:endParaRPr lang="en-US" sz="2000" dirty="0">
              <a:solidFill>
                <a:schemeClr val="bg1"/>
              </a:solidFill>
            </a:endParaRP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5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AB5AC-3F7B-6A08-1D17-39E27485C597}"/>
              </a:ext>
            </a:extLst>
          </p:cNvPr>
          <p:cNvSpPr txBox="1"/>
          <p:nvPr/>
        </p:nvSpPr>
        <p:spPr>
          <a:xfrm>
            <a:off x="4086447" y="1084521"/>
            <a:ext cx="4019107" cy="13613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solidFill>
                  <a:schemeClr val="bg1">
                    <a:alpha val="60000"/>
                  </a:schemeClr>
                </a:solidFill>
                <a:latin typeface="+mj-lt"/>
                <a:ea typeface="+mj-ea"/>
                <a:cs typeface="+mj-cs"/>
              </a:rPr>
              <a:t>Impact – where is the impact?</a:t>
            </a:r>
            <a:endParaRPr lang="en-US" sz="2800" kern="1200" dirty="0">
              <a:solidFill>
                <a:schemeClr val="bg1">
                  <a:alpha val="60000"/>
                </a:schemeClr>
              </a:solidFill>
              <a:latin typeface="+mj-lt"/>
              <a:ea typeface="+mj-ea"/>
              <a:cs typeface="+mj-cs"/>
            </a:endParaRPr>
          </a:p>
        </p:txBody>
      </p:sp>
      <p:pic>
        <p:nvPicPr>
          <p:cNvPr id="9" name="Picture 8" descr="What is hydroelectric energy and how does it work?">
            <a:extLst>
              <a:ext uri="{FF2B5EF4-FFF2-40B4-BE49-F238E27FC236}">
                <a16:creationId xmlns:a16="http://schemas.microsoft.com/office/drawing/2014/main" id="{332D257B-3677-7487-66DD-E85F3E0DC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933" r="11639"/>
          <a:stretch/>
        </p:blipFill>
        <p:spPr bwMode="auto">
          <a:xfrm>
            <a:off x="680483" y="685795"/>
            <a:ext cx="2931299"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E81447-B16B-8AFF-F64C-FC24EBE57B6F}"/>
              </a:ext>
            </a:extLst>
          </p:cNvPr>
          <p:cNvSpPr txBox="1"/>
          <p:nvPr/>
        </p:nvSpPr>
        <p:spPr>
          <a:xfrm>
            <a:off x="4107712" y="2732739"/>
            <a:ext cx="3976577" cy="3083270"/>
          </a:xfrm>
          <a:prstGeom prst="rect">
            <a:avLst/>
          </a:prstGeom>
        </p:spPr>
        <p:txBody>
          <a:bodyPr vert="horz" lIns="91440" tIns="45720" rIns="91440" bIns="45720" rtlCol="0" anchor="t">
            <a:normAutofit/>
          </a:bodyPr>
          <a:lstStyle/>
          <a:p>
            <a:pPr algn="ctr"/>
            <a:r>
              <a:rPr lang="en-US" sz="2000" dirty="0">
                <a:solidFill>
                  <a:schemeClr val="bg1"/>
                </a:solidFill>
              </a:rPr>
              <a:t>These modifications and changes have a huge impact on society as a whole and can promote faster and higher rates of development.</a:t>
            </a:r>
          </a:p>
        </p:txBody>
      </p:sp>
      <p:pic>
        <p:nvPicPr>
          <p:cNvPr id="8" name="Picture 7" descr="Bag 11 - Hyrdoelectric dam - FIRSTLEGO League 2022-2023 | FLLCasts">
            <a:extLst>
              <a:ext uri="{FF2B5EF4-FFF2-40B4-BE49-F238E27FC236}">
                <a16:creationId xmlns:a16="http://schemas.microsoft.com/office/drawing/2014/main" id="{AB5C4CB7-A3B2-5BAF-442E-020DA8EF8A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200" r="35012"/>
          <a:stretch/>
        </p:blipFill>
        <p:spPr bwMode="auto">
          <a:xfrm rot="21600000">
            <a:off x="8606117" y="685805"/>
            <a:ext cx="2905400" cy="548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853198"/>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391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Corbel</vt:lpstr>
      <vt:lpstr>Raleway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Bivabasu Das</cp:lastModifiedBy>
  <cp:revision>8</cp:revision>
  <dcterms:created xsi:type="dcterms:W3CDTF">2023-02-28T06:32:00Z</dcterms:created>
  <dcterms:modified xsi:type="dcterms:W3CDTF">2023-02-28T14:34:14Z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82E4788A06F54605AD5574C97BC9CF85</vt:lpwstr>
  </property>
  <property fmtid="{D5CDD505-2E9C-101B-9397-08002B2CF9AE}" pid="3" name="KSOProductBuildVer">
    <vt:lpwstr>1033-11.2.0.11498</vt:lpwstr>
  </property>
</Properties>
</file>