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30" d="100"/>
          <a:sy n="130" d="100"/>
        </p:scale>
        <p:origin x="144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3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9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0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1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64E6-7FE5-7745-838F-4EE122CF7139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685A-F967-9E4B-BCFF-9194054C9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Привязка </a:t>
            </a:r>
            <a:r>
              <a:rPr lang="ru-RU" b="1" dirty="0" err="1"/>
              <a:t>аэроснимков</a:t>
            </a:r>
            <a:r>
              <a:rPr lang="ru-RU" b="1" dirty="0"/>
              <a:t> к местности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894C5-139F-9440-98BC-025B2B708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Описание решения Прокофьева А. В.</a:t>
            </a:r>
          </a:p>
        </p:txBody>
      </p:sp>
    </p:spTree>
    <p:extLst>
      <p:ext uri="{BB962C8B-B14F-4D97-AF65-F5344CB8AC3E}">
        <p14:creationId xmlns:p14="http://schemas.microsoft.com/office/powerpoint/2010/main" val="5503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подложки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/>
              <a:t>Создавались две чёрно-белые копии подложки с уменьшением в 20 и 10 раз, которые затем обрабатывались фильтром </a:t>
            </a:r>
            <a:r>
              <a:rPr lang="en" dirty="0"/>
              <a:t>adaptive thresholding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6D797-EBCF-454E-9081-62BF2D9D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0" y="2416195"/>
            <a:ext cx="3327400" cy="3327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E7273F-117F-4940-BF35-6515818D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76" y="2416195"/>
            <a:ext cx="3327400" cy="332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8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похожего фрагмента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0961"/>
            <a:ext cx="8596668" cy="3880773"/>
          </a:xfrm>
        </p:spPr>
        <p:txBody>
          <a:bodyPr/>
          <a:lstStyle/>
          <a:p>
            <a:r>
              <a:rPr lang="ru-RU" dirty="0"/>
              <a:t>С постепенно уменьшающимся шагом вращения и смещения относительно копии подложки вычислялась разница между изображением и фрагментами такого же размера на меньшей копии подложки.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377D9-ABB0-1C46-972C-F9D179E0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71" y="2475271"/>
            <a:ext cx="3851787" cy="385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2F496-52E8-F94A-B094-3CC4C9240E4A}"/>
              </a:ext>
            </a:extLst>
          </p:cNvPr>
          <p:cNvSpPr txBox="1"/>
          <p:nvPr/>
        </p:nvSpPr>
        <p:spPr>
          <a:xfrm>
            <a:off x="6249491" y="4458886"/>
            <a:ext cx="2871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ru-RU" sz="1050" dirty="0"/>
              <a:t>чтобы не перегружать рисунок, показана только часть сравниваемых фрагментов подложки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5BA6FA-C636-E048-959A-F47439BB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01" y="3429000"/>
            <a:ext cx="647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43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D7C8-C685-344F-9107-C782B6F6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разницы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DB0B-A0C5-A540-839E-EE145A72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Разница между чёрно-белыми изображениями вычислялась как сумма квадратов разностей между значениями соответствующих пикселей, когда белый цвет кодируется значением 255, а чёрный – значением 0. Для каждого фрагмента подложки разница рассчитывалась в оригинальном и в обработанном фильтром </a:t>
            </a:r>
            <a:r>
              <a:rPr lang="en" dirty="0"/>
              <a:t>adaptive thresholding</a:t>
            </a:r>
            <a:r>
              <a:rPr lang="ru-RU" dirty="0"/>
              <a:t> вариантах, а затем производилось взвешенное суммирование.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2768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Уточнение координат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0961"/>
            <a:ext cx="8596668" cy="3880773"/>
          </a:xfrm>
        </p:spPr>
        <p:txBody>
          <a:bodyPr/>
          <a:lstStyle/>
          <a:p>
            <a:r>
              <a:rPr lang="ru-RU" dirty="0"/>
              <a:t>Для пяти фрагментов, разница с которыми минимальна, производился перебор нескольких фрагментов в окрестности с минимальным шагом на большей копии подложки.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2F496-52E8-F94A-B094-3CC4C9240E4A}"/>
              </a:ext>
            </a:extLst>
          </p:cNvPr>
          <p:cNvSpPr txBox="1"/>
          <p:nvPr/>
        </p:nvSpPr>
        <p:spPr>
          <a:xfrm>
            <a:off x="6249491" y="4458886"/>
            <a:ext cx="2871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ru-RU" sz="1050" dirty="0"/>
              <a:t>чтобы не перегружать рисунок, показана только часть сравниваемых фрагментов подложки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5BA6FA-C636-E048-959A-F47439BB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1" y="3429000"/>
            <a:ext cx="647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11741-78C5-1C4A-8EC6-9D5316EE0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95" t="23321" r="28064" b="43560"/>
          <a:stretch/>
        </p:blipFill>
        <p:spPr>
          <a:xfrm>
            <a:off x="1570978" y="2671761"/>
            <a:ext cx="3728609" cy="3585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8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8A2798F-6504-A848-9937-F5E3D329D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643" t="28182" r="3161" b="30780"/>
          <a:stretch/>
        </p:blipFill>
        <p:spPr>
          <a:xfrm>
            <a:off x="793994" y="2638389"/>
            <a:ext cx="3540087" cy="273099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5292F-E492-6A4D-B293-3A778293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поиска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C9D511-9718-7242-A6A8-3EBA218E0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9" t="27896" r="3088" b="32357"/>
          <a:stretch/>
        </p:blipFill>
        <p:spPr>
          <a:xfrm>
            <a:off x="5936959" y="2638389"/>
            <a:ext cx="3409305" cy="264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AE70D4ED-FFC7-594C-958B-C9B584D7EF24}"/>
              </a:ext>
            </a:extLst>
          </p:cNvPr>
          <p:cNvSpPr txBox="1">
            <a:spLocks/>
          </p:cNvSpPr>
          <p:nvPr/>
        </p:nvSpPr>
        <p:spPr>
          <a:xfrm>
            <a:off x="608508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Координаты фрагмента на большей копии подложки, разница с которым оказалась минимальной, считался искомым ответом.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0EF8FF0-EFA2-9E43-8010-79D40D164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2060">
            <a:off x="4811670" y="3105149"/>
            <a:ext cx="647700" cy="647700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8FFD7B4-FA69-5A46-A8FB-55BAB944A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142">
            <a:off x="4811670" y="4185647"/>
            <a:ext cx="647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Стрелка вправо 26">
            <a:extLst>
              <a:ext uri="{FF2B5EF4-FFF2-40B4-BE49-F238E27FC236}">
                <a16:creationId xmlns:a16="http://schemas.microsoft.com/office/drawing/2014/main" id="{51BCF7D2-4E26-3D40-8F43-A0850C5CBC39}"/>
              </a:ext>
            </a:extLst>
          </p:cNvPr>
          <p:cNvSpPr/>
          <p:nvPr/>
        </p:nvSpPr>
        <p:spPr>
          <a:xfrm rot="9942969">
            <a:off x="3174951" y="3588584"/>
            <a:ext cx="1478940" cy="372903"/>
          </a:xfrm>
          <a:prstGeom prst="rightArrow">
            <a:avLst>
              <a:gd name="adj1" fmla="val 50000"/>
              <a:gd name="adj2" fmla="val 7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>
            <a:extLst>
              <a:ext uri="{FF2B5EF4-FFF2-40B4-BE49-F238E27FC236}">
                <a16:creationId xmlns:a16="http://schemas.microsoft.com/office/drawing/2014/main" id="{246CC0A7-9258-3D47-A138-6C32AADE9BA6}"/>
              </a:ext>
            </a:extLst>
          </p:cNvPr>
          <p:cNvSpPr/>
          <p:nvPr/>
        </p:nvSpPr>
        <p:spPr>
          <a:xfrm rot="21139083">
            <a:off x="5582404" y="4102838"/>
            <a:ext cx="1758789" cy="372903"/>
          </a:xfrm>
          <a:prstGeom prst="rightArrow">
            <a:avLst>
              <a:gd name="adj1" fmla="val 50000"/>
              <a:gd name="adj2" fmla="val 7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F672-E3DE-1F47-9AA3-A8833AA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Изображения с облаками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2FACF-77DF-B642-A902-A314BD98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5153195" cy="3880773"/>
          </a:xfrm>
        </p:spPr>
        <p:txBody>
          <a:bodyPr/>
          <a:lstStyle/>
          <a:p>
            <a:r>
              <a:rPr lang="ru-RU" dirty="0"/>
              <a:t>Для изображений с облаками (файлов с номерами больше 800) дополнительно изменялся контраст и с помощью методов </a:t>
            </a:r>
            <a:r>
              <a:rPr lang="en" dirty="0" err="1"/>
              <a:t>findContours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en" dirty="0" err="1"/>
              <a:t>contourArea</a:t>
            </a:r>
            <a:r>
              <a:rPr lang="en" dirty="0"/>
              <a:t> </a:t>
            </a:r>
            <a:r>
              <a:rPr lang="ru-RU" dirty="0"/>
              <a:t>выделялись зоны с облаками (маски), которые не учитывались при вычислении разницы изображения с фрагментом подложки.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34861-CDB9-3745-B1A0-BE4B020E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9" y="3657601"/>
            <a:ext cx="2540000" cy="254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846068-F418-F948-98A4-25C3AF7B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700"/>
            <a:ext cx="2540000" cy="254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32E798-62FA-AA4E-AEF8-7A7E2B4E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99386"/>
            <a:ext cx="25400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Стрелка вправо 14">
            <a:extLst>
              <a:ext uri="{FF2B5EF4-FFF2-40B4-BE49-F238E27FC236}">
                <a16:creationId xmlns:a16="http://schemas.microsoft.com/office/drawing/2014/main" id="{8158C5D6-0980-1147-BB01-301FAB1B3AD1}"/>
              </a:ext>
            </a:extLst>
          </p:cNvPr>
          <p:cNvSpPr/>
          <p:nvPr/>
        </p:nvSpPr>
        <p:spPr>
          <a:xfrm rot="19429623">
            <a:off x="4514903" y="3555106"/>
            <a:ext cx="1659014" cy="372903"/>
          </a:xfrm>
          <a:prstGeom prst="rightArrow">
            <a:avLst>
              <a:gd name="adj1" fmla="val 50000"/>
              <a:gd name="adj2" fmla="val 7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18884EFC-7732-3D47-A1BA-BA7AE488E3CD}"/>
              </a:ext>
            </a:extLst>
          </p:cNvPr>
          <p:cNvSpPr/>
          <p:nvPr/>
        </p:nvSpPr>
        <p:spPr>
          <a:xfrm rot="1369089">
            <a:off x="4552155" y="5218162"/>
            <a:ext cx="1478940" cy="372903"/>
          </a:xfrm>
          <a:prstGeom prst="rightArrow">
            <a:avLst>
              <a:gd name="adj1" fmla="val 50000"/>
              <a:gd name="adj2" fmla="val 7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1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8BAFC-1C66-DE43-AAC8-BED5841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9745-DD77-DF4E-B4B3-A00E50C0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публичном </a:t>
            </a:r>
            <a:r>
              <a:rPr lang="ru-RU" dirty="0" err="1"/>
              <a:t>лидерборде</a:t>
            </a:r>
            <a:r>
              <a:rPr lang="ru-RU" dirty="0"/>
              <a:t> алгоритм имеет метрику 0.902657. </a:t>
            </a:r>
          </a:p>
        </p:txBody>
      </p:sp>
    </p:spTree>
    <p:extLst>
      <p:ext uri="{BB962C8B-B14F-4D97-AF65-F5344CB8AC3E}">
        <p14:creationId xmlns:p14="http://schemas.microsoft.com/office/powerpoint/2010/main" val="40571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03CE7-31C4-1946-BA68-58380EC9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F219B-9CF8-FA46-9C87-4363F5C9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 подбирать </a:t>
            </a:r>
            <a:r>
              <a:rPr lang="ru-RU" dirty="0" err="1"/>
              <a:t>гиперпараметры</a:t>
            </a:r>
            <a:r>
              <a:rPr lang="ru-RU" dirty="0"/>
              <a:t> алгоритма, чтобы уменьшить среднюю ошибку на тренировочном </a:t>
            </a:r>
            <a:r>
              <a:rPr lang="ru-RU" dirty="0" err="1"/>
              <a:t>датасете</a:t>
            </a:r>
            <a:endParaRPr lang="ru-RU" dirty="0"/>
          </a:p>
          <a:p>
            <a:r>
              <a:rPr lang="ru-RU" dirty="0"/>
              <a:t>с помощью классификатора выяснять, есть ли на фотографии облака и нужна ли дополнительная обработка перед сравнением с подложкой</a:t>
            </a:r>
          </a:p>
          <a:p>
            <a:r>
              <a:rPr lang="ru-RU" dirty="0"/>
              <a:t>с помощью </a:t>
            </a:r>
            <a:r>
              <a:rPr lang="ru-RU" dirty="0" err="1"/>
              <a:t>нейросети</a:t>
            </a:r>
            <a:r>
              <a:rPr lang="ru-RU" dirty="0"/>
              <a:t> глубокого обучения определять, в каких частях фотографии расположены облака, чтобы создавать маски</a:t>
            </a:r>
          </a:p>
          <a:p>
            <a:r>
              <a:rPr lang="ru-RU" dirty="0"/>
              <a:t>доработать метод досрочного прекращения поиска похожего фрагмента подложки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262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{D412C544-0CD3-534A-82D4-CC71D317F7EE}tf10001060</Template>
  <TotalTime>1447</TotalTime>
  <Words>289</Words>
  <Application>Microsoft Macintosh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Привязка аэроснимков к местности</vt:lpstr>
      <vt:lpstr>Обработка подложки</vt:lpstr>
      <vt:lpstr>Поиск похожего фрагмента</vt:lpstr>
      <vt:lpstr>Вычисление разницы</vt:lpstr>
      <vt:lpstr>Уточнение координат</vt:lpstr>
      <vt:lpstr>Результат поиска</vt:lpstr>
      <vt:lpstr>Изображения с облаками</vt:lpstr>
      <vt:lpstr>Результат</vt:lpstr>
      <vt:lpstr>Пути улучшения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Привязка аэроснимков к местности</dc:title>
  <dc:creator>Microsoft Office User</dc:creator>
  <cp:lastModifiedBy>Microsoft Office User</cp:lastModifiedBy>
  <cp:revision>5</cp:revision>
  <dcterms:created xsi:type="dcterms:W3CDTF">2022-07-19T08:51:34Z</dcterms:created>
  <dcterms:modified xsi:type="dcterms:W3CDTF">2022-07-20T14:21:19Z</dcterms:modified>
</cp:coreProperties>
</file>