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0" r:id="rId5"/>
    <p:sldId id="264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8"/>
  </p:normalViewPr>
  <p:slideViewPr>
    <p:cSldViewPr snapToGrid="0" snapToObjects="1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64E6-7FE5-7745-838F-4EE122CF7139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D397-0840-3F4F-97B2-3FF3ED194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932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64E6-7FE5-7745-838F-4EE122CF7139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D397-0840-3F4F-97B2-3FF3ED194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9222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64E6-7FE5-7745-838F-4EE122CF7139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D397-0840-3F4F-97B2-3FF3ED194FB1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9929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64E6-7FE5-7745-838F-4EE122CF7139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D397-0840-3F4F-97B2-3FF3ED194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7204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64E6-7FE5-7745-838F-4EE122CF7139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D397-0840-3F4F-97B2-3FF3ED194FB1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08248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64E6-7FE5-7745-838F-4EE122CF7139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D397-0840-3F4F-97B2-3FF3ED194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1193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64E6-7FE5-7745-838F-4EE122CF7139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D397-0840-3F4F-97B2-3FF3ED194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03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64E6-7FE5-7745-838F-4EE122CF7139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D397-0840-3F4F-97B2-3FF3ED194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772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64E6-7FE5-7745-838F-4EE122CF7139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D397-0840-3F4F-97B2-3FF3ED194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91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64E6-7FE5-7745-838F-4EE122CF7139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D397-0840-3F4F-97B2-3FF3ED194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0810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64E6-7FE5-7745-838F-4EE122CF7139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D397-0840-3F4F-97B2-3FF3ED194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415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64E6-7FE5-7745-838F-4EE122CF7139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D397-0840-3F4F-97B2-3FF3ED194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962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64E6-7FE5-7745-838F-4EE122CF7139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D397-0840-3F4F-97B2-3FF3ED194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449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64E6-7FE5-7745-838F-4EE122CF7139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D397-0840-3F4F-97B2-3FF3ED194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8255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64E6-7FE5-7745-838F-4EE122CF7139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D397-0840-3F4F-97B2-3FF3ED194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5343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64E6-7FE5-7745-838F-4EE122CF7139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D397-0840-3F4F-97B2-3FF3ED194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311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364E6-7FE5-7745-838F-4EE122CF7139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E6FD397-0840-3F4F-97B2-3FF3ED194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5832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10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85685A-F967-9E4B-BCFF-9194054C9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9279" y="1951796"/>
            <a:ext cx="8594381" cy="1646302"/>
          </a:xfrm>
        </p:spPr>
        <p:txBody>
          <a:bodyPr/>
          <a:lstStyle/>
          <a:p>
            <a:r>
              <a:rPr lang="ru-RU" b="1" dirty="0"/>
              <a:t>Распознавание дорожных знаков на кадрах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B2894C5-139F-9440-98BC-025B2B708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6724" y="3598095"/>
            <a:ext cx="7766936" cy="1096899"/>
          </a:xfrm>
        </p:spPr>
        <p:txBody>
          <a:bodyPr/>
          <a:lstStyle/>
          <a:p>
            <a:r>
              <a:rPr lang="ru-RU" dirty="0"/>
              <a:t>Описание решения Прокофьева А. В.</a:t>
            </a:r>
          </a:p>
        </p:txBody>
      </p:sp>
    </p:spTree>
    <p:extLst>
      <p:ext uri="{BB962C8B-B14F-4D97-AF65-F5344CB8AC3E}">
        <p14:creationId xmlns:p14="http://schemas.microsoft.com/office/powerpoint/2010/main" val="550395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2BF926-9C63-BF4B-88EA-28A96B0F1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Дообучение</a:t>
            </a:r>
            <a:r>
              <a:rPr lang="ru-RU" dirty="0"/>
              <a:t> модели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81597A-E30B-924E-9B4D-AD3D8EF67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ru-RU" dirty="0" err="1"/>
              <a:t>Предобученная</a:t>
            </a:r>
            <a:r>
              <a:rPr lang="ru-RU" dirty="0"/>
              <a:t> модель нейронной сети </a:t>
            </a:r>
            <a:r>
              <a:rPr lang="en-US" dirty="0"/>
              <a:t>ResNet50 </a:t>
            </a:r>
            <a:r>
              <a:rPr lang="ru-RU" dirty="0" err="1"/>
              <a:t>дообучалась</a:t>
            </a:r>
            <a:r>
              <a:rPr lang="ru-RU" dirty="0"/>
              <a:t> на изображениях дорожных знаков. В эти изображения вносились искажения, чтобы повысить предсказательную способность нейронной сети. 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4B7AA5F6-8132-4369-B203-9600600E6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353" y="3144914"/>
            <a:ext cx="3981691" cy="245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D47254EB-4164-4E83-9AC1-46CDB3ABE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373" y="3144914"/>
            <a:ext cx="3981692" cy="2447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Стрелка: вправо 3">
            <a:extLst>
              <a:ext uri="{FF2B5EF4-FFF2-40B4-BE49-F238E27FC236}">
                <a16:creationId xmlns:a16="http://schemas.microsoft.com/office/drawing/2014/main" id="{53B9996C-E757-4042-8F37-3A1A61098E25}"/>
              </a:ext>
            </a:extLst>
          </p:cNvPr>
          <p:cNvSpPr/>
          <p:nvPr/>
        </p:nvSpPr>
        <p:spPr>
          <a:xfrm>
            <a:off x="4972715" y="4224440"/>
            <a:ext cx="319596" cy="276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6849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2BF926-9C63-BF4B-88EA-28A96B0F1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Детекция</a:t>
            </a:r>
            <a:r>
              <a:rPr lang="ru-RU" dirty="0"/>
              <a:t> фрагментов с дорожными знаками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81597A-E30B-924E-9B4D-AD3D8EF67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301334"/>
          </a:xfrm>
        </p:spPr>
        <p:txBody>
          <a:bodyPr/>
          <a:lstStyle/>
          <a:p>
            <a:r>
              <a:rPr lang="ru-RU" dirty="0" err="1"/>
              <a:t>Предобученная</a:t>
            </a:r>
            <a:r>
              <a:rPr lang="ru-RU" dirty="0"/>
              <a:t> сеть OWL-</a:t>
            </a:r>
            <a:r>
              <a:rPr lang="ru-RU" dirty="0" err="1"/>
              <a:t>ViT</a:t>
            </a:r>
            <a:r>
              <a:rPr lang="ru-RU" dirty="0"/>
              <a:t> с некоторой долей ошибок определяет, где на фото находятся дорожные знаки. Эти фрагменты фотографий сохраняются в папку рядом.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95095C7-E9B0-4690-90BD-39ABC0538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726" y="3306421"/>
            <a:ext cx="4200618" cy="288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348B27D-3378-4330-8187-75395D055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3831" y="2773419"/>
            <a:ext cx="533400" cy="54292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66A6E1B-EB4D-4CA3-BC17-80123F70EB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3831" y="3386988"/>
            <a:ext cx="533400" cy="83343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052390E-2F22-4333-937A-4C034FDDCC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3831" y="4291069"/>
            <a:ext cx="533400" cy="2044700"/>
          </a:xfrm>
          <a:prstGeom prst="rect">
            <a:avLst/>
          </a:prstGeom>
        </p:spPr>
      </p:pic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5BA5D0EF-0D4B-43AA-A4B3-5B6CAB0652BA}"/>
              </a:ext>
            </a:extLst>
          </p:cNvPr>
          <p:cNvSpPr/>
          <p:nvPr/>
        </p:nvSpPr>
        <p:spPr>
          <a:xfrm>
            <a:off x="7392436" y="3758807"/>
            <a:ext cx="319596" cy="276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782A56E0-B4E0-463F-9943-EF5981A5FB80}"/>
              </a:ext>
            </a:extLst>
          </p:cNvPr>
          <p:cNvSpPr/>
          <p:nvPr/>
        </p:nvSpPr>
        <p:spPr>
          <a:xfrm rot="1200086">
            <a:off x="7392436" y="4796700"/>
            <a:ext cx="319596" cy="276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: вправо 13">
            <a:extLst>
              <a:ext uri="{FF2B5EF4-FFF2-40B4-BE49-F238E27FC236}">
                <a16:creationId xmlns:a16="http://schemas.microsoft.com/office/drawing/2014/main" id="{F416EE30-940B-47F5-AB3F-C698D13BAADE}"/>
              </a:ext>
            </a:extLst>
          </p:cNvPr>
          <p:cNvSpPr/>
          <p:nvPr/>
        </p:nvSpPr>
        <p:spPr>
          <a:xfrm rot="19907517">
            <a:off x="7383713" y="3191363"/>
            <a:ext cx="319596" cy="276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7C976AE-04FE-4E96-9EC7-FEA2AE2A46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2189" y="4256386"/>
            <a:ext cx="800100" cy="657225"/>
          </a:xfrm>
          <a:prstGeom prst="rect">
            <a:avLst/>
          </a:prstGeom>
        </p:spPr>
      </p:pic>
      <p:sp>
        <p:nvSpPr>
          <p:cNvPr id="17" name="Стрелка: вправо 16">
            <a:extLst>
              <a:ext uri="{FF2B5EF4-FFF2-40B4-BE49-F238E27FC236}">
                <a16:creationId xmlns:a16="http://schemas.microsoft.com/office/drawing/2014/main" id="{59B42852-996A-4BD9-A2B1-803EE311BA87}"/>
              </a:ext>
            </a:extLst>
          </p:cNvPr>
          <p:cNvSpPr/>
          <p:nvPr/>
        </p:nvSpPr>
        <p:spPr>
          <a:xfrm rot="10800000">
            <a:off x="2185436" y="4446728"/>
            <a:ext cx="319596" cy="276539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389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E5D7C8-C685-344F-9107-C782B6F69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Распознавание знаков на фрагментах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88DB0B-A0C5-A540-839E-EE145A726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Дообученная</a:t>
            </a:r>
            <a:r>
              <a:rPr lang="ru-RU" dirty="0"/>
              <a:t> сеть </a:t>
            </a:r>
            <a:r>
              <a:rPr lang="en-US" dirty="0"/>
              <a:t>ResNet50</a:t>
            </a:r>
            <a:r>
              <a:rPr lang="ru-RU" dirty="0"/>
              <a:t> классифицирует изображения дорожных знаков на фрагментах, и формируется файл с ответом.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18D4007-FC67-4447-91F4-4AB54043F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595" y="3380369"/>
            <a:ext cx="533400" cy="54292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9793315-700B-4D63-8DE9-11C9FD542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060" y="4819113"/>
            <a:ext cx="533400" cy="83343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EE7D28E-66E9-4D5B-AC7F-784B443768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6392" y="3314157"/>
            <a:ext cx="533400" cy="20447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85C2076-4944-4206-B79A-B74CF2D452D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6590"/>
          <a:stretch/>
        </p:blipFill>
        <p:spPr>
          <a:xfrm>
            <a:off x="3480173" y="3202685"/>
            <a:ext cx="873760" cy="89829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977257A-3FC3-4E4E-8BDE-B689C2AD49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2488" y="4680693"/>
            <a:ext cx="764061" cy="111027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0883BC5-51AC-44DB-B0A2-EDEB5547E4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3636" y="3379597"/>
            <a:ext cx="538480" cy="1940560"/>
          </a:xfrm>
          <a:prstGeom prst="rect">
            <a:avLst/>
          </a:prstGeom>
        </p:spPr>
      </p:pic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467CA491-ED62-4BFF-80ED-87494B3188BB}"/>
              </a:ext>
            </a:extLst>
          </p:cNvPr>
          <p:cNvSpPr/>
          <p:nvPr/>
        </p:nvSpPr>
        <p:spPr>
          <a:xfrm>
            <a:off x="3001203" y="3513561"/>
            <a:ext cx="319596" cy="276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: вправо 13">
            <a:extLst>
              <a:ext uri="{FF2B5EF4-FFF2-40B4-BE49-F238E27FC236}">
                <a16:creationId xmlns:a16="http://schemas.microsoft.com/office/drawing/2014/main" id="{354821BE-B686-4754-A015-BE542D4DAF36}"/>
              </a:ext>
            </a:extLst>
          </p:cNvPr>
          <p:cNvSpPr/>
          <p:nvPr/>
        </p:nvSpPr>
        <p:spPr>
          <a:xfrm>
            <a:off x="3038668" y="5097563"/>
            <a:ext cx="319596" cy="276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: вправо 14">
            <a:extLst>
              <a:ext uri="{FF2B5EF4-FFF2-40B4-BE49-F238E27FC236}">
                <a16:creationId xmlns:a16="http://schemas.microsoft.com/office/drawing/2014/main" id="{BDEDAA39-E559-40C5-B626-BC52224474EA}"/>
              </a:ext>
            </a:extLst>
          </p:cNvPr>
          <p:cNvSpPr/>
          <p:nvPr/>
        </p:nvSpPr>
        <p:spPr>
          <a:xfrm>
            <a:off x="6037727" y="4198237"/>
            <a:ext cx="319596" cy="276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28B4E2-BCE7-4FFD-A316-3473BB6B4A80}"/>
              </a:ext>
            </a:extLst>
          </p:cNvPr>
          <p:cNvSpPr txBox="1"/>
          <p:nvPr/>
        </p:nvSpPr>
        <p:spPr>
          <a:xfrm>
            <a:off x="3424583" y="4091631"/>
            <a:ext cx="984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5.19.1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979555-E3A9-4121-84B3-8CD8B1BC4FAD}"/>
              </a:ext>
            </a:extLst>
          </p:cNvPr>
          <p:cNvSpPr txBox="1"/>
          <p:nvPr/>
        </p:nvSpPr>
        <p:spPr>
          <a:xfrm>
            <a:off x="3513047" y="5759978"/>
            <a:ext cx="882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5.16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E3ED1F-0C59-4FD3-9CFE-F0A192FF26BE}"/>
              </a:ext>
            </a:extLst>
          </p:cNvPr>
          <p:cNvSpPr txBox="1"/>
          <p:nvPr/>
        </p:nvSpPr>
        <p:spPr>
          <a:xfrm>
            <a:off x="6300406" y="5411339"/>
            <a:ext cx="984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8.22.2</a:t>
            </a:r>
          </a:p>
        </p:txBody>
      </p:sp>
    </p:spTree>
    <p:extLst>
      <p:ext uri="{BB962C8B-B14F-4D97-AF65-F5344CB8AC3E}">
        <p14:creationId xmlns:p14="http://schemas.microsoft.com/office/powerpoint/2010/main" val="3276838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48BAFC-1C66-DE43-AAC8-BED584128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E19745-DD77-DF4E-B4B3-A00E50C01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 публичном </a:t>
            </a:r>
            <a:r>
              <a:rPr lang="ru-RU" dirty="0" err="1"/>
              <a:t>лидерборде</a:t>
            </a:r>
            <a:r>
              <a:rPr lang="ru-RU" dirty="0"/>
              <a:t> алгоритм имеет метрику </a:t>
            </a:r>
            <a:r>
              <a:rPr lang="ru-RU" b="0" i="0" dirty="0">
                <a:solidFill>
                  <a:srgbClr val="212529"/>
                </a:solidFill>
                <a:effectLst/>
                <a:latin typeface="IBM Plex Sans" panose="020F0502020204030204" pitchFamily="34" charset="0"/>
              </a:rPr>
              <a:t>0.328343</a:t>
            </a:r>
            <a:r>
              <a:rPr lang="ru-R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5716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F03CE7-31C4-1946-BA68-58380EC96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Пути улучшения алгоритма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1F219B-9CF8-FA46-9C87-4363F5C96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чтобы отсеять часть ошибочно детектированных фрагментов, добавить этап классификации ещё одной моделью – присутствует вообще дорожный знак на фото или нет</a:t>
            </a:r>
          </a:p>
          <a:p>
            <a:r>
              <a:rPr lang="ru-RU" dirty="0"/>
              <a:t>при </a:t>
            </a:r>
            <a:r>
              <a:rPr lang="ru-RU" dirty="0" err="1"/>
              <a:t>дообучении</a:t>
            </a:r>
            <a:r>
              <a:rPr lang="ru-RU" dirty="0"/>
              <a:t> модели использовать разные варианты некоторых знаков (ограничения скорости, ограничения высоты и массы, названия </a:t>
            </a:r>
            <a:r>
              <a:rPr lang="ru-RU"/>
              <a:t>населённого пункта)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2926213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{D412C544-0CD3-534A-82D4-CC71D317F7EE}tf10001060</Template>
  <TotalTime>1496</TotalTime>
  <Words>145</Words>
  <Application>Microsoft Office PowerPoint</Application>
  <PresentationFormat>Широкоэкранный</PresentationFormat>
  <Paragraphs>16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IBM Plex Sans</vt:lpstr>
      <vt:lpstr>Trebuchet MS</vt:lpstr>
      <vt:lpstr>Wingdings 3</vt:lpstr>
      <vt:lpstr>Аспект</vt:lpstr>
      <vt:lpstr>Распознавание дорожных знаков на кадрах</vt:lpstr>
      <vt:lpstr>Дообучение модели</vt:lpstr>
      <vt:lpstr>Детекция фрагментов с дорожными знаками</vt:lpstr>
      <vt:lpstr>Распознавание знаков на фрагментах</vt:lpstr>
      <vt:lpstr>Результат</vt:lpstr>
      <vt:lpstr>Пути улучшения алгоритма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Привязка аэроснимков к местности</dc:title>
  <dc:creator>Microsoft Office User</dc:creator>
  <cp:lastModifiedBy>prokofyev</cp:lastModifiedBy>
  <cp:revision>10</cp:revision>
  <dcterms:created xsi:type="dcterms:W3CDTF">2022-07-19T08:51:34Z</dcterms:created>
  <dcterms:modified xsi:type="dcterms:W3CDTF">2022-10-21T14:37:21Z</dcterms:modified>
</cp:coreProperties>
</file>