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311" r:id="rId4"/>
    <p:sldId id="302" r:id="rId5"/>
    <p:sldId id="260" r:id="rId6"/>
    <p:sldId id="301" r:id="rId7"/>
    <p:sldId id="264" r:id="rId8"/>
    <p:sldId id="306" r:id="rId9"/>
    <p:sldId id="307" r:id="rId10"/>
    <p:sldId id="309" r:id="rId11"/>
    <p:sldId id="310" r:id="rId12"/>
    <p:sldId id="303" r:id="rId13"/>
    <p:sldId id="262" r:id="rId14"/>
    <p:sldId id="263" r:id="rId15"/>
    <p:sldId id="267" r:id="rId16"/>
    <p:sldId id="271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Overpass Mono" panose="020B0604020202020204" charset="0"/>
      <p:regular r:id="rId20"/>
      <p:bold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Roboto Condensed Light" panose="020B0604020202020204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DA150A-6AC0-4303-A26A-5374D748E6E2}">
  <a:tblStyle styleId="{1BDA150A-6AC0-4303-A26A-5374D748E6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094EA2-C72B-43BE-A81D-0206065EEFC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965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d4cbd36da_4_3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d4cbd36da_4_3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212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560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4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1" r:id="rId7"/>
    <p:sldLayoutId id="2147483662" r:id="rId8"/>
    <p:sldLayoutId id="2147483665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 </a:t>
            </a:r>
            <a:br>
              <a:rPr lang="en-US" dirty="0"/>
            </a:br>
            <a:r>
              <a:rPr lang="en-US" dirty="0"/>
              <a:t>FRESH MART 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</a:t>
            </a:r>
            <a:r>
              <a:rPr lang="en" sz="2100" dirty="0">
                <a:solidFill>
                  <a:schemeClr val="dk2"/>
                </a:solidFill>
              </a:rPr>
              <a:t>ugas besar kelompok 19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0	         25		      50		   75	            100</a:t>
            </a:r>
            <a:endParaRPr sz="80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3025255-B235-4F0F-AE14-F76F1994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E2C66-96CC-49DF-B3EF-268BCE08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6997580" y="0"/>
            <a:ext cx="26141579" cy="82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05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0	         25		      50		   75	            100</a:t>
            </a:r>
            <a:endParaRPr sz="80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3025255-B235-4F0F-AE14-F76F1994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E2C66-96CC-49DF-B3EF-268BCE08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8039561" y="-3145672"/>
            <a:ext cx="26141579" cy="82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6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3081104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Keunggulan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1280" y="1831651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</a:t>
            </a:r>
            <a:endParaRPr dirty="0"/>
          </a:p>
        </p:txBody>
      </p:sp>
      <p:sp>
        <p:nvSpPr>
          <p:cNvPr id="16" name="Google Shape;686;p45">
            <a:extLst>
              <a:ext uri="{FF2B5EF4-FFF2-40B4-BE49-F238E27FC236}">
                <a16:creationId xmlns:a16="http://schemas.microsoft.com/office/drawing/2014/main" id="{0D5AC8D0-AFC0-4643-B986-B47C6A8BD809}"/>
              </a:ext>
            </a:extLst>
          </p:cNvPr>
          <p:cNvSpPr txBox="1">
            <a:spLocks/>
          </p:cNvSpPr>
          <p:nvPr/>
        </p:nvSpPr>
        <p:spPr>
          <a:xfrm>
            <a:off x="5445878" y="4030211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0" dirty="0">
                <a:solidFill>
                  <a:schemeClr val="accent5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12271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379862" y="1949973"/>
            <a:ext cx="5881096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 </a:t>
            </a:r>
            <a:r>
              <a:rPr lang="en-US" dirty="0" err="1"/>
              <a:t>Belanja</a:t>
            </a:r>
            <a:r>
              <a:rPr lang="en-US" dirty="0"/>
              <a:t> Fresh Mart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belanja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Aneka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buah-buahan</a:t>
            </a:r>
            <a:r>
              <a:rPr lang="en-US" dirty="0"/>
              <a:t> (</a:t>
            </a:r>
            <a:r>
              <a:rPr lang="en-US" dirty="0" err="1"/>
              <a:t>apel</a:t>
            </a:r>
            <a:r>
              <a:rPr lang="en-US" dirty="0"/>
              <a:t>, </a:t>
            </a:r>
            <a:r>
              <a:rPr lang="en-US" dirty="0" err="1"/>
              <a:t>jeruk</a:t>
            </a:r>
            <a:r>
              <a:rPr lang="en-US" dirty="0"/>
              <a:t>, dan </a:t>
            </a:r>
            <a:r>
              <a:rPr lang="en-US" dirty="0" err="1"/>
              <a:t>mangga</a:t>
            </a:r>
            <a:r>
              <a:rPr lang="en-US" dirty="0"/>
              <a:t>)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Aneka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sayuran</a:t>
            </a:r>
            <a:r>
              <a:rPr lang="en-US" dirty="0"/>
              <a:t> (</a:t>
            </a:r>
            <a:r>
              <a:rPr lang="en-US" dirty="0" err="1"/>
              <a:t>wortel</a:t>
            </a:r>
            <a:r>
              <a:rPr lang="en-US" dirty="0"/>
              <a:t>, </a:t>
            </a:r>
            <a:r>
              <a:rPr lang="en-US" dirty="0" err="1"/>
              <a:t>kentang</a:t>
            </a:r>
            <a:r>
              <a:rPr lang="en-US" dirty="0"/>
              <a:t>, dan </a:t>
            </a:r>
            <a:r>
              <a:rPr lang="en-US" dirty="0" err="1"/>
              <a:t>bawang</a:t>
            </a:r>
            <a:r>
              <a:rPr lang="en-US" dirty="0"/>
              <a:t> </a:t>
            </a:r>
            <a:r>
              <a:rPr lang="en-US" dirty="0" err="1"/>
              <a:t>bombay</a:t>
            </a:r>
            <a:r>
              <a:rPr lang="en-US" dirty="0"/>
              <a:t>)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Ayam</a:t>
            </a:r>
            <a:r>
              <a:rPr lang="en-US" dirty="0"/>
              <a:t> (</a:t>
            </a:r>
            <a:r>
              <a:rPr lang="en-US" dirty="0" err="1"/>
              <a:t>ayam</a:t>
            </a:r>
            <a:r>
              <a:rPr lang="en-US" dirty="0"/>
              <a:t> </a:t>
            </a:r>
            <a:r>
              <a:rPr lang="en-US" dirty="0" err="1"/>
              <a:t>pejantan</a:t>
            </a:r>
            <a:r>
              <a:rPr lang="en-US" dirty="0"/>
              <a:t>, </a:t>
            </a:r>
            <a:r>
              <a:rPr lang="en-US" dirty="0" err="1"/>
              <a:t>ayam</a:t>
            </a:r>
            <a:r>
              <a:rPr lang="en-US" dirty="0"/>
              <a:t> boiler, dan </a:t>
            </a:r>
            <a:r>
              <a:rPr lang="en-US" dirty="0" err="1"/>
              <a:t>ayam</a:t>
            </a:r>
            <a:r>
              <a:rPr lang="en-US" dirty="0"/>
              <a:t> kampung)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Ikan (ikan </a:t>
            </a:r>
            <a:r>
              <a:rPr lang="en-US" dirty="0" err="1"/>
              <a:t>gurame</a:t>
            </a:r>
            <a:r>
              <a:rPr lang="en-US" dirty="0"/>
              <a:t>, ikan </a:t>
            </a:r>
            <a:r>
              <a:rPr lang="en-US" dirty="0" err="1"/>
              <a:t>nila</a:t>
            </a:r>
            <a:r>
              <a:rPr lang="en-US" dirty="0"/>
              <a:t>, dan ikan </a:t>
            </a:r>
            <a:r>
              <a:rPr lang="en-US" dirty="0" err="1"/>
              <a:t>kakap</a:t>
            </a:r>
            <a:r>
              <a:rPr lang="en-US" dirty="0"/>
              <a:t>)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Sembako</a:t>
            </a:r>
            <a:r>
              <a:rPr lang="en-US" dirty="0"/>
              <a:t> (</a:t>
            </a:r>
            <a:r>
              <a:rPr lang="en-US" dirty="0" err="1"/>
              <a:t>beras</a:t>
            </a:r>
            <a:r>
              <a:rPr lang="en-US" dirty="0"/>
              <a:t> dan </a:t>
            </a:r>
            <a:r>
              <a:rPr lang="en-US" dirty="0" err="1"/>
              <a:t>telur</a:t>
            </a:r>
            <a:r>
              <a:rPr lang="en-US" dirty="0"/>
              <a:t>) 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608700" y="867342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D1506-6802-4AC1-AFB5-685737E53492}"/>
              </a:ext>
            </a:extLst>
          </p:cNvPr>
          <p:cNvSpPr txBox="1"/>
          <p:nvPr/>
        </p:nvSpPr>
        <p:spPr>
          <a:xfrm>
            <a:off x="1296743" y="3998007"/>
            <a:ext cx="68367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Adapun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berbagai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macam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lainnya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seperti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melayani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pengiriman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ke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berbagai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wilayah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menggunakan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paxel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go-send dan juga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dapat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melayani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pembayaran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secara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non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tunai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melalui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transfer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gopay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KEUNGGULAN PROGRAM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Thrifty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Lebih hemat karena adanya fitur gratis ongkir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Health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Mengurangi penyebaran virus covid 19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Informative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" dirty="0"/>
              <a:t>mengetahui informasi harga terkini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5" y="2208197"/>
            <a:ext cx="2114283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Solo </a:t>
            </a:r>
            <a:r>
              <a:rPr lang="en-US" dirty="0" err="1"/>
              <a:t>berbelanja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pasar.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/>
      <p:bldP spid="395" grpId="0"/>
      <p:bldP spid="396" grpId="0" build="p"/>
      <p:bldP spid="397" grpId="0"/>
      <p:bldP spid="398" grpId="0" build="p"/>
      <p:bldP spid="399" grpId="0"/>
      <p:bldP spid="40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1874685" y="2235757"/>
            <a:ext cx="7269315" cy="371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Overpass Mono" panose="020B0604020202020204" charset="0"/>
              </a:rPr>
              <a:t>POTENSI DIMASA YANG AKAN DATANG</a:t>
            </a:r>
            <a:endParaRPr sz="2800" b="1" dirty="0">
              <a:latin typeface="Overpass Mono" panose="020B060402020202020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400" b="1" dirty="0">
              <a:latin typeface="Overpass Mono" panose="020B0604020202020204" charset="0"/>
            </a:endParaRPr>
          </a:p>
        </p:txBody>
      </p:sp>
      <p:sp>
        <p:nvSpPr>
          <p:cNvPr id="4" name="Google Shape;464;p37">
            <a:extLst>
              <a:ext uri="{FF2B5EF4-FFF2-40B4-BE49-F238E27FC236}">
                <a16:creationId xmlns:a16="http://schemas.microsoft.com/office/drawing/2014/main" id="{2F34B8F8-C39D-44DE-AD8F-9C335221F460}"/>
              </a:ext>
            </a:extLst>
          </p:cNvPr>
          <p:cNvSpPr txBox="1">
            <a:spLocks/>
          </p:cNvSpPr>
          <p:nvPr/>
        </p:nvSpPr>
        <p:spPr>
          <a:xfrm flipH="1">
            <a:off x="0" y="3870251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0" b="1" dirty="0">
                <a:solidFill>
                  <a:schemeClr val="accent5"/>
                </a:solidFill>
                <a:latin typeface="Overpass Mono" panose="020B0604020202020204" charset="0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/>
          <p:nvPr/>
        </p:nvSpPr>
        <p:spPr>
          <a:xfrm>
            <a:off x="3693" y="2765144"/>
            <a:ext cx="2637600" cy="5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2"/>
          <p:cNvSpPr/>
          <p:nvPr/>
        </p:nvSpPr>
        <p:spPr>
          <a:xfrm>
            <a:off x="15413" y="1330545"/>
            <a:ext cx="2637600" cy="51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3631853" y="212393"/>
            <a:ext cx="529821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POTENSI DI MASA DEPAN</a:t>
            </a:r>
            <a:endParaRPr dirty="0"/>
          </a:p>
        </p:txBody>
      </p:sp>
      <p:grpSp>
        <p:nvGrpSpPr>
          <p:cNvPr id="598" name="Google Shape;598;p42"/>
          <p:cNvGrpSpPr/>
          <p:nvPr/>
        </p:nvGrpSpPr>
        <p:grpSpPr>
          <a:xfrm>
            <a:off x="3246650" y="1457163"/>
            <a:ext cx="5216653" cy="2779101"/>
            <a:chOff x="233350" y="949250"/>
            <a:chExt cx="7137300" cy="3802300"/>
          </a:xfrm>
        </p:grpSpPr>
        <p:sp>
          <p:nvSpPr>
            <p:cNvPr id="599" name="Google Shape;599;p4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42"/>
          <p:cNvSpPr txBox="1"/>
          <p:nvPr/>
        </p:nvSpPr>
        <p:spPr>
          <a:xfrm>
            <a:off x="5816097" y="2726558"/>
            <a:ext cx="320171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Akan </a:t>
            </a:r>
            <a:r>
              <a:rPr lang="en-US" dirty="0" err="1">
                <a:solidFill>
                  <a:schemeClr val="bg1"/>
                </a:solidFill>
              </a:rPr>
              <a:t>mempermudah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pembayaran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online. </a:t>
            </a:r>
            <a:r>
              <a:rPr lang="en-US" dirty="0" err="1">
                <a:solidFill>
                  <a:schemeClr val="bg1"/>
                </a:solidFill>
              </a:rPr>
              <a:t>Sehingga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banyak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keuntungan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mendirikan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toko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besar</a:t>
            </a:r>
            <a:endParaRPr lang="en-US" dirty="0">
              <a:solidFill>
                <a:schemeClr val="bg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1" name="Google Shape;651;p42"/>
          <p:cNvSpPr txBox="1"/>
          <p:nvPr/>
        </p:nvSpPr>
        <p:spPr>
          <a:xfrm>
            <a:off x="343743" y="2774938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Kedua</a:t>
            </a:r>
            <a:endParaRPr sz="22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2513648" y="1754320"/>
            <a:ext cx="4518332" cy="1312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Program fresh mart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sangat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berguna</a:t>
            </a:r>
            <a:r>
              <a:rPr lang="en-US" dirty="0">
                <a:solidFill>
                  <a:schemeClr val="bg1"/>
                </a:solidFill>
              </a:rPr>
              <a:t> di masa </a:t>
            </a:r>
            <a:r>
              <a:rPr lang="en-US" dirty="0" err="1">
                <a:solidFill>
                  <a:schemeClr val="bg1"/>
                </a:solidFill>
              </a:rPr>
              <a:t>pandemi</a:t>
            </a:r>
            <a:r>
              <a:rPr lang="en-US" dirty="0">
                <a:solidFill>
                  <a:schemeClr val="bg1"/>
                </a:solidFill>
              </a:rPr>
              <a:t> dan di masa </a:t>
            </a:r>
            <a:r>
              <a:rPr lang="en-US" dirty="0" err="1">
                <a:solidFill>
                  <a:schemeClr val="bg1"/>
                </a:solidFill>
              </a:rPr>
              <a:t>depan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program kami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mempermudah</a:t>
            </a:r>
            <a:r>
              <a:rPr lang="en-US" dirty="0">
                <a:solidFill>
                  <a:schemeClr val="bg1"/>
                </a:solidFill>
              </a:rPr>
              <a:t> proses </a:t>
            </a:r>
            <a:r>
              <a:rPr lang="en-US" dirty="0" err="1">
                <a:solidFill>
                  <a:schemeClr val="bg1"/>
                </a:solidFill>
              </a:rPr>
              <a:t>penjualan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pembelian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bertatap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langsung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275216" y="1330545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Pertama</a:t>
            </a:r>
            <a:endParaRPr sz="2200" b="1" dirty="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4" name="Google Shape;654;p42"/>
          <p:cNvSpPr/>
          <p:nvPr/>
        </p:nvSpPr>
        <p:spPr>
          <a:xfrm flipH="1">
            <a:off x="2382814" y="1491584"/>
            <a:ext cx="1680434" cy="303697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  <p:cxnSp>
        <p:nvCxnSpPr>
          <p:cNvPr id="655" name="Google Shape;655;p42"/>
          <p:cNvCxnSpPr/>
          <p:nvPr/>
        </p:nvCxnSpPr>
        <p:spPr>
          <a:xfrm>
            <a:off x="2185890" y="3086558"/>
            <a:ext cx="3505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3" name="Google Shape;596;p42">
            <a:extLst>
              <a:ext uri="{FF2B5EF4-FFF2-40B4-BE49-F238E27FC236}">
                <a16:creationId xmlns:a16="http://schemas.microsoft.com/office/drawing/2014/main" id="{2F78541C-85F5-6249-BADC-FFC9BEB61B80}"/>
              </a:ext>
            </a:extLst>
          </p:cNvPr>
          <p:cNvSpPr/>
          <p:nvPr/>
        </p:nvSpPr>
        <p:spPr>
          <a:xfrm>
            <a:off x="0" y="4044293"/>
            <a:ext cx="2637600" cy="51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53;p42">
            <a:extLst>
              <a:ext uri="{FF2B5EF4-FFF2-40B4-BE49-F238E27FC236}">
                <a16:creationId xmlns:a16="http://schemas.microsoft.com/office/drawing/2014/main" id="{5D4CF876-6EC0-3B41-AB51-4DC3FD3661DD}"/>
              </a:ext>
            </a:extLst>
          </p:cNvPr>
          <p:cNvSpPr txBox="1"/>
          <p:nvPr/>
        </p:nvSpPr>
        <p:spPr>
          <a:xfrm>
            <a:off x="208723" y="4056491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Kekurangan</a:t>
            </a:r>
            <a:endParaRPr sz="2200" b="1" dirty="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7" name="Google Shape;654;p42">
            <a:extLst>
              <a:ext uri="{FF2B5EF4-FFF2-40B4-BE49-F238E27FC236}">
                <a16:creationId xmlns:a16="http://schemas.microsoft.com/office/drawing/2014/main" id="{A225DEDC-F2AC-1D41-823D-6A3A5F6127CC}"/>
              </a:ext>
            </a:extLst>
          </p:cNvPr>
          <p:cNvSpPr/>
          <p:nvPr/>
        </p:nvSpPr>
        <p:spPr>
          <a:xfrm flipH="1">
            <a:off x="2185890" y="4318906"/>
            <a:ext cx="1780842" cy="45719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  <p:sp>
        <p:nvSpPr>
          <p:cNvPr id="70" name="Google Shape;595;p42">
            <a:extLst>
              <a:ext uri="{FF2B5EF4-FFF2-40B4-BE49-F238E27FC236}">
                <a16:creationId xmlns:a16="http://schemas.microsoft.com/office/drawing/2014/main" id="{7C8B4FA2-DD16-F949-98A9-BA2817FF6700}"/>
              </a:ext>
            </a:extLst>
          </p:cNvPr>
          <p:cNvSpPr/>
          <p:nvPr/>
        </p:nvSpPr>
        <p:spPr>
          <a:xfrm>
            <a:off x="315309" y="696549"/>
            <a:ext cx="1877313" cy="3442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651;p42">
            <a:extLst>
              <a:ext uri="{FF2B5EF4-FFF2-40B4-BE49-F238E27FC236}">
                <a16:creationId xmlns:a16="http://schemas.microsoft.com/office/drawing/2014/main" id="{3C70FD13-E545-F04D-BB69-F17B43AAA7C6}"/>
              </a:ext>
            </a:extLst>
          </p:cNvPr>
          <p:cNvSpPr txBox="1"/>
          <p:nvPr/>
        </p:nvSpPr>
        <p:spPr>
          <a:xfrm>
            <a:off x="338759" y="665590"/>
            <a:ext cx="1831982" cy="431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Kelebihan</a:t>
            </a:r>
            <a:endParaRPr sz="22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" name="Persegi Panjang 1">
            <a:extLst>
              <a:ext uri="{FF2B5EF4-FFF2-40B4-BE49-F238E27FC236}">
                <a16:creationId xmlns:a16="http://schemas.microsoft.com/office/drawing/2014/main" id="{687FA09C-51A4-3749-A8CC-946B921311B4}"/>
              </a:ext>
            </a:extLst>
          </p:cNvPr>
          <p:cNvSpPr/>
          <p:nvPr/>
        </p:nvSpPr>
        <p:spPr>
          <a:xfrm>
            <a:off x="4063248" y="412305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Potensi terjadinya penipuan </a:t>
            </a:r>
            <a:r>
              <a:rPr lang="id-ID" dirty="0" err="1">
                <a:solidFill>
                  <a:schemeClr val="bg1"/>
                </a:solidFill>
              </a:rPr>
              <a:t>dimana</a:t>
            </a:r>
            <a:r>
              <a:rPr lang="id-ID" dirty="0">
                <a:solidFill>
                  <a:schemeClr val="bg1"/>
                </a:solidFill>
              </a:rPr>
              <a:t> seseorang kehilangan dari segi finansial karena kecurangan pihak lain.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" grpId="0"/>
      <p:bldP spid="651" grpId="0"/>
      <p:bldP spid="652" grpId="0"/>
      <p:bldP spid="65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DISUSUN OLEH :</a:t>
            </a:r>
            <a:endParaRPr dirty="0"/>
          </a:p>
        </p:txBody>
      </p:sp>
      <p:sp>
        <p:nvSpPr>
          <p:cNvPr id="7" name="Google Shape;341;p28">
            <a:extLst>
              <a:ext uri="{FF2B5EF4-FFF2-40B4-BE49-F238E27FC236}">
                <a16:creationId xmlns:a16="http://schemas.microsoft.com/office/drawing/2014/main" id="{06005E8D-7B11-4896-848A-F2A8B6BCB7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92409" y="1892768"/>
            <a:ext cx="10272000" cy="43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/>
              <a:t>1. Saida Rahma Afifi 	(I0320089) </a:t>
            </a:r>
          </a:p>
          <a:p>
            <a:pPr marL="0" indent="0">
              <a:buNone/>
            </a:pPr>
            <a:r>
              <a:rPr lang="en-US" sz="2000" b="1" dirty="0"/>
              <a:t>2. </a:t>
            </a:r>
            <a:r>
              <a:rPr lang="en-US" sz="2000" b="1" dirty="0" err="1"/>
              <a:t>Salsabila</a:t>
            </a:r>
            <a:r>
              <a:rPr lang="en-US" sz="2000" b="1" dirty="0"/>
              <a:t> Putri Regina 	(I0320091) </a:t>
            </a:r>
          </a:p>
          <a:p>
            <a:pPr marL="0" indent="0">
              <a:buNone/>
            </a:pPr>
            <a:r>
              <a:rPr lang="en-US" sz="2000" b="1" dirty="0"/>
              <a:t>3. Sony </a:t>
            </a:r>
            <a:r>
              <a:rPr lang="en-US" sz="2000" b="1" dirty="0" err="1"/>
              <a:t>Wicaksono</a:t>
            </a:r>
            <a:r>
              <a:rPr lang="en-US" sz="2000" b="1" dirty="0"/>
              <a:t> 	(I0320095) </a:t>
            </a:r>
          </a:p>
          <a:p>
            <a:pPr marL="0" indent="0">
              <a:buNone/>
            </a:pPr>
            <a:r>
              <a:rPr lang="en-US" sz="2000" b="1" dirty="0"/>
              <a:t>4. </a:t>
            </a:r>
            <a:r>
              <a:rPr lang="en-US" sz="2000" b="1" dirty="0" err="1"/>
              <a:t>Tsania</a:t>
            </a:r>
            <a:r>
              <a:rPr lang="en-US" sz="2000" b="1" dirty="0"/>
              <a:t> Sana Az Zahra 	(I0320105) </a:t>
            </a:r>
          </a:p>
          <a:p>
            <a:pPr marL="0" indent="0">
              <a:buNone/>
            </a:pPr>
            <a:r>
              <a:rPr lang="en-US" sz="2000" b="1" dirty="0"/>
              <a:t>5. Ahmad </a:t>
            </a:r>
            <a:r>
              <a:rPr lang="en-US" sz="2000" b="1" dirty="0" err="1"/>
              <a:t>Rifqi</a:t>
            </a:r>
            <a:r>
              <a:rPr lang="en-US" sz="2000" b="1" dirty="0"/>
              <a:t> </a:t>
            </a:r>
            <a:r>
              <a:rPr lang="en-US" sz="2000" b="1" dirty="0" err="1"/>
              <a:t>Waskita</a:t>
            </a:r>
            <a:r>
              <a:rPr lang="en-US" sz="2000" b="1" dirty="0"/>
              <a:t> 	(I0320118) </a:t>
            </a:r>
            <a:endParaRPr sz="1400" b="1" dirty="0"/>
          </a:p>
          <a:p>
            <a:pPr marL="0" indent="0">
              <a:buNone/>
            </a:pPr>
            <a:endParaRPr sz="1000" dirty="0"/>
          </a:p>
        </p:txBody>
      </p:sp>
      <p:sp>
        <p:nvSpPr>
          <p:cNvPr id="8" name="Google Shape;347;p29">
            <a:extLst>
              <a:ext uri="{FF2B5EF4-FFF2-40B4-BE49-F238E27FC236}">
                <a16:creationId xmlns:a16="http://schemas.microsoft.com/office/drawing/2014/main" id="{217624AA-088D-418C-A151-CFCE97BC137A}"/>
              </a:ext>
            </a:extLst>
          </p:cNvPr>
          <p:cNvSpPr txBox="1">
            <a:spLocks/>
          </p:cNvSpPr>
          <p:nvPr/>
        </p:nvSpPr>
        <p:spPr>
          <a:xfrm>
            <a:off x="592409" y="3685300"/>
            <a:ext cx="6161677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ASISTEN PENGAMPU : ANDHIKA PUTRA PRATAMA</a:t>
            </a:r>
          </a:p>
        </p:txBody>
      </p:sp>
      <p:sp>
        <p:nvSpPr>
          <p:cNvPr id="9" name="Google Shape;335;p27">
            <a:extLst>
              <a:ext uri="{FF2B5EF4-FFF2-40B4-BE49-F238E27FC236}">
                <a16:creationId xmlns:a16="http://schemas.microsoft.com/office/drawing/2014/main" id="{A85E846E-40D4-4119-805B-30B221ED0D83}"/>
              </a:ext>
            </a:extLst>
          </p:cNvPr>
          <p:cNvSpPr txBox="1">
            <a:spLocks/>
          </p:cNvSpPr>
          <p:nvPr/>
        </p:nvSpPr>
        <p:spPr>
          <a:xfrm>
            <a:off x="3800838" y="1012200"/>
            <a:ext cx="2573893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dk2"/>
                </a:solidFill>
              </a:rPr>
              <a:t>Kelompok</a:t>
            </a:r>
            <a:r>
              <a:rPr lang="en-US" sz="1800" dirty="0">
                <a:solidFill>
                  <a:schemeClr val="dk2"/>
                </a:solidFill>
              </a:rPr>
              <a:t> 19</a:t>
            </a:r>
          </a:p>
        </p:txBody>
      </p:sp>
      <p:pic>
        <p:nvPicPr>
          <p:cNvPr id="10" name="Google Shape;960;p57">
            <a:extLst>
              <a:ext uri="{FF2B5EF4-FFF2-40B4-BE49-F238E27FC236}">
                <a16:creationId xmlns:a16="http://schemas.microsoft.com/office/drawing/2014/main" id="{80A78545-1797-4228-A2A5-832B44436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0107" y="1699358"/>
            <a:ext cx="2573893" cy="235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1AC2B8E-5477-4C66-9687-4DC266C327E7}"/>
              </a:ext>
            </a:extLst>
          </p:cNvPr>
          <p:cNvSpPr/>
          <p:nvPr/>
        </p:nvSpPr>
        <p:spPr>
          <a:xfrm>
            <a:off x="0" y="18381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Google Shape;347;p29">
            <a:extLst>
              <a:ext uri="{FF2B5EF4-FFF2-40B4-BE49-F238E27FC236}">
                <a16:creationId xmlns:a16="http://schemas.microsoft.com/office/drawing/2014/main" id="{2C5B43C4-0F24-482F-AD19-E28F02C76184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6" name="Google Shape;350;p29">
            <a:extLst>
              <a:ext uri="{FF2B5EF4-FFF2-40B4-BE49-F238E27FC236}">
                <a16:creationId xmlns:a16="http://schemas.microsoft.com/office/drawing/2014/main" id="{75379FC7-D3FE-4AB1-8A6D-429507D9F614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 flipH="1">
            <a:off x="3721742" y="174714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02</a:t>
            </a:r>
            <a:endParaRPr sz="3500" b="1" dirty="0"/>
          </a:p>
        </p:txBody>
      </p:sp>
      <p:sp>
        <p:nvSpPr>
          <p:cNvPr id="17" name="Google Shape;351;p29">
            <a:extLst>
              <a:ext uri="{FF2B5EF4-FFF2-40B4-BE49-F238E27FC236}">
                <a16:creationId xmlns:a16="http://schemas.microsoft.com/office/drawing/2014/main" id="{F73F2607-E689-4A3C-8A8D-5BA029FEF05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 flipH="1">
            <a:off x="4383218" y="2064150"/>
            <a:ext cx="2499268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D</a:t>
            </a: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iagram Alir </a:t>
            </a:r>
            <a:r>
              <a:rPr lang="en" dirty="0"/>
              <a:t>&amp; Penjelasan</a:t>
            </a:r>
            <a:endParaRPr lang="en"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8" name="Google Shape;352;p29">
            <a:extLst>
              <a:ext uri="{FF2B5EF4-FFF2-40B4-BE49-F238E27FC236}">
                <a16:creationId xmlns:a16="http://schemas.microsoft.com/office/drawing/2014/main" id="{4A8558FD-0C6D-4FFF-AA23-4C696C83C5F2}"/>
              </a:ext>
            </a:extLst>
          </p:cNvPr>
          <p:cNvSpPr txBox="1">
            <a:spLocks/>
          </p:cNvSpPr>
          <p:nvPr/>
        </p:nvSpPr>
        <p:spPr>
          <a:xfrm flipH="1">
            <a:off x="2528654" y="174714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19" name="Google Shape;353;p29">
            <a:extLst>
              <a:ext uri="{FF2B5EF4-FFF2-40B4-BE49-F238E27FC236}">
                <a16:creationId xmlns:a16="http://schemas.microsoft.com/office/drawing/2014/main" id="{422CAEBD-3BD5-45DC-9998-92D8AFFA54A0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 flipH="1">
            <a:off x="2383540" y="2070373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Basis</a:t>
            </a:r>
            <a:endParaRPr dirty="0"/>
          </a:p>
        </p:txBody>
      </p:sp>
      <p:sp>
        <p:nvSpPr>
          <p:cNvPr id="20" name="Google Shape;354;p29">
            <a:extLst>
              <a:ext uri="{FF2B5EF4-FFF2-40B4-BE49-F238E27FC236}">
                <a16:creationId xmlns:a16="http://schemas.microsoft.com/office/drawing/2014/main" id="{682A50E7-018E-4703-A7D5-1951721FA05B}"/>
              </a:ext>
            </a:extLst>
          </p:cNvPr>
          <p:cNvSpPr txBox="1">
            <a:spLocks/>
          </p:cNvSpPr>
          <p:nvPr/>
        </p:nvSpPr>
        <p:spPr>
          <a:xfrm flipH="1">
            <a:off x="3708354" y="3474760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1" name="Google Shape;355;p29">
            <a:extLst>
              <a:ext uri="{FF2B5EF4-FFF2-40B4-BE49-F238E27FC236}">
                <a16:creationId xmlns:a16="http://schemas.microsoft.com/office/drawing/2014/main" id="{E499C540-FAB9-4A1B-A7FA-4CBFD89AD6D9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 flipH="1">
            <a:off x="4572000" y="3788096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Fitur &amp; </a:t>
            </a:r>
            <a:r>
              <a:rPr lang="en-US" dirty="0" err="1"/>
              <a:t>Keunggulan</a:t>
            </a:r>
            <a:endParaRPr dirty="0"/>
          </a:p>
        </p:txBody>
      </p:sp>
      <p:sp>
        <p:nvSpPr>
          <p:cNvPr id="22" name="Google Shape;354;p29">
            <a:extLst>
              <a:ext uri="{FF2B5EF4-FFF2-40B4-BE49-F238E27FC236}">
                <a16:creationId xmlns:a16="http://schemas.microsoft.com/office/drawing/2014/main" id="{73713DF2-69A2-46D5-A983-142F43B74CCB}"/>
              </a:ext>
            </a:extLst>
          </p:cNvPr>
          <p:cNvSpPr txBox="1">
            <a:spLocks/>
          </p:cNvSpPr>
          <p:nvPr/>
        </p:nvSpPr>
        <p:spPr>
          <a:xfrm flipH="1">
            <a:off x="1107848" y="354719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3" name="Google Shape;353;p29">
            <a:extLst>
              <a:ext uri="{FF2B5EF4-FFF2-40B4-BE49-F238E27FC236}">
                <a16:creationId xmlns:a16="http://schemas.microsoft.com/office/drawing/2014/main" id="{88F6B570-78DB-4DBB-918D-11F4D668076F}"/>
              </a:ext>
            </a:extLst>
          </p:cNvPr>
          <p:cNvSpPr txBox="1">
            <a:spLocks/>
          </p:cNvSpPr>
          <p:nvPr/>
        </p:nvSpPr>
        <p:spPr>
          <a:xfrm flipH="1">
            <a:off x="2287235" y="3843818"/>
            <a:ext cx="4072777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 err="1"/>
              <a:t>Potensi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4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0821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80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154035" y="2169727"/>
            <a:ext cx="4835930" cy="1338799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/>
              <a:t>Alasan</a:t>
            </a:r>
            <a:r>
              <a:rPr lang="en-US" sz="1200" dirty="0"/>
              <a:t> kami </a:t>
            </a:r>
            <a:r>
              <a:rPr lang="en-US" sz="1200" dirty="0" err="1"/>
              <a:t>memilih</a:t>
            </a:r>
            <a:r>
              <a:rPr lang="en-US" sz="1200" dirty="0"/>
              <a:t> basis </a:t>
            </a:r>
            <a:r>
              <a:rPr lang="en-US" sz="1200" i="1" dirty="0"/>
              <a:t>console </a:t>
            </a:r>
            <a:r>
              <a:rPr lang="en-US" sz="1200" dirty="0" err="1"/>
              <a:t>adalah</a:t>
            </a:r>
            <a:r>
              <a:rPr lang="en-US" sz="12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1. </a:t>
            </a:r>
            <a:r>
              <a:rPr lang="en-US" sz="1200" dirty="0" err="1"/>
              <a:t>Penggunaan</a:t>
            </a:r>
            <a:r>
              <a:rPr lang="en-US" sz="1200" dirty="0"/>
              <a:t> basis console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mudah</a:t>
            </a:r>
            <a:r>
              <a:rPr lang="en-US" sz="1200" dirty="0"/>
              <a:t> </a:t>
            </a:r>
            <a:r>
              <a:rPr lang="en-US" sz="1200" dirty="0" err="1"/>
              <a:t>dipahami</a:t>
            </a:r>
            <a:r>
              <a:rPr lang="en-US" sz="1200" dirty="0"/>
              <a:t>  </a:t>
            </a:r>
            <a:r>
              <a:rPr lang="en-US" sz="1200" dirty="0" err="1"/>
              <a:t>daripada</a:t>
            </a:r>
            <a:r>
              <a:rPr lang="en-US" sz="1200" dirty="0"/>
              <a:t> basis-basis yang lain.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2. Basis console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kami </a:t>
            </a:r>
            <a:r>
              <a:rPr lang="en-US" sz="1200" dirty="0" err="1"/>
              <a:t>pelajari</a:t>
            </a:r>
            <a:r>
              <a:rPr lang="en-US" sz="1200" dirty="0"/>
              <a:t> </a:t>
            </a:r>
            <a:r>
              <a:rPr lang="en-US" sz="1200" dirty="0" err="1"/>
              <a:t>daripada</a:t>
            </a:r>
            <a:r>
              <a:rPr lang="en-US" sz="1200" dirty="0"/>
              <a:t> basis </a:t>
            </a:r>
            <a:r>
              <a:rPr lang="en-US" sz="1200" dirty="0" err="1"/>
              <a:t>lainnya</a:t>
            </a:r>
            <a:r>
              <a:rPr lang="en-US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3A1075-9CF7-4DD1-939D-8B5AE26D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65" y="584351"/>
            <a:ext cx="4100400" cy="4029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BASIS </a:t>
            </a:r>
            <a:r>
              <a:rPr lang="en-US" b="1" i="1" dirty="0">
                <a:solidFill>
                  <a:schemeClr val="bg1"/>
                </a:solidFill>
              </a:rPr>
              <a:t>CONSOLE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3081104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1280" y="1831651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Alir</a:t>
            </a:r>
            <a:endParaRPr dirty="0"/>
          </a:p>
        </p:txBody>
      </p:sp>
      <p:sp>
        <p:nvSpPr>
          <p:cNvPr id="16" name="Google Shape;686;p45">
            <a:extLst>
              <a:ext uri="{FF2B5EF4-FFF2-40B4-BE49-F238E27FC236}">
                <a16:creationId xmlns:a16="http://schemas.microsoft.com/office/drawing/2014/main" id="{0D5AC8D0-AFC0-4643-B986-B47C6A8BD809}"/>
              </a:ext>
            </a:extLst>
          </p:cNvPr>
          <p:cNvSpPr txBox="1">
            <a:spLocks/>
          </p:cNvSpPr>
          <p:nvPr/>
        </p:nvSpPr>
        <p:spPr>
          <a:xfrm>
            <a:off x="636003" y="109657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0" dirty="0">
                <a:solidFill>
                  <a:schemeClr val="accent5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75478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0	         25		      50		   75	            100</a:t>
            </a:r>
            <a:endParaRPr sz="80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3025255-B235-4F0F-AE14-F76F1994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E2C66-96CC-49DF-B3EF-268BCE08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122025"/>
            <a:ext cx="9143998" cy="2899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0	         25		      50		   75	            100</a:t>
            </a:r>
            <a:endParaRPr sz="80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3025255-B235-4F0F-AE14-F76F1994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E2C66-96CC-49DF-B3EF-268BCE08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0"/>
            <a:ext cx="26141579" cy="82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5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0	         25		      50		   75	            100</a:t>
            </a:r>
            <a:endParaRPr sz="80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3025255-B235-4F0F-AE14-F76F1994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E2C66-96CC-49DF-B3EF-268BCE08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9221491" y="0"/>
            <a:ext cx="26141579" cy="82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19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419</Words>
  <Application>Microsoft Office PowerPoint</Application>
  <PresentationFormat>On-screen Show (16:9)</PresentationFormat>
  <Paragraphs>70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Overpass Mono</vt:lpstr>
      <vt:lpstr>Anaheim</vt:lpstr>
      <vt:lpstr>Arial</vt:lpstr>
      <vt:lpstr>Roboto Condensed Light</vt:lpstr>
      <vt:lpstr>Roboto</vt:lpstr>
      <vt:lpstr>Programming Lesson by Slidesgo</vt:lpstr>
      <vt:lpstr>PROGRAM  FRESH MART </vt:lpstr>
      <vt:lpstr>DISUSUN OLEH :</vt:lpstr>
      <vt:lpstr>TABLE OF CONTENTS</vt:lpstr>
      <vt:lpstr>BASIS</vt:lpstr>
      <vt:lpstr>BASIS CONSOLE</vt:lpstr>
      <vt:lpstr>Penjelasan</vt:lpstr>
      <vt:lpstr>DIAGRAM ALIR </vt:lpstr>
      <vt:lpstr>DIAGRAM ALIR </vt:lpstr>
      <vt:lpstr>DIAGRAM ALIR </vt:lpstr>
      <vt:lpstr>DIAGRAM ALIR </vt:lpstr>
      <vt:lpstr>DIAGRAM ALIR </vt:lpstr>
      <vt:lpstr>Keunggulan</vt:lpstr>
      <vt:lpstr>Fitur</vt:lpstr>
      <vt:lpstr>KEUNGGULAN PROGRAM</vt:lpstr>
      <vt:lpstr>PowerPoint Presentation</vt:lpstr>
      <vt:lpstr>POTENSI DI MASA DEPAN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 FRESH MART</dc:title>
  <dc:creator>rahma afifi</dc:creator>
  <cp:lastModifiedBy>Tsania Sana</cp:lastModifiedBy>
  <cp:revision>19</cp:revision>
  <dcterms:modified xsi:type="dcterms:W3CDTF">2021-06-18T04:40:47Z</dcterms:modified>
</cp:coreProperties>
</file>