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4"/>
  </p:sldMasterIdLst>
  <p:sldIdLst>
    <p:sldId id="256" r:id="rId5"/>
    <p:sldId id="260" r:id="rId6"/>
    <p:sldId id="261" r:id="rId7"/>
    <p:sldId id="262" r:id="rId8"/>
    <p:sldId id="266" r:id="rId9"/>
    <p:sldId id="268" r:id="rId10"/>
    <p:sldId id="276" r:id="rId11"/>
    <p:sldId id="269" r:id="rId12"/>
    <p:sldId id="271" r:id="rId13"/>
    <p:sldId id="272" r:id="rId14"/>
    <p:sldId id="273" r:id="rId15"/>
    <p:sldId id="270" r:id="rId16"/>
    <p:sldId id="275" r:id="rId17"/>
    <p:sldId id="263" r:id="rId18"/>
    <p:sldId id="277" r:id="rId19"/>
    <p:sldId id="264" r:id="rId20"/>
    <p:sldId id="265" r:id="rId21"/>
    <p:sldId id="274" r:id="rId2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51CBE9-6F9C-4852-8029-09BF04DBBCBE}" v="2" dt="2020-11-08T16:49:17.933"/>
    <p1510:client id="{5B28A6FB-2864-4033-B97C-F30C8B7A2317}" v="66" dt="2020-11-08T17:32:06.531"/>
    <p1510:client id="{7D1241BA-0C4B-4572-999F-ECEF044D279A}" v="1" dt="2020-11-08T21:09:36.958"/>
    <p1510:client id="{A5A56418-C13E-4970-9838-53BF75A5972F}" v="12" dt="2020-11-08T17:37:39.744"/>
    <p1510:client id="{C8D83402-E25E-4EA5-ABA5-419317D45A00}" v="396" dt="2020-11-08T19:24:38.018"/>
    <p1510:client id="{D47922AA-92F7-4CB3-BFED-F3D73A5D5EA9}" v="3039" dt="2020-11-08T16:46:53.537"/>
    <p1510:client id="{FF0E08C4-2847-419C-B5D0-C5B4C0A0854B}" v="749" dt="2020-11-08T18:14:12.4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32" d="100"/>
          <a:sy n="32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43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3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98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54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95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72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7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4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98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3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22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80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6D4D70-647A-4F60-BE8D-23962A4363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Logos </a:t>
            </a:r>
            <a:r>
              <a:rPr lang="cs-CZ">
                <a:cs typeface="Calibri Light"/>
              </a:rPr>
              <a:t>polytechnikos - Softwaři</a:t>
            </a:r>
            <a:endParaRPr lang="cs-CZ" dirty="0">
              <a:cs typeface="Calibri Light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59AFEB0-EDE8-46E3-8C8B-98CFAAAC1D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cs typeface="Calibri"/>
              </a:rPr>
              <a:t>David </a:t>
            </a:r>
            <a:r>
              <a:rPr lang="cs-CZ" err="1">
                <a:cs typeface="Calibri"/>
              </a:rPr>
              <a:t>Sapák</a:t>
            </a:r>
            <a:r>
              <a:rPr lang="cs-CZ" dirty="0">
                <a:cs typeface="Calibri"/>
              </a:rPr>
              <a:t>, Šimon </a:t>
            </a:r>
            <a:r>
              <a:rPr lang="cs-CZ">
                <a:cs typeface="Calibri"/>
              </a:rPr>
              <a:t>Prokopec, Robert</a:t>
            </a:r>
            <a:r>
              <a:rPr lang="cs-CZ" dirty="0">
                <a:cs typeface="Calibri"/>
              </a:rPr>
              <a:t> Havránek, </a:t>
            </a:r>
            <a:endParaRPr lang="cs-CZ" dirty="0">
              <a:cs typeface="Calibri Light" panose="020F0302020204030204"/>
            </a:endParaRPr>
          </a:p>
          <a:p>
            <a:r>
              <a:rPr lang="cs-CZ">
                <a:cs typeface="Calibri"/>
              </a:rPr>
              <a:t>Jan Kloboučník, Lucie Nováková, Jakub ŘÍZEK</a:t>
            </a:r>
            <a:endParaRPr lang="cs-CZ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79397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7BC1-8BDA-4D8D-A3E6-0418F868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HelpDesk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91E1D-1D11-4566-9C3D-524D9475C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cs-CZ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33A986-FB17-4320-B863-E7E4D0FFE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110" y="4220847"/>
            <a:ext cx="8258810" cy="205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3A71B82D-115A-4DD5-8FF0-685747212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1818307"/>
            <a:ext cx="4297680" cy="228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30468F6-AB43-4283-9485-8E3FAE314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1764787"/>
            <a:ext cx="4717415" cy="234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750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7BC1-8BDA-4D8D-A3E6-0418F868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Hodnotící formulář recenzenta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91E1D-1D11-4566-9C3D-524D9475C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315419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cs-CZ" dirty="0">
                <a:cs typeface="Calibri"/>
              </a:rPr>
              <a:t>Podoba formuláře</a:t>
            </a:r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C7C95381-05F9-4210-85B0-529FC0F3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6" y="2228067"/>
            <a:ext cx="3706483" cy="3710205"/>
          </a:xfrm>
          <a:prstGeom prst="rect">
            <a:avLst/>
          </a:prstGeom>
        </p:spPr>
      </p:pic>
      <p:pic>
        <p:nvPicPr>
          <p:cNvPr id="5" name="Obrázek 5" descr="Obsah obrázku text&#10;&#10;Popis se vygeneroval automaticky.">
            <a:extLst>
              <a:ext uri="{FF2B5EF4-FFF2-40B4-BE49-F238E27FC236}">
                <a16:creationId xmlns:a16="http://schemas.microsoft.com/office/drawing/2014/main" id="{8B70A369-3E3D-477D-9929-A6BC737CC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796" y="2700267"/>
            <a:ext cx="7042030" cy="81048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CD4B96-72D1-461A-9402-DFD3B322CF5F}"/>
              </a:ext>
            </a:extLst>
          </p:cNvPr>
          <p:cNvSpPr txBox="1">
            <a:spLocks/>
          </p:cNvSpPr>
          <p:nvPr/>
        </p:nvSpPr>
        <p:spPr>
          <a:xfrm>
            <a:off x="5836057" y="1940625"/>
            <a:ext cx="3214778" cy="960983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cs typeface="Calibri"/>
              </a:rPr>
              <a:t>SQL kód co přidává data do databáze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D0EDD2-7F85-49D5-AA45-CD899054CE05}"/>
              </a:ext>
            </a:extLst>
          </p:cNvPr>
          <p:cNvSpPr txBox="1">
            <a:spLocks/>
          </p:cNvSpPr>
          <p:nvPr/>
        </p:nvSpPr>
        <p:spPr>
          <a:xfrm>
            <a:off x="5649151" y="3550889"/>
            <a:ext cx="3214778" cy="960983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cs typeface="Calibri"/>
              </a:rPr>
              <a:t>Uložená nová data v </a:t>
            </a:r>
            <a:r>
              <a:rPr lang="cs-CZ" dirty="0" err="1">
                <a:cs typeface="Calibri"/>
              </a:rPr>
              <a:t>db</a:t>
            </a:r>
          </a:p>
          <a:p>
            <a:pPr marL="0" indent="0">
              <a:buNone/>
            </a:pPr>
            <a:endParaRPr lang="cs-CZ" dirty="0">
              <a:cs typeface="Calibri"/>
            </a:endParaRPr>
          </a:p>
        </p:txBody>
      </p:sp>
      <p:pic>
        <p:nvPicPr>
          <p:cNvPr id="10" name="Obrázek 10" descr="Obsah obrázku text&#10;&#10;Popis se vygeneroval automaticky.">
            <a:extLst>
              <a:ext uri="{FF2B5EF4-FFF2-40B4-BE49-F238E27FC236}">
                <a16:creationId xmlns:a16="http://schemas.microsoft.com/office/drawing/2014/main" id="{0CB458A4-3E3E-4D2B-A6E7-EC0157D80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796" y="3854847"/>
            <a:ext cx="6740105" cy="45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6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7BC1-8BDA-4D8D-A3E6-0418F868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Správa článků</a:t>
            </a:r>
            <a:endParaRPr lang="cs-CZ" dirty="0"/>
          </a:p>
        </p:txBody>
      </p:sp>
      <p:pic>
        <p:nvPicPr>
          <p:cNvPr id="4" name="Obrázek 4" descr="Obsah obrázku stůl&#10;&#10;Popis se vygeneroval automaticky.">
            <a:extLst>
              <a:ext uri="{FF2B5EF4-FFF2-40B4-BE49-F238E27FC236}">
                <a16:creationId xmlns:a16="http://schemas.microsoft.com/office/drawing/2014/main" id="{7E33C24D-ABFB-4E42-B577-DA60240EA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72" y="2049921"/>
            <a:ext cx="10607614" cy="340909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BFF269-D7A0-4BD7-BFDA-F074264DC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7111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7BC1-8BDA-4D8D-A3E6-0418F868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Správa článků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CD02CDA-9B80-4DB2-95FA-8E9DE01C9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3" y="1980757"/>
            <a:ext cx="10644554" cy="375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94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D07B-042B-47B4-90CB-0D94C8CB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Další kroky vývoje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0F8D5-BE6B-477E-821E-2BD5E01B6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0149"/>
            <a:ext cx="10058400" cy="4023360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cs-CZ" sz="2400" dirty="0">
                <a:cs typeface="Calibri"/>
              </a:rPr>
              <a:t>Tvorba systému kontextových nápověd</a:t>
            </a:r>
            <a:endParaRPr lang="cs-CZ">
              <a:cs typeface="Calibri" panose="020F0502020204030204"/>
            </a:endParaRPr>
          </a:p>
          <a:p>
            <a:r>
              <a:rPr lang="cs-CZ" sz="2400" dirty="0">
                <a:cs typeface="Calibri"/>
              </a:rPr>
              <a:t>Úprava vlastního profilu</a:t>
            </a:r>
          </a:p>
          <a:p>
            <a:r>
              <a:rPr lang="cs-CZ" sz="2400" dirty="0">
                <a:cs typeface="Calibri"/>
              </a:rPr>
              <a:t>Funkcionality pro redaktory:</a:t>
            </a:r>
          </a:p>
          <a:p>
            <a:pPr marL="383540" lvl="1"/>
            <a:r>
              <a:rPr lang="cs-CZ" sz="2000" dirty="0">
                <a:cs typeface="Calibri"/>
              </a:rPr>
              <a:t>Verifikace drobných změn bez recenzentů</a:t>
            </a:r>
          </a:p>
          <a:p>
            <a:pPr marL="383540" lvl="1"/>
            <a:r>
              <a:rPr lang="cs-CZ" sz="2000" dirty="0">
                <a:ea typeface="+mn-lt"/>
                <a:cs typeface="+mn-lt"/>
              </a:rPr>
              <a:t>Předání posudků autorovi</a:t>
            </a:r>
          </a:p>
          <a:p>
            <a:pPr marL="383540" lvl="1"/>
            <a:r>
              <a:rPr lang="cs-CZ" sz="2000" dirty="0">
                <a:cs typeface="Calibri"/>
              </a:rPr>
              <a:t>Přiřazení recenzentů k článkům</a:t>
            </a:r>
          </a:p>
          <a:p>
            <a:r>
              <a:rPr lang="cs-CZ" sz="2400" dirty="0">
                <a:cs typeface="Calibri"/>
              </a:rPr>
              <a:t>Funkcionality pro autory:</a:t>
            </a:r>
          </a:p>
          <a:p>
            <a:pPr marL="383540" lvl="1"/>
            <a:r>
              <a:rPr lang="cs-CZ" sz="2000" dirty="0">
                <a:cs typeface="Calibri"/>
              </a:rPr>
              <a:t>Zobrazení posudků recenzentů</a:t>
            </a:r>
          </a:p>
          <a:p>
            <a:pPr marL="383540" lvl="1"/>
            <a:r>
              <a:rPr lang="cs-CZ" sz="2000" dirty="0">
                <a:cs typeface="Calibri"/>
              </a:rPr>
              <a:t>Reakce na posudky recenzentů (nová verze, odvolání, …)</a:t>
            </a:r>
          </a:p>
          <a:p>
            <a:pPr>
              <a:buFont typeface="Calibri"/>
              <a:buChar char=" "/>
            </a:pPr>
            <a:endParaRPr lang="cs-CZ" dirty="0">
              <a:cs typeface="Calibri"/>
            </a:endParaRPr>
          </a:p>
          <a:p>
            <a:endParaRPr lang="cs-CZ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7900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D07B-042B-47B4-90CB-0D94C8CB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Další kroky vývoje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0F8D5-BE6B-477E-821E-2BD5E01B6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0149"/>
            <a:ext cx="10058400" cy="4023360"/>
          </a:xfrm>
        </p:spPr>
        <p:txBody>
          <a:bodyPr vert="horz" lIns="0" tIns="45720" rIns="0" bIns="45720" rtlCol="0" anchor="t">
            <a:noAutofit/>
          </a:bodyPr>
          <a:lstStyle/>
          <a:p>
            <a:endParaRPr lang="cs-CZ" sz="2400" dirty="0">
              <a:cs typeface="Calibri"/>
            </a:endParaRPr>
          </a:p>
          <a:p>
            <a:r>
              <a:rPr lang="cs-CZ" sz="2400" dirty="0">
                <a:ea typeface="+mn-lt"/>
                <a:cs typeface="+mn-lt"/>
              </a:rPr>
              <a:t>Funkcionality</a:t>
            </a:r>
            <a:r>
              <a:rPr lang="cs-CZ" sz="2400" dirty="0">
                <a:cs typeface="Calibri"/>
              </a:rPr>
              <a:t> pro recenzenty:</a:t>
            </a:r>
          </a:p>
          <a:p>
            <a:pPr marL="383540" lvl="1"/>
            <a:r>
              <a:rPr lang="cs-CZ" sz="2000" dirty="0">
                <a:cs typeface="Calibri"/>
              </a:rPr>
              <a:t>Limitování recenzentů k podávání recenzí jen na články které jsou v jejich oboru</a:t>
            </a:r>
          </a:p>
          <a:p>
            <a:pPr marL="383540" lvl="1"/>
            <a:r>
              <a:rPr lang="cs-CZ" sz="2000" dirty="0">
                <a:cs typeface="Calibri"/>
              </a:rPr>
              <a:t>Limitace max 2 recenzí na jeden článek a z toho max 1 recenze od jednoho recenzenta</a:t>
            </a:r>
          </a:p>
          <a:p>
            <a:pPr marL="383540" lvl="1"/>
            <a:r>
              <a:rPr lang="cs-CZ" sz="2000" dirty="0">
                <a:cs typeface="Calibri"/>
              </a:rPr>
              <a:t>Vypsání chybové hlášky pokud se narazí na výše zmíněné limity</a:t>
            </a:r>
          </a:p>
          <a:p>
            <a:pPr marL="383540" lvl="1"/>
            <a:r>
              <a:rPr lang="cs-CZ" sz="2000" dirty="0">
                <a:cs typeface="Calibri"/>
              </a:rPr>
              <a:t>Dodání vyhledávání článků také podle jména</a:t>
            </a:r>
          </a:p>
          <a:p>
            <a:endParaRPr lang="cs-CZ" sz="2400" dirty="0">
              <a:cs typeface="Calibri"/>
            </a:endParaRPr>
          </a:p>
          <a:p>
            <a:pPr>
              <a:buFont typeface="Calibri"/>
              <a:buChar char=" "/>
            </a:pPr>
            <a:endParaRPr lang="cs-CZ" dirty="0">
              <a:cs typeface="Calibri"/>
            </a:endParaRPr>
          </a:p>
          <a:p>
            <a:endParaRPr lang="cs-CZ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5752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ACD3B-8E0F-4AA1-84FC-F5EB24C1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01" y="286603"/>
            <a:ext cx="10906664" cy="1422003"/>
          </a:xfrm>
        </p:spPr>
        <p:txBody>
          <a:bodyPr/>
          <a:lstStyle/>
          <a:p>
            <a:r>
              <a:rPr lang="cs-CZ" dirty="0">
                <a:cs typeface="Calibri Light"/>
              </a:rPr>
              <a:t>Zhodnocení týmových nástrojů a spolupráce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FBE09-21B6-4DDE-8E33-FB889F408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091" y="2104527"/>
            <a:ext cx="10964173" cy="4023360"/>
          </a:xfrm>
        </p:spPr>
        <p:txBody>
          <a:bodyPr vert="horz" lIns="0" tIns="45720" rIns="0" bIns="45720" rtlCol="0" anchor="t">
            <a:noAutofit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cs-CZ" sz="2800">
                <a:cs typeface="Calibri"/>
              </a:rPr>
              <a:t>Občasná krkolomná komunikace díky nevyužití MSTeams pro předávání všech informací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cs-CZ" sz="2800">
                <a:cs typeface="Calibri"/>
              </a:rPr>
              <a:t>Drobné problémy s pushováním a mergováním na GitHub díky dočasným datům z VisualStudia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cs-CZ" sz="2800">
                <a:cs typeface="Calibri"/>
              </a:rPr>
              <a:t>Drobné nedostatky ve vedení ScrumDesku a průběžném odvádění práce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cs-CZ" sz="2800">
                <a:cs typeface="Calibri"/>
              </a:rPr>
              <a:t>Organizace práce je trochu složitější díky výrazně rozdílným přístupům vedení práce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cs-CZ" sz="2800">
                <a:cs typeface="Calibri"/>
              </a:rPr>
              <a:t>Rozdělení do interních "skupin" uvnitř týmu</a:t>
            </a:r>
          </a:p>
          <a:p>
            <a:endParaRPr lang="cs-CZ" sz="1800" dirty="0">
              <a:cs typeface="Calibri"/>
            </a:endParaRPr>
          </a:p>
          <a:p>
            <a:endParaRPr lang="cs-CZ" sz="1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2026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3872-A130-427F-BC82-FA0338CA8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31" y="234411"/>
            <a:ext cx="10058400" cy="1450757"/>
          </a:xfrm>
        </p:spPr>
        <p:txBody>
          <a:bodyPr/>
          <a:lstStyle/>
          <a:p>
            <a:r>
              <a:rPr lang="cs-CZ">
                <a:cs typeface="Calibri Light"/>
              </a:rPr>
              <a:t>Co funguje a co je potřeba zlepšit ?</a:t>
            </a:r>
            <a:endParaRPr lang="cs-CZ"/>
          </a:p>
        </p:txBody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ACDA098B-47EF-4F44-8CB8-B54324AFC8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2315579"/>
              </p:ext>
            </p:extLst>
          </p:nvPr>
        </p:nvGraphicFramePr>
        <p:xfrm>
          <a:off x="416943" y="2573547"/>
          <a:ext cx="11800866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660">
                  <a:extLst>
                    <a:ext uri="{9D8B030D-6E8A-4147-A177-3AD203B41FA5}">
                      <a16:colId xmlns:a16="http://schemas.microsoft.com/office/drawing/2014/main" val="119653977"/>
                    </a:ext>
                  </a:extLst>
                </a:gridCol>
                <a:gridCol w="5489206">
                  <a:extLst>
                    <a:ext uri="{9D8B030D-6E8A-4147-A177-3AD203B41FA5}">
                      <a16:colId xmlns:a16="http://schemas.microsoft.com/office/drawing/2014/main" val="2262106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31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415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058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2400"/>
                        <a:t>Rozdělení práce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400"/>
                        <a:t>Průběžná práce všech členů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901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2400"/>
                        <a:t>Pravidelné schůzky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400"/>
                        <a:t>Správa ScrumDesku - odvádění, vedení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98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2400"/>
                        <a:t>Organizace pomocí kalendáře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400"/>
                        <a:t>Databáze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62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2400"/>
                        <a:t>Individuální iniciativa při vzniku problémů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400"/>
                        <a:t>Dodržování interních deadline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212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840995"/>
                  </a:ext>
                </a:extLst>
              </a:tr>
            </a:tbl>
          </a:graphicData>
        </a:graphic>
      </p:graphicFrame>
      <p:pic>
        <p:nvPicPr>
          <p:cNvPr id="5" name="Grafický objekt 5" descr="Odznak, sledovat">
            <a:extLst>
              <a:ext uri="{FF2B5EF4-FFF2-40B4-BE49-F238E27FC236}">
                <a16:creationId xmlns:a16="http://schemas.microsoft.com/office/drawing/2014/main" id="{9BA270FC-9E2F-4461-ADA6-CA1E9B60E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9739" y="2436884"/>
            <a:ext cx="914400" cy="914400"/>
          </a:xfrm>
          <a:prstGeom prst="rect">
            <a:avLst/>
          </a:prstGeom>
        </p:spPr>
      </p:pic>
      <p:pic>
        <p:nvPicPr>
          <p:cNvPr id="6" name="Grafický objekt 6" descr="Odznak, přestat sledovat">
            <a:extLst>
              <a:ext uri="{FF2B5EF4-FFF2-40B4-BE49-F238E27FC236}">
                <a16:creationId xmlns:a16="http://schemas.microsoft.com/office/drawing/2014/main" id="{7B16A1A1-8DC0-4754-B8A3-A4A448899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1285" y="24368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07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887EC64-DACC-4108-9FAB-6E288FBC2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05C4A0-68A2-4496-87A5-5478E327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E041E6-AC36-4409-B797-2FE54253E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7525E-7B65-469F-A366-3B3954804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432211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Děkujeme</a:t>
            </a:r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 za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pozornost</a:t>
            </a:r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 !</a:t>
            </a:r>
            <a:endParaRPr lang="en-US" sz="8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078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7837-63B6-451F-9CA9-E7564025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Členové týmu </a:t>
            </a:r>
            <a:r>
              <a:rPr lang="cs-CZ" dirty="0" err="1">
                <a:cs typeface="Calibri Light"/>
              </a:rPr>
              <a:t>Softwaři</a:t>
            </a:r>
            <a:endParaRPr lang="cs-CZ" dirty="0" err="1"/>
          </a:p>
        </p:txBody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BEB649DD-38B6-4945-8AB4-0B282BFEE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862481"/>
              </p:ext>
            </p:extLst>
          </p:nvPr>
        </p:nvGraphicFramePr>
        <p:xfrm>
          <a:off x="2289577" y="2241059"/>
          <a:ext cx="8168640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959765831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218834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3200" b="0" i="0" u="none" strike="noStrike" noProof="0" dirty="0">
                          <a:latin typeface="Calibri"/>
                        </a:rPr>
                        <a:t>Šimon Prokopec</a:t>
                      </a:r>
                      <a:endParaRPr lang="cs-CZ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3200" b="0" i="0" u="none" strike="noStrike" noProof="0" err="1">
                          <a:latin typeface="Calibri"/>
                        </a:rPr>
                        <a:t>Scrum</a:t>
                      </a:r>
                      <a:r>
                        <a:rPr lang="cs-CZ" sz="3200" b="0" i="0" u="none" strike="noStrike" noProof="0" dirty="0">
                          <a:latin typeface="Calibri"/>
                        </a:rPr>
                        <a:t> Master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95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3200" b="0" i="0" u="none" strike="noStrike" noProof="0" dirty="0">
                          <a:latin typeface="Calibri"/>
                        </a:rPr>
                        <a:t>Jan Kloboučník</a:t>
                      </a:r>
                      <a:endParaRPr lang="cs-CZ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3200" b="0" i="0" u="none" strike="noStrike" noProof="0" dirty="0" err="1">
                          <a:latin typeface="Calibri"/>
                        </a:rPr>
                        <a:t>Product</a:t>
                      </a:r>
                      <a:r>
                        <a:rPr lang="cs-CZ" sz="3200" b="0" i="0" u="none" strike="noStrike" noProof="0" dirty="0">
                          <a:latin typeface="Calibri"/>
                        </a:rPr>
                        <a:t> </a:t>
                      </a:r>
                      <a:r>
                        <a:rPr lang="cs-CZ" sz="3200" b="0" i="0" u="none" strike="noStrike" noProof="0" dirty="0" err="1">
                          <a:latin typeface="Calibri"/>
                        </a:rPr>
                        <a:t>Owner</a:t>
                      </a:r>
                      <a:endParaRPr lang="cs-CZ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64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3200" b="0" i="0" u="none" strike="noStrike" noProof="0" dirty="0">
                          <a:latin typeface="Calibri"/>
                        </a:rPr>
                        <a:t>Robert Havránek</a:t>
                      </a:r>
                      <a:endParaRPr lang="cs-CZ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3200" b="0" i="0" u="none" strike="noStrike" noProof="0" dirty="0">
                          <a:latin typeface="Calibri"/>
                        </a:rPr>
                        <a:t>Team </a:t>
                      </a:r>
                      <a:r>
                        <a:rPr lang="cs-CZ" sz="3200" b="0" i="0" u="none" strike="noStrike" noProof="0" dirty="0" err="1">
                          <a:latin typeface="Calibri"/>
                        </a:rPr>
                        <a:t>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77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3200" b="0" i="0" u="none" strike="noStrike" noProof="0" dirty="0">
                          <a:latin typeface="Calibri"/>
                        </a:rPr>
                        <a:t>David </a:t>
                      </a:r>
                      <a:r>
                        <a:rPr lang="cs-CZ" sz="3200" b="0" i="0" u="none" strike="noStrike" noProof="0" dirty="0" err="1">
                          <a:latin typeface="Calibri"/>
                        </a:rPr>
                        <a:t>Sapák</a:t>
                      </a:r>
                      <a:endParaRPr lang="cs-CZ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3200" b="0" i="0" u="none" strike="noStrike" noProof="0" dirty="0">
                          <a:latin typeface="Calibri"/>
                        </a:rPr>
                        <a:t>Team </a:t>
                      </a:r>
                      <a:r>
                        <a:rPr lang="cs-CZ" sz="3200" b="0" i="0" u="none" strike="noStrike" noProof="0" dirty="0" err="1">
                          <a:latin typeface="Calibri"/>
                        </a:rPr>
                        <a:t>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956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3200" b="0" i="0" u="none" strike="noStrike" noProof="0" dirty="0">
                          <a:latin typeface="Calibri"/>
                        </a:rPr>
                        <a:t>Lucie Nováková</a:t>
                      </a:r>
                      <a:endParaRPr lang="cs-CZ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3200" b="0" i="0" u="none" strike="noStrike" noProof="0" dirty="0">
                          <a:latin typeface="Calibri"/>
                        </a:rPr>
                        <a:t>Team </a:t>
                      </a:r>
                      <a:r>
                        <a:rPr lang="cs-CZ" sz="3200" b="0" i="0" u="none" strike="noStrike" noProof="0" dirty="0" err="1">
                          <a:latin typeface="Calibri"/>
                        </a:rPr>
                        <a:t>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744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3200" b="0" i="0" u="none" strike="noStrike" noProof="0" dirty="0">
                          <a:latin typeface="Calibri"/>
                        </a:rPr>
                        <a:t>Jakub Řízek</a:t>
                      </a:r>
                      <a:endParaRPr lang="cs-CZ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3200" b="0" i="0" u="none" strike="noStrike" noProof="0" dirty="0">
                          <a:latin typeface="Calibri"/>
                        </a:rPr>
                        <a:t>Team </a:t>
                      </a:r>
                      <a:r>
                        <a:rPr lang="cs-CZ" sz="3200" b="0" i="0" u="none" strike="noStrike" noProof="0" err="1">
                          <a:latin typeface="Calibri"/>
                        </a:rPr>
                        <a:t>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696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9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A2D0-5FFC-46A2-BE87-5D39C6C8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Zvolené technologie pro vývoj</a:t>
            </a:r>
            <a:endParaRPr lang="cs-CZ" dirty="0"/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73C05A2B-2E6C-42C2-B66A-2DAC78D81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718" y="2038785"/>
            <a:ext cx="2357888" cy="2372266"/>
          </a:xfrm>
        </p:spPr>
      </p:pic>
      <p:pic>
        <p:nvPicPr>
          <p:cNvPr id="5" name="Obrázek 5">
            <a:extLst>
              <a:ext uri="{FF2B5EF4-FFF2-40B4-BE49-F238E27FC236}">
                <a16:creationId xmlns:a16="http://schemas.microsoft.com/office/drawing/2014/main" id="{9FE7C153-1F07-4DE4-9CCA-C4BA1B004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564" y="2347732"/>
            <a:ext cx="2410004" cy="868572"/>
          </a:xfrm>
          <a:prstGeom prst="rect">
            <a:avLst/>
          </a:prstGeom>
        </p:spPr>
      </p:pic>
      <p:pic>
        <p:nvPicPr>
          <p:cNvPr id="6" name="Obrázek 6">
            <a:extLst>
              <a:ext uri="{FF2B5EF4-FFF2-40B4-BE49-F238E27FC236}">
                <a16:creationId xmlns:a16="http://schemas.microsoft.com/office/drawing/2014/main" id="{21B63456-A4AC-4B83-B70F-DA75BDC84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08" y="4055853"/>
            <a:ext cx="1923691" cy="1923691"/>
          </a:xfrm>
          <a:prstGeom prst="rect">
            <a:avLst/>
          </a:prstGeom>
        </p:spPr>
      </p:pic>
      <p:pic>
        <p:nvPicPr>
          <p:cNvPr id="7" name="Obrázek 7">
            <a:extLst>
              <a:ext uri="{FF2B5EF4-FFF2-40B4-BE49-F238E27FC236}">
                <a16:creationId xmlns:a16="http://schemas.microsoft.com/office/drawing/2014/main" id="{70A1C467-FABB-4729-9F97-554ACFD8A8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607" y="3646665"/>
            <a:ext cx="2110597" cy="2325121"/>
          </a:xfrm>
          <a:prstGeom prst="rect">
            <a:avLst/>
          </a:prstGeom>
        </p:spPr>
      </p:pic>
      <p:pic>
        <p:nvPicPr>
          <p:cNvPr id="8" name="Obrázek 8" descr="Obsah obrázku kreslení&#10;&#10;Popis se vygeneroval automaticky.">
            <a:extLst>
              <a:ext uri="{FF2B5EF4-FFF2-40B4-BE49-F238E27FC236}">
                <a16:creationId xmlns:a16="http://schemas.microsoft.com/office/drawing/2014/main" id="{AE3185C1-D16C-4121-B2B8-1BF0656B6D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5854" y="1653101"/>
            <a:ext cx="2743200" cy="1541330"/>
          </a:xfrm>
          <a:prstGeom prst="rect">
            <a:avLst/>
          </a:prstGeom>
        </p:spPr>
      </p:pic>
      <p:pic>
        <p:nvPicPr>
          <p:cNvPr id="9" name="Obrázek 9" descr="Obsah obrázku kreslení&#10;&#10;Popis se vygeneroval automaticky.">
            <a:extLst>
              <a:ext uri="{FF2B5EF4-FFF2-40B4-BE49-F238E27FC236}">
                <a16:creationId xmlns:a16="http://schemas.microsoft.com/office/drawing/2014/main" id="{4FBA3C34-0409-443F-82B0-C28721D2CD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7027" y="4222629"/>
            <a:ext cx="1705156" cy="1705156"/>
          </a:xfrm>
          <a:prstGeom prst="rect">
            <a:avLst/>
          </a:prstGeom>
        </p:spPr>
      </p:pic>
      <p:pic>
        <p:nvPicPr>
          <p:cNvPr id="10" name="Obrázek 10">
            <a:extLst>
              <a:ext uri="{FF2B5EF4-FFF2-40B4-BE49-F238E27FC236}">
                <a16:creationId xmlns:a16="http://schemas.microsoft.com/office/drawing/2014/main" id="{5A0613AD-411C-4A52-B494-6D42F84C19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6454" y="3517000"/>
            <a:ext cx="2283306" cy="246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6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D07B-042B-47B4-90CB-0D94C8CB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Co je hotovo ?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0F8D5-BE6B-477E-821E-2BD5E01B6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34908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cs-CZ" sz="2400">
                <a:cs typeface="Calibri"/>
              </a:rPr>
              <a:t>Globální schéma</a:t>
            </a:r>
          </a:p>
          <a:p>
            <a:r>
              <a:rPr lang="cs-CZ" sz="2400">
                <a:cs typeface="Calibri"/>
              </a:rPr>
              <a:t>Přihlášení a registrace</a:t>
            </a:r>
          </a:p>
          <a:p>
            <a:r>
              <a:rPr lang="cs-CZ" sz="2400">
                <a:cs typeface="Calibri"/>
              </a:rPr>
              <a:t>Správa rolí a uživatelů</a:t>
            </a:r>
          </a:p>
          <a:p>
            <a:r>
              <a:rPr lang="cs-CZ" sz="2400">
                <a:cs typeface="Calibri"/>
              </a:rPr>
              <a:t>Formulář pro recenzování článků</a:t>
            </a:r>
          </a:p>
          <a:p>
            <a:r>
              <a:rPr lang="cs-CZ" sz="2400">
                <a:cs typeface="Calibri"/>
              </a:rPr>
              <a:t>Systém pro HelpDesk</a:t>
            </a:r>
          </a:p>
          <a:p>
            <a:r>
              <a:rPr lang="cs-CZ" sz="2400">
                <a:cs typeface="Calibri"/>
              </a:rPr>
              <a:t>Notifikace uživatelů</a:t>
            </a:r>
          </a:p>
          <a:p>
            <a:r>
              <a:rPr lang="cs-CZ" sz="2400">
                <a:cs typeface="Calibri"/>
              </a:rPr>
              <a:t>Přidávání a prohlížení článků</a:t>
            </a:r>
            <a:endParaRPr lang="cs-CZ" sz="2400" dirty="0">
              <a:cs typeface="Calibri"/>
            </a:endParaRPr>
          </a:p>
          <a:p>
            <a:endParaRPr lang="cs-CZ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9134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D81E-6ECD-48E1-A225-15D4B442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92" y="-346198"/>
            <a:ext cx="10058400" cy="1450757"/>
          </a:xfrm>
        </p:spPr>
        <p:txBody>
          <a:bodyPr/>
          <a:lstStyle/>
          <a:p>
            <a:r>
              <a:rPr lang="cs-CZ" dirty="0">
                <a:cs typeface="Calibri Light"/>
              </a:rPr>
              <a:t>Globální schéma</a:t>
            </a:r>
            <a:endParaRPr lang="cs-CZ" dirty="0"/>
          </a:p>
        </p:txBody>
      </p:sp>
      <p:pic>
        <p:nvPicPr>
          <p:cNvPr id="4" name="Obrázek 4" descr="Obsah obrázku text&#10;&#10;Popis se vygeneroval automaticky.">
            <a:extLst>
              <a:ext uri="{FF2B5EF4-FFF2-40B4-BE49-F238E27FC236}">
                <a16:creationId xmlns:a16="http://schemas.microsoft.com/office/drawing/2014/main" id="{2E958820-2957-4CB3-9FBA-C6D2130C0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450" y="1168692"/>
            <a:ext cx="11122324" cy="3325224"/>
          </a:xfrm>
        </p:spPr>
      </p:pic>
      <p:pic>
        <p:nvPicPr>
          <p:cNvPr id="6" name="Obrázek 6" descr="Obsah obrázku text&#10;&#10;Popis se vygeneroval automaticky.">
            <a:extLst>
              <a:ext uri="{FF2B5EF4-FFF2-40B4-BE49-F238E27FC236}">
                <a16:creationId xmlns:a16="http://schemas.microsoft.com/office/drawing/2014/main" id="{A99EF1A5-1D91-46C6-8190-4863C1456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76" y="3244348"/>
            <a:ext cx="11139576" cy="298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49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7BC1-8BDA-4D8D-A3E6-0418F868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Přihlášení a registrace</a:t>
            </a:r>
            <a:endParaRPr lang="cs-CZ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48D772-E985-4B79-8F01-2102D87E4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058" y="1902178"/>
            <a:ext cx="1902177" cy="439138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Courier New" panose="020F0502020204030204" pitchFamily="34" charset="0"/>
              <a:buChar char="o"/>
            </a:pPr>
            <a:r>
              <a:rPr lang="cs-CZ">
                <a:cs typeface="Calibri"/>
              </a:rPr>
              <a:t>Modální okna </a:t>
            </a:r>
          </a:p>
          <a:p>
            <a:pPr marL="0" indent="0">
              <a:buNone/>
            </a:pPr>
            <a:endParaRPr lang="cs-CZ" dirty="0">
              <a:cs typeface="Calibri"/>
            </a:endParaRPr>
          </a:p>
        </p:txBody>
      </p:sp>
      <p:pic>
        <p:nvPicPr>
          <p:cNvPr id="7" name="Obrázek 7">
            <a:extLst>
              <a:ext uri="{FF2B5EF4-FFF2-40B4-BE49-F238E27FC236}">
                <a16:creationId xmlns:a16="http://schemas.microsoft.com/office/drawing/2014/main" id="{2A3CFF07-4879-4704-8155-1864536FA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251" y="2346064"/>
            <a:ext cx="3505199" cy="3871453"/>
          </a:xfrm>
          <a:prstGeom prst="rect">
            <a:avLst/>
          </a:prstGeom>
        </p:spPr>
      </p:pic>
      <p:pic>
        <p:nvPicPr>
          <p:cNvPr id="8" name="Obrázek 8" descr="Obsah obrázku text&#10;&#10;Popis se vygeneroval automaticky.">
            <a:extLst>
              <a:ext uri="{FF2B5EF4-FFF2-40B4-BE49-F238E27FC236}">
                <a16:creationId xmlns:a16="http://schemas.microsoft.com/office/drawing/2014/main" id="{4E3E4DF3-F623-4D09-891F-B36C06B0F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996" y="2345267"/>
            <a:ext cx="1902119" cy="3874911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B18AF2D9-ADEE-4B1A-AFF6-784B717186AE}"/>
              </a:ext>
            </a:extLst>
          </p:cNvPr>
          <p:cNvSpPr txBox="1">
            <a:spLocks/>
          </p:cNvSpPr>
          <p:nvPr/>
        </p:nvSpPr>
        <p:spPr>
          <a:xfrm>
            <a:off x="4932679" y="1913468"/>
            <a:ext cx="1676401" cy="425028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F0502020204030204" pitchFamily="34" charset="0"/>
              <a:buChar char="o"/>
            </a:pPr>
            <a:r>
              <a:rPr lang="cs-CZ" dirty="0">
                <a:cs typeface="Calibri" panose="020F0502020204030204"/>
              </a:rPr>
              <a:t>Validace dat</a:t>
            </a:r>
            <a:endParaRPr lang="cs-CZ">
              <a:cs typeface="Calibri" panose="020F0502020204030204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cs-CZ" dirty="0">
              <a:cs typeface="Calibri" panose="020F0502020204030204"/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9EBF17E0-E646-420B-AE0A-BD577662BEA4}"/>
              </a:ext>
            </a:extLst>
          </p:cNvPr>
          <p:cNvSpPr txBox="1">
            <a:spLocks/>
          </p:cNvSpPr>
          <p:nvPr/>
        </p:nvSpPr>
        <p:spPr>
          <a:xfrm>
            <a:off x="7359790" y="1899357"/>
            <a:ext cx="4047066" cy="439139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F0502020204030204" pitchFamily="34" charset="0"/>
              <a:buChar char="o"/>
            </a:pPr>
            <a:r>
              <a:rPr lang="cs-CZ" dirty="0" err="1">
                <a:cs typeface="Calibri" panose="020F0502020204030204"/>
              </a:rPr>
              <a:t>Hashování</a:t>
            </a:r>
            <a:r>
              <a:rPr lang="cs-CZ" dirty="0">
                <a:cs typeface="Calibri" panose="020F0502020204030204"/>
              </a:rPr>
              <a:t> hesel - </a:t>
            </a:r>
            <a:r>
              <a:rPr lang="cs-CZ" dirty="0">
                <a:ea typeface="+mn-lt"/>
                <a:cs typeface="+mn-lt"/>
              </a:rPr>
              <a:t>SHA256</a:t>
            </a:r>
            <a:endParaRPr lang="cs-CZ">
              <a:cs typeface="Calibri" panose="020F0502020204030204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cs-CZ" dirty="0">
              <a:cs typeface="Calibri" panose="020F0502020204030204"/>
            </a:endParaRPr>
          </a:p>
        </p:txBody>
      </p:sp>
      <p:pic>
        <p:nvPicPr>
          <p:cNvPr id="14" name="Obrázek 14">
            <a:extLst>
              <a:ext uri="{FF2B5EF4-FFF2-40B4-BE49-F238E27FC236}">
                <a16:creationId xmlns:a16="http://schemas.microsoft.com/office/drawing/2014/main" id="{0A0757A5-E19B-4464-A008-8315070EB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178" y="2345750"/>
            <a:ext cx="4166558" cy="2265543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C69345EB-5F9E-425D-A6C2-6D3B8254975A}"/>
              </a:ext>
            </a:extLst>
          </p:cNvPr>
          <p:cNvSpPr txBox="1">
            <a:spLocks/>
          </p:cNvSpPr>
          <p:nvPr/>
        </p:nvSpPr>
        <p:spPr>
          <a:xfrm>
            <a:off x="7359790" y="4806246"/>
            <a:ext cx="4174066" cy="1017694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>
                <a:cs typeface="Calibri" panose="020F0502020204030204"/>
              </a:rPr>
              <a:t>Heslo </a:t>
            </a:r>
            <a:r>
              <a:rPr lang="cs-CZ" dirty="0">
                <a:cs typeface="Calibri" panose="020F0502020204030204"/>
              </a:rPr>
              <a:t>bagr není </a:t>
            </a:r>
            <a:r>
              <a:rPr lang="cs-CZ" err="1">
                <a:cs typeface="Calibri" panose="020F0502020204030204"/>
              </a:rPr>
              <a:t>zahashováno</a:t>
            </a:r>
            <a:r>
              <a:rPr lang="cs-CZ" dirty="0">
                <a:cs typeface="Calibri" panose="020F0502020204030204"/>
              </a:rPr>
              <a:t>, protože </a:t>
            </a:r>
            <a:r>
              <a:rPr lang="cs-CZ">
                <a:cs typeface="Calibri" panose="020F0502020204030204"/>
              </a:rPr>
              <a:t>se </a:t>
            </a:r>
            <a:r>
              <a:rPr lang="cs-CZ" dirty="0">
                <a:cs typeface="Calibri" panose="020F0502020204030204"/>
              </a:rPr>
              <a:t>někdo</a:t>
            </a:r>
            <a:r>
              <a:rPr lang="cs-CZ">
                <a:cs typeface="Calibri" panose="020F0502020204030204"/>
              </a:rPr>
              <a:t> registroval přes starší verzi.</a:t>
            </a:r>
            <a:endParaRPr lang="cs-CZ" dirty="0">
              <a:cs typeface="Calibri" panose="020F0502020204030204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cs-CZ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6055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B555-EAF7-4610-A7D7-F6042056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87825"/>
            <a:ext cx="10058400" cy="1450757"/>
          </a:xfrm>
        </p:spPr>
        <p:txBody>
          <a:bodyPr/>
          <a:lstStyle/>
          <a:p>
            <a:r>
              <a:rPr lang="cs-CZ">
                <a:ea typeface="+mj-lt"/>
                <a:cs typeface="+mj-lt"/>
              </a:rPr>
              <a:t>Přihlášení a registrace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8D5B2-6265-4446-B127-5B04FE057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058" y="1718734"/>
            <a:ext cx="10058400" cy="382694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Courier New" panose="020F0502020204030204" pitchFamily="34" charset="0"/>
              <a:buChar char="o"/>
            </a:pPr>
            <a:r>
              <a:rPr lang="cs-CZ">
                <a:cs typeface="Calibri" panose="020F0502020204030204"/>
              </a:rPr>
              <a:t>Systém </a:t>
            </a:r>
            <a:r>
              <a:rPr lang="cs-CZ" dirty="0" err="1">
                <a:cs typeface="Calibri" panose="020F0502020204030204"/>
              </a:rPr>
              <a:t>alertů</a:t>
            </a:r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4CBA087E-E302-4C32-A91A-F929E0348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83" y="2012564"/>
            <a:ext cx="11685915" cy="617694"/>
          </a:xfrm>
          <a:prstGeom prst="rect">
            <a:avLst/>
          </a:prstGeom>
        </p:spPr>
      </p:pic>
      <p:pic>
        <p:nvPicPr>
          <p:cNvPr id="5" name="Obrázek 5">
            <a:extLst>
              <a:ext uri="{FF2B5EF4-FFF2-40B4-BE49-F238E27FC236}">
                <a16:creationId xmlns:a16="http://schemas.microsoft.com/office/drawing/2014/main" id="{E6FF5F28-8FD5-458C-9E90-53DF2EC37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84" y="2559169"/>
            <a:ext cx="11685917" cy="409491"/>
          </a:xfrm>
          <a:prstGeom prst="rect">
            <a:avLst/>
          </a:prstGeom>
        </p:spPr>
      </p:pic>
      <p:pic>
        <p:nvPicPr>
          <p:cNvPr id="7" name="Obrázek 7">
            <a:extLst>
              <a:ext uri="{FF2B5EF4-FFF2-40B4-BE49-F238E27FC236}">
                <a16:creationId xmlns:a16="http://schemas.microsoft.com/office/drawing/2014/main" id="{1F6E7CB9-A467-4097-B148-D8A121F4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956" y="2894342"/>
            <a:ext cx="11689644" cy="363761"/>
          </a:xfrm>
          <a:prstGeom prst="rect">
            <a:avLst/>
          </a:prstGeom>
        </p:spPr>
      </p:pic>
      <p:pic>
        <p:nvPicPr>
          <p:cNvPr id="9" name="Obrázek 11">
            <a:extLst>
              <a:ext uri="{FF2B5EF4-FFF2-40B4-BE49-F238E27FC236}">
                <a16:creationId xmlns:a16="http://schemas.microsoft.com/office/drawing/2014/main" id="{0B2FECAE-6D23-487D-A31E-9FC95B2D56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7828" y="3503132"/>
            <a:ext cx="3170525" cy="2731730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7E985AEA-2D46-41B5-AF21-A5E7E0A63DE2}"/>
              </a:ext>
            </a:extLst>
          </p:cNvPr>
          <p:cNvSpPr txBox="1">
            <a:spLocks/>
          </p:cNvSpPr>
          <p:nvPr/>
        </p:nvSpPr>
        <p:spPr>
          <a:xfrm>
            <a:off x="445346" y="3804357"/>
            <a:ext cx="2396067" cy="425028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F0502020204030204" pitchFamily="34" charset="0"/>
              <a:buChar char="o"/>
            </a:pPr>
            <a:r>
              <a:rPr lang="cs-CZ" dirty="0">
                <a:cs typeface="Calibri" panose="020F0502020204030204"/>
              </a:rPr>
              <a:t>Zobrazení profilu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cs-CZ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4389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7BC1-8BDA-4D8D-A3E6-0418F868F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35" y="-461020"/>
            <a:ext cx="10058400" cy="1450757"/>
          </a:xfrm>
        </p:spPr>
        <p:txBody>
          <a:bodyPr/>
          <a:lstStyle/>
          <a:p>
            <a:r>
              <a:rPr lang="cs-CZ" dirty="0">
                <a:cs typeface="Calibri Light"/>
              </a:rPr>
              <a:t>Systém notifikací uživatelů</a:t>
            </a:r>
            <a:endParaRPr lang="cs-CZ" dirty="0"/>
          </a:p>
        </p:txBody>
      </p:sp>
      <p:pic>
        <p:nvPicPr>
          <p:cNvPr id="12" name="Obrázek 12">
            <a:extLst>
              <a:ext uri="{FF2B5EF4-FFF2-40B4-BE49-F238E27FC236}">
                <a16:creationId xmlns:a16="http://schemas.microsoft.com/office/drawing/2014/main" id="{B9B44BA7-3BE9-4FF2-9C16-C49F541CD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42" y="937642"/>
            <a:ext cx="11896185" cy="3567921"/>
          </a:xfrm>
        </p:spPr>
      </p:pic>
      <p:pic>
        <p:nvPicPr>
          <p:cNvPr id="6" name="Obrázek 6">
            <a:extLst>
              <a:ext uri="{FF2B5EF4-FFF2-40B4-BE49-F238E27FC236}">
                <a16:creationId xmlns:a16="http://schemas.microsoft.com/office/drawing/2014/main" id="{B9774882-EED1-4CF8-BB8F-E3514F6C8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663" y="3677194"/>
            <a:ext cx="10535729" cy="318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8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7BC1-8BDA-4D8D-A3E6-0418F868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Správa rolí a uživatelů</a:t>
            </a:r>
            <a:endParaRPr lang="cs-CZ"/>
          </a:p>
        </p:txBody>
      </p:sp>
      <p:pic>
        <p:nvPicPr>
          <p:cNvPr id="5" name="Zástupný obsah 4" descr="Obsah obrázku stůl&#10;&#10;Popis byl vytvořen automaticky">
            <a:extLst>
              <a:ext uri="{FF2B5EF4-FFF2-40B4-BE49-F238E27FC236}">
                <a16:creationId xmlns:a16="http://schemas.microsoft.com/office/drawing/2014/main" id="{F2D0DEBC-983A-4703-A072-AFCC10BA7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44739"/>
            <a:ext cx="6173061" cy="3991532"/>
          </a:xfrm>
        </p:spPr>
      </p:pic>
    </p:spTree>
    <p:extLst>
      <p:ext uri="{BB962C8B-B14F-4D97-AF65-F5344CB8AC3E}">
        <p14:creationId xmlns:p14="http://schemas.microsoft.com/office/powerpoint/2010/main" val="29483585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F7B6DC845F01641AC1819E233C32348" ma:contentTypeVersion="6" ma:contentTypeDescription="Vytvoří nový dokument" ma:contentTypeScope="" ma:versionID="195fb975806c9b71bd4db80fda2f3649">
  <xsd:schema xmlns:xsd="http://www.w3.org/2001/XMLSchema" xmlns:xs="http://www.w3.org/2001/XMLSchema" xmlns:p="http://schemas.microsoft.com/office/2006/metadata/properties" xmlns:ns2="257ed0fd-0c01-4892-a7d0-e889d1c5a7c5" targetNamespace="http://schemas.microsoft.com/office/2006/metadata/properties" ma:root="true" ma:fieldsID="3a9d68afe9b8dca9cb99d9d19d8e5dc9" ns2:_="">
    <xsd:import namespace="257ed0fd-0c01-4892-a7d0-e889d1c5a7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7ed0fd-0c01-4892-a7d0-e889d1c5a7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0DD80C-AE77-4D09-AF92-8F872DA83A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1D7F54-175C-4195-A41A-CB31246B67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7ed0fd-0c01-4892-a7d0-e889d1c5a7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D24786E-F45B-4668-B657-8E3CCF8F1FFA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257ed0fd-0c01-4892-a7d0-e889d1c5a7c5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Microsoft Office PowerPoint</Application>
  <PresentationFormat>Širokoúhlá obrazovka</PresentationFormat>
  <Paragraphs>77</Paragraphs>
  <Slides>18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Wingdings</vt:lpstr>
      <vt:lpstr>Retrospect</vt:lpstr>
      <vt:lpstr>Logos polytechnikos - Softwaři</vt:lpstr>
      <vt:lpstr>Členové týmu Softwaři</vt:lpstr>
      <vt:lpstr>Zvolené technologie pro vývoj</vt:lpstr>
      <vt:lpstr>Co je hotovo ?</vt:lpstr>
      <vt:lpstr>Globální schéma</vt:lpstr>
      <vt:lpstr>Přihlášení a registrace</vt:lpstr>
      <vt:lpstr>Přihlášení a registrace</vt:lpstr>
      <vt:lpstr>Systém notifikací uživatelů</vt:lpstr>
      <vt:lpstr>Správa rolí a uživatelů</vt:lpstr>
      <vt:lpstr>HelpDesk</vt:lpstr>
      <vt:lpstr>Hodnotící formulář recenzenta</vt:lpstr>
      <vt:lpstr>Správa článků</vt:lpstr>
      <vt:lpstr>Správa článků</vt:lpstr>
      <vt:lpstr>Další kroky vývoje</vt:lpstr>
      <vt:lpstr>Další kroky vývoje</vt:lpstr>
      <vt:lpstr>Zhodnocení týmových nástrojů a spolupráce</vt:lpstr>
      <vt:lpstr>Co funguje a co je potřeba zlepšit ?</vt:lpstr>
      <vt:lpstr>Děkujeme za pozornost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lastModifiedBy/>
  <cp:revision>561</cp:revision>
  <dcterms:created xsi:type="dcterms:W3CDTF">2012-08-16T00:56:33Z</dcterms:created>
  <dcterms:modified xsi:type="dcterms:W3CDTF">2020-11-10T19:34:00Z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0x0101004F7B6DC845F01641AC1819E233C32348</vt:lpwstr>
  </property>
</Properties>
</file>