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96" r:id="rId3"/>
    <p:sldId id="297" r:id="rId4"/>
    <p:sldId id="29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FEF"/>
    <a:srgbClr val="2428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060"/>
    <p:restoredTop sz="94659"/>
  </p:normalViewPr>
  <p:slideViewPr>
    <p:cSldViewPr snapToGrid="0">
      <p:cViewPr varScale="1">
        <p:scale>
          <a:sx n="93" d="100"/>
          <a:sy n="93" d="100"/>
        </p:scale>
        <p:origin x="224"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4307C-0D12-2B25-1C6A-3B60DB1B56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7C7AB6-A48D-851C-B0C5-27EDC4F40B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C30DC6-DBB3-5D6B-B2D7-6AA0BD82961E}"/>
              </a:ext>
            </a:extLst>
          </p:cNvPr>
          <p:cNvSpPr>
            <a:spLocks noGrp="1"/>
          </p:cNvSpPr>
          <p:nvPr>
            <p:ph type="dt" sz="half" idx="10"/>
          </p:nvPr>
        </p:nvSpPr>
        <p:spPr/>
        <p:txBody>
          <a:bodyPr/>
          <a:lstStyle/>
          <a:p>
            <a:fld id="{D1D1EADE-8E88-4C7C-8AC5-FB148DE4940E}" type="datetime1">
              <a:rPr lang="en-US" smtClean="0"/>
              <a:t>11/19/24</a:t>
            </a:fld>
            <a:endParaRPr lang="en-US"/>
          </a:p>
        </p:txBody>
      </p:sp>
      <p:sp>
        <p:nvSpPr>
          <p:cNvPr id="5" name="Footer Placeholder 4">
            <a:extLst>
              <a:ext uri="{FF2B5EF4-FFF2-40B4-BE49-F238E27FC236}">
                <a16:creationId xmlns:a16="http://schemas.microsoft.com/office/drawing/2014/main" id="{52A086E9-457C-06A6-A09C-48B876D9C2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6BEB508-1DA2-DA00-5ED6-B03CB4A797D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267291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68E0B-01B2-4A14-8FE9-D5D0295174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F0DAD8-856D-F78E-107E-3D41B2A79A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7827BE-6508-5CB7-E950-D2AB546D3852}"/>
              </a:ext>
            </a:extLst>
          </p:cNvPr>
          <p:cNvSpPr>
            <a:spLocks noGrp="1"/>
          </p:cNvSpPr>
          <p:nvPr>
            <p:ph type="dt" sz="half" idx="10"/>
          </p:nvPr>
        </p:nvSpPr>
        <p:spPr/>
        <p:txBody>
          <a:bodyPr/>
          <a:lstStyle/>
          <a:p>
            <a:fld id="{EC3C8B9C-477D-492A-96AD-1FC2CC997A73}" type="datetime1">
              <a:rPr lang="en-US" smtClean="0"/>
              <a:t>11/19/24</a:t>
            </a:fld>
            <a:endParaRPr lang="en-US"/>
          </a:p>
        </p:txBody>
      </p:sp>
      <p:sp>
        <p:nvSpPr>
          <p:cNvPr id="5" name="Footer Placeholder 4">
            <a:extLst>
              <a:ext uri="{FF2B5EF4-FFF2-40B4-BE49-F238E27FC236}">
                <a16:creationId xmlns:a16="http://schemas.microsoft.com/office/drawing/2014/main" id="{A2A3122D-5542-A13C-80C0-9EAB94E7250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67F5995-B004-D54D-2738-C0A77DAD950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717818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8BFE10-9E1E-5A00-5DEA-ED596644DE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64F9EC-A8D0-7094-E4C0-E354F1C8CA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B4B71D-6334-2299-F351-9D03F2BD7AC8}"/>
              </a:ext>
            </a:extLst>
          </p:cNvPr>
          <p:cNvSpPr>
            <a:spLocks noGrp="1"/>
          </p:cNvSpPr>
          <p:nvPr>
            <p:ph type="dt" sz="half" idx="10"/>
          </p:nvPr>
        </p:nvSpPr>
        <p:spPr/>
        <p:txBody>
          <a:bodyPr/>
          <a:lstStyle/>
          <a:p>
            <a:fld id="{42D3AED5-E26D-4E29-B1B3-7847B6779594}" type="datetime1">
              <a:rPr lang="en-US" smtClean="0"/>
              <a:t>11/19/24</a:t>
            </a:fld>
            <a:endParaRPr lang="en-US"/>
          </a:p>
        </p:txBody>
      </p:sp>
      <p:sp>
        <p:nvSpPr>
          <p:cNvPr id="5" name="Footer Placeholder 4">
            <a:extLst>
              <a:ext uri="{FF2B5EF4-FFF2-40B4-BE49-F238E27FC236}">
                <a16:creationId xmlns:a16="http://schemas.microsoft.com/office/drawing/2014/main" id="{EE1E4E21-5F33-E6CE-5F99-83E0171B27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DFEE147-545B-DC85-1424-97C8903527E8}"/>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31891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3860-CE6B-5D5B-656D-739A3C7819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F2EA5D-B8DF-DD1D-FE0A-0D28A6FC38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F57D81-0B7B-2390-BC00-0FE24A86F04B}"/>
              </a:ext>
            </a:extLst>
          </p:cNvPr>
          <p:cNvSpPr>
            <a:spLocks noGrp="1"/>
          </p:cNvSpPr>
          <p:nvPr>
            <p:ph type="dt" sz="half" idx="10"/>
          </p:nvPr>
        </p:nvSpPr>
        <p:spPr/>
        <p:txBody>
          <a:bodyPr/>
          <a:lstStyle/>
          <a:p>
            <a:fld id="{157B6794-849E-4626-908B-D15793550EFB}" type="datetime1">
              <a:rPr lang="en-US" smtClean="0"/>
              <a:t>11/19/24</a:t>
            </a:fld>
            <a:endParaRPr lang="en-US"/>
          </a:p>
        </p:txBody>
      </p:sp>
      <p:sp>
        <p:nvSpPr>
          <p:cNvPr id="5" name="Footer Placeholder 4">
            <a:extLst>
              <a:ext uri="{FF2B5EF4-FFF2-40B4-BE49-F238E27FC236}">
                <a16:creationId xmlns:a16="http://schemas.microsoft.com/office/drawing/2014/main" id="{7EA72156-1BB4-148C-0413-587DA6B37DE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66963F2-8FCA-C18D-BD35-A1B0B94AC0F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908328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3B792-C1E1-AC8A-599D-52808704B2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38CEE6-A9B0-C5E3-6AB3-105F8E57326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8825B8-C237-036A-7D73-010A64F4B0EF}"/>
              </a:ext>
            </a:extLst>
          </p:cNvPr>
          <p:cNvSpPr>
            <a:spLocks noGrp="1"/>
          </p:cNvSpPr>
          <p:nvPr>
            <p:ph type="dt" sz="half" idx="10"/>
          </p:nvPr>
        </p:nvSpPr>
        <p:spPr/>
        <p:txBody>
          <a:bodyPr/>
          <a:lstStyle/>
          <a:p>
            <a:fld id="{63DB64E7-5594-42A3-ADBF-E95A7ACEAD64}" type="datetime1">
              <a:rPr lang="en-US" smtClean="0"/>
              <a:t>11/19/24</a:t>
            </a:fld>
            <a:endParaRPr lang="en-US"/>
          </a:p>
        </p:txBody>
      </p:sp>
      <p:sp>
        <p:nvSpPr>
          <p:cNvPr id="5" name="Footer Placeholder 4">
            <a:extLst>
              <a:ext uri="{FF2B5EF4-FFF2-40B4-BE49-F238E27FC236}">
                <a16:creationId xmlns:a16="http://schemas.microsoft.com/office/drawing/2014/main" id="{21602FFC-BB22-AA0E-B76A-30229AF415A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83444C-CE02-D36B-D32D-02B056DCABE4}"/>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03614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E154B-A181-D91D-F863-8A07912E49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A506D6-7758-BFBB-38C0-BA1A0971DE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0D6CA0-CB6A-B933-8E8C-662E5BB09D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DDBB86-FC3B-0233-7429-528DF34C1238}"/>
              </a:ext>
            </a:extLst>
          </p:cNvPr>
          <p:cNvSpPr>
            <a:spLocks noGrp="1"/>
          </p:cNvSpPr>
          <p:nvPr>
            <p:ph type="dt" sz="half" idx="10"/>
          </p:nvPr>
        </p:nvSpPr>
        <p:spPr/>
        <p:txBody>
          <a:bodyPr/>
          <a:lstStyle/>
          <a:p>
            <a:fld id="{18462B0B-D248-4FFB-8695-AD7FA4B1284A}" type="datetime1">
              <a:rPr lang="en-US" smtClean="0"/>
              <a:t>11/19/24</a:t>
            </a:fld>
            <a:endParaRPr lang="en-US"/>
          </a:p>
        </p:txBody>
      </p:sp>
      <p:sp>
        <p:nvSpPr>
          <p:cNvPr id="6" name="Footer Placeholder 5">
            <a:extLst>
              <a:ext uri="{FF2B5EF4-FFF2-40B4-BE49-F238E27FC236}">
                <a16:creationId xmlns:a16="http://schemas.microsoft.com/office/drawing/2014/main" id="{9D2A01F9-9C08-F03E-F9E0-31A5E05CA10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F2BF2E8-B1DC-8066-4246-2A4FAA88E3AC}"/>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196927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D4E77-C4F7-6B5C-DD65-80E2B98A50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81B372-36D9-B469-C054-2CAD4E33B9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2B59D2-CE1E-66C7-F5E7-E6E7ED604D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9F4486-5648-DC5F-5A56-F87D395F2A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B83B0A-AAC6-6193-0CDE-E581B7FE9B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903519-B6E2-82CC-6D79-0E7373E4A7C1}"/>
              </a:ext>
            </a:extLst>
          </p:cNvPr>
          <p:cNvSpPr>
            <a:spLocks noGrp="1"/>
          </p:cNvSpPr>
          <p:nvPr>
            <p:ph type="dt" sz="half" idx="10"/>
          </p:nvPr>
        </p:nvSpPr>
        <p:spPr/>
        <p:txBody>
          <a:bodyPr/>
          <a:lstStyle/>
          <a:p>
            <a:fld id="{D0378EFB-9159-4510-B73F-4F0409ADE937}" type="datetime1">
              <a:rPr lang="en-US" smtClean="0"/>
              <a:t>11/19/24</a:t>
            </a:fld>
            <a:endParaRPr lang="en-US"/>
          </a:p>
        </p:txBody>
      </p:sp>
      <p:sp>
        <p:nvSpPr>
          <p:cNvPr id="8" name="Footer Placeholder 7">
            <a:extLst>
              <a:ext uri="{FF2B5EF4-FFF2-40B4-BE49-F238E27FC236}">
                <a16:creationId xmlns:a16="http://schemas.microsoft.com/office/drawing/2014/main" id="{2C13F7EF-5C69-BC83-D92E-E4E8A7C5B11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B34FAD-66CF-9FF9-05EB-EF7BB1ECC038}"/>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03963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DD450-7DA9-351A-D71D-0F5A90F742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392BAE-17F0-B858-E049-2CF703E8DBC9}"/>
              </a:ext>
            </a:extLst>
          </p:cNvPr>
          <p:cNvSpPr>
            <a:spLocks noGrp="1"/>
          </p:cNvSpPr>
          <p:nvPr>
            <p:ph type="dt" sz="half" idx="10"/>
          </p:nvPr>
        </p:nvSpPr>
        <p:spPr/>
        <p:txBody>
          <a:bodyPr/>
          <a:lstStyle/>
          <a:p>
            <a:fld id="{89BC9412-2452-4BED-A324-9D8C115361AD}" type="datetime1">
              <a:rPr lang="en-US" smtClean="0"/>
              <a:t>11/19/24</a:t>
            </a:fld>
            <a:endParaRPr lang="en-US"/>
          </a:p>
        </p:txBody>
      </p:sp>
      <p:sp>
        <p:nvSpPr>
          <p:cNvPr id="4" name="Footer Placeholder 3">
            <a:extLst>
              <a:ext uri="{FF2B5EF4-FFF2-40B4-BE49-F238E27FC236}">
                <a16:creationId xmlns:a16="http://schemas.microsoft.com/office/drawing/2014/main" id="{69F9917C-34D0-BE21-A663-2D9B27708AF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33EBF23-F4BD-0D3B-F704-27345A478D0E}"/>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201714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6CCC2F-852A-3920-00D6-2EF62138E952}"/>
              </a:ext>
            </a:extLst>
          </p:cNvPr>
          <p:cNvSpPr>
            <a:spLocks noGrp="1"/>
          </p:cNvSpPr>
          <p:nvPr>
            <p:ph type="dt" sz="half" idx="10"/>
          </p:nvPr>
        </p:nvSpPr>
        <p:spPr/>
        <p:txBody>
          <a:bodyPr/>
          <a:lstStyle/>
          <a:p>
            <a:fld id="{F5318F62-D251-40E8-A23C-F4CFE9FEAB41}" type="datetime1">
              <a:rPr lang="en-US" smtClean="0"/>
              <a:t>11/19/24</a:t>
            </a:fld>
            <a:endParaRPr lang="en-US"/>
          </a:p>
        </p:txBody>
      </p:sp>
      <p:sp>
        <p:nvSpPr>
          <p:cNvPr id="3" name="Footer Placeholder 2">
            <a:extLst>
              <a:ext uri="{FF2B5EF4-FFF2-40B4-BE49-F238E27FC236}">
                <a16:creationId xmlns:a16="http://schemas.microsoft.com/office/drawing/2014/main" id="{70D35935-3678-0218-E1AD-7F5422031C4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7457B21-7523-6AF3-2D32-FAF6A09AC5B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890166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5663C-1DA7-B1A6-D429-24627776A7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BEE6AB-7B4F-FC29-2AEA-A424A380C1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94DB72-FECF-6A22-1A30-9E2D29E28D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2E5E52-766B-5F44-F7FC-D0FB45D6F05A}"/>
              </a:ext>
            </a:extLst>
          </p:cNvPr>
          <p:cNvSpPr>
            <a:spLocks noGrp="1"/>
          </p:cNvSpPr>
          <p:nvPr>
            <p:ph type="dt" sz="half" idx="10"/>
          </p:nvPr>
        </p:nvSpPr>
        <p:spPr/>
        <p:txBody>
          <a:bodyPr/>
          <a:lstStyle/>
          <a:p>
            <a:fld id="{44F76144-149E-4874-93A5-554A0357CF82}" type="datetime1">
              <a:rPr lang="en-US" smtClean="0"/>
              <a:t>11/19/24</a:t>
            </a:fld>
            <a:endParaRPr lang="en-US"/>
          </a:p>
        </p:txBody>
      </p:sp>
      <p:sp>
        <p:nvSpPr>
          <p:cNvPr id="6" name="Footer Placeholder 5">
            <a:extLst>
              <a:ext uri="{FF2B5EF4-FFF2-40B4-BE49-F238E27FC236}">
                <a16:creationId xmlns:a16="http://schemas.microsoft.com/office/drawing/2014/main" id="{7DE00094-8D41-EF25-9155-364E855038A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778C243-4167-1DE9-07EB-85A43EC0362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800051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C70E2-CC20-CFE4-0FD3-C003239E53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0FEB43-D940-A547-23D2-3F2F1C30B6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C9CBEA-7A47-79BF-A281-E390F35FB9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622DAB-0076-62E6-EED1-1D1AC9F93332}"/>
              </a:ext>
            </a:extLst>
          </p:cNvPr>
          <p:cNvSpPr>
            <a:spLocks noGrp="1"/>
          </p:cNvSpPr>
          <p:nvPr>
            <p:ph type="dt" sz="half" idx="10"/>
          </p:nvPr>
        </p:nvSpPr>
        <p:spPr/>
        <p:txBody>
          <a:bodyPr/>
          <a:lstStyle/>
          <a:p>
            <a:fld id="{50BA65D8-0540-4835-AE5C-25D29DBA01BE}" type="datetime1">
              <a:rPr lang="en-US" smtClean="0"/>
              <a:t>11/19/24</a:t>
            </a:fld>
            <a:endParaRPr lang="en-US"/>
          </a:p>
        </p:txBody>
      </p:sp>
      <p:sp>
        <p:nvSpPr>
          <p:cNvPr id="6" name="Footer Placeholder 5">
            <a:extLst>
              <a:ext uri="{FF2B5EF4-FFF2-40B4-BE49-F238E27FC236}">
                <a16:creationId xmlns:a16="http://schemas.microsoft.com/office/drawing/2014/main" id="{C57D92D5-9ADA-BA43-1AD2-833A8A2E782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A8BEE88-D6E0-00D8-93A7-CF605ADFDE9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02043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44BA73-4855-AAC0-4102-D24BCCD075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EBCFD2-E935-61BB-731A-2202F4C223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A3DC42-B97A-F4DB-5E7E-5C69E73813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31BA835-12AC-4E8F-955A-EA3F4DE2791F}" type="datetime1">
              <a:rPr lang="en-US" smtClean="0"/>
              <a:t>11/19/24</a:t>
            </a:fld>
            <a:endParaRPr lang="en-US"/>
          </a:p>
        </p:txBody>
      </p:sp>
      <p:sp>
        <p:nvSpPr>
          <p:cNvPr id="5" name="Footer Placeholder 4">
            <a:extLst>
              <a:ext uri="{FF2B5EF4-FFF2-40B4-BE49-F238E27FC236}">
                <a16:creationId xmlns:a16="http://schemas.microsoft.com/office/drawing/2014/main" id="{64D17500-6057-D480-A16A-EF40A5B308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099E3BC2-250B-8BBC-D3C7-1BFFD482A8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7E7843D-FF13-4365-9478-9625B70A2705}" type="slidenum">
              <a:rPr lang="en-US" smtClean="0"/>
              <a:t>‹#›</a:t>
            </a:fld>
            <a:endParaRPr lang="en-US"/>
          </a:p>
        </p:txBody>
      </p:sp>
    </p:spTree>
    <p:extLst>
      <p:ext uri="{BB962C8B-B14F-4D97-AF65-F5344CB8AC3E}">
        <p14:creationId xmlns:p14="http://schemas.microsoft.com/office/powerpoint/2010/main" val="37930645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4282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F3AEC-D444-01DC-7B8D-0732C967C5D1}"/>
              </a:ext>
            </a:extLst>
          </p:cNvPr>
          <p:cNvSpPr>
            <a:spLocks noGrp="1"/>
          </p:cNvSpPr>
          <p:nvPr>
            <p:ph type="ctrTitle"/>
          </p:nvPr>
        </p:nvSpPr>
        <p:spPr>
          <a:xfrm>
            <a:off x="289352" y="204520"/>
            <a:ext cx="5382577" cy="916234"/>
          </a:xfrm>
        </p:spPr>
        <p:txBody>
          <a:bodyPr anchor="ctr">
            <a:noAutofit/>
          </a:bodyPr>
          <a:lstStyle/>
          <a:p>
            <a:pPr algn="l"/>
            <a:r>
              <a:rPr lang="en-US" sz="4400" dirty="0"/>
              <a:t>Hyperparameters</a:t>
            </a:r>
          </a:p>
        </p:txBody>
      </p:sp>
      <p:sp>
        <p:nvSpPr>
          <p:cNvPr id="3" name="Subtitle 2">
            <a:extLst>
              <a:ext uri="{FF2B5EF4-FFF2-40B4-BE49-F238E27FC236}">
                <a16:creationId xmlns:a16="http://schemas.microsoft.com/office/drawing/2014/main" id="{DAA35C5C-811A-8F39-8EF2-D5DDB60BB253}"/>
              </a:ext>
            </a:extLst>
          </p:cNvPr>
          <p:cNvSpPr>
            <a:spLocks noGrp="1"/>
          </p:cNvSpPr>
          <p:nvPr>
            <p:ph type="subTitle" idx="1"/>
          </p:nvPr>
        </p:nvSpPr>
        <p:spPr>
          <a:xfrm>
            <a:off x="1356038" y="2413928"/>
            <a:ext cx="3634494" cy="868139"/>
          </a:xfrm>
        </p:spPr>
        <p:txBody>
          <a:bodyPr anchor="ctr">
            <a:normAutofit/>
          </a:bodyPr>
          <a:lstStyle/>
          <a:p>
            <a:pPr algn="r"/>
            <a:r>
              <a:rPr lang="en-US" sz="4000" dirty="0"/>
              <a:t>Alexei Prokudin</a:t>
            </a:r>
          </a:p>
        </p:txBody>
      </p:sp>
      <p:pic>
        <p:nvPicPr>
          <p:cNvPr id="5" name="Picture 4">
            <a:extLst>
              <a:ext uri="{FF2B5EF4-FFF2-40B4-BE49-F238E27FC236}">
                <a16:creationId xmlns:a16="http://schemas.microsoft.com/office/drawing/2014/main" id="{B9611F0C-FB22-9ABD-256B-98E9337CC982}"/>
              </a:ext>
            </a:extLst>
          </p:cNvPr>
          <p:cNvPicPr>
            <a:picLocks noChangeAspect="1"/>
          </p:cNvPicPr>
          <p:nvPr/>
        </p:nvPicPr>
        <p:blipFill>
          <a:blip r:embed="rId2"/>
          <a:stretch>
            <a:fillRect/>
          </a:stretch>
        </p:blipFill>
        <p:spPr>
          <a:xfrm>
            <a:off x="5293178" y="0"/>
            <a:ext cx="6898822" cy="6858000"/>
          </a:xfrm>
          <a:prstGeom prst="rect">
            <a:avLst/>
          </a:prstGeom>
        </p:spPr>
      </p:pic>
      <p:sp>
        <p:nvSpPr>
          <p:cNvPr id="6" name="Subtitle 2">
            <a:extLst>
              <a:ext uri="{FF2B5EF4-FFF2-40B4-BE49-F238E27FC236}">
                <a16:creationId xmlns:a16="http://schemas.microsoft.com/office/drawing/2014/main" id="{0762F2C9-3AD7-5325-A416-6DE66FBE339B}"/>
              </a:ext>
            </a:extLst>
          </p:cNvPr>
          <p:cNvSpPr txBox="1">
            <a:spLocks/>
          </p:cNvSpPr>
          <p:nvPr/>
        </p:nvSpPr>
        <p:spPr>
          <a:xfrm>
            <a:off x="1356038" y="1325274"/>
            <a:ext cx="3634494" cy="868139"/>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3600"/>
              <a:t>Lecture III </a:t>
            </a:r>
            <a:endParaRPr lang="en-US" sz="1800" dirty="0"/>
          </a:p>
        </p:txBody>
      </p:sp>
      <p:sp>
        <p:nvSpPr>
          <p:cNvPr id="7" name="Subtitle 2">
            <a:extLst>
              <a:ext uri="{FF2B5EF4-FFF2-40B4-BE49-F238E27FC236}">
                <a16:creationId xmlns:a16="http://schemas.microsoft.com/office/drawing/2014/main" id="{2B000F10-23E0-0BBC-9275-5B0EB241CB58}"/>
              </a:ext>
            </a:extLst>
          </p:cNvPr>
          <p:cNvSpPr txBox="1">
            <a:spLocks/>
          </p:cNvSpPr>
          <p:nvPr/>
        </p:nvSpPr>
        <p:spPr>
          <a:xfrm>
            <a:off x="24183" y="5989861"/>
            <a:ext cx="1331855" cy="868139"/>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800" dirty="0"/>
              <a:t>PHYS496</a:t>
            </a:r>
          </a:p>
        </p:txBody>
      </p:sp>
    </p:spTree>
    <p:extLst>
      <p:ext uri="{BB962C8B-B14F-4D97-AF65-F5344CB8AC3E}">
        <p14:creationId xmlns:p14="http://schemas.microsoft.com/office/powerpoint/2010/main" val="121248023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69000">
              <a:schemeClr val="tx1"/>
            </a:gs>
            <a:gs pos="100000">
              <a:schemeClr val="bg1"/>
            </a:gs>
          </a:gsLst>
          <a:lin ang="0" scaled="0"/>
        </a:gradFill>
        <a:effectLst/>
      </p:bgPr>
    </p:bg>
    <p:spTree>
      <p:nvGrpSpPr>
        <p:cNvPr id="1" name="">
          <a:extLst>
            <a:ext uri="{FF2B5EF4-FFF2-40B4-BE49-F238E27FC236}">
              <a16:creationId xmlns:a16="http://schemas.microsoft.com/office/drawing/2014/main" id="{9D27A2F5-D54D-92B1-B6B7-18F3942D443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CC43587-C090-5FA0-52DF-5CEA1C232710}"/>
              </a:ext>
            </a:extLst>
          </p:cNvPr>
          <p:cNvSpPr txBox="1"/>
          <p:nvPr/>
        </p:nvSpPr>
        <p:spPr>
          <a:xfrm>
            <a:off x="387570" y="695244"/>
            <a:ext cx="5321252" cy="890420"/>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Aptos" panose="02110004020202020204"/>
                <a:ea typeface="+mn-ea"/>
                <a:cs typeface="+mn-cs"/>
              </a:rPr>
              <a:t>HYPERPARAMETERS</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7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9" name="TextBox 8">
            <a:extLst>
              <a:ext uri="{FF2B5EF4-FFF2-40B4-BE49-F238E27FC236}">
                <a16:creationId xmlns:a16="http://schemas.microsoft.com/office/drawing/2014/main" id="{09531818-C372-ACF0-2B94-4810F061505F}"/>
              </a:ext>
            </a:extLst>
          </p:cNvPr>
          <p:cNvSpPr txBox="1"/>
          <p:nvPr/>
        </p:nvSpPr>
        <p:spPr>
          <a:xfrm>
            <a:off x="280725" y="1278261"/>
            <a:ext cx="8849195" cy="507831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rPr>
              <a:t>Hyperparameters are parameters in machine </a:t>
            </a:r>
            <a:r>
              <a:rPr kumimoji="0" lang="en-US" sz="1800" b="0" i="0" u="none" strike="noStrike" kern="1200" cap="none" spc="0" normalizeH="0" baseline="0" noProof="0">
                <a:ln>
                  <a:noFill/>
                </a:ln>
                <a:solidFill>
                  <a:prstClr val="white"/>
                </a:solidFill>
                <a:effectLst/>
                <a:uLnTx/>
                <a:uFillTx/>
                <a:latin typeface="Aptos" panose="02110004020202020204"/>
                <a:ea typeface="+mn-ea"/>
                <a:cs typeface="+mn-cs"/>
              </a:rPr>
              <a:t>learning models that </a:t>
            </a:r>
            <a:r>
              <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rPr>
              <a:t>are </a:t>
            </a:r>
            <a:r>
              <a:rPr kumimoji="0" lang="en-US" sz="1800" b="1" i="0" u="none" strike="noStrike" kern="1200" cap="none" spc="0" normalizeH="0" baseline="0" noProof="0" dirty="0">
                <a:ln>
                  <a:noFill/>
                </a:ln>
                <a:solidFill>
                  <a:prstClr val="white"/>
                </a:solidFill>
                <a:effectLst/>
                <a:uLnTx/>
                <a:uFillTx/>
                <a:latin typeface="Aptos" panose="02110004020202020204"/>
                <a:ea typeface="+mn-ea"/>
                <a:cs typeface="+mn-cs"/>
              </a:rPr>
              <a:t>set before training</a:t>
            </a:r>
            <a:r>
              <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rPr>
              <a:t> and cannot be learned directly from the data during the training process. Unlike model parameters (like weights and biases), which are learned, hyperparameters control the behavior of the learning algorithm and influence how the model is trained.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ptos" panose="02110004020202020204"/>
                <a:ea typeface="+mn-ea"/>
                <a:cs typeface="+mn-cs"/>
              </a:rPr>
              <a:t>Tuning Hyperparameters: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rPr>
              <a:t>Because hyperparameters are not learned automatically, they need to be tuned through experimentation or optimization techniques such as: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white"/>
                </a:solidFill>
                <a:effectLst/>
                <a:uLnTx/>
                <a:uFillTx/>
                <a:latin typeface="Aptos" panose="02110004020202020204"/>
                <a:ea typeface="+mn-ea"/>
                <a:cs typeface="+mn-cs"/>
              </a:rPr>
              <a:t>Grid Search</a:t>
            </a:r>
            <a:r>
              <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rPr>
              <a:t>: Trying all combinations of hyperparameter values.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white"/>
                </a:solidFill>
                <a:effectLst/>
                <a:uLnTx/>
                <a:uFillTx/>
                <a:latin typeface="Aptos" panose="02110004020202020204"/>
                <a:ea typeface="+mn-ea"/>
                <a:cs typeface="+mn-cs"/>
              </a:rPr>
              <a:t>Random Search</a:t>
            </a:r>
            <a:r>
              <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rPr>
              <a:t>: Randomly selecting combinations of hyperparameter values.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white"/>
                </a:solidFill>
                <a:effectLst/>
                <a:uLnTx/>
                <a:uFillTx/>
                <a:latin typeface="Aptos" panose="02110004020202020204"/>
                <a:ea typeface="+mn-ea"/>
                <a:cs typeface="+mn-cs"/>
              </a:rPr>
              <a:t>Bayesian Optimization</a:t>
            </a:r>
            <a:r>
              <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rPr>
              <a:t>: A more advanced technique that models the performance of different hyperparameter values to find the best ones more efficiently.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rPr>
              <a:t>Hyperparameters have a critical impact on both the training process and the performance of the model. Finding the right combination is often key to building a well-performing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pic>
        <p:nvPicPr>
          <p:cNvPr id="2" name="Picture 1" descr="A black background with white text&#10;&#10;Description automatically generated">
            <a:extLst>
              <a:ext uri="{FF2B5EF4-FFF2-40B4-BE49-F238E27FC236}">
                <a16:creationId xmlns:a16="http://schemas.microsoft.com/office/drawing/2014/main" id="{B64F9AC3-258D-B00C-FF9D-77A3E8FE275E}"/>
              </a:ext>
            </a:extLst>
          </p:cNvPr>
          <p:cNvPicPr>
            <a:picLocks noChangeAspect="1"/>
          </p:cNvPicPr>
          <p:nvPr/>
        </p:nvPicPr>
        <p:blipFill>
          <a:blip r:embed="rId2"/>
          <a:stretch>
            <a:fillRect/>
          </a:stretch>
        </p:blipFill>
        <p:spPr>
          <a:xfrm>
            <a:off x="9129920" y="315664"/>
            <a:ext cx="2921000" cy="2540000"/>
          </a:xfrm>
          <a:prstGeom prst="rect">
            <a:avLst/>
          </a:prstGeom>
        </p:spPr>
      </p:pic>
    </p:spTree>
    <p:extLst>
      <p:ext uri="{BB962C8B-B14F-4D97-AF65-F5344CB8AC3E}">
        <p14:creationId xmlns:p14="http://schemas.microsoft.com/office/powerpoint/2010/main" val="1978107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69000">
              <a:schemeClr val="tx1"/>
            </a:gs>
            <a:gs pos="100000">
              <a:schemeClr val="bg1"/>
            </a:gs>
          </a:gsLst>
          <a:lin ang="0" scaled="0"/>
        </a:gradFill>
        <a:effectLst/>
      </p:bgPr>
    </p:bg>
    <p:spTree>
      <p:nvGrpSpPr>
        <p:cNvPr id="1" name="">
          <a:extLst>
            <a:ext uri="{FF2B5EF4-FFF2-40B4-BE49-F238E27FC236}">
              <a16:creationId xmlns:a16="http://schemas.microsoft.com/office/drawing/2014/main" id="{B4A164E1-E3F8-70A8-7455-AB48F97E0ED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E737C61-D8D4-79EA-BBEB-97D8DD39E919}"/>
              </a:ext>
            </a:extLst>
          </p:cNvPr>
          <p:cNvSpPr txBox="1"/>
          <p:nvPr/>
        </p:nvSpPr>
        <p:spPr>
          <a:xfrm>
            <a:off x="387570" y="695244"/>
            <a:ext cx="5321252" cy="890420"/>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Aptos" panose="02110004020202020204"/>
                <a:ea typeface="+mn-ea"/>
                <a:cs typeface="+mn-cs"/>
              </a:rPr>
              <a:t>HYPERPARAMETERS</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7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9" name="TextBox 8">
            <a:extLst>
              <a:ext uri="{FF2B5EF4-FFF2-40B4-BE49-F238E27FC236}">
                <a16:creationId xmlns:a16="http://schemas.microsoft.com/office/drawing/2014/main" id="{BA890AD9-8A2F-5B03-4597-A57A9C043F6E}"/>
              </a:ext>
            </a:extLst>
          </p:cNvPr>
          <p:cNvSpPr txBox="1"/>
          <p:nvPr/>
        </p:nvSpPr>
        <p:spPr>
          <a:xfrm>
            <a:off x="280725" y="1278261"/>
            <a:ext cx="8849195" cy="507831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ptos" panose="02110004020202020204"/>
                <a:ea typeface="+mn-ea"/>
                <a:cs typeface="+mn-cs"/>
              </a:rPr>
              <a:t>Key Types of Hyperparameters: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white"/>
                </a:solidFill>
                <a:effectLst/>
                <a:uLnTx/>
                <a:uFillTx/>
                <a:latin typeface="Aptos" panose="02110004020202020204"/>
                <a:ea typeface="+mn-ea"/>
                <a:cs typeface="+mn-cs"/>
              </a:rPr>
              <a:t>Learning Rate</a:t>
            </a:r>
            <a:r>
              <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rPr>
              <a:t>:</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rPr>
              <a:t>Controls how much to adjust the weights of the network with respect to the loss gradient.</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rPr>
              <a:t>A small learning rate can result in slow convergence, while a large one can lead to overshooting and unstable training.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white"/>
                </a:solidFill>
                <a:effectLst/>
                <a:uLnTx/>
                <a:uFillTx/>
                <a:latin typeface="Aptos" panose="02110004020202020204"/>
                <a:ea typeface="+mn-ea"/>
                <a:cs typeface="+mn-cs"/>
              </a:rPr>
              <a:t>Batch Size</a:t>
            </a:r>
            <a:r>
              <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rPr>
              <a:t>:</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rPr>
              <a:t>Refers to the number of training examples used to calculate the gradient in a single update during training.</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rPr>
              <a:t>Smaller batches lead to more updates (and noise) in learning but might generalize better. Larger batches stabilize learning but may converge to suboptimal solutions.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white"/>
                </a:solidFill>
                <a:effectLst/>
                <a:uLnTx/>
                <a:uFillTx/>
                <a:latin typeface="Aptos" panose="02110004020202020204"/>
                <a:ea typeface="+mn-ea"/>
                <a:cs typeface="+mn-cs"/>
              </a:rPr>
              <a:t>Number of Epochs</a:t>
            </a:r>
            <a:r>
              <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rPr>
              <a:t>:</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rPr>
              <a:t>Defines how many times the entire training dataset is passed through the neural network during training.</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rPr>
              <a:t>Too few epochs may result in underfitting, while too many can lead to overfitting.</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511711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69000">
              <a:schemeClr val="tx1"/>
            </a:gs>
            <a:gs pos="100000">
              <a:schemeClr val="bg1"/>
            </a:gs>
          </a:gsLst>
          <a:lin ang="0" scaled="0"/>
        </a:gradFill>
        <a:effectLst/>
      </p:bgPr>
    </p:bg>
    <p:spTree>
      <p:nvGrpSpPr>
        <p:cNvPr id="1" name="">
          <a:extLst>
            <a:ext uri="{FF2B5EF4-FFF2-40B4-BE49-F238E27FC236}">
              <a16:creationId xmlns:a16="http://schemas.microsoft.com/office/drawing/2014/main" id="{2BF5B377-0B89-427C-3F1A-3707E3C9E6A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59ED45D-E5B7-1717-645E-9CCD7DE84243}"/>
              </a:ext>
            </a:extLst>
          </p:cNvPr>
          <p:cNvSpPr txBox="1"/>
          <p:nvPr/>
        </p:nvSpPr>
        <p:spPr>
          <a:xfrm>
            <a:off x="387570" y="695244"/>
            <a:ext cx="5321252" cy="890420"/>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Aptos" panose="02110004020202020204"/>
                <a:ea typeface="+mn-ea"/>
                <a:cs typeface="+mn-cs"/>
              </a:rPr>
              <a:t>HYPERPARAMETERS</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7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9" name="TextBox 8">
            <a:extLst>
              <a:ext uri="{FF2B5EF4-FFF2-40B4-BE49-F238E27FC236}">
                <a16:creationId xmlns:a16="http://schemas.microsoft.com/office/drawing/2014/main" id="{4F1C1728-E038-DBB6-C9B6-4A068F2D4A41}"/>
              </a:ext>
            </a:extLst>
          </p:cNvPr>
          <p:cNvSpPr txBox="1"/>
          <p:nvPr/>
        </p:nvSpPr>
        <p:spPr>
          <a:xfrm>
            <a:off x="280725" y="1278261"/>
            <a:ext cx="8849195" cy="452431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ptos" panose="02110004020202020204"/>
                <a:ea typeface="+mn-ea"/>
                <a:cs typeface="+mn-cs"/>
              </a:rPr>
              <a:t>Key Types of Hyperparameters: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white"/>
                </a:solidFill>
                <a:effectLst/>
                <a:uLnTx/>
                <a:uFillTx/>
                <a:latin typeface="Aptos" panose="02110004020202020204"/>
                <a:ea typeface="+mn-ea"/>
                <a:cs typeface="+mn-cs"/>
              </a:rPr>
              <a:t>Number of Layers and Neurons (Network Architecture)</a:t>
            </a:r>
            <a:r>
              <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rPr>
              <a:t>:</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rPr>
              <a:t>Specifies the depth (number of layers) and width (number of neurons per layer) of the network.</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rPr>
              <a:t>A deeper and wider network can model more complex functions but may require more data and computational resources.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white"/>
                </a:solidFill>
                <a:effectLst/>
                <a:uLnTx/>
                <a:uFillTx/>
                <a:latin typeface="Aptos" panose="02110004020202020204"/>
                <a:ea typeface="+mn-ea"/>
                <a:cs typeface="+mn-cs"/>
              </a:rPr>
              <a:t>Activation Functions</a:t>
            </a:r>
            <a:r>
              <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rPr>
              <a:t>:</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rPr>
              <a:t>These are used to introduce non-linearity into the network and include functions like </a:t>
            </a:r>
            <a:r>
              <a:rPr kumimoji="0" lang="en-US" sz="1800" b="0" i="0" u="none" strike="noStrike" kern="1200" cap="none" spc="0" normalizeH="0" baseline="0" noProof="0" dirty="0" err="1">
                <a:ln>
                  <a:noFill/>
                </a:ln>
                <a:solidFill>
                  <a:prstClr val="white"/>
                </a:solidFill>
                <a:effectLst/>
                <a:uLnTx/>
                <a:uFillTx/>
                <a:latin typeface="Aptos" panose="02110004020202020204"/>
                <a:ea typeface="+mn-ea"/>
                <a:cs typeface="+mn-cs"/>
              </a:rPr>
              <a:t>ReLU</a:t>
            </a:r>
            <a:r>
              <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rPr>
              <a:t>, sigmoid, or tanh.</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rPr>
              <a:t>Choosing an appropriate activation function can significantly affect learning performance and convergence.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white"/>
                </a:solidFill>
                <a:effectLst/>
                <a:uLnTx/>
                <a:uFillTx/>
                <a:latin typeface="Aptos" panose="02110004020202020204"/>
                <a:ea typeface="+mn-ea"/>
                <a:cs typeface="+mn-cs"/>
              </a:rPr>
              <a:t>Dropout Rate</a:t>
            </a:r>
            <a:r>
              <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rPr>
              <a:t>:</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rPr>
              <a:t>Dropout is a regularization technique that randomly disables a fraction of neurons during training to prevent overfitting.</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rPr>
              <a:t>The dropout rate is the probability that a neuron is "dropped" during an update. Common values are between 0.2 and 0.5.</a:t>
            </a:r>
          </a:p>
        </p:txBody>
      </p:sp>
    </p:spTree>
    <p:extLst>
      <p:ext uri="{BB962C8B-B14F-4D97-AF65-F5344CB8AC3E}">
        <p14:creationId xmlns:p14="http://schemas.microsoft.com/office/powerpoint/2010/main" val="888058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3250</TotalTime>
  <Words>429</Words>
  <Application>Microsoft Macintosh PowerPoint</Application>
  <PresentationFormat>Widescreen</PresentationFormat>
  <Paragraphs>36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Aptos Display</vt:lpstr>
      <vt:lpstr>Arial</vt:lpstr>
      <vt:lpstr>Office Theme</vt:lpstr>
      <vt:lpstr>Hyperparameters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Prokudin, Alexey</dc:creator>
  <cp:lastModifiedBy>Prokudin, Alexey</cp:lastModifiedBy>
  <cp:revision>17</cp:revision>
  <dcterms:created xsi:type="dcterms:W3CDTF">2024-10-17T15:53:40Z</dcterms:created>
  <dcterms:modified xsi:type="dcterms:W3CDTF">2024-11-19T17:47:57Z</dcterms:modified>
</cp:coreProperties>
</file>