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86" r:id="rId3"/>
    <p:sldId id="291" r:id="rId4"/>
    <p:sldId id="292" r:id="rId5"/>
    <p:sldId id="289" r:id="rId6"/>
    <p:sldId id="294" r:id="rId7"/>
    <p:sldId id="293" r:id="rId8"/>
    <p:sldId id="259" r:id="rId9"/>
    <p:sldId id="260" r:id="rId10"/>
    <p:sldId id="313" r:id="rId11"/>
    <p:sldId id="314" r:id="rId12"/>
    <p:sldId id="312" r:id="rId13"/>
    <p:sldId id="290" r:id="rId14"/>
    <p:sldId id="261" r:id="rId15"/>
    <p:sldId id="295" r:id="rId16"/>
    <p:sldId id="288" r:id="rId17"/>
    <p:sldId id="297" r:id="rId18"/>
    <p:sldId id="298" r:id="rId19"/>
    <p:sldId id="309" r:id="rId20"/>
    <p:sldId id="296" r:id="rId21"/>
    <p:sldId id="299" r:id="rId22"/>
    <p:sldId id="300" r:id="rId23"/>
    <p:sldId id="311" r:id="rId24"/>
    <p:sldId id="310" r:id="rId25"/>
    <p:sldId id="302" r:id="rId26"/>
    <p:sldId id="303" r:id="rId27"/>
    <p:sldId id="304" r:id="rId28"/>
    <p:sldId id="305" r:id="rId29"/>
    <p:sldId id="306" r:id="rId30"/>
    <p:sldId id="307" r:id="rId31"/>
    <p:sldId id="30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" y="392927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292513"/>
            <a:ext cx="10364451" cy="1122819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1566408"/>
            <a:ext cx="10363826" cy="422479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80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2400" cap="none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v"/>
              <a:defRPr sz="2000" cap="none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q"/>
              <a:defRPr sz="2000" cap="none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err="1"/>
              <a:t>Aaaa</a:t>
            </a:r>
            <a:endParaRPr lang="en-US" dirty="0"/>
          </a:p>
          <a:p>
            <a:pPr lvl="1"/>
            <a:r>
              <a:rPr lang="en-US" dirty="0" err="1"/>
              <a:t>Saaaa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08383"/>
            <a:ext cx="10364451" cy="1122819"/>
          </a:xfrm>
        </p:spPr>
        <p:txBody>
          <a:bodyPr/>
          <a:lstStyle/>
          <a:p>
            <a:r>
              <a:rPr lang="en-US" dirty="0" smtClean="0"/>
              <a:t>Classification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23608"/>
            <a:ext cx="10363826" cy="42247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Flynn’s Taxonomy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 Performance, peak performance and sustained performance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Example of parallel computing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Computation graph, scheduling and execution time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93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classification (</a:t>
            </a:r>
            <a:r>
              <a:rPr lang="en-US" dirty="0" err="1"/>
              <a:t>Sima</a:t>
            </a:r>
            <a:r>
              <a:rPr lang="en-US" dirty="0"/>
              <a:t>, Fountain, </a:t>
            </a:r>
            <a:r>
              <a:rPr lang="en-US" dirty="0" err="1"/>
              <a:t>Kacsuk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8"/>
            <a:ext cx="10363826" cy="2418294"/>
          </a:xfrm>
        </p:spPr>
        <p:txBody>
          <a:bodyPr/>
          <a:lstStyle/>
          <a:p>
            <a:r>
              <a:rPr lang="en-US" dirty="0" smtClean="0"/>
              <a:t>Based </a:t>
            </a:r>
            <a:r>
              <a:rPr lang="en-US" dirty="0"/>
              <a:t>on how parallelism is achieved</a:t>
            </a:r>
          </a:p>
          <a:p>
            <a:pPr lvl="1"/>
            <a:r>
              <a:rPr lang="en-US" dirty="0" smtClean="0"/>
              <a:t> Data parallelism: same function operating </a:t>
            </a:r>
            <a:r>
              <a:rPr lang="en-US" dirty="0"/>
              <a:t>on </a:t>
            </a:r>
            <a:r>
              <a:rPr lang="en-US" dirty="0" smtClean="0"/>
              <a:t>many data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Function parallelism: </a:t>
            </a:r>
            <a:r>
              <a:rPr lang="en-US" dirty="0"/>
              <a:t>performing many functions in </a:t>
            </a:r>
            <a:r>
              <a:rPr lang="en-US" dirty="0" smtClean="0"/>
              <a:t>parallel</a:t>
            </a:r>
          </a:p>
          <a:p>
            <a:pPr lvl="2"/>
            <a:r>
              <a:rPr lang="en-US" dirty="0"/>
              <a:t> Control parallelism, task parallelism depending on the level of the functional parallelism.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14386" y="4231888"/>
            <a:ext cx="21505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Parallel architectures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76186" y="5146288"/>
            <a:ext cx="14132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Data-parallel</a:t>
            </a:r>
          </a:p>
          <a:p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0786" y="5146288"/>
            <a:ext cx="17684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Function-parallel</a:t>
            </a:r>
          </a:p>
          <a:p>
            <a:r>
              <a:rPr lang="en-US" dirty="0" smtClean="0"/>
              <a:t>architectures</a:t>
            </a:r>
          </a:p>
        </p:txBody>
      </p:sp>
      <p:cxnSp>
        <p:nvCxnSpPr>
          <p:cNvPr id="7" name="Straight Connector 6"/>
          <p:cNvCxnSpPr>
            <a:stCxn id="5" idx="0"/>
            <a:endCxn id="4" idx="2"/>
          </p:cNvCxnSpPr>
          <p:nvPr/>
        </p:nvCxnSpPr>
        <p:spPr>
          <a:xfrm rot="5400000" flipH="1" flipV="1">
            <a:off x="4713717" y="4270325"/>
            <a:ext cx="545068" cy="120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 rot="16200000" flipH="1">
            <a:off x="6059824" y="4131077"/>
            <a:ext cx="545068" cy="14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1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Functional-parallel architectures</a:t>
            </a:r>
            <a:endParaRPr lang="en-US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4997604" y="1797205"/>
            <a:ext cx="297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Function-parallel architectures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864004" y="3092605"/>
            <a:ext cx="20843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Arial" pitchFamily="34" charset="0"/>
              </a:rPr>
              <a:t>Instruction </a:t>
            </a:r>
            <a:r>
              <a:rPr lang="en-US" b="1" dirty="0">
                <a:latin typeface="Arial" pitchFamily="34" charset="0"/>
              </a:rPr>
              <a:t>level Parallel Arch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378604" y="3016405"/>
            <a:ext cx="2247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Thread level Parallel Arch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817004" y="2940205"/>
            <a:ext cx="2190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Process level Parallel Arch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3168804" y="3549805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(ILPs)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893204" y="3626005"/>
            <a:ext cx="137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(MIMDs)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092604" y="4692805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VLIWs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159404" y="4540405"/>
            <a:ext cx="1982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Superscalar processors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6959754" y="4311805"/>
            <a:ext cx="1905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Distributed Memory MIMD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9112404" y="4540405"/>
            <a:ext cx="1501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Shared Memory MIMD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H="1">
            <a:off x="3810154" y="2692555"/>
            <a:ext cx="231140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6121554" y="269255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6121554" y="2692555"/>
            <a:ext cx="23812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 flipH="1">
            <a:off x="2330604" y="4007005"/>
            <a:ext cx="14097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3727604" y="4000655"/>
            <a:ext cx="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3702204" y="4007005"/>
            <a:ext cx="1581150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 flipH="1">
            <a:off x="7740804" y="4083205"/>
            <a:ext cx="10858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8826654" y="4083205"/>
            <a:ext cx="81915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1873404" y="4616605"/>
            <a:ext cx="20843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Pipelined processors</a:t>
            </a:r>
          </a:p>
        </p:txBody>
      </p:sp>
    </p:spTree>
    <p:extLst>
      <p:ext uri="{BB962C8B-B14F-4D97-AF65-F5344CB8AC3E}">
        <p14:creationId xmlns:p14="http://schemas.microsoft.com/office/powerpoint/2010/main" val="262391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classification </a:t>
            </a:r>
            <a:r>
              <a:rPr lang="en-US" dirty="0" smtClean="0"/>
              <a:t>(</a:t>
            </a:r>
            <a:r>
              <a:rPr lang="en-US" dirty="0" err="1" smtClean="0"/>
              <a:t>Sima</a:t>
            </a:r>
            <a:r>
              <a:rPr lang="en-US" dirty="0" smtClean="0"/>
              <a:t>, Fountain, </a:t>
            </a:r>
            <a:r>
              <a:rPr lang="en-US" dirty="0" err="1" smtClean="0"/>
              <a:t>Kacsuk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3774" y="1600201"/>
            <a:ext cx="9297026" cy="2622394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pPr lvl="1"/>
            <a:r>
              <a:rPr lang="en-US" sz="2400" dirty="0" smtClean="0"/>
              <a:t>by operating on multiple data: data parallelism</a:t>
            </a:r>
          </a:p>
          <a:p>
            <a:pPr lvl="1"/>
            <a:r>
              <a:rPr lang="en-US" sz="2400" dirty="0" smtClean="0"/>
              <a:t>by performing many functions in parallel: function parallelism</a:t>
            </a:r>
          </a:p>
          <a:p>
            <a:pPr lvl="2"/>
            <a:r>
              <a:rPr lang="en-US" sz="2400" dirty="0" smtClean="0"/>
              <a:t>Control parallelism, task parallelism depending on the level of the functional parallelism.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48201" y="4343400"/>
            <a:ext cx="21505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architectures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1" y="5257801"/>
            <a:ext cx="14407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Data-parallel</a:t>
            </a:r>
          </a:p>
          <a:p>
            <a:r>
              <a:rPr lang="en-US" dirty="0"/>
              <a:t>architectures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1" y="5257801"/>
            <a:ext cx="17684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Function-parallel</a:t>
            </a:r>
          </a:p>
          <a:p>
            <a:r>
              <a:rPr lang="en-US" dirty="0"/>
              <a:t>architectures</a:t>
            </a:r>
          </a:p>
        </p:txBody>
      </p:sp>
      <p:cxnSp>
        <p:nvCxnSpPr>
          <p:cNvPr id="8" name="Straight Connector 7"/>
          <p:cNvCxnSpPr>
            <a:stCxn id="5" idx="0"/>
            <a:endCxn id="4" idx="2"/>
          </p:cNvCxnSpPr>
          <p:nvPr/>
        </p:nvCxnSpPr>
        <p:spPr>
          <a:xfrm rot="5400000" flipH="1" flipV="1">
            <a:off x="4847531" y="4381838"/>
            <a:ext cx="545068" cy="120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 rot="16200000" flipH="1">
            <a:off x="6193638" y="4242589"/>
            <a:ext cx="545068" cy="148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 Time and performance: Machine A is n times faster than Machine B if and only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Program </a:t>
                </a:r>
                <a:r>
                  <a:rPr lang="en-US" dirty="0" smtClean="0"/>
                  <a:t>execution 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𝐼𝑛𝑠𝑡𝑟𝑢𝑐𝑡𝑖𝑜𝑛𝑠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𝑃𝑟𝑜𝑔𝑟𝑎𝑚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𝐶𝑦𝑐𝑙𝑒𝑠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𝐼𝑛𝑠𝑡𝑟𝑢𝑐𝑡𝑖𝑜𝑛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𝐶𝑦𝑐𝑙𝑒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                            (CPI)        (cycle time)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𝑐𝑦𝑐𝑙𝑒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</m:oMath>
                </a14:m>
                <a:r>
                  <a:rPr lang="en-US" dirty="0" smtClean="0"/>
                  <a:t> can be approximated as </a:t>
                </a:r>
                <a:r>
                  <a:rPr lang="en-US" b="1" dirty="0" smtClean="0"/>
                  <a:t>instruction per second (IPS). </a:t>
                </a:r>
              </a:p>
              <a:p>
                <a:pPr lvl="1"/>
                <a:r>
                  <a:rPr lang="en-US" dirty="0" smtClean="0"/>
                  <a:t>In a system with variable instruction cycles, IPS is program dependent</a:t>
                </a:r>
                <a:r>
                  <a:rPr lang="en-US" dirty="0"/>
                  <a:t> </a:t>
                </a:r>
                <a:r>
                  <a:rPr lang="en-US" dirty="0" smtClean="0"/>
                  <a:t>– this metric can be misleading, and not very useful.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41" t="-722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8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MIPS (millions instructions per second) – vendors sometimes report this value as an indication of the computing speed. It is not a good performance metric. </a:t>
                </a:r>
              </a:p>
              <a:p>
                <a:r>
                  <a:rPr lang="en-US" dirty="0" smtClean="0"/>
                  <a:t>MFLOPS  (million floating-point operations per second): This is more meaningful when it is the measured time for completing a complex task. </a:t>
                </a:r>
              </a:p>
              <a:p>
                <a:pPr marL="0" lvl="2" indent="0" algn="ctr">
                  <a:spcBef>
                    <a:spcPts val="1000"/>
                  </a:spcBef>
                  <a:buNone/>
                </a:pPr>
                <a:r>
                  <a:rPr lang="en-US" sz="2400" dirty="0" smtClean="0"/>
                  <a:t>FLOPS </a:t>
                </a:r>
                <a:r>
                  <a:rPr lang="en-US" sz="2400" dirty="0"/>
                  <a:t>= FP ops in </a:t>
                </a:r>
                <a:r>
                  <a:rPr lang="en-US" sz="2400" dirty="0" smtClean="0"/>
                  <a:t>program/execution time</a:t>
                </a:r>
              </a:p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sz="2400" dirty="0" smtClean="0"/>
                  <a:t>   For CPU (or GPU), vendors use this formula</a:t>
                </a:r>
              </a:p>
              <a:p>
                <a:pPr marL="0" lvl="2" indent="0" algn="ctr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𝐹𝐿𝑂𝑃𝑆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𝑠𝑜𝑐𝑘𝑒𝑡𝑠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𝑐𝑜𝑟𝑒𝑠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𝑠𝑜𝑐𝑘𝑒𝑡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𝑐𝑦𝑐𝑙𝑒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𝐹𝐿𝑂𝑃𝑠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41" t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8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823" y="291402"/>
            <a:ext cx="10364451" cy="1251819"/>
          </a:xfrm>
        </p:spPr>
        <p:txBody>
          <a:bodyPr/>
          <a:lstStyle/>
          <a:p>
            <a:r>
              <a:rPr lang="en-US" dirty="0" smtClean="0"/>
              <a:t>FLOPs units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933802"/>
                  </p:ext>
                </p:extLst>
              </p:nvPr>
            </p:nvGraphicFramePr>
            <p:xfrm>
              <a:off x="1560790" y="1234069"/>
              <a:ext cx="8127999" cy="39523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781017608"/>
                        </a:ext>
                      </a:extLst>
                    </a:gridCol>
                    <a:gridCol w="1337919">
                      <a:extLst>
                        <a:ext uri="{9D8B030D-6E8A-4147-A177-3AD203B41FA5}">
                          <a16:colId xmlns:a16="http://schemas.microsoft.com/office/drawing/2014/main" val="548333046"/>
                        </a:ext>
                      </a:extLst>
                    </a:gridCol>
                    <a:gridCol w="4080747">
                      <a:extLst>
                        <a:ext uri="{9D8B030D-6E8A-4147-A177-3AD203B41FA5}">
                          <a16:colId xmlns:a16="http://schemas.microsoft.com/office/drawing/2014/main" val="1334487858"/>
                        </a:ext>
                      </a:extLst>
                    </a:gridCol>
                  </a:tblGrid>
                  <a:tr h="37094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Units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Order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Comments: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5518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KFLOPS (</a:t>
                          </a:r>
                          <a:r>
                            <a:rPr lang="en-US" dirty="0" err="1" smtClean="0"/>
                            <a:t>kiloFLOPS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791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MFLOPS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en-US" baseline="0" dirty="0" err="1" smtClean="0"/>
                            <a:t>megaFLOPS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5142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GFLOPS (</a:t>
                          </a:r>
                          <a:r>
                            <a:rPr lang="en-US" dirty="0" err="1" smtClean="0"/>
                            <a:t>gigaFLOPS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Intel i9-9900K CPU at 98.88GFLOPS, AMD Ryzen 9 3950X at 170.56FLOPS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778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TFLOPS (</a:t>
                          </a:r>
                          <a:r>
                            <a:rPr lang="en-US" dirty="0" err="1" smtClean="0"/>
                            <a:t>teraFLOPS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Nvidia</a:t>
                          </a:r>
                          <a:r>
                            <a:rPr lang="en-US" dirty="0" smtClean="0"/>
                            <a:t> GTX</a:t>
                          </a:r>
                          <a:r>
                            <a:rPr lang="en-US" baseline="0" dirty="0" smtClean="0"/>
                            <a:t> 3090 at 36 TFLOPS</a:t>
                          </a:r>
                        </a:p>
                        <a:p>
                          <a:r>
                            <a:rPr lang="en-US" baseline="0" dirty="0" smtClean="0"/>
                            <a:t>(2002 No. 1 supercomputer NEC Earth Simulator at 36TFLOPS)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017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PFLOPS (</a:t>
                          </a:r>
                          <a:r>
                            <a:rPr lang="en-US" dirty="0" err="1" smtClean="0"/>
                            <a:t>petaFLOPS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4456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EFLOPS (</a:t>
                          </a:r>
                          <a:r>
                            <a:rPr lang="en-US" dirty="0" err="1" smtClean="0"/>
                            <a:t>exaFLOPS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This</a:t>
                          </a:r>
                          <a:r>
                            <a:rPr lang="en-US" baseline="0" dirty="0" smtClean="0"/>
                            <a:t> is the next milestone for supercomputers (</a:t>
                          </a:r>
                          <a:r>
                            <a:rPr lang="en-US" baseline="0" dirty="0" err="1" smtClean="0"/>
                            <a:t>exa</a:t>
                          </a:r>
                          <a:r>
                            <a:rPr lang="en-US" baseline="0" dirty="0" smtClean="0"/>
                            <a:t>-scale computing). We are almost there: </a:t>
                          </a:r>
                          <a:r>
                            <a:rPr lang="en-US" baseline="0" dirty="0" err="1" smtClean="0"/>
                            <a:t>Fugaku</a:t>
                          </a:r>
                          <a:r>
                            <a:rPr lang="en-US" baseline="0" dirty="0" smtClean="0"/>
                            <a:t> at 0.442 EFLOPS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67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933802"/>
                  </p:ext>
                </p:extLst>
              </p:nvPr>
            </p:nvGraphicFramePr>
            <p:xfrm>
              <a:off x="1560790" y="1234069"/>
              <a:ext cx="8127999" cy="39523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781017608"/>
                        </a:ext>
                      </a:extLst>
                    </a:gridCol>
                    <a:gridCol w="1337919">
                      <a:extLst>
                        <a:ext uri="{9D8B030D-6E8A-4147-A177-3AD203B41FA5}">
                          <a16:colId xmlns:a16="http://schemas.microsoft.com/office/drawing/2014/main" val="548333046"/>
                        </a:ext>
                      </a:extLst>
                    </a:gridCol>
                    <a:gridCol w="4080747">
                      <a:extLst>
                        <a:ext uri="{9D8B030D-6E8A-4147-A177-3AD203B41FA5}">
                          <a16:colId xmlns:a16="http://schemas.microsoft.com/office/drawing/2014/main" val="1334487858"/>
                        </a:ext>
                      </a:extLst>
                    </a:gridCol>
                  </a:tblGrid>
                  <a:tr h="37094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Units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Order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Comments: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5518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KFLOPS (</a:t>
                          </a:r>
                          <a:r>
                            <a:rPr lang="en-US" dirty="0" err="1" smtClean="0"/>
                            <a:t>kiloFLOPS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110" t="-108197" r="-307763" b="-8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791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MFLOPS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en-US" baseline="0" dirty="0" err="1" smtClean="0"/>
                            <a:t>megaFLOPS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110" t="-208197" r="-307763" b="-7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51426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GFLOPS (</a:t>
                          </a:r>
                          <a:r>
                            <a:rPr lang="en-US" dirty="0" err="1" smtClean="0"/>
                            <a:t>gigaFLOPS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110" t="-179048" r="-307763" b="-3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Intel i9-9900K CPU at 98.88GFLOPS, AMD Ryzen 9 3950X at 170.56FLOPS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77806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TFLOPS (</a:t>
                          </a:r>
                          <a:r>
                            <a:rPr lang="en-US" dirty="0" err="1" smtClean="0"/>
                            <a:t>teraFLOPS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110" t="-195333" r="-307763" b="-15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Nvidia</a:t>
                          </a:r>
                          <a:r>
                            <a:rPr lang="en-US" dirty="0" smtClean="0"/>
                            <a:t> GTX</a:t>
                          </a:r>
                          <a:r>
                            <a:rPr lang="en-US" baseline="0" dirty="0" smtClean="0"/>
                            <a:t> 3090 at 36 </a:t>
                          </a:r>
                          <a:r>
                            <a:rPr lang="en-US" baseline="0" dirty="0" smtClean="0"/>
                            <a:t>TFLOPS</a:t>
                          </a:r>
                        </a:p>
                        <a:p>
                          <a:r>
                            <a:rPr lang="en-US" baseline="0" dirty="0" smtClean="0"/>
                            <a:t>(2002 No. 1 supercomputer NEC Earth Simulator at 36TFLOPS)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017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PFLOPS (</a:t>
                          </a:r>
                          <a:r>
                            <a:rPr lang="en-US" dirty="0" err="1" smtClean="0"/>
                            <a:t>petaFLOPS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110" t="-726230" r="-307763" b="-2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445642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EFLOPS (</a:t>
                          </a:r>
                          <a:r>
                            <a:rPr lang="en-US" dirty="0" err="1" smtClean="0"/>
                            <a:t>exaFLOPS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110" t="-336000" r="-307763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This</a:t>
                          </a:r>
                          <a:r>
                            <a:rPr lang="en-US" baseline="0" dirty="0" smtClean="0"/>
                            <a:t> is the next milestone for supercomputers (</a:t>
                          </a:r>
                          <a:r>
                            <a:rPr lang="en-US" baseline="0" dirty="0" err="1" smtClean="0"/>
                            <a:t>exa</a:t>
                          </a:r>
                          <a:r>
                            <a:rPr lang="en-US" baseline="0" dirty="0" smtClean="0"/>
                            <a:t>-scale computing). We are almost there: </a:t>
                          </a:r>
                          <a:r>
                            <a:rPr lang="en-US" baseline="0" dirty="0" err="1" smtClean="0"/>
                            <a:t>Fugaku</a:t>
                          </a:r>
                          <a:r>
                            <a:rPr lang="en-US" baseline="0" dirty="0" smtClean="0"/>
                            <a:t> at 0.442 EFLOPS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7676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1642893" y="5335097"/>
            <a:ext cx="6986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can find the FLOPS for up-to-date CPUs at </a:t>
            </a:r>
          </a:p>
          <a:p>
            <a:r>
              <a:rPr lang="en-US" sz="2800" dirty="0" smtClean="0"/>
              <a:t>https</a:t>
            </a:r>
            <a:r>
              <a:rPr lang="en-US" sz="2800" dirty="0"/>
              <a:t>://setiathome.berkeley.edu/cpu_list.php</a:t>
            </a:r>
          </a:p>
        </p:txBody>
      </p:sp>
    </p:spTree>
    <p:extLst>
      <p:ext uri="{BB962C8B-B14F-4D97-AF65-F5344CB8AC3E}">
        <p14:creationId xmlns:p14="http://schemas.microsoft.com/office/powerpoint/2010/main" val="12495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2514"/>
            <a:ext cx="10364451" cy="955842"/>
          </a:xfrm>
        </p:spPr>
        <p:txBody>
          <a:bodyPr>
            <a:normAutofit/>
          </a:bodyPr>
          <a:lstStyle/>
          <a:p>
            <a:r>
              <a:rPr lang="en-US" dirty="0" smtClean="0"/>
              <a:t>Peak and sustained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566407"/>
                <a:ext cx="10363826" cy="46853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 The FLOPS value reported by vendors is the </a:t>
                </a:r>
                <a:r>
                  <a:rPr lang="en-US" b="1" dirty="0" smtClean="0"/>
                  <a:t>peak </a:t>
                </a:r>
                <a:r>
                  <a:rPr lang="en-US" dirty="0" smtClean="0"/>
                  <a:t>performance that no program can achieve.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Sustained FLOPS is the FLOPS rate that a program can achieve over the entire run.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Peak FLOPS is usually much larger than sustained FLOPS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𝐸𝑓𝑓𝑖𝑐𝑖𝑒𝑛𝑐𝑦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𝑠𝑢𝑠𝑡𝑎𝑖𝑛𝑒𝑑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𝐹𝐿𝑂𝑃𝑆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𝑃𝑒𝑎𝑘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𝐹𝐿𝑂𝑃𝑆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 A set of standard benchmarks are there to measure the sustained performance</a:t>
                </a:r>
              </a:p>
              <a:p>
                <a:pPr lvl="1"/>
                <a:r>
                  <a:rPr lang="en-US" dirty="0"/>
                  <a:t> LINPACK for </a:t>
                </a:r>
                <a:r>
                  <a:rPr lang="en-US" dirty="0" smtClean="0"/>
                  <a:t>supercomputers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566407"/>
                <a:ext cx="10363826" cy="4685305"/>
              </a:xfrm>
              <a:blipFill>
                <a:blip r:embed="rId2"/>
                <a:stretch>
                  <a:fillRect l="-941" t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2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2514"/>
            <a:ext cx="10364451" cy="955842"/>
          </a:xfrm>
        </p:spPr>
        <p:txBody>
          <a:bodyPr>
            <a:normAutofit/>
          </a:bodyPr>
          <a:lstStyle/>
          <a:p>
            <a:r>
              <a:rPr lang="en-US" dirty="0" smtClean="0"/>
              <a:t>Parallel computing and parallel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7"/>
            <a:ext cx="10363826" cy="4685305"/>
          </a:xfrm>
        </p:spPr>
        <p:txBody>
          <a:bodyPr>
            <a:normAutofit/>
          </a:bodyPr>
          <a:lstStyle/>
          <a:p>
            <a:r>
              <a:rPr lang="en-US" dirty="0" smtClean="0"/>
              <a:t> Parallel computing: using multiple processing elements in parallel to solve problems more quickly than with a single processing element.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Fully utilize the computing power in contemporary computing systems.  </a:t>
            </a:r>
          </a:p>
          <a:p>
            <a:r>
              <a:rPr lang="en-US" dirty="0"/>
              <a:t> </a:t>
            </a:r>
            <a:r>
              <a:rPr lang="en-US" dirty="0" smtClean="0"/>
              <a:t>Parallel programming: </a:t>
            </a:r>
          </a:p>
          <a:p>
            <a:pPr lvl="1"/>
            <a:r>
              <a:rPr lang="en-US" dirty="0"/>
              <a:t> S</a:t>
            </a:r>
            <a:r>
              <a:rPr lang="en-US" dirty="0" smtClean="0"/>
              <a:t>pecification of operations that can be executed in parallel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parallel program is decomposed into sequential </a:t>
            </a:r>
            <a:r>
              <a:rPr lang="en-US" dirty="0" err="1" smtClean="0"/>
              <a:t>subcomputations</a:t>
            </a:r>
            <a:r>
              <a:rPr lang="en-US" dirty="0"/>
              <a:t> </a:t>
            </a:r>
            <a:r>
              <a:rPr lang="en-US" dirty="0" smtClean="0"/>
              <a:t>(tasks)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Parallel programming constructs define task creation, termination, and interaction.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2514"/>
            <a:ext cx="10364451" cy="955842"/>
          </a:xfrm>
        </p:spPr>
        <p:txBody>
          <a:bodyPr>
            <a:normAutofit/>
          </a:bodyPr>
          <a:lstStyle/>
          <a:p>
            <a:r>
              <a:rPr lang="en-US" dirty="0" smtClean="0"/>
              <a:t>Parallel programming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8"/>
            <a:ext cx="7028178" cy="44106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See lect2/sum.cpp and lect2/sum_omp.cpp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“#pragma </a:t>
            </a:r>
            <a:r>
              <a:rPr lang="en-US" dirty="0" err="1" smtClean="0"/>
              <a:t>omp</a:t>
            </a:r>
            <a:r>
              <a:rPr lang="en-US" dirty="0" smtClean="0"/>
              <a:t> parallel sections” specifies task creation and termination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“#pragma </a:t>
            </a:r>
            <a:r>
              <a:rPr lang="en-US" dirty="0" err="1" smtClean="0"/>
              <a:t>omp</a:t>
            </a:r>
            <a:r>
              <a:rPr lang="en-US" dirty="0" smtClean="0"/>
              <a:t> section” specifies  the two tasks in the program.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Notice that the parallel program runs slower when the array size is small.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lect2/sum_omp.cpp consists of four sub-tasks.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A: the sequential part before the parallel region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B, C: the two parallel sub-tasks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D: the part after the parallel sub-tasks join back.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7328" y="1566407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826857" y="3989734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76528" y="2666701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17807" y="2666701"/>
            <a:ext cx="3642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8899908" y="2089627"/>
            <a:ext cx="827759" cy="57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0"/>
          </p:cNvCxnSpPr>
          <p:nvPr/>
        </p:nvCxnSpPr>
        <p:spPr>
          <a:xfrm>
            <a:off x="10027393" y="2089627"/>
            <a:ext cx="1049671" cy="57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8899908" y="3189921"/>
            <a:ext cx="957956" cy="79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10149698" y="3189921"/>
            <a:ext cx="927366" cy="79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2514"/>
            <a:ext cx="10364451" cy="955842"/>
          </a:xfrm>
        </p:spPr>
        <p:txBody>
          <a:bodyPr>
            <a:normAutofit/>
          </a:bodyPr>
          <a:lstStyle/>
          <a:p>
            <a:r>
              <a:rPr lang="en-US" dirty="0" smtClean="0"/>
              <a:t>Parallel programming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566407"/>
            <a:ext cx="7427338" cy="4685305"/>
          </a:xfrm>
        </p:spPr>
        <p:txBody>
          <a:bodyPr>
            <a:normAutofit/>
          </a:bodyPr>
          <a:lstStyle/>
          <a:p>
            <a:r>
              <a:rPr lang="en-US" dirty="0" smtClean="0"/>
              <a:t>Notice that this parallel program is non-trivial</a:t>
            </a:r>
          </a:p>
          <a:p>
            <a:r>
              <a:rPr lang="en-US" dirty="0"/>
              <a:t>T</a:t>
            </a:r>
            <a:r>
              <a:rPr lang="en-US" dirty="0" smtClean="0"/>
              <a:t>he calculation of sum in the loop has dependency inside. </a:t>
            </a:r>
          </a:p>
          <a:p>
            <a:r>
              <a:rPr lang="en-US" dirty="0" smtClean="0"/>
              <a:t>To overcome that,</a:t>
            </a:r>
          </a:p>
          <a:p>
            <a:pPr lvl="1"/>
            <a:r>
              <a:rPr lang="en-US" dirty="0"/>
              <a:t> D</a:t>
            </a:r>
            <a:r>
              <a:rPr lang="en-US" dirty="0" smtClean="0"/>
              <a:t>ecompose the problem into two tasks, each compute partial sums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Combine the results to get the final 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23863" y="2616820"/>
            <a:ext cx="338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3863" y="3363952"/>
            <a:ext cx="338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23863" y="4917688"/>
            <a:ext cx="3385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9893140" y="2334322"/>
            <a:ext cx="0" cy="28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34896" y="193682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062417" y="2334322"/>
            <a:ext cx="442032" cy="28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05061" y="202945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T[0]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9893140" y="2986152"/>
            <a:ext cx="0" cy="3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059673" y="3066205"/>
            <a:ext cx="442032" cy="28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05061" y="278453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T[1]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893140" y="3733284"/>
            <a:ext cx="0" cy="28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872846" y="4635190"/>
            <a:ext cx="0" cy="28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0059673" y="4635190"/>
            <a:ext cx="442032" cy="28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19867" y="44071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T[size-1]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9893140" y="5287020"/>
            <a:ext cx="0" cy="22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816940" y="4124609"/>
            <a:ext cx="152400" cy="141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16940" y="4379899"/>
            <a:ext cx="152400" cy="141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1308" y="1753785"/>
            <a:ext cx="10363826" cy="4655488"/>
          </a:xfrm>
        </p:spPr>
        <p:txBody>
          <a:bodyPr>
            <a:normAutofit/>
          </a:bodyPr>
          <a:lstStyle/>
          <a:p>
            <a:r>
              <a:rPr lang="en-US" dirty="0" smtClean="0"/>
              <a:t> Computing is basically executing instructions that operate on data.</a:t>
            </a:r>
          </a:p>
          <a:p>
            <a:r>
              <a:rPr lang="en-US" dirty="0"/>
              <a:t> </a:t>
            </a:r>
            <a:r>
              <a:rPr lang="en-US" dirty="0" smtClean="0"/>
              <a:t>Flynn’s taxonomy classifies the system based on the parallelism in instruction stream and parallel in data stream.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single instruction stream or multiple instruction streams.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single data stream or multiple data streams.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2514"/>
            <a:ext cx="10364451" cy="95584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Modeling the execution of a parallel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7"/>
            <a:ext cx="10363826" cy="46853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The execution of a parallel program can be represented as a computation graph (CG) or parallel program dependence graph that allows for reasoning about the execution.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Nodes are sequential subtasks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Edges represent the dependency constraints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Both  control dependency and data dependency are captured.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CG is a directed acyclic graph (DAG) since a node cannot depend on itself.</a:t>
            </a:r>
          </a:p>
          <a:p>
            <a:r>
              <a:rPr lang="en-US" dirty="0"/>
              <a:t> </a:t>
            </a:r>
            <a:r>
              <a:rPr lang="en-US" dirty="0" smtClean="0"/>
              <a:t>CG describes a set of computational tasks and the dependencies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4524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3374"/>
            <a:ext cx="10364451" cy="955842"/>
          </a:xfrm>
        </p:spPr>
        <p:txBody>
          <a:bodyPr>
            <a:normAutofit/>
          </a:bodyPr>
          <a:lstStyle/>
          <a:p>
            <a:r>
              <a:rPr lang="en-US" dirty="0" smtClean="0"/>
              <a:t>Computation graph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7"/>
            <a:ext cx="7446455" cy="44023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computation graph for lect2/sum_omp.cpp</a:t>
            </a:r>
          </a:p>
          <a:p>
            <a:endParaRPr lang="en-US" dirty="0" smtClean="0"/>
          </a:p>
          <a:p>
            <a:r>
              <a:rPr lang="en-US" dirty="0" smtClean="0"/>
              <a:t>Node A must be executed before Node B if there is a path from A to B in the graph</a:t>
            </a:r>
          </a:p>
          <a:p>
            <a:r>
              <a:rPr lang="en-US" dirty="0" smtClean="0"/>
              <a:t>CG </a:t>
            </a:r>
            <a:r>
              <a:rPr lang="en-US" dirty="0"/>
              <a:t>can be used as a visualization technique to help us understand the complexity of the algorithms.</a:t>
            </a:r>
          </a:p>
          <a:p>
            <a:r>
              <a:rPr lang="en-US" dirty="0"/>
              <a:t> </a:t>
            </a:r>
            <a:r>
              <a:rPr lang="en-US" dirty="0" smtClean="0"/>
              <a:t>CG </a:t>
            </a:r>
            <a:r>
              <a:rPr lang="en-US" dirty="0"/>
              <a:t>can also be used as a data structure for the compiler or </a:t>
            </a:r>
            <a:r>
              <a:rPr lang="en-US" dirty="0" smtClean="0"/>
              <a:t>the system </a:t>
            </a:r>
            <a:r>
              <a:rPr lang="en-US" dirty="0"/>
              <a:t>to schedule the execution of the sub-tasks.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657328" y="1566407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826857" y="3989734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76528" y="2666701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17807" y="2666701"/>
            <a:ext cx="3642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8899908" y="2089627"/>
            <a:ext cx="827759" cy="57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10027393" y="2089627"/>
            <a:ext cx="1049671" cy="57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8899908" y="3189921"/>
            <a:ext cx="957956" cy="79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0149698" y="3189921"/>
            <a:ext cx="927366" cy="79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2514"/>
            <a:ext cx="10364451" cy="955842"/>
          </a:xfrm>
        </p:spPr>
        <p:txBody>
          <a:bodyPr>
            <a:normAutofit/>
          </a:bodyPr>
          <a:lstStyle/>
          <a:p>
            <a:r>
              <a:rPr lang="en-US" dirty="0" smtClean="0"/>
              <a:t>Complexity with computation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332768" y="1326382"/>
                <a:ext cx="10363826" cy="487345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 Let </a:t>
                </a:r>
                <a:r>
                  <a:rPr lang="en-US" i="1" dirty="0" smtClean="0"/>
                  <a:t>T(N)</a:t>
                </a:r>
                <a:r>
                  <a:rPr lang="en-US" dirty="0" smtClean="0"/>
                  <a:t> be the execution time of node 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Work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is the total work to be executed in CG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execution time with a single processor</a:t>
                </a:r>
              </a:p>
              <a:p>
                <a:r>
                  <a:rPr lang="en-US" dirty="0"/>
                  <a:t> L</a:t>
                </a:r>
                <a:r>
                  <a:rPr lang="en-US" dirty="0" smtClean="0"/>
                  <a:t>et span(CG) be the longest path in CG when adding the execution time of all nodes in the path.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span(CG) is the smallest possible executable for the CG regardless of how many processors are used! 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Note that CG is a DAG.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CG’s degree of parallelism is defined as parallelism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𝑊𝑜𝑟𝑘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. The parallelism of a computation provides a rough estimate of the maximum number of processors that can be used efficiently. </a:t>
                </a:r>
                <a:endParaRPr lang="en-US" dirty="0"/>
              </a:p>
              <a:p>
                <a:pPr lvl="1"/>
                <a:r>
                  <a:rPr lang="en-US" dirty="0" smtClean="0"/>
                  <a:t> Consider two situations: parallelism = 1 and parallelism =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332768" y="1326382"/>
                <a:ext cx="10363826" cy="4873451"/>
              </a:xfrm>
              <a:blipFill>
                <a:blip r:embed="rId2"/>
                <a:stretch>
                  <a:fillRect l="-647" t="-1752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3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92514"/>
            <a:ext cx="10364451" cy="9558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 the time for each node be 1, compute the work, span, and parallelism for the following two  computation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1508" y="1939332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56751" y="2792120"/>
            <a:ext cx="3642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3374" y="2810542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027" y="2810542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5170" y="2810542"/>
            <a:ext cx="3417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03548" y="1939332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333681" y="3731288"/>
            <a:ext cx="3417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13584" y="4836274"/>
            <a:ext cx="4619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4172" y="3731288"/>
            <a:ext cx="3417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3858" y="2780705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93544" y="2787096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94172" y="2792120"/>
            <a:ext cx="3642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44671" y="4576692"/>
            <a:ext cx="4619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93544" y="3731288"/>
            <a:ext cx="3417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endCxn id="5" idx="0"/>
          </p:cNvCxnSpPr>
          <p:nvPr/>
        </p:nvCxnSpPr>
        <p:spPr>
          <a:xfrm flipH="1">
            <a:off x="1238852" y="2462552"/>
            <a:ext cx="1152656" cy="3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6" idx="0"/>
          </p:cNvCxnSpPr>
          <p:nvPr/>
        </p:nvCxnSpPr>
        <p:spPr>
          <a:xfrm flipH="1">
            <a:off x="2113910" y="2462552"/>
            <a:ext cx="478134" cy="34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2592044" y="2462552"/>
            <a:ext cx="419519" cy="34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0"/>
          </p:cNvCxnSpPr>
          <p:nvPr/>
        </p:nvCxnSpPr>
        <p:spPr>
          <a:xfrm>
            <a:off x="2775570" y="2453341"/>
            <a:ext cx="1240480" cy="3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</p:cNvCxnSpPr>
          <p:nvPr/>
        </p:nvCxnSpPr>
        <p:spPr>
          <a:xfrm>
            <a:off x="1238852" y="3315340"/>
            <a:ext cx="1071148" cy="41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0" idx="0"/>
          </p:cNvCxnSpPr>
          <p:nvPr/>
        </p:nvCxnSpPr>
        <p:spPr>
          <a:xfrm>
            <a:off x="2113910" y="3333762"/>
            <a:ext cx="390651" cy="3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0" idx="0"/>
          </p:cNvCxnSpPr>
          <p:nvPr/>
        </p:nvCxnSpPr>
        <p:spPr>
          <a:xfrm flipH="1">
            <a:off x="2504561" y="3333762"/>
            <a:ext cx="507002" cy="3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 flipH="1">
            <a:off x="2699122" y="3333762"/>
            <a:ext cx="1316928" cy="3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2504561" y="4254508"/>
            <a:ext cx="40016" cy="58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0"/>
          </p:cNvCxnSpPr>
          <p:nvPr/>
        </p:nvCxnSpPr>
        <p:spPr>
          <a:xfrm flipH="1">
            <a:off x="7976273" y="2453341"/>
            <a:ext cx="767585" cy="33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4" idx="0"/>
          </p:cNvCxnSpPr>
          <p:nvPr/>
        </p:nvCxnSpPr>
        <p:spPr>
          <a:xfrm>
            <a:off x="9104620" y="2462552"/>
            <a:ext cx="789460" cy="32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3" idx="0"/>
          </p:cNvCxnSpPr>
          <p:nvPr/>
        </p:nvCxnSpPr>
        <p:spPr>
          <a:xfrm>
            <a:off x="8904084" y="2462552"/>
            <a:ext cx="40310" cy="31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  <a:endCxn id="12" idx="0"/>
          </p:cNvCxnSpPr>
          <p:nvPr/>
        </p:nvCxnSpPr>
        <p:spPr>
          <a:xfrm flipH="1">
            <a:off x="7965052" y="3315340"/>
            <a:ext cx="11221" cy="41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7" idx="0"/>
          </p:cNvCxnSpPr>
          <p:nvPr/>
        </p:nvCxnSpPr>
        <p:spPr>
          <a:xfrm flipH="1">
            <a:off x="9864424" y="3310316"/>
            <a:ext cx="29656" cy="42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2"/>
            <a:endCxn id="16" idx="0"/>
          </p:cNvCxnSpPr>
          <p:nvPr/>
        </p:nvCxnSpPr>
        <p:spPr>
          <a:xfrm>
            <a:off x="8944394" y="3303925"/>
            <a:ext cx="31270" cy="127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</p:cNvCxnSpPr>
          <p:nvPr/>
        </p:nvCxnSpPr>
        <p:spPr>
          <a:xfrm>
            <a:off x="7965052" y="4254508"/>
            <a:ext cx="738496" cy="32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</p:cNvCxnSpPr>
          <p:nvPr/>
        </p:nvCxnSpPr>
        <p:spPr>
          <a:xfrm flipH="1">
            <a:off x="9175387" y="4254508"/>
            <a:ext cx="689037" cy="32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work, span and parallelism of the following CG?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0088" y="1880839"/>
            <a:ext cx="6928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: 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03288" y="2680010"/>
            <a:ext cx="6607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B: </a:t>
            </a:r>
            <a:r>
              <a:rPr lang="en-US" sz="24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0966" y="2680009"/>
            <a:ext cx="6928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C: 4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10470" y="3624146"/>
            <a:ext cx="6928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D: 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96106" y="3624146"/>
            <a:ext cx="6415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E: </a:t>
            </a:r>
            <a:r>
              <a:rPr lang="en-US" sz="24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8148" y="3607181"/>
            <a:ext cx="6415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F: 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79831" y="3607180"/>
            <a:ext cx="7441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G: </a:t>
            </a:r>
            <a:r>
              <a:rPr lang="en-US" sz="24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0470" y="4337449"/>
            <a:ext cx="6928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: 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70088" y="5222488"/>
            <a:ext cx="5741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I: 2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4333667" y="2342504"/>
            <a:ext cx="892538" cy="3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644284" y="2342503"/>
            <a:ext cx="943091" cy="3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3656879" y="3141674"/>
            <a:ext cx="513677" cy="48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>
            <a:off x="4485586" y="3141674"/>
            <a:ext cx="531281" cy="48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 flipH="1">
            <a:off x="5868909" y="3141674"/>
            <a:ext cx="531281" cy="46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0"/>
          </p:cNvCxnSpPr>
          <p:nvPr/>
        </p:nvCxnSpPr>
        <p:spPr>
          <a:xfrm>
            <a:off x="6786352" y="3141674"/>
            <a:ext cx="565536" cy="46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>
            <a:off x="3656879" y="4085811"/>
            <a:ext cx="0" cy="25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</p:cNvCxnSpPr>
          <p:nvPr/>
        </p:nvCxnSpPr>
        <p:spPr>
          <a:xfrm>
            <a:off x="3656879" y="4799114"/>
            <a:ext cx="1413209" cy="4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</p:cNvCxnSpPr>
          <p:nvPr/>
        </p:nvCxnSpPr>
        <p:spPr>
          <a:xfrm>
            <a:off x="5016867" y="4085811"/>
            <a:ext cx="209338" cy="113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</p:cNvCxnSpPr>
          <p:nvPr/>
        </p:nvCxnSpPr>
        <p:spPr>
          <a:xfrm flipH="1">
            <a:off x="5486400" y="4068846"/>
            <a:ext cx="382509" cy="115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 flipH="1">
            <a:off x="5595638" y="4068845"/>
            <a:ext cx="1756250" cy="11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18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of a computation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067661" y="1224055"/>
            <a:ext cx="7611636" cy="1791527"/>
          </a:xfrm>
        </p:spPr>
        <p:txBody>
          <a:bodyPr/>
          <a:lstStyle/>
          <a:p>
            <a:r>
              <a:rPr lang="en-US" dirty="0" smtClean="0"/>
              <a:t>Assume each node takes 1 time steps.</a:t>
            </a:r>
          </a:p>
          <a:p>
            <a:r>
              <a:rPr lang="en-US" dirty="0" smtClean="0"/>
              <a:t> A task can be allocated only when all of its predecessors have been executed.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9009" y="1394875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93386" y="2321543"/>
            <a:ext cx="3642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563" y="2374387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0309" y="3357935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6516" y="3357935"/>
            <a:ext cx="3417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0217" y="3357935"/>
            <a:ext cx="3417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3622" y="3357935"/>
            <a:ext cx="4619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5444" y="4394867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52550" y="4394867"/>
            <a:ext cx="2632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0827" y="5409902"/>
            <a:ext cx="3225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J</a:t>
            </a:r>
          </a:p>
        </p:txBody>
      </p:sp>
      <p:cxnSp>
        <p:nvCxnSpPr>
          <p:cNvPr id="16" name="Straight Arrow Connector 15"/>
          <p:cNvCxnSpPr>
            <a:endCxn id="5" idx="0"/>
          </p:cNvCxnSpPr>
          <p:nvPr/>
        </p:nvCxnSpPr>
        <p:spPr>
          <a:xfrm flipH="1">
            <a:off x="1575487" y="1918095"/>
            <a:ext cx="552789" cy="40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2530081" y="1918095"/>
            <a:ext cx="489018" cy="45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 flipH="1">
            <a:off x="1120845" y="2844763"/>
            <a:ext cx="454642" cy="51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8" idx="0"/>
          </p:cNvCxnSpPr>
          <p:nvPr/>
        </p:nvCxnSpPr>
        <p:spPr>
          <a:xfrm>
            <a:off x="1575487" y="2844763"/>
            <a:ext cx="381909" cy="51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 flipH="1">
            <a:off x="2551097" y="2897607"/>
            <a:ext cx="468002" cy="46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019099" y="2897607"/>
            <a:ext cx="465516" cy="46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1" idx="0"/>
          </p:cNvCxnSpPr>
          <p:nvPr/>
        </p:nvCxnSpPr>
        <p:spPr>
          <a:xfrm>
            <a:off x="1120845" y="3881155"/>
            <a:ext cx="465135" cy="51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1" idx="0"/>
          </p:cNvCxnSpPr>
          <p:nvPr/>
        </p:nvCxnSpPr>
        <p:spPr>
          <a:xfrm flipH="1">
            <a:off x="1585980" y="3881155"/>
            <a:ext cx="371416" cy="51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2" idx="0"/>
          </p:cNvCxnSpPr>
          <p:nvPr/>
        </p:nvCxnSpPr>
        <p:spPr>
          <a:xfrm>
            <a:off x="2551097" y="3881155"/>
            <a:ext cx="433060" cy="51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0"/>
          </p:cNvCxnSpPr>
          <p:nvPr/>
        </p:nvCxnSpPr>
        <p:spPr>
          <a:xfrm flipH="1">
            <a:off x="2984157" y="3881155"/>
            <a:ext cx="500458" cy="51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1585980" y="4918087"/>
            <a:ext cx="736109" cy="4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13" idx="0"/>
          </p:cNvCxnSpPr>
          <p:nvPr/>
        </p:nvCxnSpPr>
        <p:spPr>
          <a:xfrm flipH="1">
            <a:off x="2322089" y="4918087"/>
            <a:ext cx="662068" cy="4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32641" y="294831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Task scheduling:</a:t>
            </a:r>
          </a:p>
          <a:p>
            <a:r>
              <a:rPr lang="en-US" sz="2400" dirty="0" smtClean="0"/>
              <a:t>Time </a:t>
            </a:r>
            <a:r>
              <a:rPr lang="en-US" sz="2400" dirty="0"/>
              <a:t>step        </a:t>
            </a:r>
            <a:r>
              <a:rPr lang="en-US" sz="2400" dirty="0" smtClean="0"/>
              <a:t>      P0        P1</a:t>
            </a:r>
            <a:endParaRPr lang="en-US" sz="2400" dirty="0"/>
          </a:p>
          <a:p>
            <a:r>
              <a:rPr lang="en-US" sz="2400" dirty="0"/>
              <a:t>        1                  </a:t>
            </a:r>
            <a:r>
              <a:rPr lang="en-US" sz="2400" dirty="0" smtClean="0"/>
              <a:t>A          -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2                  B          C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3                  D          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4                  H          F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5                  G          -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6                  I            -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7                  J            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80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of a computation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14790" y="1566409"/>
            <a:ext cx="7611636" cy="5939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schedule: better than the previous 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9009" y="1394875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93386" y="2321543"/>
            <a:ext cx="3642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563" y="2374387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0309" y="3357935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6516" y="3357935"/>
            <a:ext cx="3417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0217" y="3357935"/>
            <a:ext cx="3417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3622" y="3357935"/>
            <a:ext cx="4619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5444" y="4394867"/>
            <a:ext cx="4010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52550" y="4394867"/>
            <a:ext cx="2632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0827" y="5409902"/>
            <a:ext cx="3225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J</a:t>
            </a:r>
          </a:p>
        </p:txBody>
      </p:sp>
      <p:cxnSp>
        <p:nvCxnSpPr>
          <p:cNvPr id="16" name="Straight Arrow Connector 15"/>
          <p:cNvCxnSpPr>
            <a:endCxn id="5" idx="0"/>
          </p:cNvCxnSpPr>
          <p:nvPr/>
        </p:nvCxnSpPr>
        <p:spPr>
          <a:xfrm flipH="1">
            <a:off x="1575487" y="1918095"/>
            <a:ext cx="552789" cy="40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2530081" y="1918095"/>
            <a:ext cx="489018" cy="45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 flipH="1">
            <a:off x="1120845" y="2844763"/>
            <a:ext cx="454642" cy="51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8" idx="0"/>
          </p:cNvCxnSpPr>
          <p:nvPr/>
        </p:nvCxnSpPr>
        <p:spPr>
          <a:xfrm>
            <a:off x="1575487" y="2844763"/>
            <a:ext cx="381909" cy="51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 flipH="1">
            <a:off x="2551097" y="2897607"/>
            <a:ext cx="468002" cy="46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019099" y="2897607"/>
            <a:ext cx="465516" cy="46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1" idx="0"/>
          </p:cNvCxnSpPr>
          <p:nvPr/>
        </p:nvCxnSpPr>
        <p:spPr>
          <a:xfrm>
            <a:off x="1120845" y="3881155"/>
            <a:ext cx="465135" cy="51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1" idx="0"/>
          </p:cNvCxnSpPr>
          <p:nvPr/>
        </p:nvCxnSpPr>
        <p:spPr>
          <a:xfrm flipH="1">
            <a:off x="1585980" y="3881155"/>
            <a:ext cx="371416" cy="51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2" idx="0"/>
          </p:cNvCxnSpPr>
          <p:nvPr/>
        </p:nvCxnSpPr>
        <p:spPr>
          <a:xfrm>
            <a:off x="2551097" y="3881155"/>
            <a:ext cx="433060" cy="51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0"/>
          </p:cNvCxnSpPr>
          <p:nvPr/>
        </p:nvCxnSpPr>
        <p:spPr>
          <a:xfrm flipH="1">
            <a:off x="2984157" y="3881155"/>
            <a:ext cx="500458" cy="51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1585980" y="4918087"/>
            <a:ext cx="736109" cy="4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13" idx="0"/>
          </p:cNvCxnSpPr>
          <p:nvPr/>
        </p:nvCxnSpPr>
        <p:spPr>
          <a:xfrm flipH="1">
            <a:off x="2322089" y="4918087"/>
            <a:ext cx="662068" cy="4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80610" y="246205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Task scheduling (2 processors)</a:t>
            </a:r>
          </a:p>
          <a:p>
            <a:endParaRPr lang="en-US" sz="2400" dirty="0"/>
          </a:p>
          <a:p>
            <a:r>
              <a:rPr lang="en-US" sz="2400" dirty="0" smtClean="0"/>
              <a:t>Time </a:t>
            </a:r>
            <a:r>
              <a:rPr lang="en-US" sz="2400" dirty="0"/>
              <a:t>step        </a:t>
            </a:r>
            <a:r>
              <a:rPr lang="en-US" sz="2400" dirty="0" smtClean="0"/>
              <a:t>      P0        P1</a:t>
            </a:r>
            <a:endParaRPr lang="en-US" sz="2400" dirty="0"/>
          </a:p>
          <a:p>
            <a:r>
              <a:rPr lang="en-US" sz="2400" dirty="0"/>
              <a:t>        1                  </a:t>
            </a:r>
            <a:r>
              <a:rPr lang="en-US" sz="2400" dirty="0" smtClean="0"/>
              <a:t>A          -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2                  B          C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3                  D          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4                  F          G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5                  H          I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6                  J           -</a:t>
            </a:r>
          </a:p>
        </p:txBody>
      </p:sp>
    </p:spTree>
    <p:extLst>
      <p:ext uri="{BB962C8B-B14F-4D97-AF65-F5344CB8AC3E}">
        <p14:creationId xmlns:p14="http://schemas.microsoft.com/office/powerpoint/2010/main" val="15911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schedule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 A greedy schedule is one that never forces a processor to be idle when one or more nodes are ready for execution.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A node is ready for execution if all its predecessors have been executed</a:t>
                </a:r>
              </a:p>
              <a:p>
                <a:r>
                  <a:rPr lang="en-US" dirty="0" smtClean="0"/>
                  <a:t>With one processor,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e>
                    </m:d>
                  </m:oMath>
                </a14:m>
                <a:r>
                  <a:rPr lang="en-US" dirty="0" smtClean="0"/>
                  <a:t> be the time to execute CG.</a:t>
                </a:r>
              </a:p>
              <a:p>
                <a:pPr lvl="1"/>
                <a:r>
                  <a:rPr lang="en-US" dirty="0" smtClean="0"/>
                  <a:t> With any greedy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𝑊𝑜𝑟𝑘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With an infinite number of process, </a:t>
                </a:r>
                <a:r>
                  <a:rPr lang="en-US" dirty="0"/>
                  <a:t>l</a:t>
                </a:r>
                <a:r>
                  <a:rPr lang="en-US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e>
                    </m:d>
                  </m:oMath>
                </a14:m>
                <a:r>
                  <a:rPr lang="en-US" dirty="0" smtClean="0"/>
                  <a:t> be the time to execute CG with an infinite number of processors. </a:t>
                </a:r>
              </a:p>
              <a:p>
                <a:pPr lvl="1"/>
                <a:r>
                  <a:rPr lang="en-US" dirty="0" smtClean="0"/>
                  <a:t>With any greedy schedule,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41" t="-722"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9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schedule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 With P processors,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𝐶𝐺</m:t>
                        </m:r>
                      </m:e>
                    </m:d>
                  </m:oMath>
                </a14:m>
                <a:r>
                  <a:rPr lang="en-US" dirty="0" smtClean="0"/>
                  <a:t> be the execution of a schedule for CG.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For any greedy schedule: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𝐶𝐺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𝑊𝑜𝑟𝑘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𝐶𝐺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𝐶𝐺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𝑊𝑜𝑟𝑘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𝐶𝐺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059" t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4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schedule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For any greedy schedule: 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𝑊𝑜𝑟𝑘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𝐶𝐺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𝐶𝐺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A step is complete when all P processors are used, incomplete otherwise</a:t>
                </a:r>
              </a:p>
              <a:p>
                <a:pPr lvl="1"/>
                <a:r>
                  <a:rPr lang="en-US" dirty="0" smtClean="0"/>
                  <a:t>Number of complete steps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𝑊𝑜𝑟𝑘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Number of incomplete steps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Total steps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𝑊𝑜𝑟𝑘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𝐶𝐺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/>
                  <a:t> Graham, R. L. “Bounds on Multiprocessing Timing Anomalies.” </a:t>
                </a:r>
                <a:r>
                  <a:rPr lang="en-US" i="1" dirty="0"/>
                  <a:t>SIAM Journal on Applied Mathematics</a:t>
                </a:r>
                <a:r>
                  <a:rPr lang="en-US" dirty="0"/>
                  <a:t> 17, no. 2 (1969): 416–29.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41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9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88725" y="1334061"/>
            <a:ext cx="6116613" cy="236101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ingle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nstruction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ingle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ata (SISD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ingle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nstruction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ultiple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ata (SIMD)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ultiple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nstructions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ultiple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ata (MIMD)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ultiple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nstructions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ingle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ata (MISD)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4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schedule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Combine the results: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𝑊𝑜𝑟𝑘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𝐶𝐺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𝑊𝑜𝑟𝑘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𝐶𝐺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𝐶𝐺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Any greedy scheduler achieves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𝐶𝐺</m:t>
                        </m:r>
                      </m:e>
                    </m:d>
                  </m:oMath>
                </a14:m>
                <a:r>
                  <a:rPr lang="en-US" dirty="0" smtClean="0"/>
                  <a:t> that is within a factor of 2 of the optimal.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059" t="-722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Flynn’s taxonomy: SISD, SIMD, MISD, MIMD</a:t>
            </a:r>
          </a:p>
          <a:p>
            <a:r>
              <a:rPr lang="en-US" dirty="0"/>
              <a:t> </a:t>
            </a:r>
            <a:r>
              <a:rPr lang="en-US" dirty="0" smtClean="0"/>
              <a:t>Performance metrics MIPS, GFLOPS.</a:t>
            </a:r>
          </a:p>
          <a:p>
            <a:r>
              <a:rPr lang="en-US" dirty="0"/>
              <a:t> </a:t>
            </a:r>
            <a:r>
              <a:rPr lang="en-US" dirty="0" smtClean="0"/>
              <a:t>Peak performance and sustained performance.</a:t>
            </a:r>
          </a:p>
          <a:p>
            <a:r>
              <a:rPr lang="en-US" dirty="0" smtClean="0"/>
              <a:t> Computation graph: describe the dependencies between tasks in a parallel computation. </a:t>
            </a:r>
          </a:p>
          <a:p>
            <a:r>
              <a:rPr lang="en-US" dirty="0"/>
              <a:t> </a:t>
            </a:r>
            <a:r>
              <a:rPr lang="en-US" dirty="0" smtClean="0"/>
              <a:t>Parallelism = Work(G) / span(G), an approximation of the number of processors that can be used effectively in the computation.</a:t>
            </a:r>
          </a:p>
          <a:p>
            <a:r>
              <a:rPr lang="en-US" dirty="0"/>
              <a:t> </a:t>
            </a:r>
            <a:r>
              <a:rPr lang="en-US" dirty="0" smtClean="0"/>
              <a:t>Greedy scheduler assigns tasks to processors whenever a task is ready and a processor is available. The execution time with a greedy scheduler is at most 2 times that of the optimal scheduler.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8"/>
            <a:ext cx="10363826" cy="2285156"/>
          </a:xfrm>
        </p:spPr>
        <p:txBody>
          <a:bodyPr>
            <a:normAutofit/>
          </a:bodyPr>
          <a:lstStyle/>
          <a:p>
            <a:r>
              <a:rPr lang="en-US" dirty="0"/>
              <a:t>At one time, one instruction operates on one data</a:t>
            </a:r>
          </a:p>
          <a:p>
            <a:pPr lvl="1"/>
            <a:r>
              <a:rPr lang="en-US" dirty="0"/>
              <a:t>Traditional sequential </a:t>
            </a:r>
            <a:r>
              <a:rPr lang="en-US" dirty="0" smtClean="0"/>
              <a:t>architecture, Von Neumann architecture.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649" y="3580150"/>
            <a:ext cx="74580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52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6377" y="1191654"/>
            <a:ext cx="10363826" cy="272827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Single control unit and multiple processing units. The control unit fetches an instruction and broadcast control to all processing units.  The instruction operates on different data. </a:t>
            </a:r>
          </a:p>
          <a:p>
            <a:pPr lvl="1"/>
            <a:r>
              <a:rPr lang="en-US" dirty="0" smtClean="0"/>
              <a:t> Can achieve massive processing power with minimum control logic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smtClean="0"/>
              <a:t> SIMD </a:t>
            </a:r>
            <a:r>
              <a:rPr lang="en-US" dirty="0"/>
              <a:t>instructions allow for sequential reasoning. 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4531" y="3919928"/>
            <a:ext cx="5762625" cy="25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31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6377" y="1191654"/>
            <a:ext cx="10363826" cy="3530248"/>
          </a:xfrm>
        </p:spPr>
        <p:txBody>
          <a:bodyPr>
            <a:normAutofit/>
          </a:bodyPr>
          <a:lstStyle/>
          <a:p>
            <a:r>
              <a:rPr lang="en-US" dirty="0" smtClean="0"/>
              <a:t>Exploit data-level parallelism</a:t>
            </a:r>
          </a:p>
          <a:p>
            <a:pPr lvl="1"/>
            <a:r>
              <a:rPr lang="en-US" dirty="0"/>
              <a:t> M</a:t>
            </a:r>
            <a:r>
              <a:rPr lang="en-US" dirty="0" smtClean="0"/>
              <a:t>atrix-oriented scientific computing and deep learning applications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Media (image and sound) processing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Vector machines, MMX, SSE (Streaming SIMD Extensions), AVX (Advanced Vector </a:t>
            </a:r>
            <a:r>
              <a:rPr lang="en-US" dirty="0" err="1" smtClean="0"/>
              <a:t>eXtensions</a:t>
            </a:r>
            <a:r>
              <a:rPr lang="en-US" dirty="0" smtClean="0"/>
              <a:t>), GPU</a:t>
            </a:r>
          </a:p>
        </p:txBody>
      </p:sp>
    </p:spTree>
    <p:extLst>
      <p:ext uri="{BB962C8B-B14F-4D97-AF65-F5344CB8AC3E}">
        <p14:creationId xmlns:p14="http://schemas.microsoft.com/office/powerpoint/2010/main" val="20609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56181" y="1415332"/>
            <a:ext cx="10363826" cy="143912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Not commonly </a:t>
            </a:r>
            <a:r>
              <a:rPr lang="en-US" dirty="0" smtClean="0"/>
              <a:t>seen, no general purpose MISD computer has been built.</a:t>
            </a:r>
            <a:endParaRPr lang="en-US" dirty="0"/>
          </a:p>
          <a:p>
            <a:r>
              <a:rPr lang="en-US" dirty="0" smtClean="0"/>
              <a:t> Systolic </a:t>
            </a:r>
            <a:r>
              <a:rPr lang="en-US" dirty="0"/>
              <a:t>array is one example of an MISD architecture.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757" y="3421505"/>
            <a:ext cx="55911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0810" y="4354955"/>
            <a:ext cx="16097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>
            <a:stCxn id="7" idx="0"/>
          </p:cNvCxnSpPr>
          <p:nvPr/>
        </p:nvCxnSpPr>
        <p:spPr>
          <a:xfrm flipH="1" flipV="1">
            <a:off x="9095672" y="2854452"/>
            <a:ext cx="1" cy="1500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567055" y="2854452"/>
            <a:ext cx="25286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67055" y="2854452"/>
            <a:ext cx="18472" cy="750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85527" y="4017818"/>
            <a:ext cx="0" cy="554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85527" y="4941455"/>
            <a:ext cx="0" cy="618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76291" y="5920509"/>
            <a:ext cx="0" cy="2863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76291" y="6169891"/>
            <a:ext cx="2519381" cy="27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2"/>
          </p:cNvCxnSpPr>
          <p:nvPr/>
        </p:nvCxnSpPr>
        <p:spPr>
          <a:xfrm flipV="1">
            <a:off x="9095672" y="5078855"/>
            <a:ext cx="1" cy="1104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6408"/>
            <a:ext cx="10363826" cy="2091192"/>
          </a:xfrm>
        </p:spPr>
        <p:txBody>
          <a:bodyPr>
            <a:normAutofit/>
          </a:bodyPr>
          <a:lstStyle/>
          <a:p>
            <a:r>
              <a:rPr lang="en-US" dirty="0"/>
              <a:t> Multiple instruction streams operating on multiple data streams</a:t>
            </a:r>
          </a:p>
          <a:p>
            <a:pPr lvl="1"/>
            <a:r>
              <a:rPr lang="en-US" dirty="0" smtClean="0"/>
              <a:t> MIMD can be thought of as many copies of SISD machine. 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memory </a:t>
            </a:r>
            <a:r>
              <a:rPr lang="en-US" dirty="0" smtClean="0"/>
              <a:t>multi-computers, shared memory multi-processors, multi-core computers. </a:t>
            </a: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5961" y="3808676"/>
            <a:ext cx="6886575" cy="26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31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Taxonomy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93985"/>
              </p:ext>
            </p:extLst>
          </p:nvPr>
        </p:nvGraphicFramePr>
        <p:xfrm>
          <a:off x="1297481" y="2623417"/>
          <a:ext cx="918064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67">
                  <a:extLst>
                    <a:ext uri="{9D8B030D-6E8A-4147-A177-3AD203B41FA5}">
                      <a16:colId xmlns:a16="http://schemas.microsoft.com/office/drawing/2014/main" val="379624897"/>
                    </a:ext>
                  </a:extLst>
                </a:gridCol>
                <a:gridCol w="1346055">
                  <a:extLst>
                    <a:ext uri="{9D8B030D-6E8A-4147-A177-3AD203B41FA5}">
                      <a16:colId xmlns:a16="http://schemas.microsoft.com/office/drawing/2014/main" val="1675032895"/>
                    </a:ext>
                  </a:extLst>
                </a:gridCol>
                <a:gridCol w="1269863">
                  <a:extLst>
                    <a:ext uri="{9D8B030D-6E8A-4147-A177-3AD203B41FA5}">
                      <a16:colId xmlns:a16="http://schemas.microsoft.com/office/drawing/2014/main" val="2906854250"/>
                    </a:ext>
                  </a:extLst>
                </a:gridCol>
                <a:gridCol w="5702157">
                  <a:extLst>
                    <a:ext uri="{9D8B030D-6E8A-4147-A177-3AD203B41FA5}">
                      <a16:colId xmlns:a16="http://schemas.microsoft.com/office/drawing/2014/main" val="2180136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Streams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Streams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6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Early computers,</a:t>
                      </a:r>
                      <a:r>
                        <a:rPr lang="en-US" baseline="0" dirty="0" smtClean="0"/>
                        <a:t> Von Neumann architecture, </a:t>
                      </a:r>
                      <a:r>
                        <a:rPr lang="en-US" baseline="0" dirty="0" err="1" smtClean="0"/>
                        <a:t>turing</a:t>
                      </a:r>
                      <a:r>
                        <a:rPr lang="en-US" baseline="0" dirty="0" smtClean="0"/>
                        <a:t> machine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8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r>
                        <a:rPr lang="en-US" baseline="0" dirty="0" smtClean="0"/>
                        <a:t> architectures, MMX, SSE, AVX, GPU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2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general purpose machine, systolic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80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Multi-core, multi-processor, multi-computer, cluster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8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8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8839</TotalTime>
  <Words>1485</Words>
  <Application>Microsoft Office PowerPoint</Application>
  <PresentationFormat>Widescreen</PresentationFormat>
  <Paragraphs>289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宋体</vt:lpstr>
      <vt:lpstr>Arial</vt:lpstr>
      <vt:lpstr>Calibri</vt:lpstr>
      <vt:lpstr>Cambria Math</vt:lpstr>
      <vt:lpstr>Courier New</vt:lpstr>
      <vt:lpstr>Tw Cen MT</vt:lpstr>
      <vt:lpstr>Wingdings</vt:lpstr>
      <vt:lpstr>Droplet</vt:lpstr>
      <vt:lpstr>Classification and Performance</vt:lpstr>
      <vt:lpstr>Flynn’s Taxonomy</vt:lpstr>
      <vt:lpstr>Flynn’s taxonomy</vt:lpstr>
      <vt:lpstr>SISD</vt:lpstr>
      <vt:lpstr>SIMD</vt:lpstr>
      <vt:lpstr>SIMD</vt:lpstr>
      <vt:lpstr>MISD</vt:lpstr>
      <vt:lpstr>MIMD</vt:lpstr>
      <vt:lpstr>Flynn’s Taxonomy</vt:lpstr>
      <vt:lpstr>Modern classification (Sima, Fountain, Kacsuk)</vt:lpstr>
      <vt:lpstr>Functional-parallel architectures</vt:lpstr>
      <vt:lpstr>Modern classification (Sima, Fountain, Kacsuk)</vt:lpstr>
      <vt:lpstr>Performance</vt:lpstr>
      <vt:lpstr>Performance</vt:lpstr>
      <vt:lpstr>FLOPs units</vt:lpstr>
      <vt:lpstr>Peak and sustained performance</vt:lpstr>
      <vt:lpstr>Parallel computing and parallel programming</vt:lpstr>
      <vt:lpstr>Parallel programming example</vt:lpstr>
      <vt:lpstr>Parallel programming example</vt:lpstr>
      <vt:lpstr>Modeling the execution of a parallel program</vt:lpstr>
      <vt:lpstr>Computation graph example</vt:lpstr>
      <vt:lpstr>Complexity with computation graph</vt:lpstr>
      <vt:lpstr>Let the time for each node be 1, compute the work, span, and parallelism for the following two  computation graphs</vt:lpstr>
      <vt:lpstr>What are the work, span and parallelism of the following CG? </vt:lpstr>
      <vt:lpstr>Scheduling of a computation graph</vt:lpstr>
      <vt:lpstr>Scheduling of a computation graph</vt:lpstr>
      <vt:lpstr>Greedy schedule</vt:lpstr>
      <vt:lpstr>Greedy schedule</vt:lpstr>
      <vt:lpstr>Greedy schedule</vt:lpstr>
      <vt:lpstr>Greedy schedule</vt:lpstr>
      <vt:lpstr>Summary</vt:lpstr>
    </vt:vector>
  </TitlesOfParts>
  <Company>Florida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Surfing</dc:creator>
  <cp:lastModifiedBy>Surfing</cp:lastModifiedBy>
  <cp:revision>111</cp:revision>
  <dcterms:created xsi:type="dcterms:W3CDTF">2021-08-12T15:51:09Z</dcterms:created>
  <dcterms:modified xsi:type="dcterms:W3CDTF">2022-01-07T04:33:43Z</dcterms:modified>
</cp:coreProperties>
</file>