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18" r:id="rId2"/>
    <p:sldId id="286" r:id="rId3"/>
    <p:sldId id="310" r:id="rId4"/>
    <p:sldId id="312" r:id="rId5"/>
    <p:sldId id="320" r:id="rId6"/>
    <p:sldId id="316" r:id="rId7"/>
    <p:sldId id="315" r:id="rId8"/>
    <p:sldId id="291" r:id="rId9"/>
    <p:sldId id="292" r:id="rId10"/>
    <p:sldId id="289" r:id="rId11"/>
    <p:sldId id="342" r:id="rId12"/>
    <p:sldId id="321" r:id="rId13"/>
    <p:sldId id="322" r:id="rId14"/>
    <p:sldId id="323" r:id="rId15"/>
    <p:sldId id="324" r:id="rId16"/>
    <p:sldId id="311" r:id="rId17"/>
    <p:sldId id="294" r:id="rId18"/>
    <p:sldId id="326" r:id="rId19"/>
    <p:sldId id="327" r:id="rId20"/>
    <p:sldId id="328" r:id="rId21"/>
    <p:sldId id="329" r:id="rId22"/>
    <p:sldId id="330" r:id="rId23"/>
    <p:sldId id="331" r:id="rId24"/>
    <p:sldId id="332" r:id="rId25"/>
    <p:sldId id="334" r:id="rId26"/>
    <p:sldId id="336" r:id="rId27"/>
    <p:sldId id="337" r:id="rId28"/>
    <p:sldId id="338" r:id="rId29"/>
    <p:sldId id="339" r:id="rId30"/>
    <p:sldId id="340" r:id="rId31"/>
    <p:sldId id="341" r:id="rId32"/>
    <p:sldId id="325" r:id="rId33"/>
    <p:sldId id="25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23" autoAdjust="0"/>
    <p:restoredTop sz="94660"/>
  </p:normalViewPr>
  <p:slideViewPr>
    <p:cSldViewPr snapToGrid="0">
      <p:cViewPr varScale="1">
        <p:scale>
          <a:sx n="84" d="100"/>
          <a:sy n="84" d="100"/>
        </p:scale>
        <p:origin x="101" y="3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 y="392927"/>
            <a:ext cx="12192000" cy="6858000"/>
          </a:xfrm>
          <a:prstGeom prst="rect">
            <a:avLst/>
          </a:prstGeom>
        </p:spPr>
      </p:pic>
      <p:sp>
        <p:nvSpPr>
          <p:cNvPr id="2" name="Title 1"/>
          <p:cNvSpPr>
            <a:spLocks noGrp="1"/>
          </p:cNvSpPr>
          <p:nvPr>
            <p:ph type="title" hasCustomPrompt="1"/>
          </p:nvPr>
        </p:nvSpPr>
        <p:spPr>
          <a:xfrm>
            <a:off x="913774" y="292513"/>
            <a:ext cx="10364451" cy="1122819"/>
          </a:xfrm>
        </p:spPr>
        <p:txBody>
          <a:bodyPr/>
          <a:lstStyle>
            <a:lvl1pPr>
              <a:defRPr cap="none"/>
            </a:lvl1pPr>
          </a:lstStyle>
          <a:p>
            <a:r>
              <a:rPr lang="en-US" dirty="0"/>
              <a:t>Click to edit master title style</a:t>
            </a:r>
          </a:p>
        </p:txBody>
      </p:sp>
      <p:sp>
        <p:nvSpPr>
          <p:cNvPr id="12" name="Content Placeholder 2"/>
          <p:cNvSpPr>
            <a:spLocks noGrp="1"/>
          </p:cNvSpPr>
          <p:nvPr>
            <p:ph sz="quarter" idx="13" hasCustomPrompt="1"/>
          </p:nvPr>
        </p:nvSpPr>
        <p:spPr>
          <a:xfrm>
            <a:off x="913774" y="1566408"/>
            <a:ext cx="10363826" cy="4224792"/>
          </a:xfrm>
        </p:spPr>
        <p:txBody>
          <a:bodyPr/>
          <a:lstStyle>
            <a:lvl1pPr marL="228600" indent="-228600">
              <a:buFont typeface="Wingdings" panose="05000000000000000000" pitchFamily="2" charset="2"/>
              <a:buChar char="§"/>
              <a:defRPr sz="2800" cap="none" baseline="0">
                <a:latin typeface="Calibri" panose="020F0502020204030204" pitchFamily="34" charset="0"/>
                <a:cs typeface="Calibri" panose="020F0502020204030204" pitchFamily="34" charset="0"/>
              </a:defRPr>
            </a:lvl1pPr>
            <a:lvl2pPr marL="685800" indent="-228600">
              <a:buFont typeface="Courier New" panose="02070309020205020404" pitchFamily="49" charset="0"/>
              <a:buChar char="o"/>
              <a:defRPr sz="2400" cap="none">
                <a:latin typeface="Calibri" panose="020F0502020204030204" pitchFamily="34" charset="0"/>
                <a:cs typeface="Calibri" panose="020F0502020204030204" pitchFamily="34" charset="0"/>
              </a:defRPr>
            </a:lvl2pPr>
            <a:lvl3pPr marL="1143000" indent="-228600">
              <a:buFont typeface="Wingdings" panose="05000000000000000000" pitchFamily="2" charset="2"/>
              <a:buChar char="v"/>
              <a:defRPr sz="2000" cap="none">
                <a:latin typeface="Calibri" panose="020F0502020204030204" pitchFamily="34" charset="0"/>
                <a:cs typeface="Calibri" panose="020F0502020204030204" pitchFamily="34" charset="0"/>
              </a:defRPr>
            </a:lvl3pPr>
            <a:lvl4pPr marL="1600200" indent="-228600">
              <a:buFont typeface="Wingdings" panose="05000000000000000000" pitchFamily="2" charset="2"/>
              <a:buChar char="q"/>
              <a:defRPr sz="2000" cap="none">
                <a:latin typeface="Calibri" panose="020F0502020204030204" pitchFamily="34" charset="0"/>
                <a:cs typeface="Calibri" panose="020F0502020204030204" pitchFamily="34" charset="0"/>
              </a:defRPr>
            </a:lvl4pPr>
            <a:lvl5pPr>
              <a:defRPr sz="1800">
                <a:latin typeface="Calibri" panose="020F0502020204030204" pitchFamily="34" charset="0"/>
                <a:cs typeface="Calibri" panose="020F0502020204030204" pitchFamily="34" charset="0"/>
              </a:defRPr>
            </a:lvl5pPr>
          </a:lstStyle>
          <a:p>
            <a:pPr lvl="0"/>
            <a:r>
              <a:rPr lang="en-US" dirty="0" err="1"/>
              <a:t>Aaaa</a:t>
            </a:r>
            <a:endParaRPr lang="en-US" dirty="0"/>
          </a:p>
          <a:p>
            <a:pPr lvl="1"/>
            <a:r>
              <a:rPr lang="en-US" dirty="0" err="1"/>
              <a:t>Saaaa</a:t>
            </a:r>
            <a:endParaRPr lang="en-US" dirty="0"/>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1/16/2022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808383"/>
            <a:ext cx="10364451" cy="1122819"/>
          </a:xfrm>
        </p:spPr>
        <p:txBody>
          <a:bodyPr/>
          <a:lstStyle/>
          <a:p>
            <a:r>
              <a:rPr lang="en-US" dirty="0" smtClean="0"/>
              <a:t>Artificial Neural Networks from Scratch</a:t>
            </a:r>
            <a:endParaRPr lang="en-US" dirty="0"/>
          </a:p>
        </p:txBody>
      </p:sp>
      <p:sp>
        <p:nvSpPr>
          <p:cNvPr id="3" name="Content Placeholder 2"/>
          <p:cNvSpPr>
            <a:spLocks noGrp="1"/>
          </p:cNvSpPr>
          <p:nvPr>
            <p:ph sz="quarter" idx="13"/>
          </p:nvPr>
        </p:nvSpPr>
        <p:spPr>
          <a:xfrm>
            <a:off x="913774" y="2023608"/>
            <a:ext cx="10363826" cy="4224792"/>
          </a:xfrm>
        </p:spPr>
        <p:txBody>
          <a:bodyPr>
            <a:normAutofit/>
          </a:bodyPr>
          <a:lstStyle/>
          <a:p>
            <a:pPr>
              <a:lnSpc>
                <a:spcPct val="90000"/>
              </a:lnSpc>
            </a:pPr>
            <a:r>
              <a:rPr lang="en-US" dirty="0" smtClean="0"/>
              <a:t>Learn to build neural network from scratch.</a:t>
            </a:r>
          </a:p>
          <a:p>
            <a:pPr lvl="1">
              <a:lnSpc>
                <a:spcPct val="90000"/>
              </a:lnSpc>
            </a:pPr>
            <a:r>
              <a:rPr lang="en-US" dirty="0" smtClean="0"/>
              <a:t>Focus on multi-level feedforward neural networks (multi-level </a:t>
            </a:r>
            <a:r>
              <a:rPr lang="en-US" dirty="0" err="1" smtClean="0"/>
              <a:t>perceptrons</a:t>
            </a:r>
            <a:r>
              <a:rPr lang="en-US" dirty="0" smtClean="0"/>
              <a:t>)</a:t>
            </a:r>
          </a:p>
          <a:p>
            <a:pPr>
              <a:lnSpc>
                <a:spcPct val="90000"/>
              </a:lnSpc>
            </a:pPr>
            <a:r>
              <a:rPr lang="en-US" dirty="0" smtClean="0"/>
              <a:t>Training large neural networks is one of the most important workload in large scale parallel and distributed systems</a:t>
            </a:r>
          </a:p>
          <a:p>
            <a:pPr lvl="1">
              <a:lnSpc>
                <a:spcPct val="90000"/>
              </a:lnSpc>
            </a:pPr>
            <a:r>
              <a:rPr lang="en-US" dirty="0" smtClean="0"/>
              <a:t>Programming assignments throughout the semester will </a:t>
            </a:r>
            <a:r>
              <a:rPr lang="en-US" altLang="zh-CN" dirty="0" smtClean="0"/>
              <a:t>use this.</a:t>
            </a:r>
            <a:endParaRPr lang="en-US" dirty="0" smtClean="0"/>
          </a:p>
        </p:txBody>
      </p:sp>
    </p:spTree>
    <p:extLst>
      <p:ext uri="{BB962C8B-B14F-4D97-AF65-F5344CB8AC3E}">
        <p14:creationId xmlns:p14="http://schemas.microsoft.com/office/powerpoint/2010/main" val="1453283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for the logic AND with a single neuron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756377" y="4080038"/>
                <a:ext cx="10363826" cy="2238986"/>
              </a:xfrm>
            </p:spPr>
            <p:txBody>
              <a:bodyPr>
                <a:normAutofit fontScale="77500" lnSpcReduction="20000"/>
              </a:bodyPr>
              <a:lstStyle/>
              <a:p>
                <a:r>
                  <a:rPr lang="en-US" dirty="0" smtClean="0">
                    <a:solidFill>
                      <a:schemeClr val="tx1"/>
                    </a:solidFill>
                  </a:rPr>
                  <a:t> Consider training data input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oMath>
                </a14:m>
                <a:r>
                  <a:rPr lang="en-US" dirty="0"/>
                  <a:t>=</a:t>
                </a:r>
                <a:r>
                  <a:rPr lang="en-US" dirty="0" smtClean="0"/>
                  <a:t>0,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smtClean="0"/>
                  <a:t>), output Y=0.</a:t>
                </a:r>
              </a:p>
              <a:p>
                <a:r>
                  <a:rPr lang="en-US" dirty="0" smtClean="0"/>
                  <a:t> NN Output = 0.5</a:t>
                </a:r>
              </a:p>
              <a:p>
                <a:r>
                  <a:rPr lang="en-US" dirty="0" smtClean="0"/>
                  <a:t>Error: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𝑂</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=0.125</m:t>
                    </m:r>
                  </m:oMath>
                </a14:m>
                <a:endParaRPr lang="en-US" b="0" dirty="0" smtClean="0"/>
              </a:p>
              <a:p>
                <a:r>
                  <a:rPr lang="en-US" dirty="0" smtClean="0"/>
                  <a:t>To update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 and b, gradient descent needs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den>
                    </m:f>
                  </m:oMath>
                </a14:m>
                <a:r>
                  <a:rPr lang="en-US" dirty="0" smtClean="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den>
                    </m:f>
                  </m:oMath>
                </a14:m>
                <a:r>
                  <a:rPr lang="en-US" dirty="0" smtClean="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𝑏</m:t>
                        </m:r>
                      </m:den>
                    </m:f>
                  </m:oMath>
                </a14:m>
                <a:endParaRPr lang="en-US" dirty="0"/>
              </a:p>
              <a:p>
                <a:endParaRPr lang="en-US"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756377" y="4080038"/>
                <a:ext cx="10363826" cy="2238986"/>
              </a:xfrm>
              <a:blipFill>
                <a:blip r:embed="rId2"/>
                <a:stretch>
                  <a:fillRect l="-647" t="-1630"/>
                </a:stretch>
              </a:blipFill>
            </p:spPr>
            <p:txBody>
              <a:bodyPr/>
              <a:lstStyle/>
              <a:p>
                <a:r>
                  <a:rPr lang="en-US">
                    <a:noFill/>
                  </a:rPr>
                  <a:t> </a:t>
                </a:r>
              </a:p>
            </p:txBody>
          </p:sp>
        </mc:Fallback>
      </mc:AlternateContent>
      <p:sp>
        <p:nvSpPr>
          <p:cNvPr id="4" name="Oval 3"/>
          <p:cNvSpPr/>
          <p:nvPr/>
        </p:nvSpPr>
        <p:spPr>
          <a:xfrm>
            <a:off x="3610303" y="2295072"/>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44111" y="2135259"/>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67759" y="2836824"/>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67503" y="1938190"/>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1577" y="1587230"/>
            <a:ext cx="704297" cy="369332"/>
          </a:xfrm>
          <a:prstGeom prst="rect">
            <a:avLst/>
          </a:prstGeom>
          <a:noFill/>
        </p:spPr>
        <p:txBody>
          <a:bodyPr wrap="square" rtlCol="0">
            <a:spAutoFit/>
          </a:bodyPr>
          <a:lstStyle/>
          <a:p>
            <a:r>
              <a:rPr lang="en-US" dirty="0"/>
              <a:t>b</a:t>
            </a:r>
            <a:r>
              <a:rPr lang="en-US" dirty="0" smtClean="0"/>
              <a:t>=0</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2365347" y="1923958"/>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=0</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365347" y="1923958"/>
                <a:ext cx="729430" cy="369332"/>
              </a:xfrm>
              <a:prstGeom prst="rect">
                <a:avLst/>
              </a:prstGeom>
              <a:blipFill>
                <a:blip r:embed="rId3"/>
                <a:stretch>
                  <a:fillRect t="-10000" r="-6667"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299621" y="1896258"/>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smtClean="0"/>
                  <a:t>=0</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299621" y="1896258"/>
                <a:ext cx="706155" cy="369332"/>
              </a:xfrm>
              <a:prstGeom prst="rect">
                <a:avLst/>
              </a:prstGeom>
              <a:blipFill>
                <a:blip r:embed="rId4"/>
                <a:stretch>
                  <a:fillRect t="-8197" r="-68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503054" y="3159688"/>
                <a:ext cx="73475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=0</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2503054" y="3159688"/>
                <a:ext cx="734753" cy="369332"/>
              </a:xfrm>
              <a:prstGeom prst="rect">
                <a:avLst/>
              </a:prstGeom>
              <a:blipFill>
                <a:blip r:embed="rId5"/>
                <a:stretch>
                  <a:fillRect t="-8197" r="-666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184524" y="3145313"/>
                <a:ext cx="92467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1184524" y="3145313"/>
                <a:ext cx="924677" cy="369332"/>
              </a:xfrm>
              <a:prstGeom prst="rect">
                <a:avLst/>
              </a:prstGeom>
              <a:blipFill>
                <a:blip r:embed="rId6"/>
                <a:stretch>
                  <a:fillRect/>
                </a:stretch>
              </a:blipFill>
            </p:spPr>
            <p:txBody>
              <a:bodyPr/>
              <a:lstStyle/>
              <a:p>
                <a:r>
                  <a:rPr lang="en-US">
                    <a:noFill/>
                  </a:rPr>
                  <a:t> </a:t>
                </a:r>
              </a:p>
            </p:txBody>
          </p:sp>
        </mc:Fallback>
      </mc:AlternateContent>
      <p:sp>
        <p:nvSpPr>
          <p:cNvPr id="13" name="TextBox 12"/>
          <p:cNvSpPr txBox="1"/>
          <p:nvPr/>
        </p:nvSpPr>
        <p:spPr>
          <a:xfrm>
            <a:off x="3891934" y="2351770"/>
            <a:ext cx="573940" cy="584775"/>
          </a:xfrm>
          <a:prstGeom prst="rect">
            <a:avLst/>
          </a:prstGeom>
          <a:noFill/>
        </p:spPr>
        <p:txBody>
          <a:bodyPr wrap="square" rtlCol="0">
            <a:spAutoFit/>
          </a:bodyPr>
          <a:lstStyle/>
          <a:p>
            <a:r>
              <a:rPr lang="en-US" sz="3200" dirty="0" smtClean="0"/>
              <a:t>∑</a:t>
            </a:r>
            <a:endParaRPr lang="en-US" sz="3200" dirty="0"/>
          </a:p>
        </p:txBody>
      </p:sp>
      <mc:AlternateContent xmlns:mc="http://schemas.openxmlformats.org/markup-compatibility/2006">
        <mc:Choice xmlns:a14="http://schemas.microsoft.com/office/drawing/2010/main" Requires="a14">
          <p:sp>
            <p:nvSpPr>
              <p:cNvPr id="14" name="TextBox 13"/>
              <p:cNvSpPr txBox="1"/>
              <p:nvPr/>
            </p:nvSpPr>
            <p:spPr>
              <a:xfrm>
                <a:off x="3371123" y="3536903"/>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371123" y="3536903"/>
                <a:ext cx="2608535" cy="369332"/>
              </a:xfrm>
              <a:prstGeom prst="rect">
                <a:avLst/>
              </a:prstGeom>
              <a:blipFill>
                <a:blip r:embed="rId7"/>
                <a:stretch>
                  <a:fillRect t="-8197" b="-24590"/>
                </a:stretch>
              </a:blipFill>
            </p:spPr>
            <p:txBody>
              <a:bodyPr/>
              <a:lstStyle/>
              <a:p>
                <a:r>
                  <a:rPr lang="en-US">
                    <a:noFill/>
                  </a:rPr>
                  <a:t> </a:t>
                </a:r>
              </a:p>
            </p:txBody>
          </p:sp>
        </mc:Fallback>
      </mc:AlternateContent>
      <p:cxnSp>
        <p:nvCxnSpPr>
          <p:cNvPr id="15" name="Straight Arrow Connector 14"/>
          <p:cNvCxnSpPr/>
          <p:nvPr/>
        </p:nvCxnSpPr>
        <p:spPr>
          <a:xfrm>
            <a:off x="4335516" y="2624422"/>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74875" y="226325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789275" y="2645564"/>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84543" y="3404383"/>
            <a:ext cx="1840760" cy="369332"/>
          </a:xfrm>
          <a:prstGeom prst="rect">
            <a:avLst/>
          </a:prstGeom>
          <a:noFill/>
        </p:spPr>
        <p:txBody>
          <a:bodyPr wrap="none" rtlCol="0">
            <a:spAutoFit/>
          </a:bodyPr>
          <a:lstStyle/>
          <a:p>
            <a:r>
              <a:rPr lang="en-US" dirty="0" smtClean="0"/>
              <a:t>Activation function</a:t>
            </a:r>
            <a:endParaRPr lang="en-US" dirty="0"/>
          </a:p>
        </p:txBody>
      </p:sp>
      <p:sp>
        <p:nvSpPr>
          <p:cNvPr id="19" name="Rectangle 18"/>
          <p:cNvSpPr/>
          <p:nvPr/>
        </p:nvSpPr>
        <p:spPr>
          <a:xfrm>
            <a:off x="3296365" y="2024776"/>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41307" y="2459491"/>
            <a:ext cx="1024639" cy="338554"/>
          </a:xfrm>
          <a:prstGeom prst="rect">
            <a:avLst/>
          </a:prstGeom>
          <a:noFill/>
        </p:spPr>
        <p:txBody>
          <a:bodyPr wrap="none" rtlCol="0">
            <a:spAutoFit/>
          </a:bodyPr>
          <a:lstStyle/>
          <a:p>
            <a:r>
              <a:rPr lang="en-US" sz="1600" dirty="0" smtClean="0"/>
              <a:t>Sigmoid(s)</a:t>
            </a:r>
            <a:endParaRPr lang="en-US" sz="1600" dirty="0"/>
          </a:p>
        </p:txBody>
      </p:sp>
      <p:sp>
        <p:nvSpPr>
          <p:cNvPr id="25" name="TextBox 24"/>
          <p:cNvSpPr txBox="1"/>
          <p:nvPr/>
        </p:nvSpPr>
        <p:spPr>
          <a:xfrm>
            <a:off x="9916511" y="2467492"/>
            <a:ext cx="1967205" cy="369332"/>
          </a:xfrm>
          <a:prstGeom prst="rect">
            <a:avLst/>
          </a:prstGeom>
          <a:noFill/>
        </p:spPr>
        <p:txBody>
          <a:bodyPr wrap="none" rtlCol="0">
            <a:spAutoFit/>
          </a:bodyPr>
          <a:lstStyle/>
          <a:p>
            <a:r>
              <a:rPr lang="en-US" dirty="0" smtClean="0"/>
              <a:t>O=Sigmoid(0)=0.5</a:t>
            </a:r>
            <a:endParaRPr lang="en-US" dirty="0"/>
          </a:p>
        </p:txBody>
      </p:sp>
    </p:spTree>
    <p:extLst>
      <p:ext uri="{BB962C8B-B14F-4D97-AF65-F5344CB8AC3E}">
        <p14:creationId xmlns:p14="http://schemas.microsoft.com/office/powerpoint/2010/main" val="3913133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1128608" y="164588"/>
                <a:ext cx="10364451" cy="1122819"/>
              </a:xfrm>
            </p:spPr>
            <p:txBody>
              <a:bodyPr/>
              <a:lstStyle/>
              <a:p>
                <a:r>
                  <a:rPr lang="en-US" dirty="0" smtClean="0"/>
                  <a:t>Chain rules for calculating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den>
                    </m:f>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𝑏</m:t>
                        </m:r>
                      </m:den>
                    </m:f>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1128608" y="164588"/>
                <a:ext cx="10364451" cy="1122819"/>
              </a:xfr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756377" y="3359617"/>
                <a:ext cx="10363826" cy="2959407"/>
              </a:xfrm>
            </p:spPr>
            <p:txBody>
              <a:bodyPr>
                <a:normAutofit fontScale="92500"/>
              </a:bodyPr>
              <a:lstStyle/>
              <a:p>
                <a:r>
                  <a:rPr lang="en-US" dirty="0" smtClean="0">
                    <a:solidFill>
                      <a:schemeClr val="tx1"/>
                    </a:solidFill>
                  </a:rPr>
                  <a:t> </a:t>
                </a:r>
                <a:r>
                  <a:rPr lang="en-US" dirty="0"/>
                  <a:t>If a variable </a:t>
                </a:r>
                <a:r>
                  <a:rPr lang="en-US" i="1" dirty="0"/>
                  <a:t>z</a:t>
                </a:r>
                <a:r>
                  <a:rPr lang="en-US" dirty="0"/>
                  <a:t> depends on the variable </a:t>
                </a:r>
                <a:r>
                  <a:rPr lang="en-US" i="1" dirty="0"/>
                  <a:t>y</a:t>
                </a:r>
                <a:r>
                  <a:rPr lang="en-US" dirty="0"/>
                  <a:t>, which itself depends on the variable </a:t>
                </a:r>
                <a:r>
                  <a:rPr lang="en-US" i="1" dirty="0" smtClean="0"/>
                  <a:t>x</a:t>
                </a:r>
                <a:r>
                  <a:rPr lang="en-US" dirty="0"/>
                  <a:t>, then </a:t>
                </a:r>
                <a:r>
                  <a:rPr lang="en-US" i="1" dirty="0"/>
                  <a:t>z</a:t>
                </a:r>
                <a:r>
                  <a:rPr lang="en-US" dirty="0"/>
                  <a:t> depends on </a:t>
                </a:r>
                <a:r>
                  <a:rPr lang="en-US" i="1" dirty="0"/>
                  <a:t>x</a:t>
                </a:r>
                <a:r>
                  <a:rPr lang="en-US" dirty="0"/>
                  <a:t> as well, via the intermediate variable </a:t>
                </a:r>
                <a:r>
                  <a:rPr lang="en-US" i="1" dirty="0"/>
                  <a:t>y</a:t>
                </a:r>
                <a:r>
                  <a:rPr lang="en-US" dirty="0"/>
                  <a:t>. </a:t>
                </a:r>
                <a:r>
                  <a:rPr lang="en-US" dirty="0" smtClean="0"/>
                  <a:t>The </a:t>
                </a:r>
                <a:r>
                  <a:rPr lang="en-US" b="1" dirty="0"/>
                  <a:t>chain rule</a:t>
                </a:r>
                <a:r>
                  <a:rPr lang="en-US" dirty="0"/>
                  <a:t> is a formula that expresses the derivative </a:t>
                </a:r>
                <a:r>
                  <a:rPr lang="en-US" dirty="0" smtClean="0"/>
                  <a:t>as : </a:t>
                </a:r>
                <a14:m>
                  <m:oMath xmlns:m="http://schemas.openxmlformats.org/officeDocument/2006/math">
                    <m:f>
                      <m:fPr>
                        <m:ctrlPr>
                          <a:rPr lang="en-US" i="1" smtClean="0">
                            <a:solidFill>
                              <a:schemeClr val="tx1"/>
                            </a:solidFill>
                            <a:latin typeface="Cambria Math" panose="02040503050406030204" pitchFamily="18" charset="0"/>
                          </a:rPr>
                        </m:ctrlPr>
                      </m:fPr>
                      <m:num>
                        <m:r>
                          <a:rPr lang="en-US"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𝑧</m:t>
                        </m:r>
                      </m:num>
                      <m:den>
                        <m:r>
                          <a:rPr lang="en-US" i="1" smtClean="0">
                            <a:solidFill>
                              <a:schemeClr val="tx1"/>
                            </a:solidFill>
                            <a:latin typeface="Cambria Math" panose="02040503050406030204" pitchFamily="18" charset="0"/>
                          </a:rPr>
                          <m:t>𝑑𝑥</m:t>
                        </m:r>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𝑑𝑧</m:t>
                        </m:r>
                      </m:num>
                      <m:den>
                        <m:r>
                          <a:rPr lang="en-US" b="0" i="1" smtClean="0">
                            <a:solidFill>
                              <a:schemeClr val="tx1"/>
                            </a:solidFill>
                            <a:latin typeface="Cambria Math" panose="02040503050406030204" pitchFamily="18" charset="0"/>
                          </a:rPr>
                          <m:t>𝑑𝑦</m:t>
                        </m:r>
                      </m:den>
                    </m:f>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𝑑𝑦</m:t>
                        </m:r>
                      </m:num>
                      <m:den>
                        <m:r>
                          <a:rPr lang="en-US" b="0" i="1" smtClean="0">
                            <a:solidFill>
                              <a:schemeClr val="tx1"/>
                            </a:solidFill>
                            <a:latin typeface="Cambria Math" panose="02040503050406030204" pitchFamily="18" charset="0"/>
                          </a:rPr>
                          <m:t>𝑑𝑥</m:t>
                        </m:r>
                      </m:den>
                    </m:f>
                  </m:oMath>
                </a14:m>
                <a:endParaRPr lang="en-US" dirty="0" smtClean="0">
                  <a:solidFill>
                    <a:schemeClr val="tx1"/>
                  </a:solidFill>
                </a:endParaRP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den>
                    </m:f>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m:t>
                        </m:r>
                      </m:den>
                    </m:f>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𝑂</m:t>
                        </m:r>
                      </m:num>
                      <m:den>
                        <m:r>
                          <a:rPr lang="en-US" i="1">
                            <a:latin typeface="Cambria Math" panose="02040503050406030204" pitchFamily="18" charset="0"/>
                          </a:rPr>
                          <m:t>𝜕</m:t>
                        </m:r>
                        <m:r>
                          <a:rPr lang="en-US" i="1">
                            <a:latin typeface="Cambria Math" panose="02040503050406030204" pitchFamily="18" charset="0"/>
                          </a:rPr>
                          <m:t>𝑠</m:t>
                        </m:r>
                      </m:den>
                    </m:f>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𝑠</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den>
                    </m:f>
                  </m:oMath>
                </a14:m>
                <a:endParaRPr lang="en-US" dirty="0" smtClean="0">
                  <a:solidFill>
                    <a:schemeClr val="tx1"/>
                  </a:solidFill>
                </a:endParaRPr>
              </a:p>
              <a:p>
                <a:pPr marL="0" indent="0">
                  <a:buNone/>
                </a:pPr>
                <a:endParaRPr lang="en-US" dirty="0"/>
              </a:p>
              <a:p>
                <a:endParaRPr lang="en-US"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756377" y="3359617"/>
                <a:ext cx="10363826" cy="2959407"/>
              </a:xfrm>
              <a:blipFill>
                <a:blip r:embed="rId3"/>
                <a:stretch>
                  <a:fillRect l="-882"/>
                </a:stretch>
              </a:blipFill>
            </p:spPr>
            <p:txBody>
              <a:bodyPr/>
              <a:lstStyle/>
              <a:p>
                <a:r>
                  <a:rPr lang="en-US">
                    <a:noFill/>
                  </a:rPr>
                  <a:t> </a:t>
                </a:r>
              </a:p>
            </p:txBody>
          </p:sp>
        </mc:Fallback>
      </mc:AlternateContent>
      <p:sp>
        <p:nvSpPr>
          <p:cNvPr id="4" name="Oval 3"/>
          <p:cNvSpPr/>
          <p:nvPr/>
        </p:nvSpPr>
        <p:spPr>
          <a:xfrm>
            <a:off x="3637735" y="192899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71543" y="1769177"/>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95191" y="2470742"/>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94935" y="1572108"/>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89009" y="1221148"/>
            <a:ext cx="704297" cy="369332"/>
          </a:xfrm>
          <a:prstGeom prst="rect">
            <a:avLst/>
          </a:prstGeom>
          <a:noFill/>
        </p:spPr>
        <p:txBody>
          <a:bodyPr wrap="square" rtlCol="0">
            <a:spAutoFit/>
          </a:bodyPr>
          <a:lstStyle/>
          <a:p>
            <a:r>
              <a:rPr lang="en-US" dirty="0"/>
              <a:t>b</a:t>
            </a:r>
            <a:r>
              <a:rPr lang="en-US" dirty="0" smtClean="0"/>
              <a:t>=0</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2392779" y="1557876"/>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=0</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392779" y="1557876"/>
                <a:ext cx="729430" cy="369332"/>
              </a:xfrm>
              <a:prstGeom prst="rect">
                <a:avLst/>
              </a:prstGeom>
              <a:blipFill>
                <a:blip r:embed="rId4"/>
                <a:stretch>
                  <a:fillRect t="-10000" r="-6723"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327053" y="1530176"/>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smtClean="0"/>
                  <a:t>=0</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327053" y="1530176"/>
                <a:ext cx="706155" cy="369332"/>
              </a:xfrm>
              <a:prstGeom prst="rect">
                <a:avLst/>
              </a:prstGeom>
              <a:blipFill>
                <a:blip r:embed="rId5"/>
                <a:stretch>
                  <a:fillRect t="-8197" r="-6034"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530486" y="2793606"/>
                <a:ext cx="73475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=0</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2530486" y="2793606"/>
                <a:ext cx="734753" cy="369332"/>
              </a:xfrm>
              <a:prstGeom prst="rect">
                <a:avLst/>
              </a:prstGeom>
              <a:blipFill>
                <a:blip r:embed="rId6"/>
                <a:stretch>
                  <a:fillRect t="-8197" r="-6612"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211956" y="2779231"/>
                <a:ext cx="92467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1211956" y="2779231"/>
                <a:ext cx="924677" cy="369332"/>
              </a:xfrm>
              <a:prstGeom prst="rect">
                <a:avLst/>
              </a:prstGeom>
              <a:blipFill>
                <a:blip r:embed="rId7"/>
                <a:stretch>
                  <a:fillRect/>
                </a:stretch>
              </a:blipFill>
            </p:spPr>
            <p:txBody>
              <a:bodyPr/>
              <a:lstStyle/>
              <a:p>
                <a:r>
                  <a:rPr lang="en-US">
                    <a:noFill/>
                  </a:rPr>
                  <a:t> </a:t>
                </a:r>
              </a:p>
            </p:txBody>
          </p:sp>
        </mc:Fallback>
      </mc:AlternateContent>
      <p:sp>
        <p:nvSpPr>
          <p:cNvPr id="13" name="TextBox 12"/>
          <p:cNvSpPr txBox="1"/>
          <p:nvPr/>
        </p:nvSpPr>
        <p:spPr>
          <a:xfrm>
            <a:off x="3919366" y="1985688"/>
            <a:ext cx="573940" cy="584775"/>
          </a:xfrm>
          <a:prstGeom prst="rect">
            <a:avLst/>
          </a:prstGeom>
          <a:noFill/>
        </p:spPr>
        <p:txBody>
          <a:bodyPr wrap="square" rtlCol="0">
            <a:spAutoFit/>
          </a:bodyPr>
          <a:lstStyle/>
          <a:p>
            <a:r>
              <a:rPr lang="en-US" sz="3200" dirty="0" smtClean="0"/>
              <a:t>∑</a:t>
            </a:r>
            <a:endParaRPr lang="en-US" sz="3200" dirty="0"/>
          </a:p>
        </p:txBody>
      </p:sp>
      <mc:AlternateContent xmlns:mc="http://schemas.openxmlformats.org/markup-compatibility/2006">
        <mc:Choice xmlns:a14="http://schemas.microsoft.com/office/drawing/2010/main" Requires="a14">
          <p:sp>
            <p:nvSpPr>
              <p:cNvPr id="14" name="TextBox 13"/>
              <p:cNvSpPr txBox="1"/>
              <p:nvPr/>
            </p:nvSpPr>
            <p:spPr>
              <a:xfrm>
                <a:off x="5067662" y="1798165"/>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5067662" y="1798165"/>
                <a:ext cx="2608535" cy="369332"/>
              </a:xfrm>
              <a:prstGeom prst="rect">
                <a:avLst/>
              </a:prstGeom>
              <a:blipFill>
                <a:blip r:embed="rId8"/>
                <a:stretch>
                  <a:fillRect t="-9836" b="-24590"/>
                </a:stretch>
              </a:blipFill>
            </p:spPr>
            <p:txBody>
              <a:bodyPr/>
              <a:lstStyle/>
              <a:p>
                <a:r>
                  <a:rPr lang="en-US">
                    <a:noFill/>
                  </a:rPr>
                  <a:t> </a:t>
                </a:r>
              </a:p>
            </p:txBody>
          </p:sp>
        </mc:Fallback>
      </mc:AlternateContent>
      <p:cxnSp>
        <p:nvCxnSpPr>
          <p:cNvPr id="15" name="Straight Arrow Connector 14"/>
          <p:cNvCxnSpPr/>
          <p:nvPr/>
        </p:nvCxnSpPr>
        <p:spPr>
          <a:xfrm>
            <a:off x="4362948" y="2258340"/>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902307" y="1897168"/>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816707" y="2279482"/>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11975" y="3038301"/>
            <a:ext cx="1840760" cy="369332"/>
          </a:xfrm>
          <a:prstGeom prst="rect">
            <a:avLst/>
          </a:prstGeom>
          <a:noFill/>
        </p:spPr>
        <p:txBody>
          <a:bodyPr wrap="none" rtlCol="0">
            <a:spAutoFit/>
          </a:bodyPr>
          <a:lstStyle/>
          <a:p>
            <a:r>
              <a:rPr lang="en-US" dirty="0" smtClean="0"/>
              <a:t>Activation function</a:t>
            </a:r>
            <a:endParaRPr lang="en-US" dirty="0"/>
          </a:p>
        </p:txBody>
      </p:sp>
      <p:sp>
        <p:nvSpPr>
          <p:cNvPr id="19" name="Rectangle 18"/>
          <p:cNvSpPr/>
          <p:nvPr/>
        </p:nvSpPr>
        <p:spPr>
          <a:xfrm>
            <a:off x="3323797" y="1658694"/>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68739" y="2093409"/>
            <a:ext cx="1024639" cy="338554"/>
          </a:xfrm>
          <a:prstGeom prst="rect">
            <a:avLst/>
          </a:prstGeom>
          <a:noFill/>
        </p:spPr>
        <p:txBody>
          <a:bodyPr wrap="none" rtlCol="0">
            <a:spAutoFit/>
          </a:bodyPr>
          <a:lstStyle/>
          <a:p>
            <a:r>
              <a:rPr lang="en-US" sz="1600" dirty="0" smtClean="0"/>
              <a:t>Sigmoid(s)</a:t>
            </a:r>
            <a:endParaRPr lang="en-US" sz="1600" dirty="0"/>
          </a:p>
        </p:txBody>
      </p:sp>
      <p:sp>
        <p:nvSpPr>
          <p:cNvPr id="25" name="TextBox 24"/>
          <p:cNvSpPr txBox="1"/>
          <p:nvPr/>
        </p:nvSpPr>
        <p:spPr>
          <a:xfrm>
            <a:off x="9943943" y="2101410"/>
            <a:ext cx="1967205" cy="369332"/>
          </a:xfrm>
          <a:prstGeom prst="rect">
            <a:avLst/>
          </a:prstGeom>
          <a:noFill/>
        </p:spPr>
        <p:txBody>
          <a:bodyPr wrap="none" rtlCol="0">
            <a:spAutoFit/>
          </a:bodyPr>
          <a:lstStyle/>
          <a:p>
            <a:r>
              <a:rPr lang="en-US" dirty="0" smtClean="0"/>
              <a:t>O=Sigmoid(0)=0.5</a:t>
            </a:r>
            <a:endParaRPr lang="en-US" dirty="0"/>
          </a:p>
        </p:txBody>
      </p:sp>
    </p:spTree>
    <p:extLst>
      <p:ext uri="{BB962C8B-B14F-4D97-AF65-F5344CB8AC3E}">
        <p14:creationId xmlns:p14="http://schemas.microsoft.com/office/powerpoint/2010/main" val="962596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for the logic AND with a single neuron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268014" y="4080038"/>
                <a:ext cx="11615701" cy="2462652"/>
              </a:xfrm>
            </p:spPr>
            <p:txBody>
              <a:bodyPr>
                <a:normAutofit fontScale="70000" lnSpcReduction="20000"/>
              </a:bodyPr>
              <a:lstStyle/>
              <a:p>
                <a:r>
                  <a:rPr lang="en-US" dirty="0" smtClean="0">
                    <a:solidFill>
                      <a:schemeClr val="tx1"/>
                    </a:solidFill>
                  </a:rPr>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𝑂</m:t>
                        </m:r>
                      </m:den>
                    </m:f>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𝑂</m:t>
                        </m:r>
                      </m:num>
                      <m:den>
                        <m:r>
                          <a:rPr lang="en-US" i="1">
                            <a:latin typeface="Cambria Math" panose="02040503050406030204" pitchFamily="18" charset="0"/>
                          </a:rPr>
                          <m:t>𝜕</m:t>
                        </m:r>
                        <m:r>
                          <a:rPr lang="en-US" b="0" i="1" smtClean="0">
                            <a:latin typeface="Cambria Math" panose="02040503050406030204" pitchFamily="18" charset="0"/>
                          </a:rPr>
                          <m:t>𝑠</m:t>
                        </m:r>
                      </m:den>
                    </m:f>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𝑠</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m:t>
                        </m:r>
                      </m:den>
                    </m:f>
                  </m:oMath>
                </a14:m>
                <a:r>
                  <a:rPr lang="en-US" dirty="0" smtClean="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𝑂</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b="0" i="1" smtClean="0">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𝑂</m:t>
                        </m:r>
                      </m:den>
                    </m:f>
                    <m:r>
                      <a:rPr lang="en-US" b="0" i="0" smtClean="0">
                        <a:latin typeface="Cambria Math" panose="02040503050406030204" pitchFamily="18" charset="0"/>
                      </a:rPr>
                      <m:t>=</m:t>
                    </m:r>
                    <m:r>
                      <m:rPr>
                        <m:sty m:val="p"/>
                      </m:rPr>
                      <a:rPr lang="en-US" b="0" i="0" smtClean="0">
                        <a:latin typeface="Cambria Math" panose="02040503050406030204" pitchFamily="18" charset="0"/>
                      </a:rPr>
                      <m:t>O</m:t>
                    </m:r>
                    <m:r>
                      <a:rPr lang="en-US" b="0" i="0" smtClean="0">
                        <a:latin typeface="Cambria Math" panose="02040503050406030204" pitchFamily="18" charset="0"/>
                      </a:rPr>
                      <m:t>−</m:t>
                    </m:r>
                    <m:r>
                      <m:rPr>
                        <m:sty m:val="p"/>
                      </m:rPr>
                      <a:rPr lang="en-US" b="0" i="0" smtClean="0">
                        <a:latin typeface="Cambria Math" panose="02040503050406030204" pitchFamily="18" charset="0"/>
                      </a:rPr>
                      <m:t>Y</m:t>
                    </m:r>
                    <m:r>
                      <a:rPr lang="en-US" b="0" i="0" smtClean="0">
                        <a:latin typeface="Cambria Math" panose="02040503050406030204" pitchFamily="18" charset="0"/>
                      </a:rPr>
                      <m:t>=0.5 −0=0.5</m:t>
                    </m:r>
                  </m:oMath>
                </a14:m>
                <a:endParaRPr lang="en-US" dirty="0" smtClean="0"/>
              </a:p>
              <a:p>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𝑂</m:t>
                        </m:r>
                      </m:num>
                      <m:den>
                        <m:r>
                          <a:rPr lang="en-US" i="1">
                            <a:latin typeface="Cambria Math" panose="02040503050406030204" pitchFamily="18" charset="0"/>
                          </a:rPr>
                          <m:t>𝜕</m:t>
                        </m:r>
                        <m:r>
                          <a:rPr lang="en-US" i="1">
                            <a:latin typeface="Cambria Math" panose="02040503050406030204" pitchFamily="18" charset="0"/>
                          </a:rPr>
                          <m:t>𝑠</m:t>
                        </m:r>
                      </m:den>
                    </m:f>
                  </m:oMath>
                </a14:m>
                <a:r>
                  <a:rPr lang="en-US" dirty="0" smtClean="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𝑠𝑖𝑔𝑚𝑜𝑖𝑑</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𝑠</m:t>
                        </m:r>
                      </m:den>
                    </m:f>
                  </m:oMath>
                </a14:m>
                <a:r>
                  <a:rPr lang="en-US" dirty="0" smtClean="0"/>
                  <a:t> = sigmoid(s) (1-sigmoid(s)) = 0.5 (1-0.5) = 0.25,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𝑠</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den>
                    </m:f>
                  </m:oMath>
                </a14:m>
                <a:r>
                  <a:rPr lang="en-US" b="0" dirty="0" smtClean="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m:rPr>
                            <m:nor/>
                          </m:rPr>
                          <a:rPr lang="en-US" dirty="0"/>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r>
                          <a:rPr lang="en-US" b="0" i="1" smtClean="0">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den>
                    </m:f>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oMath>
                </a14:m>
                <a:r>
                  <a:rPr lang="en-US" b="0" dirty="0" smtClean="0"/>
                  <a:t> = 0</a:t>
                </a:r>
              </a:p>
              <a:p>
                <a:r>
                  <a:rPr lang="en-US" dirty="0" smtClean="0"/>
                  <a:t>To update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𝑟𝑎𝑡𝑒</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1</m:t>
                            </m:r>
                          </m:sub>
                        </m:sSub>
                      </m:den>
                    </m:f>
                  </m:oMath>
                </a14:m>
                <a:r>
                  <a:rPr lang="en-US" dirty="0" smtClean="0"/>
                  <a:t> </a:t>
                </a:r>
                <a:r>
                  <a:rPr lang="en-US" dirty="0" smtClean="0"/>
                  <a:t>= 0 – 0.1*0.5*0.25*0 = 0</a:t>
                </a:r>
              </a:p>
              <a:p>
                <a:r>
                  <a:rPr lang="en-US" dirty="0" smtClean="0"/>
                  <a:t>Assume rate = 0.1</a:t>
                </a:r>
                <a:endParaRPr lang="en-US" dirty="0"/>
              </a:p>
              <a:p>
                <a:endParaRPr lang="en-US"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268014" y="4080038"/>
                <a:ext cx="11615701" cy="2462652"/>
              </a:xfrm>
              <a:blipFill>
                <a:blip r:embed="rId2"/>
                <a:stretch>
                  <a:fillRect l="-472"/>
                </a:stretch>
              </a:blipFill>
            </p:spPr>
            <p:txBody>
              <a:bodyPr/>
              <a:lstStyle/>
              <a:p>
                <a:r>
                  <a:rPr lang="en-US">
                    <a:noFill/>
                  </a:rPr>
                  <a:t> </a:t>
                </a:r>
              </a:p>
            </p:txBody>
          </p:sp>
        </mc:Fallback>
      </mc:AlternateContent>
      <p:sp>
        <p:nvSpPr>
          <p:cNvPr id="4" name="Oval 3"/>
          <p:cNvSpPr/>
          <p:nvPr/>
        </p:nvSpPr>
        <p:spPr>
          <a:xfrm>
            <a:off x="3610303" y="2295072"/>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44111" y="2135259"/>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67759" y="2836824"/>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67503" y="1938190"/>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1577" y="1587230"/>
            <a:ext cx="704297" cy="369332"/>
          </a:xfrm>
          <a:prstGeom prst="rect">
            <a:avLst/>
          </a:prstGeom>
          <a:noFill/>
        </p:spPr>
        <p:txBody>
          <a:bodyPr wrap="square" rtlCol="0">
            <a:spAutoFit/>
          </a:bodyPr>
          <a:lstStyle/>
          <a:p>
            <a:r>
              <a:rPr lang="en-US" dirty="0"/>
              <a:t>b</a:t>
            </a:r>
            <a:r>
              <a:rPr lang="en-US" dirty="0" smtClean="0"/>
              <a:t>=0</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2365347" y="1923958"/>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=0</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365347" y="1923958"/>
                <a:ext cx="729430" cy="369332"/>
              </a:xfrm>
              <a:prstGeom prst="rect">
                <a:avLst/>
              </a:prstGeom>
              <a:blipFill>
                <a:blip r:embed="rId3"/>
                <a:stretch>
                  <a:fillRect t="-10000" r="-6667"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299621" y="1896258"/>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smtClean="0"/>
                  <a:t>=0</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299621" y="1896258"/>
                <a:ext cx="706155" cy="369332"/>
              </a:xfrm>
              <a:prstGeom prst="rect">
                <a:avLst/>
              </a:prstGeom>
              <a:blipFill>
                <a:blip r:embed="rId4"/>
                <a:stretch>
                  <a:fillRect t="-8197" r="-68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503054" y="3159688"/>
                <a:ext cx="73475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=0</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2503054" y="3159688"/>
                <a:ext cx="734753" cy="369332"/>
              </a:xfrm>
              <a:prstGeom prst="rect">
                <a:avLst/>
              </a:prstGeom>
              <a:blipFill>
                <a:blip r:embed="rId5"/>
                <a:stretch>
                  <a:fillRect t="-8197" r="-666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184524" y="3145313"/>
                <a:ext cx="92467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1184524" y="3145313"/>
                <a:ext cx="924677" cy="369332"/>
              </a:xfrm>
              <a:prstGeom prst="rect">
                <a:avLst/>
              </a:prstGeom>
              <a:blipFill>
                <a:blip r:embed="rId6"/>
                <a:stretch>
                  <a:fillRect/>
                </a:stretch>
              </a:blipFill>
            </p:spPr>
            <p:txBody>
              <a:bodyPr/>
              <a:lstStyle/>
              <a:p>
                <a:r>
                  <a:rPr lang="en-US">
                    <a:noFill/>
                  </a:rPr>
                  <a:t> </a:t>
                </a:r>
              </a:p>
            </p:txBody>
          </p:sp>
        </mc:Fallback>
      </mc:AlternateContent>
      <p:sp>
        <p:nvSpPr>
          <p:cNvPr id="13" name="TextBox 12"/>
          <p:cNvSpPr txBox="1"/>
          <p:nvPr/>
        </p:nvSpPr>
        <p:spPr>
          <a:xfrm>
            <a:off x="3891934" y="2351770"/>
            <a:ext cx="573940" cy="584775"/>
          </a:xfrm>
          <a:prstGeom prst="rect">
            <a:avLst/>
          </a:prstGeom>
          <a:noFill/>
        </p:spPr>
        <p:txBody>
          <a:bodyPr wrap="square" rtlCol="0">
            <a:spAutoFit/>
          </a:bodyPr>
          <a:lstStyle/>
          <a:p>
            <a:r>
              <a:rPr lang="en-US" sz="3200" dirty="0" smtClean="0"/>
              <a:t>∑</a:t>
            </a:r>
            <a:endParaRPr lang="en-US" sz="3200" dirty="0"/>
          </a:p>
        </p:txBody>
      </p:sp>
      <mc:AlternateContent xmlns:mc="http://schemas.openxmlformats.org/markup-compatibility/2006">
        <mc:Choice xmlns:a14="http://schemas.microsoft.com/office/drawing/2010/main" Requires="a14">
          <p:sp>
            <p:nvSpPr>
              <p:cNvPr id="14" name="TextBox 13"/>
              <p:cNvSpPr txBox="1"/>
              <p:nvPr/>
            </p:nvSpPr>
            <p:spPr>
              <a:xfrm>
                <a:off x="3371123" y="3536903"/>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371123" y="3536903"/>
                <a:ext cx="2608535" cy="369332"/>
              </a:xfrm>
              <a:prstGeom prst="rect">
                <a:avLst/>
              </a:prstGeom>
              <a:blipFill>
                <a:blip r:embed="rId7"/>
                <a:stretch>
                  <a:fillRect t="-8197" b="-24590"/>
                </a:stretch>
              </a:blipFill>
            </p:spPr>
            <p:txBody>
              <a:bodyPr/>
              <a:lstStyle/>
              <a:p>
                <a:r>
                  <a:rPr lang="en-US">
                    <a:noFill/>
                  </a:rPr>
                  <a:t> </a:t>
                </a:r>
              </a:p>
            </p:txBody>
          </p:sp>
        </mc:Fallback>
      </mc:AlternateContent>
      <p:cxnSp>
        <p:nvCxnSpPr>
          <p:cNvPr id="15" name="Straight Arrow Connector 14"/>
          <p:cNvCxnSpPr/>
          <p:nvPr/>
        </p:nvCxnSpPr>
        <p:spPr>
          <a:xfrm>
            <a:off x="4335516" y="2624422"/>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74875" y="226325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789275" y="2645564"/>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84543" y="3404383"/>
            <a:ext cx="1840760" cy="369332"/>
          </a:xfrm>
          <a:prstGeom prst="rect">
            <a:avLst/>
          </a:prstGeom>
          <a:noFill/>
        </p:spPr>
        <p:txBody>
          <a:bodyPr wrap="none" rtlCol="0">
            <a:spAutoFit/>
          </a:bodyPr>
          <a:lstStyle/>
          <a:p>
            <a:r>
              <a:rPr lang="en-US" dirty="0" smtClean="0"/>
              <a:t>Activation function</a:t>
            </a:r>
            <a:endParaRPr lang="en-US" dirty="0"/>
          </a:p>
        </p:txBody>
      </p:sp>
      <p:sp>
        <p:nvSpPr>
          <p:cNvPr id="19" name="Rectangle 18"/>
          <p:cNvSpPr/>
          <p:nvPr/>
        </p:nvSpPr>
        <p:spPr>
          <a:xfrm>
            <a:off x="3296365" y="2024776"/>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41307" y="2459491"/>
            <a:ext cx="1024639" cy="338554"/>
          </a:xfrm>
          <a:prstGeom prst="rect">
            <a:avLst/>
          </a:prstGeom>
          <a:noFill/>
        </p:spPr>
        <p:txBody>
          <a:bodyPr wrap="none" rtlCol="0">
            <a:spAutoFit/>
          </a:bodyPr>
          <a:lstStyle/>
          <a:p>
            <a:r>
              <a:rPr lang="en-US" sz="1600" dirty="0" smtClean="0"/>
              <a:t>Sigmoid(s)</a:t>
            </a:r>
            <a:endParaRPr lang="en-US" sz="1600" dirty="0"/>
          </a:p>
        </p:txBody>
      </p:sp>
      <p:sp>
        <p:nvSpPr>
          <p:cNvPr id="25" name="TextBox 24"/>
          <p:cNvSpPr txBox="1"/>
          <p:nvPr/>
        </p:nvSpPr>
        <p:spPr>
          <a:xfrm>
            <a:off x="9916511" y="2467492"/>
            <a:ext cx="1967205" cy="369332"/>
          </a:xfrm>
          <a:prstGeom prst="rect">
            <a:avLst/>
          </a:prstGeom>
          <a:noFill/>
        </p:spPr>
        <p:txBody>
          <a:bodyPr wrap="none" rtlCol="0">
            <a:spAutoFit/>
          </a:bodyPr>
          <a:lstStyle/>
          <a:p>
            <a:r>
              <a:rPr lang="en-US" dirty="0" smtClean="0"/>
              <a:t>O=Sigmoid(0)=0.5</a:t>
            </a:r>
            <a:endParaRPr lang="en-US" dirty="0"/>
          </a:p>
        </p:txBody>
      </p:sp>
    </p:spTree>
    <p:extLst>
      <p:ext uri="{BB962C8B-B14F-4D97-AF65-F5344CB8AC3E}">
        <p14:creationId xmlns:p14="http://schemas.microsoft.com/office/powerpoint/2010/main" val="3188324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for the logic AND with a single neuron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756377" y="4080038"/>
                <a:ext cx="10744568" cy="2238986"/>
              </a:xfrm>
            </p:spPr>
            <p:txBody>
              <a:bodyPr>
                <a:normAutofit fontScale="70000" lnSpcReduction="20000"/>
              </a:bodyPr>
              <a:lstStyle/>
              <a:p>
                <a:r>
                  <a:rPr lang="en-US" dirty="0" smtClean="0">
                    <a:solidFill>
                      <a:schemeClr val="tx1"/>
                    </a:solidFill>
                  </a:rPr>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2</m:t>
                            </m:r>
                          </m:sub>
                        </m:sSub>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𝑂</m:t>
                        </m:r>
                      </m:den>
                    </m:f>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𝑂</m:t>
                        </m:r>
                      </m:num>
                      <m:den>
                        <m:r>
                          <a:rPr lang="en-US" i="1">
                            <a:latin typeface="Cambria Math" panose="02040503050406030204" pitchFamily="18" charset="0"/>
                          </a:rPr>
                          <m:t>𝜕</m:t>
                        </m:r>
                        <m:r>
                          <a:rPr lang="en-US" b="0" i="1" smtClean="0">
                            <a:latin typeface="Cambria Math" panose="02040503050406030204" pitchFamily="18" charset="0"/>
                          </a:rPr>
                          <m:t>𝑠</m:t>
                        </m:r>
                      </m:den>
                    </m:f>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𝑠</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2</m:t>
                            </m:r>
                          </m:sub>
                        </m:sSub>
                      </m:den>
                    </m:f>
                    <m:r>
                      <a:rPr lang="en-US" b="0" i="0" smtClean="0">
                        <a:latin typeface="Cambria Math" panose="02040503050406030204" pitchFamily="18" charset="0"/>
                      </a:rPr>
                      <m:t>                </m:t>
                    </m:r>
                    <m:f>
                      <m:fPr>
                        <m:ctrlPr>
                          <a:rPr lang="en-US" i="1" smtClean="0">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𝐸</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𝑂</m:t>
                        </m:r>
                      </m:den>
                    </m:f>
                  </m:oMath>
                </a14:m>
                <a:r>
                  <a:rPr lang="en-US" dirty="0" smtClean="0">
                    <a:solidFill>
                      <a:srgbClr val="FF0000"/>
                    </a:solidFill>
                  </a:rPr>
                  <a:t> = </a:t>
                </a:r>
                <a14:m>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2</m:t>
                            </m:r>
                          </m:den>
                        </m:f>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𝑌</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𝑂</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m:t>
                            </m:r>
                          </m:e>
                          <m:sup>
                            <m:r>
                              <a:rPr lang="en-US" i="1">
                                <a:solidFill>
                                  <a:srgbClr val="FF0000"/>
                                </a:solidFill>
                                <a:latin typeface="Cambria Math" panose="02040503050406030204" pitchFamily="18" charset="0"/>
                              </a:rPr>
                              <m:t>2</m:t>
                            </m:r>
                          </m:sup>
                        </m:sSup>
                        <m:r>
                          <a:rPr lang="en-US" b="0" i="1" smtClean="0">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𝑂</m:t>
                        </m:r>
                      </m:den>
                    </m:f>
                    <m:r>
                      <a:rPr lang="en-US" b="0" i="0" smtClean="0">
                        <a:solidFill>
                          <a:srgbClr val="FF0000"/>
                        </a:solidFill>
                        <a:latin typeface="Cambria Math" panose="02040503050406030204" pitchFamily="18" charset="0"/>
                      </a:rPr>
                      <m:t>=</m:t>
                    </m:r>
                    <m:r>
                      <m:rPr>
                        <m:sty m:val="p"/>
                      </m:rPr>
                      <a:rPr lang="en-US" b="0" i="0" smtClean="0">
                        <a:solidFill>
                          <a:srgbClr val="FF0000"/>
                        </a:solidFill>
                        <a:latin typeface="Cambria Math" panose="02040503050406030204" pitchFamily="18" charset="0"/>
                      </a:rPr>
                      <m:t>O</m:t>
                    </m:r>
                    <m:r>
                      <a:rPr lang="en-US" b="0" i="0" smtClean="0">
                        <a:solidFill>
                          <a:srgbClr val="FF0000"/>
                        </a:solidFill>
                        <a:latin typeface="Cambria Math" panose="02040503050406030204" pitchFamily="18" charset="0"/>
                      </a:rPr>
                      <m:t>−</m:t>
                    </m:r>
                    <m:r>
                      <m:rPr>
                        <m:sty m:val="p"/>
                      </m:rPr>
                      <a:rPr lang="en-US" b="0" i="0" smtClean="0">
                        <a:solidFill>
                          <a:srgbClr val="FF0000"/>
                        </a:solidFill>
                        <a:latin typeface="Cambria Math" panose="02040503050406030204" pitchFamily="18" charset="0"/>
                      </a:rPr>
                      <m:t>Y</m:t>
                    </m:r>
                    <m:r>
                      <a:rPr lang="en-US" b="0" i="0" smtClean="0">
                        <a:solidFill>
                          <a:srgbClr val="FF0000"/>
                        </a:solidFill>
                        <a:latin typeface="Cambria Math" panose="02040503050406030204" pitchFamily="18" charset="0"/>
                      </a:rPr>
                      <m:t>=0.5 −0=0.5</m:t>
                    </m:r>
                  </m:oMath>
                </a14:m>
                <a:endParaRPr lang="en-US" dirty="0" smtClean="0"/>
              </a:p>
              <a:p>
                <a:r>
                  <a:rPr lang="en-US" dirty="0" smtClean="0"/>
                  <a:t> </a:t>
                </a:r>
                <a14:m>
                  <m:oMath xmlns:m="http://schemas.openxmlformats.org/officeDocument/2006/math">
                    <m:f>
                      <m:fPr>
                        <m:ctrlPr>
                          <a:rPr lang="en-US" i="1" smtClean="0">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𝑂</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den>
                    </m:f>
                  </m:oMath>
                </a14:m>
                <a:r>
                  <a:rPr lang="en-US" dirty="0" smtClean="0">
                    <a:solidFill>
                      <a:srgbClr val="FF0000"/>
                    </a:solidFill>
                  </a:rPr>
                  <a:t> = </a:t>
                </a:r>
                <a14:m>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𝑠𝑖𝑔𝑚𝑜𝑖𝑑</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den>
                    </m:f>
                  </m:oMath>
                </a14:m>
                <a:r>
                  <a:rPr lang="en-US" dirty="0" smtClean="0">
                    <a:solidFill>
                      <a:srgbClr val="FF0000"/>
                    </a:solidFill>
                  </a:rPr>
                  <a:t> = sigmoid(s) (1-sigmoid(s)) = 0.5 (1-0.5) = 0.25</a:t>
                </a:r>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𝑠</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2</m:t>
                            </m:r>
                          </m:sub>
                        </m:sSub>
                      </m:den>
                    </m:f>
                  </m:oMath>
                </a14:m>
                <a:r>
                  <a:rPr lang="en-US" b="0" dirty="0" smtClean="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m:rPr>
                            <m:nor/>
                          </m:rPr>
                          <a:rPr lang="en-US" dirty="0"/>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r>
                          <a:rPr lang="en-US" b="0" i="1" smtClean="0">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oMath>
                </a14:m>
                <a:r>
                  <a:rPr lang="en-US" b="0" dirty="0" smtClean="0"/>
                  <a:t> = 1</a:t>
                </a:r>
              </a:p>
              <a:p>
                <a:r>
                  <a:rPr lang="en-US" dirty="0" smtClean="0"/>
                  <a:t>To update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𝑟𝑎𝑡𝑒</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b="0" i="1" smtClean="0">
                                <a:latin typeface="Cambria Math" panose="02040503050406030204" pitchFamily="18" charset="0"/>
                              </a:rPr>
                              <m:t>2</m:t>
                            </m:r>
                          </m:sub>
                        </m:sSub>
                      </m:den>
                    </m:f>
                  </m:oMath>
                </a14:m>
                <a:r>
                  <a:rPr lang="en-US" dirty="0" smtClean="0"/>
                  <a:t> </a:t>
                </a:r>
                <a:r>
                  <a:rPr lang="en-US" dirty="0" smtClean="0"/>
                  <a:t>= 0 – 0.1*0.5*0.25*1 = -0.0125</a:t>
                </a:r>
                <a:endParaRPr lang="en-US" dirty="0"/>
              </a:p>
              <a:p>
                <a:endParaRPr lang="en-US"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756377" y="4080038"/>
                <a:ext cx="10744568" cy="2238986"/>
              </a:xfrm>
              <a:blipFill>
                <a:blip r:embed="rId2"/>
                <a:stretch>
                  <a:fillRect l="-510"/>
                </a:stretch>
              </a:blipFill>
            </p:spPr>
            <p:txBody>
              <a:bodyPr/>
              <a:lstStyle/>
              <a:p>
                <a:r>
                  <a:rPr lang="en-US">
                    <a:noFill/>
                  </a:rPr>
                  <a:t> </a:t>
                </a:r>
              </a:p>
            </p:txBody>
          </p:sp>
        </mc:Fallback>
      </mc:AlternateContent>
      <p:sp>
        <p:nvSpPr>
          <p:cNvPr id="4" name="Oval 3"/>
          <p:cNvSpPr/>
          <p:nvPr/>
        </p:nvSpPr>
        <p:spPr>
          <a:xfrm>
            <a:off x="3610303" y="2295072"/>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44111" y="2135259"/>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67759" y="2836824"/>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67503" y="1938190"/>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1577" y="1587230"/>
            <a:ext cx="704297" cy="369332"/>
          </a:xfrm>
          <a:prstGeom prst="rect">
            <a:avLst/>
          </a:prstGeom>
          <a:noFill/>
        </p:spPr>
        <p:txBody>
          <a:bodyPr wrap="square" rtlCol="0">
            <a:spAutoFit/>
          </a:bodyPr>
          <a:lstStyle/>
          <a:p>
            <a:r>
              <a:rPr lang="en-US" dirty="0"/>
              <a:t>b</a:t>
            </a:r>
            <a:r>
              <a:rPr lang="en-US" dirty="0" smtClean="0"/>
              <a:t>=0</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2365347" y="1923958"/>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=0</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365347" y="1923958"/>
                <a:ext cx="729430" cy="369332"/>
              </a:xfrm>
              <a:prstGeom prst="rect">
                <a:avLst/>
              </a:prstGeom>
              <a:blipFill>
                <a:blip r:embed="rId3"/>
                <a:stretch>
                  <a:fillRect t="-10000" r="-6667"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299621" y="1896258"/>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smtClean="0"/>
                  <a:t>=0</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299621" y="1896258"/>
                <a:ext cx="706155" cy="369332"/>
              </a:xfrm>
              <a:prstGeom prst="rect">
                <a:avLst/>
              </a:prstGeom>
              <a:blipFill>
                <a:blip r:embed="rId4"/>
                <a:stretch>
                  <a:fillRect t="-8197" r="-68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503054" y="3159688"/>
                <a:ext cx="73475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=0</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2503054" y="3159688"/>
                <a:ext cx="734753" cy="369332"/>
              </a:xfrm>
              <a:prstGeom prst="rect">
                <a:avLst/>
              </a:prstGeom>
              <a:blipFill>
                <a:blip r:embed="rId5"/>
                <a:stretch>
                  <a:fillRect t="-8197" r="-666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184524" y="3145313"/>
                <a:ext cx="92467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1184524" y="3145313"/>
                <a:ext cx="924677" cy="369332"/>
              </a:xfrm>
              <a:prstGeom prst="rect">
                <a:avLst/>
              </a:prstGeom>
              <a:blipFill>
                <a:blip r:embed="rId6"/>
                <a:stretch>
                  <a:fillRect/>
                </a:stretch>
              </a:blipFill>
            </p:spPr>
            <p:txBody>
              <a:bodyPr/>
              <a:lstStyle/>
              <a:p>
                <a:r>
                  <a:rPr lang="en-US">
                    <a:noFill/>
                  </a:rPr>
                  <a:t> </a:t>
                </a:r>
              </a:p>
            </p:txBody>
          </p:sp>
        </mc:Fallback>
      </mc:AlternateContent>
      <p:sp>
        <p:nvSpPr>
          <p:cNvPr id="13" name="TextBox 12"/>
          <p:cNvSpPr txBox="1"/>
          <p:nvPr/>
        </p:nvSpPr>
        <p:spPr>
          <a:xfrm>
            <a:off x="3891934" y="2351770"/>
            <a:ext cx="573940" cy="584775"/>
          </a:xfrm>
          <a:prstGeom prst="rect">
            <a:avLst/>
          </a:prstGeom>
          <a:noFill/>
        </p:spPr>
        <p:txBody>
          <a:bodyPr wrap="square" rtlCol="0">
            <a:spAutoFit/>
          </a:bodyPr>
          <a:lstStyle/>
          <a:p>
            <a:r>
              <a:rPr lang="en-US" sz="3200" dirty="0" smtClean="0"/>
              <a:t>∑</a:t>
            </a:r>
            <a:endParaRPr lang="en-US" sz="3200" dirty="0"/>
          </a:p>
        </p:txBody>
      </p:sp>
      <mc:AlternateContent xmlns:mc="http://schemas.openxmlformats.org/markup-compatibility/2006">
        <mc:Choice xmlns:a14="http://schemas.microsoft.com/office/drawing/2010/main" Requires="a14">
          <p:sp>
            <p:nvSpPr>
              <p:cNvPr id="14" name="TextBox 13"/>
              <p:cNvSpPr txBox="1"/>
              <p:nvPr/>
            </p:nvSpPr>
            <p:spPr>
              <a:xfrm>
                <a:off x="3371123" y="3536903"/>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371123" y="3536903"/>
                <a:ext cx="2608535" cy="369332"/>
              </a:xfrm>
              <a:prstGeom prst="rect">
                <a:avLst/>
              </a:prstGeom>
              <a:blipFill>
                <a:blip r:embed="rId7"/>
                <a:stretch>
                  <a:fillRect t="-8197" b="-24590"/>
                </a:stretch>
              </a:blipFill>
            </p:spPr>
            <p:txBody>
              <a:bodyPr/>
              <a:lstStyle/>
              <a:p>
                <a:r>
                  <a:rPr lang="en-US">
                    <a:noFill/>
                  </a:rPr>
                  <a:t> </a:t>
                </a:r>
              </a:p>
            </p:txBody>
          </p:sp>
        </mc:Fallback>
      </mc:AlternateContent>
      <p:cxnSp>
        <p:nvCxnSpPr>
          <p:cNvPr id="15" name="Straight Arrow Connector 14"/>
          <p:cNvCxnSpPr/>
          <p:nvPr/>
        </p:nvCxnSpPr>
        <p:spPr>
          <a:xfrm>
            <a:off x="4335516" y="2624422"/>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74875" y="226325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789275" y="2645564"/>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84543" y="3404383"/>
            <a:ext cx="1840760" cy="369332"/>
          </a:xfrm>
          <a:prstGeom prst="rect">
            <a:avLst/>
          </a:prstGeom>
          <a:noFill/>
        </p:spPr>
        <p:txBody>
          <a:bodyPr wrap="none" rtlCol="0">
            <a:spAutoFit/>
          </a:bodyPr>
          <a:lstStyle/>
          <a:p>
            <a:r>
              <a:rPr lang="en-US" dirty="0" smtClean="0"/>
              <a:t>Activation function</a:t>
            </a:r>
            <a:endParaRPr lang="en-US" dirty="0"/>
          </a:p>
        </p:txBody>
      </p:sp>
      <p:sp>
        <p:nvSpPr>
          <p:cNvPr id="19" name="Rectangle 18"/>
          <p:cNvSpPr/>
          <p:nvPr/>
        </p:nvSpPr>
        <p:spPr>
          <a:xfrm>
            <a:off x="3296365" y="2024776"/>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41307" y="2459491"/>
            <a:ext cx="1024639" cy="338554"/>
          </a:xfrm>
          <a:prstGeom prst="rect">
            <a:avLst/>
          </a:prstGeom>
          <a:noFill/>
        </p:spPr>
        <p:txBody>
          <a:bodyPr wrap="none" rtlCol="0">
            <a:spAutoFit/>
          </a:bodyPr>
          <a:lstStyle/>
          <a:p>
            <a:r>
              <a:rPr lang="en-US" sz="1600" dirty="0" smtClean="0"/>
              <a:t>Sigmoid(s)</a:t>
            </a:r>
            <a:endParaRPr lang="en-US" sz="1600" dirty="0"/>
          </a:p>
        </p:txBody>
      </p:sp>
      <p:sp>
        <p:nvSpPr>
          <p:cNvPr id="25" name="TextBox 24"/>
          <p:cNvSpPr txBox="1"/>
          <p:nvPr/>
        </p:nvSpPr>
        <p:spPr>
          <a:xfrm>
            <a:off x="9916511" y="2467492"/>
            <a:ext cx="1967205" cy="369332"/>
          </a:xfrm>
          <a:prstGeom prst="rect">
            <a:avLst/>
          </a:prstGeom>
          <a:noFill/>
        </p:spPr>
        <p:txBody>
          <a:bodyPr wrap="none" rtlCol="0">
            <a:spAutoFit/>
          </a:bodyPr>
          <a:lstStyle/>
          <a:p>
            <a:r>
              <a:rPr lang="en-US" dirty="0" smtClean="0"/>
              <a:t>O=Sigmoid(0)=0.5</a:t>
            </a:r>
            <a:endParaRPr lang="en-US" dirty="0"/>
          </a:p>
        </p:txBody>
      </p:sp>
    </p:spTree>
    <p:extLst>
      <p:ext uri="{BB962C8B-B14F-4D97-AF65-F5344CB8AC3E}">
        <p14:creationId xmlns:p14="http://schemas.microsoft.com/office/powerpoint/2010/main" val="1774432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for the logic AND with a single neuron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756377" y="4080038"/>
                <a:ext cx="10744568" cy="2238986"/>
              </a:xfrm>
            </p:spPr>
            <p:txBody>
              <a:bodyPr>
                <a:normAutofit fontScale="77500" lnSpcReduction="20000"/>
              </a:bodyPr>
              <a:lstStyle/>
              <a:p>
                <a:r>
                  <a:rPr lang="en-US" dirty="0" smtClean="0">
                    <a:solidFill>
                      <a:schemeClr val="tx1"/>
                    </a:solidFill>
                  </a:rPr>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𝑏</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𝑂</m:t>
                        </m:r>
                      </m:den>
                    </m:f>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𝑂</m:t>
                        </m:r>
                      </m:num>
                      <m:den>
                        <m:r>
                          <a:rPr lang="en-US" i="1">
                            <a:latin typeface="Cambria Math" panose="02040503050406030204" pitchFamily="18" charset="0"/>
                          </a:rPr>
                          <m:t>𝜕</m:t>
                        </m:r>
                        <m:r>
                          <a:rPr lang="en-US" b="0" i="1" smtClean="0">
                            <a:latin typeface="Cambria Math" panose="02040503050406030204" pitchFamily="18" charset="0"/>
                          </a:rPr>
                          <m:t>𝑠</m:t>
                        </m:r>
                      </m:den>
                    </m:f>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𝑠</m:t>
                        </m:r>
                      </m:num>
                      <m:den>
                        <m:r>
                          <a:rPr lang="en-US" i="1">
                            <a:latin typeface="Cambria Math" panose="02040503050406030204" pitchFamily="18" charset="0"/>
                          </a:rPr>
                          <m:t>𝜕</m:t>
                        </m:r>
                        <m:r>
                          <a:rPr lang="en-US" b="0" i="1" smtClean="0">
                            <a:latin typeface="Cambria Math" panose="02040503050406030204" pitchFamily="18" charset="0"/>
                          </a:rPr>
                          <m:t>𝑏</m:t>
                        </m:r>
                      </m:den>
                    </m:f>
                    <m:r>
                      <a:rPr lang="en-US" b="0" i="0" smtClean="0">
                        <a:latin typeface="Cambria Math" panose="02040503050406030204" pitchFamily="18" charset="0"/>
                      </a:rPr>
                      <m:t>                </m:t>
                    </m:r>
                    <m:f>
                      <m:fPr>
                        <m:ctrlPr>
                          <a:rPr lang="en-US" i="1" smtClean="0">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𝐸</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𝑂</m:t>
                        </m:r>
                      </m:den>
                    </m:f>
                  </m:oMath>
                </a14:m>
                <a:r>
                  <a:rPr lang="en-US" dirty="0" smtClean="0">
                    <a:solidFill>
                      <a:srgbClr val="FF0000"/>
                    </a:solidFill>
                  </a:rPr>
                  <a:t> = </a:t>
                </a:r>
                <a14:m>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m:t>
                        </m:r>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1</m:t>
                            </m:r>
                          </m:num>
                          <m:den>
                            <m:r>
                              <a:rPr lang="en-US" i="1">
                                <a:solidFill>
                                  <a:srgbClr val="FF0000"/>
                                </a:solidFill>
                                <a:latin typeface="Cambria Math" panose="02040503050406030204" pitchFamily="18" charset="0"/>
                              </a:rPr>
                              <m:t>2</m:t>
                            </m:r>
                          </m:den>
                        </m:f>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𝑌</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𝑂</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m:t>
                            </m:r>
                          </m:e>
                          <m:sup>
                            <m:r>
                              <a:rPr lang="en-US" i="1">
                                <a:solidFill>
                                  <a:srgbClr val="FF0000"/>
                                </a:solidFill>
                                <a:latin typeface="Cambria Math" panose="02040503050406030204" pitchFamily="18" charset="0"/>
                              </a:rPr>
                              <m:t>2</m:t>
                            </m:r>
                          </m:sup>
                        </m:sSup>
                        <m:r>
                          <a:rPr lang="en-US" b="0" i="1" smtClean="0">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𝑂</m:t>
                        </m:r>
                      </m:den>
                    </m:f>
                    <m:r>
                      <a:rPr lang="en-US" b="0" i="0" smtClean="0">
                        <a:solidFill>
                          <a:srgbClr val="FF0000"/>
                        </a:solidFill>
                        <a:latin typeface="Cambria Math" panose="02040503050406030204" pitchFamily="18" charset="0"/>
                      </a:rPr>
                      <m:t>=</m:t>
                    </m:r>
                    <m:r>
                      <m:rPr>
                        <m:sty m:val="p"/>
                      </m:rPr>
                      <a:rPr lang="en-US" b="0" i="0" smtClean="0">
                        <a:solidFill>
                          <a:srgbClr val="FF0000"/>
                        </a:solidFill>
                        <a:latin typeface="Cambria Math" panose="02040503050406030204" pitchFamily="18" charset="0"/>
                      </a:rPr>
                      <m:t>O</m:t>
                    </m:r>
                    <m:r>
                      <a:rPr lang="en-US" b="0" i="0" smtClean="0">
                        <a:solidFill>
                          <a:srgbClr val="FF0000"/>
                        </a:solidFill>
                        <a:latin typeface="Cambria Math" panose="02040503050406030204" pitchFamily="18" charset="0"/>
                      </a:rPr>
                      <m:t>−</m:t>
                    </m:r>
                    <m:r>
                      <m:rPr>
                        <m:sty m:val="p"/>
                      </m:rPr>
                      <a:rPr lang="en-US" b="0" i="0" smtClean="0">
                        <a:solidFill>
                          <a:srgbClr val="FF0000"/>
                        </a:solidFill>
                        <a:latin typeface="Cambria Math" panose="02040503050406030204" pitchFamily="18" charset="0"/>
                      </a:rPr>
                      <m:t>Y</m:t>
                    </m:r>
                    <m:r>
                      <a:rPr lang="en-US" b="0" i="0" smtClean="0">
                        <a:solidFill>
                          <a:srgbClr val="FF0000"/>
                        </a:solidFill>
                        <a:latin typeface="Cambria Math" panose="02040503050406030204" pitchFamily="18" charset="0"/>
                      </a:rPr>
                      <m:t>=0.5 −0=0.5</m:t>
                    </m:r>
                  </m:oMath>
                </a14:m>
                <a:endParaRPr lang="en-US" dirty="0" smtClean="0"/>
              </a:p>
              <a:p>
                <a:r>
                  <a:rPr lang="en-US" dirty="0" smtClean="0"/>
                  <a:t> </a:t>
                </a:r>
                <a14:m>
                  <m:oMath xmlns:m="http://schemas.openxmlformats.org/officeDocument/2006/math">
                    <m:f>
                      <m:fPr>
                        <m:ctrlPr>
                          <a:rPr lang="en-US" i="1" smtClean="0">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𝑂</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den>
                    </m:f>
                  </m:oMath>
                </a14:m>
                <a:r>
                  <a:rPr lang="en-US" dirty="0" smtClean="0">
                    <a:solidFill>
                      <a:srgbClr val="FF0000"/>
                    </a:solidFill>
                  </a:rPr>
                  <a:t> = </a:t>
                </a:r>
                <a14:m>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𝑠𝑖𝑔𝑚𝑜𝑖𝑑</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solidFill>
                              <a:srgbClr val="FF0000"/>
                            </a:solidFill>
                            <a:latin typeface="Cambria Math" panose="02040503050406030204" pitchFamily="18" charset="0"/>
                          </a:rPr>
                          <m:t>)</m:t>
                        </m:r>
                      </m:num>
                      <m:den>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𝑠</m:t>
                        </m:r>
                      </m:den>
                    </m:f>
                  </m:oMath>
                </a14:m>
                <a:r>
                  <a:rPr lang="en-US" dirty="0" smtClean="0">
                    <a:solidFill>
                      <a:srgbClr val="FF0000"/>
                    </a:solidFill>
                  </a:rPr>
                  <a:t> = sigmoid(s) (1-sigmoid(s)) = 0.5 (1-0.5) = 0.25</a:t>
                </a:r>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𝑠</m:t>
                        </m:r>
                      </m:num>
                      <m:den>
                        <m:r>
                          <a:rPr lang="en-US" i="1">
                            <a:latin typeface="Cambria Math" panose="02040503050406030204" pitchFamily="18" charset="0"/>
                          </a:rPr>
                          <m:t>𝜕</m:t>
                        </m:r>
                        <m:r>
                          <a:rPr lang="en-US" b="0" i="1" smtClean="0">
                            <a:latin typeface="Cambria Math" panose="02040503050406030204" pitchFamily="18" charset="0"/>
                          </a:rPr>
                          <m:t>𝑏</m:t>
                        </m:r>
                      </m:den>
                    </m:f>
                  </m:oMath>
                </a14:m>
                <a:r>
                  <a:rPr lang="en-US" b="0" dirty="0" smtClean="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m:rPr>
                            <m:nor/>
                          </m:rPr>
                          <a:rPr lang="en-US" dirty="0"/>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r>
                          <a:rPr lang="en-US" b="0" i="1" smtClean="0">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𝑏</m:t>
                        </m:r>
                      </m:den>
                    </m:f>
                    <m:r>
                      <a:rPr lang="en-US" b="0" i="1" smtClean="0">
                        <a:latin typeface="Cambria Math" panose="02040503050406030204" pitchFamily="18" charset="0"/>
                      </a:rPr>
                      <m:t>= </m:t>
                    </m:r>
                  </m:oMath>
                </a14:m>
                <a:r>
                  <a:rPr lang="en-US" b="0" dirty="0" smtClean="0"/>
                  <a:t> 1</a:t>
                </a:r>
              </a:p>
              <a:p>
                <a:r>
                  <a:rPr lang="en-US" dirty="0" smtClean="0"/>
                  <a:t>To update b:   b</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𝑟𝑎𝑡𝑒</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𝑏</m:t>
                        </m:r>
                      </m:den>
                    </m:f>
                  </m:oMath>
                </a14:m>
                <a:r>
                  <a:rPr lang="en-US" dirty="0" smtClean="0"/>
                  <a:t> </a:t>
                </a:r>
                <a:r>
                  <a:rPr lang="en-US" dirty="0" smtClean="0"/>
                  <a:t>= 0 – 0.1*0.5*0.25*1 = -0.0125</a:t>
                </a:r>
                <a:endParaRPr lang="en-US" dirty="0"/>
              </a:p>
              <a:p>
                <a:endParaRPr lang="en-US"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756377" y="4080038"/>
                <a:ext cx="10744568" cy="2238986"/>
              </a:xfrm>
              <a:blipFill>
                <a:blip r:embed="rId2"/>
                <a:stretch>
                  <a:fillRect l="-624"/>
                </a:stretch>
              </a:blipFill>
            </p:spPr>
            <p:txBody>
              <a:bodyPr/>
              <a:lstStyle/>
              <a:p>
                <a:r>
                  <a:rPr lang="en-US">
                    <a:noFill/>
                  </a:rPr>
                  <a:t> </a:t>
                </a:r>
              </a:p>
            </p:txBody>
          </p:sp>
        </mc:Fallback>
      </mc:AlternateContent>
      <p:sp>
        <p:nvSpPr>
          <p:cNvPr id="4" name="Oval 3"/>
          <p:cNvSpPr/>
          <p:nvPr/>
        </p:nvSpPr>
        <p:spPr>
          <a:xfrm>
            <a:off x="3610303" y="2295072"/>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44111" y="2135259"/>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67759" y="2836824"/>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67503" y="1938190"/>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1577" y="1587230"/>
            <a:ext cx="704297" cy="369332"/>
          </a:xfrm>
          <a:prstGeom prst="rect">
            <a:avLst/>
          </a:prstGeom>
          <a:noFill/>
        </p:spPr>
        <p:txBody>
          <a:bodyPr wrap="square" rtlCol="0">
            <a:spAutoFit/>
          </a:bodyPr>
          <a:lstStyle/>
          <a:p>
            <a:r>
              <a:rPr lang="en-US" dirty="0"/>
              <a:t>b</a:t>
            </a:r>
            <a:r>
              <a:rPr lang="en-US" dirty="0" smtClean="0"/>
              <a:t>=0</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2365347" y="1923958"/>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=0</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365347" y="1923958"/>
                <a:ext cx="729430" cy="369332"/>
              </a:xfrm>
              <a:prstGeom prst="rect">
                <a:avLst/>
              </a:prstGeom>
              <a:blipFill>
                <a:blip r:embed="rId3"/>
                <a:stretch>
                  <a:fillRect t="-10000" r="-6667"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299621" y="1896258"/>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smtClean="0"/>
                  <a:t>=0</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299621" y="1896258"/>
                <a:ext cx="706155" cy="369332"/>
              </a:xfrm>
              <a:prstGeom prst="rect">
                <a:avLst/>
              </a:prstGeom>
              <a:blipFill>
                <a:blip r:embed="rId4"/>
                <a:stretch>
                  <a:fillRect t="-8197" r="-68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503054" y="3159688"/>
                <a:ext cx="734753"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=0</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2503054" y="3159688"/>
                <a:ext cx="734753" cy="369332"/>
              </a:xfrm>
              <a:prstGeom prst="rect">
                <a:avLst/>
              </a:prstGeom>
              <a:blipFill>
                <a:blip r:embed="rId5"/>
                <a:stretch>
                  <a:fillRect t="-8197" r="-666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184524" y="3145313"/>
                <a:ext cx="92467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1184524" y="3145313"/>
                <a:ext cx="924677" cy="369332"/>
              </a:xfrm>
              <a:prstGeom prst="rect">
                <a:avLst/>
              </a:prstGeom>
              <a:blipFill>
                <a:blip r:embed="rId6"/>
                <a:stretch>
                  <a:fillRect/>
                </a:stretch>
              </a:blipFill>
            </p:spPr>
            <p:txBody>
              <a:bodyPr/>
              <a:lstStyle/>
              <a:p>
                <a:r>
                  <a:rPr lang="en-US">
                    <a:noFill/>
                  </a:rPr>
                  <a:t> </a:t>
                </a:r>
              </a:p>
            </p:txBody>
          </p:sp>
        </mc:Fallback>
      </mc:AlternateContent>
      <p:sp>
        <p:nvSpPr>
          <p:cNvPr id="13" name="TextBox 12"/>
          <p:cNvSpPr txBox="1"/>
          <p:nvPr/>
        </p:nvSpPr>
        <p:spPr>
          <a:xfrm>
            <a:off x="3891934" y="2351770"/>
            <a:ext cx="573940" cy="584775"/>
          </a:xfrm>
          <a:prstGeom prst="rect">
            <a:avLst/>
          </a:prstGeom>
          <a:noFill/>
        </p:spPr>
        <p:txBody>
          <a:bodyPr wrap="square" rtlCol="0">
            <a:spAutoFit/>
          </a:bodyPr>
          <a:lstStyle/>
          <a:p>
            <a:r>
              <a:rPr lang="en-US" sz="3200" dirty="0" smtClean="0"/>
              <a:t>∑</a:t>
            </a:r>
            <a:endParaRPr lang="en-US" sz="3200" dirty="0"/>
          </a:p>
        </p:txBody>
      </p:sp>
      <mc:AlternateContent xmlns:mc="http://schemas.openxmlformats.org/markup-compatibility/2006">
        <mc:Choice xmlns:a14="http://schemas.microsoft.com/office/drawing/2010/main" Requires="a14">
          <p:sp>
            <p:nvSpPr>
              <p:cNvPr id="14" name="TextBox 13"/>
              <p:cNvSpPr txBox="1"/>
              <p:nvPr/>
            </p:nvSpPr>
            <p:spPr>
              <a:xfrm>
                <a:off x="3371123" y="3536903"/>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371123" y="3536903"/>
                <a:ext cx="2608535" cy="369332"/>
              </a:xfrm>
              <a:prstGeom prst="rect">
                <a:avLst/>
              </a:prstGeom>
              <a:blipFill>
                <a:blip r:embed="rId7"/>
                <a:stretch>
                  <a:fillRect t="-8197" b="-24590"/>
                </a:stretch>
              </a:blipFill>
            </p:spPr>
            <p:txBody>
              <a:bodyPr/>
              <a:lstStyle/>
              <a:p>
                <a:r>
                  <a:rPr lang="en-US">
                    <a:noFill/>
                  </a:rPr>
                  <a:t> </a:t>
                </a:r>
              </a:p>
            </p:txBody>
          </p:sp>
        </mc:Fallback>
      </mc:AlternateContent>
      <p:cxnSp>
        <p:nvCxnSpPr>
          <p:cNvPr id="15" name="Straight Arrow Connector 14"/>
          <p:cNvCxnSpPr/>
          <p:nvPr/>
        </p:nvCxnSpPr>
        <p:spPr>
          <a:xfrm>
            <a:off x="4335516" y="2624422"/>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74875" y="226325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789275" y="2645564"/>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84543" y="3404383"/>
            <a:ext cx="1840760" cy="369332"/>
          </a:xfrm>
          <a:prstGeom prst="rect">
            <a:avLst/>
          </a:prstGeom>
          <a:noFill/>
        </p:spPr>
        <p:txBody>
          <a:bodyPr wrap="none" rtlCol="0">
            <a:spAutoFit/>
          </a:bodyPr>
          <a:lstStyle/>
          <a:p>
            <a:r>
              <a:rPr lang="en-US" dirty="0" smtClean="0"/>
              <a:t>Activation function</a:t>
            </a:r>
            <a:endParaRPr lang="en-US" dirty="0"/>
          </a:p>
        </p:txBody>
      </p:sp>
      <p:sp>
        <p:nvSpPr>
          <p:cNvPr id="19" name="Rectangle 18"/>
          <p:cNvSpPr/>
          <p:nvPr/>
        </p:nvSpPr>
        <p:spPr>
          <a:xfrm>
            <a:off x="3296365" y="2024776"/>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41307" y="2459491"/>
            <a:ext cx="1024639" cy="338554"/>
          </a:xfrm>
          <a:prstGeom prst="rect">
            <a:avLst/>
          </a:prstGeom>
          <a:noFill/>
        </p:spPr>
        <p:txBody>
          <a:bodyPr wrap="none" rtlCol="0">
            <a:spAutoFit/>
          </a:bodyPr>
          <a:lstStyle/>
          <a:p>
            <a:r>
              <a:rPr lang="en-US" sz="1600" dirty="0" smtClean="0"/>
              <a:t>Sigmoid(s)</a:t>
            </a:r>
            <a:endParaRPr lang="en-US" sz="1600" dirty="0"/>
          </a:p>
        </p:txBody>
      </p:sp>
      <p:sp>
        <p:nvSpPr>
          <p:cNvPr id="25" name="TextBox 24"/>
          <p:cNvSpPr txBox="1"/>
          <p:nvPr/>
        </p:nvSpPr>
        <p:spPr>
          <a:xfrm>
            <a:off x="9916511" y="2467492"/>
            <a:ext cx="1967205" cy="369332"/>
          </a:xfrm>
          <a:prstGeom prst="rect">
            <a:avLst/>
          </a:prstGeom>
          <a:noFill/>
        </p:spPr>
        <p:txBody>
          <a:bodyPr wrap="none" rtlCol="0">
            <a:spAutoFit/>
          </a:bodyPr>
          <a:lstStyle/>
          <a:p>
            <a:r>
              <a:rPr lang="en-US" dirty="0" smtClean="0"/>
              <a:t>O=Sigmoid(0)=0.5</a:t>
            </a:r>
            <a:endParaRPr lang="en-US" dirty="0"/>
          </a:p>
        </p:txBody>
      </p:sp>
    </p:spTree>
    <p:extLst>
      <p:ext uri="{BB962C8B-B14F-4D97-AF65-F5344CB8AC3E}">
        <p14:creationId xmlns:p14="http://schemas.microsoft.com/office/powerpoint/2010/main" val="1293789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for the logic AND with a single neuron</a:t>
            </a:r>
            <a:endParaRPr lang="en-US" dirty="0"/>
          </a:p>
        </p:txBody>
      </p:sp>
      <p:sp>
        <p:nvSpPr>
          <p:cNvPr id="3" name="Content Placeholder 2"/>
          <p:cNvSpPr>
            <a:spLocks noGrp="1"/>
          </p:cNvSpPr>
          <p:nvPr>
            <p:ph sz="quarter" idx="13"/>
          </p:nvPr>
        </p:nvSpPr>
        <p:spPr>
          <a:xfrm>
            <a:off x="756377" y="4080038"/>
            <a:ext cx="10744568" cy="2238986"/>
          </a:xfrm>
        </p:spPr>
        <p:txBody>
          <a:bodyPr>
            <a:normAutofit fontScale="77500" lnSpcReduction="20000"/>
          </a:bodyPr>
          <a:lstStyle/>
          <a:p>
            <a:r>
              <a:rPr lang="en-US" dirty="0" smtClean="0">
                <a:solidFill>
                  <a:schemeClr val="tx1"/>
                </a:solidFill>
              </a:rPr>
              <a:t> This process is repeated until the error is sufficiently small</a:t>
            </a:r>
          </a:p>
          <a:p>
            <a:r>
              <a:rPr lang="en-US" dirty="0"/>
              <a:t> </a:t>
            </a:r>
            <a:r>
              <a:rPr lang="en-US" dirty="0" smtClean="0"/>
              <a:t>The initial weight should be randomized. Gradient descent can get stuck in the local optimal.</a:t>
            </a:r>
          </a:p>
          <a:p>
            <a:r>
              <a:rPr lang="en-US" dirty="0" smtClean="0">
                <a:solidFill>
                  <a:schemeClr val="tx1"/>
                </a:solidFill>
              </a:rPr>
              <a:t>See lect7/one.cpp for training the logic AND operation with a single neuron.</a:t>
            </a:r>
          </a:p>
          <a:p>
            <a:r>
              <a:rPr lang="en-US" dirty="0" smtClean="0">
                <a:solidFill>
                  <a:schemeClr val="tx1"/>
                </a:solidFill>
              </a:rPr>
              <a:t> Note: Logic XOR operation is non-linear and cannot be trained with one neuron.</a:t>
            </a:r>
            <a:endParaRPr lang="en-US" dirty="0">
              <a:solidFill>
                <a:schemeClr val="tx1"/>
              </a:solidFill>
            </a:endParaRPr>
          </a:p>
        </p:txBody>
      </p:sp>
      <p:sp>
        <p:nvSpPr>
          <p:cNvPr id="4" name="Oval 3"/>
          <p:cNvSpPr/>
          <p:nvPr/>
        </p:nvSpPr>
        <p:spPr>
          <a:xfrm>
            <a:off x="3610303" y="2295072"/>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44111" y="2135259"/>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167759" y="2836824"/>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4" idx="0"/>
          </p:cNvCxnSpPr>
          <p:nvPr/>
        </p:nvCxnSpPr>
        <p:spPr>
          <a:xfrm>
            <a:off x="4067503" y="1938190"/>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1577" y="1587230"/>
            <a:ext cx="1425278" cy="369332"/>
          </a:xfrm>
          <a:prstGeom prst="rect">
            <a:avLst/>
          </a:prstGeom>
          <a:noFill/>
        </p:spPr>
        <p:txBody>
          <a:bodyPr wrap="square" rtlCol="0">
            <a:spAutoFit/>
          </a:bodyPr>
          <a:lstStyle/>
          <a:p>
            <a:r>
              <a:rPr lang="en-US" dirty="0" smtClean="0"/>
              <a:t>b=-0.0125</a:t>
            </a:r>
            <a:endParaRPr lang="en-US" dirty="0"/>
          </a:p>
        </p:txBody>
      </p:sp>
      <mc:AlternateContent xmlns:mc="http://schemas.openxmlformats.org/markup-compatibility/2006">
        <mc:Choice xmlns:a14="http://schemas.microsoft.com/office/drawing/2010/main" Requires="a14">
          <p:sp>
            <p:nvSpPr>
              <p:cNvPr id="9" name="TextBox 8"/>
              <p:cNvSpPr txBox="1"/>
              <p:nvPr/>
            </p:nvSpPr>
            <p:spPr>
              <a:xfrm>
                <a:off x="2365347" y="1923958"/>
                <a:ext cx="729430"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=0</a:t>
                </a:r>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2365347" y="1923958"/>
                <a:ext cx="729430" cy="369332"/>
              </a:xfrm>
              <a:prstGeom prst="rect">
                <a:avLst/>
              </a:prstGeom>
              <a:blipFill>
                <a:blip r:embed="rId2"/>
                <a:stretch>
                  <a:fillRect t="-10000" r="-6667"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299621" y="1896258"/>
                <a:ext cx="706155"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oMath>
                </a14:m>
                <a:r>
                  <a:rPr lang="en-US" dirty="0" smtClean="0"/>
                  <a:t>=0</a:t>
                </a:r>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1299621" y="1896258"/>
                <a:ext cx="706155" cy="369332"/>
              </a:xfrm>
              <a:prstGeom prst="rect">
                <a:avLst/>
              </a:prstGeom>
              <a:blipFill>
                <a:blip r:embed="rId3"/>
                <a:stretch>
                  <a:fillRect t="-8197" r="-68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2299319" y="3285977"/>
                <a:ext cx="1369542"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=-0.0125</a:t>
                </a:r>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2299319" y="3285977"/>
                <a:ext cx="1369542" cy="369332"/>
              </a:xfrm>
              <a:prstGeom prst="rect">
                <a:avLst/>
              </a:prstGeom>
              <a:blipFill>
                <a:blip r:embed="rId4"/>
                <a:stretch>
                  <a:fillRect t="-8197" r="-4000"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184524" y="3145313"/>
                <a:ext cx="92467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1184524" y="3145313"/>
                <a:ext cx="924677" cy="369332"/>
              </a:xfrm>
              <a:prstGeom prst="rect">
                <a:avLst/>
              </a:prstGeom>
              <a:blipFill>
                <a:blip r:embed="rId5"/>
                <a:stretch>
                  <a:fillRect/>
                </a:stretch>
              </a:blipFill>
            </p:spPr>
            <p:txBody>
              <a:bodyPr/>
              <a:lstStyle/>
              <a:p>
                <a:r>
                  <a:rPr lang="en-US">
                    <a:noFill/>
                  </a:rPr>
                  <a:t> </a:t>
                </a:r>
              </a:p>
            </p:txBody>
          </p:sp>
        </mc:Fallback>
      </mc:AlternateContent>
      <p:sp>
        <p:nvSpPr>
          <p:cNvPr id="13" name="TextBox 12"/>
          <p:cNvSpPr txBox="1"/>
          <p:nvPr/>
        </p:nvSpPr>
        <p:spPr>
          <a:xfrm>
            <a:off x="3891934" y="2351770"/>
            <a:ext cx="573940" cy="584775"/>
          </a:xfrm>
          <a:prstGeom prst="rect">
            <a:avLst/>
          </a:prstGeom>
          <a:noFill/>
        </p:spPr>
        <p:txBody>
          <a:bodyPr wrap="square" rtlCol="0">
            <a:spAutoFit/>
          </a:bodyPr>
          <a:lstStyle/>
          <a:p>
            <a:r>
              <a:rPr lang="en-US" sz="3200" dirty="0" smtClean="0"/>
              <a:t>∑</a:t>
            </a:r>
            <a:endParaRPr lang="en-US" sz="3200" dirty="0"/>
          </a:p>
        </p:txBody>
      </p:sp>
      <mc:AlternateContent xmlns:mc="http://schemas.openxmlformats.org/markup-compatibility/2006">
        <mc:Choice xmlns:a14="http://schemas.microsoft.com/office/drawing/2010/main" Requires="a14">
          <p:sp>
            <p:nvSpPr>
              <p:cNvPr id="14" name="TextBox 13"/>
              <p:cNvSpPr txBox="1"/>
              <p:nvPr/>
            </p:nvSpPr>
            <p:spPr>
              <a:xfrm>
                <a:off x="3371123" y="3536903"/>
                <a:ext cx="2608535"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371123" y="3536903"/>
                <a:ext cx="2608535" cy="369332"/>
              </a:xfrm>
              <a:prstGeom prst="rect">
                <a:avLst/>
              </a:prstGeom>
              <a:blipFill>
                <a:blip r:embed="rId6"/>
                <a:stretch>
                  <a:fillRect t="-8197" b="-24590"/>
                </a:stretch>
              </a:blipFill>
            </p:spPr>
            <p:txBody>
              <a:bodyPr/>
              <a:lstStyle/>
              <a:p>
                <a:r>
                  <a:rPr lang="en-US">
                    <a:noFill/>
                  </a:rPr>
                  <a:t> </a:t>
                </a:r>
              </a:p>
            </p:txBody>
          </p:sp>
        </mc:Fallback>
      </mc:AlternateContent>
      <p:cxnSp>
        <p:nvCxnSpPr>
          <p:cNvPr id="15" name="Straight Arrow Connector 14"/>
          <p:cNvCxnSpPr/>
          <p:nvPr/>
        </p:nvCxnSpPr>
        <p:spPr>
          <a:xfrm>
            <a:off x="4335516" y="2624422"/>
            <a:ext cx="3539359" cy="6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874875" y="226325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p:cNvCxnSpPr>
          <p:nvPr/>
        </p:nvCxnSpPr>
        <p:spPr>
          <a:xfrm>
            <a:off x="8789275" y="2645564"/>
            <a:ext cx="1127236" cy="31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484543" y="3404383"/>
            <a:ext cx="1840760" cy="369332"/>
          </a:xfrm>
          <a:prstGeom prst="rect">
            <a:avLst/>
          </a:prstGeom>
          <a:noFill/>
        </p:spPr>
        <p:txBody>
          <a:bodyPr wrap="none" rtlCol="0">
            <a:spAutoFit/>
          </a:bodyPr>
          <a:lstStyle/>
          <a:p>
            <a:r>
              <a:rPr lang="en-US" dirty="0" smtClean="0"/>
              <a:t>Activation function</a:t>
            </a:r>
            <a:endParaRPr lang="en-US" dirty="0"/>
          </a:p>
        </p:txBody>
      </p:sp>
      <p:sp>
        <p:nvSpPr>
          <p:cNvPr id="19" name="Rectangle 18"/>
          <p:cNvSpPr/>
          <p:nvPr/>
        </p:nvSpPr>
        <p:spPr>
          <a:xfrm>
            <a:off x="3296365" y="2024776"/>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41307" y="2459491"/>
            <a:ext cx="1024639" cy="338554"/>
          </a:xfrm>
          <a:prstGeom prst="rect">
            <a:avLst/>
          </a:prstGeom>
          <a:noFill/>
        </p:spPr>
        <p:txBody>
          <a:bodyPr wrap="none" rtlCol="0">
            <a:spAutoFit/>
          </a:bodyPr>
          <a:lstStyle/>
          <a:p>
            <a:r>
              <a:rPr lang="en-US" sz="1600" dirty="0" smtClean="0"/>
              <a:t>Sigmoid(s)</a:t>
            </a:r>
            <a:endParaRPr lang="en-US" sz="1600" dirty="0"/>
          </a:p>
        </p:txBody>
      </p:sp>
      <p:sp>
        <p:nvSpPr>
          <p:cNvPr id="25" name="TextBox 24"/>
          <p:cNvSpPr txBox="1"/>
          <p:nvPr/>
        </p:nvSpPr>
        <p:spPr>
          <a:xfrm>
            <a:off x="9916511" y="2467492"/>
            <a:ext cx="1967205" cy="369332"/>
          </a:xfrm>
          <a:prstGeom prst="rect">
            <a:avLst/>
          </a:prstGeom>
          <a:noFill/>
        </p:spPr>
        <p:txBody>
          <a:bodyPr wrap="none" rtlCol="0">
            <a:spAutoFit/>
          </a:bodyPr>
          <a:lstStyle/>
          <a:p>
            <a:r>
              <a:rPr lang="en-US" dirty="0" smtClean="0"/>
              <a:t>O=Sigmoid(0)=0.5</a:t>
            </a:r>
            <a:endParaRPr lang="en-US" dirty="0"/>
          </a:p>
        </p:txBody>
      </p:sp>
    </p:spTree>
    <p:extLst>
      <p:ext uri="{BB962C8B-B14F-4D97-AF65-F5344CB8AC3E}">
        <p14:creationId xmlns:p14="http://schemas.microsoft.com/office/powerpoint/2010/main" val="1556999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a:t>
            </a:r>
            <a:r>
              <a:rPr lang="en-US" dirty="0"/>
              <a:t>feedforward neural networks</a:t>
            </a:r>
            <a:endParaRPr lang="en-US" dirty="0"/>
          </a:p>
        </p:txBody>
      </p:sp>
      <p:sp>
        <p:nvSpPr>
          <p:cNvPr id="3" name="Content Placeholder 2"/>
          <p:cNvSpPr>
            <a:spLocks noGrp="1"/>
          </p:cNvSpPr>
          <p:nvPr>
            <p:ph sz="quarter" idx="13"/>
          </p:nvPr>
        </p:nvSpPr>
        <p:spPr>
          <a:xfrm>
            <a:off x="913774" y="1688268"/>
            <a:ext cx="10363826" cy="4483932"/>
          </a:xfrm>
        </p:spPr>
        <p:txBody>
          <a:bodyPr>
            <a:normAutofit fontScale="92500" lnSpcReduction="20000"/>
          </a:bodyPr>
          <a:lstStyle/>
          <a:p>
            <a:r>
              <a:rPr lang="en-US" dirty="0" smtClean="0">
                <a:solidFill>
                  <a:schemeClr val="tx1"/>
                </a:solidFill>
              </a:rPr>
              <a:t> </a:t>
            </a:r>
            <a:r>
              <a:rPr lang="en-US" dirty="0" smtClean="0">
                <a:solidFill>
                  <a:schemeClr val="tx1"/>
                </a:solidFill>
              </a:rPr>
              <a:t>A </a:t>
            </a:r>
            <a:r>
              <a:rPr lang="en-US" dirty="0"/>
              <a:t>m</a:t>
            </a:r>
            <a:r>
              <a:rPr lang="en-US" dirty="0" smtClean="0"/>
              <a:t>ulti-level </a:t>
            </a:r>
            <a:r>
              <a:rPr lang="en-US" dirty="0"/>
              <a:t>feedforward neural </a:t>
            </a:r>
            <a:r>
              <a:rPr lang="en-US" dirty="0" smtClean="0"/>
              <a:t>network is a </a:t>
            </a:r>
            <a:r>
              <a:rPr lang="en-US" dirty="0"/>
              <a:t>neural </a:t>
            </a:r>
            <a:r>
              <a:rPr lang="en-US" dirty="0" smtClean="0"/>
              <a:t>network that consists of multiple levels of neurons.  </a:t>
            </a:r>
            <a:r>
              <a:rPr lang="en-US" dirty="0"/>
              <a:t>E</a:t>
            </a:r>
            <a:r>
              <a:rPr lang="en-US" dirty="0" smtClean="0"/>
              <a:t>ach level can have many neurons and connections between neurons in different levels do not form loops. </a:t>
            </a:r>
          </a:p>
          <a:p>
            <a:pPr lvl="1"/>
            <a:r>
              <a:rPr lang="en-US" dirty="0" smtClean="0"/>
              <a:t>Information moves in one direction (forward) from input nodes, through hidden nodes, to output nodes. </a:t>
            </a:r>
            <a:endParaRPr lang="en-US" dirty="0" smtClean="0">
              <a:solidFill>
                <a:schemeClr val="tx1"/>
              </a:solidFill>
            </a:endParaRPr>
          </a:p>
          <a:p>
            <a:r>
              <a:rPr lang="en-US" dirty="0" smtClean="0">
                <a:solidFill>
                  <a:schemeClr val="tx1"/>
                </a:solidFill>
              </a:rPr>
              <a:t>One artificial neuron can only realize a linear function</a:t>
            </a:r>
          </a:p>
          <a:p>
            <a:r>
              <a:rPr lang="en-US" dirty="0"/>
              <a:t> </a:t>
            </a:r>
            <a:r>
              <a:rPr lang="en-US" dirty="0" smtClean="0"/>
              <a:t>Many levels of neurons can combine linear functions can train arbitrarily complex functions. </a:t>
            </a:r>
          </a:p>
          <a:p>
            <a:pPr lvl="1"/>
            <a:r>
              <a:rPr lang="en-US" dirty="0"/>
              <a:t> </a:t>
            </a:r>
            <a:r>
              <a:rPr lang="en-US" dirty="0" smtClean="0"/>
              <a:t>One hidden layer (with infinite number of neurons) can train for any continuous function.</a:t>
            </a:r>
          </a:p>
        </p:txBody>
      </p:sp>
    </p:spTree>
    <p:extLst>
      <p:ext uri="{BB962C8B-B14F-4D97-AF65-F5344CB8AC3E}">
        <p14:creationId xmlns:p14="http://schemas.microsoft.com/office/powerpoint/2010/main" val="746368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feedforward neural </a:t>
            </a:r>
            <a:r>
              <a:rPr lang="en-US" dirty="0" smtClean="0"/>
              <a:t>networks examples</a:t>
            </a:r>
            <a:endParaRPr lang="en-US" dirty="0"/>
          </a:p>
        </p:txBody>
      </p:sp>
      <p:sp>
        <p:nvSpPr>
          <p:cNvPr id="3" name="Content Placeholder 2"/>
          <p:cNvSpPr>
            <a:spLocks noGrp="1"/>
          </p:cNvSpPr>
          <p:nvPr>
            <p:ph sz="quarter" idx="13"/>
          </p:nvPr>
        </p:nvSpPr>
        <p:spPr>
          <a:xfrm>
            <a:off x="756377" y="1191653"/>
            <a:ext cx="10363826" cy="1240651"/>
          </a:xfrm>
        </p:spPr>
        <p:txBody>
          <a:bodyPr>
            <a:normAutofit/>
          </a:bodyPr>
          <a:lstStyle/>
          <a:p>
            <a:r>
              <a:rPr lang="en-US" dirty="0"/>
              <a:t> </a:t>
            </a:r>
            <a:r>
              <a:rPr lang="en-US" dirty="0" smtClean="0"/>
              <a:t>A layer of neurons</a:t>
            </a:r>
            <a:r>
              <a:rPr lang="en-US" dirty="0" smtClean="0"/>
              <a:t> that do not directly connect to outputs is called a hidden layer. </a:t>
            </a:r>
            <a:endParaRPr lang="en-US" dirty="0" smtClean="0"/>
          </a:p>
        </p:txBody>
      </p:sp>
      <p:sp>
        <p:nvSpPr>
          <p:cNvPr id="4" name="TextBox 3"/>
          <p:cNvSpPr txBox="1"/>
          <p:nvPr/>
        </p:nvSpPr>
        <p:spPr>
          <a:xfrm>
            <a:off x="4050792" y="2314473"/>
            <a:ext cx="845103" cy="646331"/>
          </a:xfrm>
          <a:prstGeom prst="rect">
            <a:avLst/>
          </a:prstGeom>
          <a:noFill/>
        </p:spPr>
        <p:txBody>
          <a:bodyPr wrap="none" rtlCol="0">
            <a:spAutoFit/>
          </a:bodyPr>
          <a:lstStyle/>
          <a:p>
            <a:r>
              <a:rPr lang="en-US" dirty="0" smtClean="0"/>
              <a:t>Hidden</a:t>
            </a:r>
          </a:p>
          <a:p>
            <a:r>
              <a:rPr lang="en-US" altLang="zh-CN" dirty="0"/>
              <a:t>l</a:t>
            </a:r>
            <a:r>
              <a:rPr lang="en-US" altLang="zh-CN" dirty="0" smtClean="0"/>
              <a:t>ayer 1</a:t>
            </a:r>
            <a:endParaRPr lang="en-US" dirty="0"/>
          </a:p>
        </p:txBody>
      </p:sp>
      <p:sp>
        <p:nvSpPr>
          <p:cNvPr id="5" name="TextBox 4"/>
          <p:cNvSpPr txBox="1"/>
          <p:nvPr/>
        </p:nvSpPr>
        <p:spPr>
          <a:xfrm>
            <a:off x="3188208" y="2314474"/>
            <a:ext cx="661143" cy="646331"/>
          </a:xfrm>
          <a:prstGeom prst="rect">
            <a:avLst/>
          </a:prstGeom>
          <a:noFill/>
        </p:spPr>
        <p:txBody>
          <a:bodyPr wrap="none" rtlCol="0">
            <a:spAutoFit/>
          </a:bodyPr>
          <a:lstStyle/>
          <a:p>
            <a:r>
              <a:rPr lang="en-US" dirty="0" smtClean="0"/>
              <a:t>Input</a:t>
            </a:r>
          </a:p>
          <a:p>
            <a:r>
              <a:rPr lang="en-US" dirty="0" smtClean="0"/>
              <a:t>layer</a:t>
            </a:r>
            <a:endParaRPr lang="en-US" dirty="0"/>
          </a:p>
        </p:txBody>
      </p:sp>
      <p:sp>
        <p:nvSpPr>
          <p:cNvPr id="6" name="TextBox 5"/>
          <p:cNvSpPr txBox="1"/>
          <p:nvPr/>
        </p:nvSpPr>
        <p:spPr>
          <a:xfrm>
            <a:off x="5072019" y="2314472"/>
            <a:ext cx="845103" cy="646331"/>
          </a:xfrm>
          <a:prstGeom prst="rect">
            <a:avLst/>
          </a:prstGeom>
          <a:noFill/>
        </p:spPr>
        <p:txBody>
          <a:bodyPr wrap="none" rtlCol="0">
            <a:spAutoFit/>
          </a:bodyPr>
          <a:lstStyle/>
          <a:p>
            <a:r>
              <a:rPr lang="en-US" dirty="0" smtClean="0"/>
              <a:t>Hidden</a:t>
            </a:r>
          </a:p>
          <a:p>
            <a:r>
              <a:rPr lang="en-US" altLang="zh-CN" dirty="0"/>
              <a:t>l</a:t>
            </a:r>
            <a:r>
              <a:rPr lang="en-US" altLang="zh-CN" dirty="0" smtClean="0"/>
              <a:t>ayer 2</a:t>
            </a:r>
            <a:endParaRPr lang="en-US" dirty="0"/>
          </a:p>
        </p:txBody>
      </p:sp>
      <p:sp>
        <p:nvSpPr>
          <p:cNvPr id="7" name="TextBox 6"/>
          <p:cNvSpPr txBox="1"/>
          <p:nvPr/>
        </p:nvSpPr>
        <p:spPr>
          <a:xfrm>
            <a:off x="6105905" y="2314472"/>
            <a:ext cx="845103" cy="646331"/>
          </a:xfrm>
          <a:prstGeom prst="rect">
            <a:avLst/>
          </a:prstGeom>
          <a:noFill/>
        </p:spPr>
        <p:txBody>
          <a:bodyPr wrap="none" rtlCol="0">
            <a:spAutoFit/>
          </a:bodyPr>
          <a:lstStyle/>
          <a:p>
            <a:r>
              <a:rPr lang="en-US" dirty="0" smtClean="0"/>
              <a:t>Hidden</a:t>
            </a:r>
          </a:p>
          <a:p>
            <a:r>
              <a:rPr lang="en-US" altLang="zh-CN" dirty="0"/>
              <a:t>l</a:t>
            </a:r>
            <a:r>
              <a:rPr lang="en-US" altLang="zh-CN" dirty="0" smtClean="0"/>
              <a:t>ayer 3</a:t>
            </a:r>
            <a:endParaRPr lang="en-US" dirty="0"/>
          </a:p>
        </p:txBody>
      </p:sp>
      <p:sp>
        <p:nvSpPr>
          <p:cNvPr id="8" name="TextBox 7"/>
          <p:cNvSpPr txBox="1"/>
          <p:nvPr/>
        </p:nvSpPr>
        <p:spPr>
          <a:xfrm>
            <a:off x="7196691" y="2314472"/>
            <a:ext cx="845103" cy="646331"/>
          </a:xfrm>
          <a:prstGeom prst="rect">
            <a:avLst/>
          </a:prstGeom>
          <a:noFill/>
        </p:spPr>
        <p:txBody>
          <a:bodyPr wrap="none" rtlCol="0">
            <a:spAutoFit/>
          </a:bodyPr>
          <a:lstStyle/>
          <a:p>
            <a:r>
              <a:rPr lang="en-US" dirty="0" smtClean="0"/>
              <a:t>Output</a:t>
            </a:r>
          </a:p>
          <a:p>
            <a:r>
              <a:rPr lang="en-US" altLang="zh-CN" dirty="0" smtClean="0"/>
              <a:t>layer</a:t>
            </a:r>
            <a:endParaRPr lang="en-US" dirty="0"/>
          </a:p>
        </p:txBody>
      </p:sp>
      <p:sp>
        <p:nvSpPr>
          <p:cNvPr id="9" name="Oval 8"/>
          <p:cNvSpPr/>
          <p:nvPr/>
        </p:nvSpPr>
        <p:spPr>
          <a:xfrm>
            <a:off x="3188208" y="3497098"/>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188208" y="5316856"/>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58459" y="3061815"/>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188208" y="4406977"/>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38585" y="3872583"/>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258459" y="4784362"/>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323197" y="3936010"/>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238585" y="5755768"/>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97572" y="3497098"/>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197572" y="5316856"/>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197572" y="4406977"/>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267823" y="3151765"/>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247949" y="3962533"/>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267823" y="4874312"/>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247949" y="5845718"/>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345070" y="4845889"/>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9" idx="7"/>
            <a:endCxn id="11" idx="2"/>
          </p:cNvCxnSpPr>
          <p:nvPr/>
        </p:nvCxnSpPr>
        <p:spPr>
          <a:xfrm flipV="1">
            <a:off x="3555038" y="3281271"/>
            <a:ext cx="703421" cy="280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6"/>
            <a:endCxn id="13" idx="1"/>
          </p:cNvCxnSpPr>
          <p:nvPr/>
        </p:nvCxnSpPr>
        <p:spPr>
          <a:xfrm>
            <a:off x="3617976" y="3716554"/>
            <a:ext cx="683547" cy="22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5"/>
            <a:endCxn id="14" idx="1"/>
          </p:cNvCxnSpPr>
          <p:nvPr/>
        </p:nvCxnSpPr>
        <p:spPr>
          <a:xfrm>
            <a:off x="3555038" y="3871733"/>
            <a:ext cx="766359" cy="97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5"/>
            <a:endCxn id="16" idx="1"/>
          </p:cNvCxnSpPr>
          <p:nvPr/>
        </p:nvCxnSpPr>
        <p:spPr>
          <a:xfrm>
            <a:off x="3555038" y="3871733"/>
            <a:ext cx="746485" cy="194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7"/>
            <a:endCxn id="11" idx="3"/>
          </p:cNvCxnSpPr>
          <p:nvPr/>
        </p:nvCxnSpPr>
        <p:spPr>
          <a:xfrm flipV="1">
            <a:off x="3555038" y="3436450"/>
            <a:ext cx="766359" cy="1034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6"/>
            <a:endCxn id="13" idx="3"/>
          </p:cNvCxnSpPr>
          <p:nvPr/>
        </p:nvCxnSpPr>
        <p:spPr>
          <a:xfrm flipV="1">
            <a:off x="3617976" y="4247218"/>
            <a:ext cx="683547" cy="37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6"/>
            <a:endCxn id="14" idx="2"/>
          </p:cNvCxnSpPr>
          <p:nvPr/>
        </p:nvCxnSpPr>
        <p:spPr>
          <a:xfrm>
            <a:off x="3617976" y="4626433"/>
            <a:ext cx="640483" cy="37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 idx="5"/>
            <a:endCxn id="16" idx="1"/>
          </p:cNvCxnSpPr>
          <p:nvPr/>
        </p:nvCxnSpPr>
        <p:spPr>
          <a:xfrm>
            <a:off x="3555038" y="4781612"/>
            <a:ext cx="746485" cy="1038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7"/>
            <a:endCxn id="11" idx="3"/>
          </p:cNvCxnSpPr>
          <p:nvPr/>
        </p:nvCxnSpPr>
        <p:spPr>
          <a:xfrm flipV="1">
            <a:off x="3555038" y="3436450"/>
            <a:ext cx="766359" cy="194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6"/>
            <a:endCxn id="13" idx="3"/>
          </p:cNvCxnSpPr>
          <p:nvPr/>
        </p:nvCxnSpPr>
        <p:spPr>
          <a:xfrm flipV="1">
            <a:off x="3617976" y="4247218"/>
            <a:ext cx="683547" cy="128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6"/>
            <a:endCxn id="14" idx="3"/>
          </p:cNvCxnSpPr>
          <p:nvPr/>
        </p:nvCxnSpPr>
        <p:spPr>
          <a:xfrm flipV="1">
            <a:off x="3617976" y="5158997"/>
            <a:ext cx="703421" cy="3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5"/>
            <a:endCxn id="16" idx="2"/>
          </p:cNvCxnSpPr>
          <p:nvPr/>
        </p:nvCxnSpPr>
        <p:spPr>
          <a:xfrm>
            <a:off x="3555038" y="5691491"/>
            <a:ext cx="683547" cy="283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1" idx="7"/>
            <a:endCxn id="17" idx="1"/>
          </p:cNvCxnSpPr>
          <p:nvPr/>
        </p:nvCxnSpPr>
        <p:spPr>
          <a:xfrm>
            <a:off x="4625289" y="3126092"/>
            <a:ext cx="635221" cy="435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6"/>
            <a:endCxn id="19" idx="1"/>
          </p:cNvCxnSpPr>
          <p:nvPr/>
        </p:nvCxnSpPr>
        <p:spPr>
          <a:xfrm>
            <a:off x="4688227" y="3281271"/>
            <a:ext cx="572283" cy="1189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5"/>
            <a:endCxn id="18" idx="1"/>
          </p:cNvCxnSpPr>
          <p:nvPr/>
        </p:nvCxnSpPr>
        <p:spPr>
          <a:xfrm>
            <a:off x="4625289" y="3436450"/>
            <a:ext cx="635221" cy="194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3" idx="7"/>
            <a:endCxn id="17" idx="2"/>
          </p:cNvCxnSpPr>
          <p:nvPr/>
        </p:nvCxnSpPr>
        <p:spPr>
          <a:xfrm flipV="1">
            <a:off x="4605415" y="3716554"/>
            <a:ext cx="592157" cy="22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6"/>
            <a:endCxn id="19" idx="2"/>
          </p:cNvCxnSpPr>
          <p:nvPr/>
        </p:nvCxnSpPr>
        <p:spPr>
          <a:xfrm>
            <a:off x="4668353" y="4092039"/>
            <a:ext cx="529219" cy="53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3" idx="5"/>
            <a:endCxn id="18" idx="1"/>
          </p:cNvCxnSpPr>
          <p:nvPr/>
        </p:nvCxnSpPr>
        <p:spPr>
          <a:xfrm>
            <a:off x="4605415" y="4247218"/>
            <a:ext cx="655095" cy="113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7"/>
            <a:endCxn id="17" idx="3"/>
          </p:cNvCxnSpPr>
          <p:nvPr/>
        </p:nvCxnSpPr>
        <p:spPr>
          <a:xfrm flipV="1">
            <a:off x="4625289" y="3871733"/>
            <a:ext cx="635221" cy="97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4" idx="6"/>
            <a:endCxn id="19" idx="2"/>
          </p:cNvCxnSpPr>
          <p:nvPr/>
        </p:nvCxnSpPr>
        <p:spPr>
          <a:xfrm flipV="1">
            <a:off x="4688227" y="4626433"/>
            <a:ext cx="509345" cy="37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4" idx="5"/>
            <a:endCxn id="18" idx="2"/>
          </p:cNvCxnSpPr>
          <p:nvPr/>
        </p:nvCxnSpPr>
        <p:spPr>
          <a:xfrm>
            <a:off x="4625289" y="5158997"/>
            <a:ext cx="572283" cy="3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7"/>
            <a:endCxn id="17" idx="3"/>
          </p:cNvCxnSpPr>
          <p:nvPr/>
        </p:nvCxnSpPr>
        <p:spPr>
          <a:xfrm flipV="1">
            <a:off x="4605415" y="3871733"/>
            <a:ext cx="655095" cy="194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6" idx="6"/>
            <a:endCxn id="19" idx="3"/>
          </p:cNvCxnSpPr>
          <p:nvPr/>
        </p:nvCxnSpPr>
        <p:spPr>
          <a:xfrm flipV="1">
            <a:off x="4668353" y="4781612"/>
            <a:ext cx="592157" cy="1193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6" idx="5"/>
            <a:endCxn id="18" idx="3"/>
          </p:cNvCxnSpPr>
          <p:nvPr/>
        </p:nvCxnSpPr>
        <p:spPr>
          <a:xfrm flipV="1">
            <a:off x="4605415" y="5691491"/>
            <a:ext cx="655095" cy="438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7" idx="7"/>
            <a:endCxn id="20" idx="2"/>
          </p:cNvCxnSpPr>
          <p:nvPr/>
        </p:nvCxnSpPr>
        <p:spPr>
          <a:xfrm flipV="1">
            <a:off x="5564402" y="3371221"/>
            <a:ext cx="703421" cy="19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7" idx="6"/>
            <a:endCxn id="21" idx="1"/>
          </p:cNvCxnSpPr>
          <p:nvPr/>
        </p:nvCxnSpPr>
        <p:spPr>
          <a:xfrm>
            <a:off x="5627340" y="3716554"/>
            <a:ext cx="683547" cy="31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7" idx="6"/>
            <a:endCxn id="22" idx="1"/>
          </p:cNvCxnSpPr>
          <p:nvPr/>
        </p:nvCxnSpPr>
        <p:spPr>
          <a:xfrm>
            <a:off x="5627340" y="3716554"/>
            <a:ext cx="703421" cy="1222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5"/>
            <a:endCxn id="23" idx="1"/>
          </p:cNvCxnSpPr>
          <p:nvPr/>
        </p:nvCxnSpPr>
        <p:spPr>
          <a:xfrm>
            <a:off x="5564402" y="3871733"/>
            <a:ext cx="746485" cy="203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9" idx="7"/>
            <a:endCxn id="20" idx="3"/>
          </p:cNvCxnSpPr>
          <p:nvPr/>
        </p:nvCxnSpPr>
        <p:spPr>
          <a:xfrm flipV="1">
            <a:off x="5564402" y="3526400"/>
            <a:ext cx="766359" cy="94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9" idx="6"/>
            <a:endCxn id="21" idx="2"/>
          </p:cNvCxnSpPr>
          <p:nvPr/>
        </p:nvCxnSpPr>
        <p:spPr>
          <a:xfrm flipV="1">
            <a:off x="5627340" y="4181989"/>
            <a:ext cx="620609" cy="444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9" idx="6"/>
            <a:endCxn id="22" idx="2"/>
          </p:cNvCxnSpPr>
          <p:nvPr/>
        </p:nvCxnSpPr>
        <p:spPr>
          <a:xfrm>
            <a:off x="5627340" y="4626433"/>
            <a:ext cx="640483" cy="467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9" idx="5"/>
            <a:endCxn id="23" idx="2"/>
          </p:cNvCxnSpPr>
          <p:nvPr/>
        </p:nvCxnSpPr>
        <p:spPr>
          <a:xfrm>
            <a:off x="5564402" y="4781612"/>
            <a:ext cx="683547" cy="128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8" idx="7"/>
            <a:endCxn id="20" idx="3"/>
          </p:cNvCxnSpPr>
          <p:nvPr/>
        </p:nvCxnSpPr>
        <p:spPr>
          <a:xfrm flipV="1">
            <a:off x="5564402" y="3526400"/>
            <a:ext cx="766359" cy="1854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8" idx="6"/>
            <a:endCxn id="21" idx="3"/>
          </p:cNvCxnSpPr>
          <p:nvPr/>
        </p:nvCxnSpPr>
        <p:spPr>
          <a:xfrm flipV="1">
            <a:off x="5627340" y="4337168"/>
            <a:ext cx="683547" cy="119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5"/>
            <a:endCxn id="23" idx="3"/>
          </p:cNvCxnSpPr>
          <p:nvPr/>
        </p:nvCxnSpPr>
        <p:spPr>
          <a:xfrm>
            <a:off x="5564402" y="5691491"/>
            <a:ext cx="746485" cy="528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8" idx="6"/>
            <a:endCxn id="22" idx="3"/>
          </p:cNvCxnSpPr>
          <p:nvPr/>
        </p:nvCxnSpPr>
        <p:spPr>
          <a:xfrm flipV="1">
            <a:off x="5627340" y="5248947"/>
            <a:ext cx="703421" cy="287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6"/>
            <a:endCxn id="15" idx="1"/>
          </p:cNvCxnSpPr>
          <p:nvPr/>
        </p:nvCxnSpPr>
        <p:spPr>
          <a:xfrm>
            <a:off x="6697591" y="3371221"/>
            <a:ext cx="688544" cy="629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0" idx="5"/>
            <a:endCxn id="24" idx="1"/>
          </p:cNvCxnSpPr>
          <p:nvPr/>
        </p:nvCxnSpPr>
        <p:spPr>
          <a:xfrm>
            <a:off x="6634653" y="3526400"/>
            <a:ext cx="773355" cy="1383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1" idx="6"/>
            <a:endCxn id="15" idx="2"/>
          </p:cNvCxnSpPr>
          <p:nvPr/>
        </p:nvCxnSpPr>
        <p:spPr>
          <a:xfrm flipV="1">
            <a:off x="6677717" y="4155466"/>
            <a:ext cx="645480" cy="26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1" idx="5"/>
            <a:endCxn id="24" idx="2"/>
          </p:cNvCxnSpPr>
          <p:nvPr/>
        </p:nvCxnSpPr>
        <p:spPr>
          <a:xfrm>
            <a:off x="6614779" y="4337168"/>
            <a:ext cx="730291" cy="72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2" idx="7"/>
            <a:endCxn id="15" idx="2"/>
          </p:cNvCxnSpPr>
          <p:nvPr/>
        </p:nvCxnSpPr>
        <p:spPr>
          <a:xfrm flipV="1">
            <a:off x="6634653" y="4155466"/>
            <a:ext cx="688544" cy="78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6"/>
          </p:cNvCxnSpPr>
          <p:nvPr/>
        </p:nvCxnSpPr>
        <p:spPr>
          <a:xfrm>
            <a:off x="6697591" y="5093768"/>
            <a:ext cx="584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3" idx="7"/>
            <a:endCxn id="15" idx="3"/>
          </p:cNvCxnSpPr>
          <p:nvPr/>
        </p:nvCxnSpPr>
        <p:spPr>
          <a:xfrm flipV="1">
            <a:off x="6614779" y="4310645"/>
            <a:ext cx="771356" cy="159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23" idx="6"/>
            <a:endCxn id="24" idx="3"/>
          </p:cNvCxnSpPr>
          <p:nvPr/>
        </p:nvCxnSpPr>
        <p:spPr>
          <a:xfrm flipV="1">
            <a:off x="6677717" y="5220524"/>
            <a:ext cx="730291" cy="844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6"/>
          </p:cNvCxnSpPr>
          <p:nvPr/>
        </p:nvCxnSpPr>
        <p:spPr>
          <a:xfrm>
            <a:off x="7752965" y="4155466"/>
            <a:ext cx="271175" cy="109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7766657" y="5054373"/>
            <a:ext cx="271175" cy="109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998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 3-level neural network from scratch</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p:txBody>
              <a:bodyPr/>
              <a:lstStyle/>
              <a:p>
                <a:r>
                  <a:rPr lang="en-US" dirty="0" smtClean="0"/>
                  <a:t> 3 levels: Input level, hidden level, output level</a:t>
                </a:r>
              </a:p>
              <a:p>
                <a:pPr lvl="1"/>
                <a:r>
                  <a:rPr lang="en-US" dirty="0" smtClean="0"/>
                  <a:t>Other assumptions: fully connected between layers, all neurons use sigmoid (</a:t>
                </a:r>
                <a14:m>
                  <m:oMath xmlns:m="http://schemas.openxmlformats.org/officeDocument/2006/math">
                    <m:r>
                      <m:rPr>
                        <m:sty m:val="p"/>
                      </m:rPr>
                      <a:rPr lang="el-GR" i="1">
                        <a:latin typeface="Cambria Math" panose="02040503050406030204" pitchFamily="18" charset="0"/>
                      </a:rPr>
                      <m:t>σ</m:t>
                    </m:r>
                    <m:r>
                      <a:rPr lang="el-GR" i="1">
                        <a:latin typeface="Cambria Math" panose="02040503050406030204" pitchFamily="18" charset="0"/>
                      </a:rPr>
                      <m:t> </m:t>
                    </m:r>
                  </m:oMath>
                </a14:m>
                <a:r>
                  <a:rPr lang="en-US" dirty="0" smtClean="0"/>
                  <a:t>) as the activation function.</a:t>
                </a:r>
              </a:p>
              <a:p>
                <a:r>
                  <a:rPr lang="en-US" dirty="0" smtClean="0"/>
                  <a:t>Notations: </a:t>
                </a:r>
              </a:p>
              <a:p>
                <a:pPr lvl="1"/>
                <a:r>
                  <a:rPr lang="en-US" dirty="0"/>
                  <a:t> </a:t>
                </a:r>
                <a:r>
                  <a:rPr lang="en-US" i="1" dirty="0" smtClean="0"/>
                  <a:t>N0</a:t>
                </a:r>
                <a:r>
                  <a:rPr lang="en-US" dirty="0" smtClean="0"/>
                  <a:t>: size of the input level. Input: </a:t>
                </a:r>
                <a14:m>
                  <m:oMath xmlns:m="http://schemas.openxmlformats.org/officeDocument/2006/math">
                    <m:r>
                      <a:rPr lang="en-US" i="1" dirty="0" smtClean="0">
                        <a:latin typeface="Cambria Math" panose="02040503050406030204" pitchFamily="18" charset="0"/>
                      </a:rPr>
                      <m:t>𝐼𝑁</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𝑁</m:t>
                        </m:r>
                        <m:r>
                          <a:rPr lang="en-US" i="1" dirty="0" smtClean="0">
                            <a:latin typeface="Cambria Math" panose="02040503050406030204" pitchFamily="18" charset="0"/>
                          </a:rPr>
                          <m:t>0</m:t>
                        </m:r>
                      </m:e>
                    </m:d>
                    <m:r>
                      <a:rPr lang="en-US" i="1" dirty="0" smtClean="0">
                        <a:latin typeface="Cambria Math" panose="02040503050406030204" pitchFamily="18" charset="0"/>
                      </a:rPr>
                      <m:t>=</m:t>
                    </m:r>
                    <m:r>
                      <a:rPr lang="en-US"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𝐼𝑁</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a:latin typeface="Cambria Math" panose="02040503050406030204" pitchFamily="18" charset="0"/>
                          </a:rPr>
                          <m:t>𝐼𝑁</m:t>
                        </m:r>
                      </m:e>
                      <m:sub>
                        <m:r>
                          <a:rPr lang="en-US" b="0" i="1" dirty="0" smtClean="0">
                            <a:latin typeface="Cambria Math" panose="02040503050406030204" pitchFamily="18" charset="0"/>
                          </a:rPr>
                          <m:t>2</m:t>
                        </m:r>
                      </m:sub>
                    </m:sSub>
                    <m:r>
                      <a:rPr lang="en-US" i="1" dirty="0">
                        <a:latin typeface="Cambria Math" panose="02040503050406030204" pitchFamily="18" charset="0"/>
                      </a:rPr>
                      <m:t>,</m:t>
                    </m:r>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𝐼𝑁</m:t>
                        </m:r>
                      </m:e>
                      <m:sub>
                        <m:r>
                          <a:rPr lang="en-US" b="0" i="1" dirty="0" smtClean="0">
                            <a:latin typeface="Cambria Math" panose="02040503050406030204" pitchFamily="18" charset="0"/>
                          </a:rPr>
                          <m:t>𝑁𝑜</m:t>
                        </m:r>
                      </m:sub>
                    </m:sSub>
                    <m:r>
                      <a:rPr lang="en-US" b="0" i="1" dirty="0" smtClean="0">
                        <a:latin typeface="Cambria Math" panose="02040503050406030204" pitchFamily="18" charset="0"/>
                      </a:rPr>
                      <m:t>]</m:t>
                    </m:r>
                  </m:oMath>
                </a14:m>
                <a:endParaRPr lang="en-US" dirty="0" smtClean="0"/>
              </a:p>
              <a:p>
                <a:pPr lvl="1"/>
                <a:r>
                  <a:rPr lang="en-US" dirty="0"/>
                  <a:t> </a:t>
                </a:r>
                <a:r>
                  <a:rPr lang="en-US" i="1" dirty="0" smtClean="0"/>
                  <a:t>N1</a:t>
                </a:r>
                <a:r>
                  <a:rPr lang="en-US" dirty="0" smtClean="0"/>
                  <a:t>: size of the hidden layer </a:t>
                </a:r>
              </a:p>
              <a:p>
                <a:pPr lvl="1"/>
                <a:r>
                  <a:rPr lang="en-US" dirty="0" smtClean="0"/>
                  <a:t> </a:t>
                </a:r>
                <a:r>
                  <a:rPr lang="en-US" i="1" dirty="0" smtClean="0"/>
                  <a:t>N2</a:t>
                </a:r>
                <a:r>
                  <a:rPr lang="en-US" dirty="0" smtClean="0"/>
                  <a:t>: size of the output layer. Output: OO</a:t>
                </a:r>
                <a14:m>
                  <m:oMath xmlns:m="http://schemas.openxmlformats.org/officeDocument/2006/math">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b="0" i="1" dirty="0" smtClean="0">
                            <a:latin typeface="Cambria Math" panose="02040503050406030204" pitchFamily="18" charset="0"/>
                          </a:rPr>
                          <m:t>2</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𝑂𝑈𝑇</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𝑂𝑈𝑇</m:t>
                        </m:r>
                      </m:e>
                      <m:sub>
                        <m:r>
                          <a:rPr lang="en-US" i="1" dirty="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𝑂𝑈𝑇</m:t>
                        </m:r>
                      </m:e>
                      <m:sub>
                        <m:r>
                          <a:rPr lang="en-US" i="1" dirty="0">
                            <a:latin typeface="Cambria Math" panose="02040503050406030204" pitchFamily="18" charset="0"/>
                          </a:rPr>
                          <m:t>𝑁</m:t>
                        </m:r>
                        <m:r>
                          <a:rPr lang="en-US" b="0" i="1" dirty="0" smtClean="0">
                            <a:latin typeface="Cambria Math" panose="02040503050406030204" pitchFamily="18" charset="0"/>
                          </a:rPr>
                          <m:t>2</m:t>
                        </m:r>
                      </m:sub>
                    </m:sSub>
                    <m:r>
                      <a:rPr lang="en-US" i="1" dirty="0">
                        <a:latin typeface="Cambria Math" panose="02040503050406030204" pitchFamily="18" charset="0"/>
                      </a:rPr>
                      <m:t>]</m:t>
                    </m:r>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1059" t="-289" r="-529"/>
                </a:stretch>
              </a:blipFill>
            </p:spPr>
            <p:txBody>
              <a:bodyPr/>
              <a:lstStyle/>
              <a:p>
                <a:r>
                  <a:rPr lang="en-US">
                    <a:noFill/>
                  </a:rPr>
                  <a:t> </a:t>
                </a:r>
              </a:p>
            </p:txBody>
          </p:sp>
        </mc:Fallback>
      </mc:AlternateContent>
    </p:spTree>
    <p:extLst>
      <p:ext uri="{BB962C8B-B14F-4D97-AF65-F5344CB8AC3E}">
        <p14:creationId xmlns:p14="http://schemas.microsoft.com/office/powerpoint/2010/main" val="1717974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 3-level neural network from scratch</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594360" y="1566408"/>
                <a:ext cx="11292840" cy="4816104"/>
              </a:xfrm>
            </p:spPr>
            <p:txBody>
              <a:bodyPr>
                <a:normAutofit fontScale="92500"/>
              </a:bodyPr>
              <a:lstStyle/>
              <a:p>
                <a:r>
                  <a:rPr lang="en-US" dirty="0" smtClean="0"/>
                  <a:t>Notations: </a:t>
                </a:r>
              </a:p>
              <a:p>
                <a:pPr lvl="1"/>
                <a:r>
                  <a:rPr lang="en-US" dirty="0"/>
                  <a:t> </a:t>
                </a:r>
                <a:r>
                  <a:rPr lang="en-US" i="1" dirty="0" smtClean="0"/>
                  <a:t>N0, N1, N2</a:t>
                </a:r>
                <a:r>
                  <a:rPr lang="en-US" dirty="0" smtClean="0"/>
                  <a:t>: sizes of the input layer, hidden layer, and output layer, respectively</a:t>
                </a:r>
              </a:p>
              <a:p>
                <a:pPr lvl="1"/>
                <a:r>
                  <a:rPr lang="en-US" dirty="0"/>
                  <a:t> </a:t>
                </a:r>
                <a:r>
                  <a:rPr lang="en-US" i="1" dirty="0" smtClean="0"/>
                  <a:t>N0</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i="1" dirty="0" smtClean="0"/>
                  <a:t>N1 </a:t>
                </a:r>
                <a:r>
                  <a:rPr lang="en-US" dirty="0" smtClean="0"/>
                  <a:t>weights from input layer to hidden layer.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𝑖𝑗</m:t>
                        </m:r>
                      </m:sub>
                    </m:sSub>
                    <m:r>
                      <a:rPr lang="en-US" b="0" i="0" smtClean="0">
                        <a:latin typeface="Cambria Math" panose="02040503050406030204" pitchFamily="18" charset="0"/>
                      </a:rPr>
                      <m:t>:</m:t>
                    </m:r>
                  </m:oMath>
                </a14:m>
                <a:r>
                  <a:rPr lang="en-US" dirty="0" smtClean="0"/>
                  <a:t> the weight from input unit </a:t>
                </a:r>
                <a:r>
                  <a:rPr lang="en-US" dirty="0" err="1" smtClean="0"/>
                  <a:t>i</a:t>
                </a:r>
                <a:r>
                  <a:rPr lang="en-US" dirty="0" smtClean="0"/>
                  <a:t> to hidden unit j. </a:t>
                </a:r>
                <a:r>
                  <a:rPr lang="en-US" i="1" dirty="0" smtClean="0"/>
                  <a:t>B0[N1]</a:t>
                </a:r>
                <a:r>
                  <a:rPr lang="en-US" dirty="0" smtClean="0"/>
                  <a:t> biases. </a:t>
                </a:r>
                <a:r>
                  <a:rPr lang="en-US" i="1" dirty="0" smtClean="0"/>
                  <a:t>B0</a:t>
                </a:r>
                <a14:m>
                  <m:oMath xmlns:m="http://schemas.openxmlformats.org/officeDocument/2006/math">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b="0" i="1" dirty="0" smtClean="0">
                            <a:latin typeface="Cambria Math" panose="02040503050406030204" pitchFamily="18" charset="0"/>
                          </a:rPr>
                          <m:t>1</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𝐵</m:t>
                        </m:r>
                        <m:r>
                          <a:rPr lang="en-US" b="0" i="1" dirty="0" smtClean="0">
                            <a:latin typeface="Cambria Math" panose="02040503050406030204" pitchFamily="18" charset="0"/>
                          </a:rPr>
                          <m:t>0</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𝐵</m:t>
                        </m:r>
                        <m:r>
                          <a:rPr lang="en-US" b="0" i="1" dirty="0" smtClean="0">
                            <a:latin typeface="Cambria Math" panose="02040503050406030204" pitchFamily="18" charset="0"/>
                          </a:rPr>
                          <m:t>0</m:t>
                        </m:r>
                      </m:e>
                      <m:sub>
                        <m:r>
                          <a:rPr lang="en-US" i="1" dirty="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𝐵</m:t>
                        </m:r>
                        <m:r>
                          <a:rPr lang="en-US" b="0" i="1" dirty="0" smtClean="0">
                            <a:latin typeface="Cambria Math" panose="02040503050406030204" pitchFamily="18" charset="0"/>
                          </a:rPr>
                          <m:t>0</m:t>
                        </m:r>
                      </m:e>
                      <m:sub>
                        <m:r>
                          <a:rPr lang="en-US" i="1" dirty="0">
                            <a:latin typeface="Cambria Math" panose="02040503050406030204" pitchFamily="18" charset="0"/>
                          </a:rPr>
                          <m:t>𝑁</m:t>
                        </m:r>
                        <m:r>
                          <a:rPr lang="en-US" b="0" i="1" dirty="0" smtClean="0">
                            <a:latin typeface="Cambria Math" panose="02040503050406030204" pitchFamily="18" charset="0"/>
                          </a:rPr>
                          <m:t>1</m:t>
                        </m:r>
                      </m:sub>
                    </m:sSub>
                    <m:r>
                      <a:rPr lang="en-US" i="1" dirty="0">
                        <a:latin typeface="Cambria Math" panose="02040503050406030204" pitchFamily="18" charset="0"/>
                      </a:rPr>
                      <m:t>]</m:t>
                    </m:r>
                  </m:oMath>
                </a14:m>
                <a:endParaRPr lang="en-US" dirty="0"/>
              </a:p>
              <a:p>
                <a:pPr lvl="1"/>
                <a:r>
                  <a:rPr lang="en-US" dirty="0"/>
                  <a:t> </a:t>
                </a:r>
                <a:r>
                  <a:rPr lang="en-US" i="1" dirty="0"/>
                  <a:t>N</a:t>
                </a:r>
                <a:r>
                  <a:rPr lang="en-US" i="1" dirty="0" smtClean="0"/>
                  <a:t>1</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i="1" dirty="0"/>
                  <a:t>N</a:t>
                </a:r>
                <a:r>
                  <a:rPr lang="en-US" i="1" dirty="0" smtClean="0"/>
                  <a:t>2</a:t>
                </a:r>
                <a:r>
                  <a:rPr lang="en-US" i="1" dirty="0"/>
                  <a:t> </a:t>
                </a:r>
                <a:r>
                  <a:rPr lang="en-US" dirty="0"/>
                  <a:t>weights from </a:t>
                </a:r>
                <a:r>
                  <a:rPr lang="en-US" dirty="0" smtClean="0"/>
                  <a:t>hidden layer </a:t>
                </a:r>
                <a:r>
                  <a:rPr lang="en-US" dirty="0"/>
                  <a:t>to </a:t>
                </a:r>
                <a:r>
                  <a:rPr lang="en-US" dirty="0" smtClean="0"/>
                  <a:t>output </a:t>
                </a:r>
                <a:r>
                  <a:rPr lang="en-US" dirty="0"/>
                  <a:t>layer.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𝑖𝑗</m:t>
                        </m:r>
                      </m:sub>
                    </m:sSub>
                    <m:r>
                      <a:rPr lang="en-US">
                        <a:latin typeface="Cambria Math" panose="02040503050406030204" pitchFamily="18" charset="0"/>
                      </a:rPr>
                      <m:t>:</m:t>
                    </m:r>
                  </m:oMath>
                </a14:m>
                <a:r>
                  <a:rPr lang="en-US" dirty="0"/>
                  <a:t> the weight from </a:t>
                </a:r>
                <a:r>
                  <a:rPr lang="en-US" dirty="0" smtClean="0"/>
                  <a:t>hidden </a:t>
                </a:r>
                <a:r>
                  <a:rPr lang="en-US" dirty="0"/>
                  <a:t>unit </a:t>
                </a:r>
                <a:r>
                  <a:rPr lang="en-US" dirty="0" err="1"/>
                  <a:t>i</a:t>
                </a:r>
                <a:r>
                  <a:rPr lang="en-US" dirty="0"/>
                  <a:t> to </a:t>
                </a:r>
                <a:r>
                  <a:rPr lang="en-US" dirty="0" smtClean="0"/>
                  <a:t>output </a:t>
                </a:r>
                <a:r>
                  <a:rPr lang="en-US" dirty="0"/>
                  <a:t>unit j. </a:t>
                </a:r>
                <a:r>
                  <a:rPr lang="en-US" i="1" dirty="0" smtClean="0"/>
                  <a:t>B1[N2]</a:t>
                </a:r>
                <a:r>
                  <a:rPr lang="en-US" dirty="0" smtClean="0"/>
                  <a:t> </a:t>
                </a:r>
                <a:r>
                  <a:rPr lang="en-US" dirty="0"/>
                  <a:t>biases</a:t>
                </a:r>
                <a:r>
                  <a:rPr lang="en-US" dirty="0" smtClean="0"/>
                  <a:t>. </a:t>
                </a:r>
                <a:r>
                  <a:rPr lang="en-US" i="1" dirty="0" smtClean="0"/>
                  <a:t>B1</a:t>
                </a:r>
                <a14:m>
                  <m:oMath xmlns:m="http://schemas.openxmlformats.org/officeDocument/2006/math">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b="0" i="1" dirty="0" smtClean="0">
                            <a:latin typeface="Cambria Math" panose="02040503050406030204" pitchFamily="18" charset="0"/>
                          </a:rPr>
                          <m:t>2</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𝐵</m:t>
                        </m:r>
                        <m:r>
                          <a:rPr lang="en-US" b="0" i="1" dirty="0" smtClean="0">
                            <a:latin typeface="Cambria Math" panose="02040503050406030204" pitchFamily="18" charset="0"/>
                          </a:rPr>
                          <m:t>1</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𝐵</m:t>
                        </m:r>
                        <m:r>
                          <a:rPr lang="en-US" b="0" i="1" dirty="0" smtClean="0">
                            <a:latin typeface="Cambria Math" panose="02040503050406030204" pitchFamily="18" charset="0"/>
                          </a:rPr>
                          <m:t>1</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𝐵</m:t>
                        </m:r>
                        <m:r>
                          <a:rPr lang="en-US" b="0" i="1" dirty="0" smtClean="0">
                            <a:latin typeface="Cambria Math" panose="02040503050406030204" pitchFamily="18" charset="0"/>
                          </a:rPr>
                          <m:t>1</m:t>
                        </m:r>
                      </m:e>
                      <m:sub>
                        <m:r>
                          <a:rPr lang="en-US" i="1" dirty="0">
                            <a:latin typeface="Cambria Math" panose="02040503050406030204" pitchFamily="18" charset="0"/>
                          </a:rPr>
                          <m:t>𝑁</m:t>
                        </m:r>
                        <m:r>
                          <a:rPr lang="en-US" b="0" i="1" dirty="0" smtClean="0">
                            <a:latin typeface="Cambria Math" panose="02040503050406030204" pitchFamily="18" charset="0"/>
                          </a:rPr>
                          <m:t>2</m:t>
                        </m:r>
                      </m:sub>
                    </m:sSub>
                    <m:r>
                      <a:rPr lang="en-US" i="1" dirty="0">
                        <a:latin typeface="Cambria Math" panose="02040503050406030204" pitchFamily="18" charset="0"/>
                      </a:rPr>
                      <m:t>]</m:t>
                    </m:r>
                  </m:oMath>
                </a14:m>
                <a:endParaRPr lang="en-US" dirty="0" smtClean="0"/>
              </a:p>
              <a:p>
                <a:pPr lvl="1"/>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0</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0</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1</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1, 1</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1</m:t>
                                  </m:r>
                                </m:sub>
                              </m:sSub>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𝑁</m:t>
                                  </m:r>
                                  <m:r>
                                    <a:rPr lang="en-US" b="0" i="1" smtClean="0">
                                      <a:latin typeface="Cambria Math" panose="02040503050406030204" pitchFamily="18" charset="0"/>
                                    </a:rPr>
                                    <m:t>0, 1</m:t>
                                  </m:r>
                                </m:sub>
                              </m:sSub>
                            </m:e>
                            <m:e>
                              <m:r>
                                <a:rPr lang="en-US" b="0" i="1" smtClean="0">
                                  <a:latin typeface="Cambria Math" panose="02040503050406030204" pitchFamily="18" charset="0"/>
                                </a:rPr>
                                <m:t>⋯</m:t>
                              </m:r>
                            </m:e>
                            <m:e>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𝑁</m:t>
                                  </m:r>
                                  <m:r>
                                    <a:rPr lang="en-US" b="0" i="1" smtClean="0">
                                      <a:latin typeface="Cambria Math" panose="02040503050406030204" pitchFamily="18" charset="0"/>
                                    </a:rPr>
                                    <m:t>0, </m:t>
                                  </m:r>
                                  <m:r>
                                    <a:rPr lang="en-US" b="0" i="1" smtClean="0">
                                      <a:latin typeface="Cambria Math" panose="02040503050406030204" pitchFamily="18" charset="0"/>
                                    </a:rPr>
                                    <m:t>𝑁</m:t>
                                  </m:r>
                                  <m:r>
                                    <a:rPr lang="en-US" b="0" i="1" smtClean="0">
                                      <a:latin typeface="Cambria Math" panose="02040503050406030204" pitchFamily="18" charset="0"/>
                                    </a:rPr>
                                    <m:t>1</m:t>
                                  </m:r>
                                </m:sub>
                              </m:sSub>
                            </m:e>
                          </m:mr>
                        </m:m>
                      </m:e>
                    </m:d>
                  </m:oMath>
                </a14:m>
                <a:r>
                  <a:rPr lang="en-US" dirty="0" smtClean="0"/>
                  <a:t>, </a:t>
                </a:r>
                <a14:m>
                  <m:oMath xmlns:m="http://schemas.openxmlformats.org/officeDocument/2006/math">
                    <m:r>
                      <a:rPr lang="en-US" i="1">
                        <a:latin typeface="Cambria Math" panose="02040503050406030204" pitchFamily="18" charset="0"/>
                      </a:rPr>
                      <m:t>𝑊</m:t>
                    </m:r>
                    <m:r>
                      <a:rPr lang="en-US" b="0" i="1" smtClean="0">
                        <a:latin typeface="Cambria Math" panose="02040503050406030204" pitchFamily="18" charset="0"/>
                      </a:rPr>
                      <m:t>1</m:t>
                    </m:r>
                    <m:d>
                      <m:dPr>
                        <m:begChr m:val="["/>
                        <m:endChr m:val="]"/>
                        <m:ctrlPr>
                          <a:rPr lang="en-US" i="1">
                            <a:latin typeface="Cambria Math" panose="02040503050406030204" pitchFamily="18" charset="0"/>
                          </a:rPr>
                        </m:ctrlPr>
                      </m:dPr>
                      <m:e>
                        <m:r>
                          <a:rPr lang="en-US" i="1">
                            <a:latin typeface="Cambria Math" panose="02040503050406030204" pitchFamily="18" charset="0"/>
                          </a:rPr>
                          <m:t>𝑁</m:t>
                        </m:r>
                        <m:r>
                          <a:rPr lang="en-US" b="0" i="1" smtClean="0">
                            <a:latin typeface="Cambria Math" panose="02040503050406030204" pitchFamily="18" charset="0"/>
                          </a:rPr>
                          <m:t>1</m:t>
                        </m:r>
                      </m:e>
                    </m:d>
                    <m:d>
                      <m:dPr>
                        <m:begChr m:val="["/>
                        <m:endChr m:val="]"/>
                        <m:ctrlPr>
                          <a:rPr lang="en-US" i="1">
                            <a:latin typeface="Cambria Math" panose="02040503050406030204" pitchFamily="18" charset="0"/>
                          </a:rPr>
                        </m:ctrlPr>
                      </m:dPr>
                      <m:e>
                        <m:r>
                          <a:rPr lang="en-US" i="1">
                            <a:latin typeface="Cambria Math" panose="02040503050406030204" pitchFamily="18" charset="0"/>
                          </a:rPr>
                          <m:t>𝑁</m:t>
                        </m:r>
                        <m:r>
                          <a:rPr lang="en-US" b="0" i="1" smtClean="0">
                            <a:latin typeface="Cambria Math" panose="02040503050406030204" pitchFamily="18" charset="0"/>
                          </a:rPr>
                          <m:t>2</m:t>
                        </m:r>
                      </m:e>
                    </m:d>
                    <m:r>
                      <a:rPr lang="en-US" i="1">
                        <a:latin typeface="Cambria Math" panose="02040503050406030204" pitchFamily="18" charset="0"/>
                      </a:rPr>
                      <m:t>= </m:t>
                    </m:r>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0</m:t>
                                  </m:r>
                                </m:e>
                                <m:sub>
                                  <m:r>
                                    <a:rPr lang="en-US" i="1">
                                      <a:latin typeface="Cambria Math" panose="02040503050406030204" pitchFamily="18" charset="0"/>
                                    </a:rPr>
                                    <m:t>1, 1</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0</m:t>
                                  </m:r>
                                </m:e>
                                <m:sub>
                                  <m:r>
                                    <a:rPr lang="en-US" i="1">
                                      <a:latin typeface="Cambria Math" panose="02040503050406030204" pitchFamily="18" charset="0"/>
                                    </a:rPr>
                                    <m:t>1,</m:t>
                                  </m:r>
                                  <m:r>
                                    <a:rPr lang="en-US" i="1">
                                      <a:latin typeface="Cambria Math" panose="02040503050406030204" pitchFamily="18" charset="0"/>
                                    </a:rPr>
                                    <m:t>𝑁</m:t>
                                  </m:r>
                                  <m:r>
                                    <a:rPr lang="en-US" b="0" i="1" smtClean="0">
                                      <a:latin typeface="Cambria Math" panose="02040503050406030204" pitchFamily="18" charset="0"/>
                                    </a:rPr>
                                    <m:t>2</m:t>
                                  </m:r>
                                </m:sub>
                              </m:sSub>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0</m:t>
                                  </m:r>
                                </m:e>
                                <m:sub>
                                  <m:r>
                                    <a:rPr lang="en-US" i="1">
                                      <a:latin typeface="Cambria Math" panose="02040503050406030204" pitchFamily="18" charset="0"/>
                                    </a:rPr>
                                    <m:t>𝑁</m:t>
                                  </m:r>
                                  <m:r>
                                    <a:rPr lang="en-US" b="0" i="1" smtClean="0">
                                      <a:latin typeface="Cambria Math" panose="02040503050406030204" pitchFamily="18" charset="0"/>
                                    </a:rPr>
                                    <m:t>1</m:t>
                                  </m:r>
                                  <m:r>
                                    <a:rPr lang="en-US" i="1">
                                      <a:latin typeface="Cambria Math" panose="02040503050406030204" pitchFamily="18" charset="0"/>
                                    </a:rPr>
                                    <m:t>, 1</m:t>
                                  </m:r>
                                </m:sub>
                              </m:sSub>
                            </m:e>
                            <m:e>
                              <m:r>
                                <a:rPr lang="en-US" i="1">
                                  <a:latin typeface="Cambria Math" panose="02040503050406030204" pitchFamily="18" charset="0"/>
                                </a:rPr>
                                <m:t>⋯</m:t>
                              </m:r>
                            </m:e>
                            <m:e>
                              <m:r>
                                <a:rPr lang="en-US" i="1">
                                  <a:latin typeface="Cambria Math" panose="02040503050406030204" pitchFamily="18" charset="0"/>
                                </a:rPr>
                                <m:t>𝑊</m:t>
                              </m:r>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𝑁</m:t>
                                  </m:r>
                                  <m:r>
                                    <a:rPr lang="en-US" b="0" i="1" smtClean="0">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𝑁</m:t>
                                  </m:r>
                                  <m:r>
                                    <a:rPr lang="en-US" b="0" i="1" smtClean="0">
                                      <a:latin typeface="Cambria Math" panose="02040503050406030204" pitchFamily="18" charset="0"/>
                                    </a:rPr>
                                    <m:t>2</m:t>
                                  </m:r>
                                </m:sub>
                              </m:sSub>
                            </m:e>
                          </m:mr>
                        </m:m>
                      </m:e>
                    </m:d>
                  </m:oMath>
                </a14:m>
                <a:endParaRPr lang="en-US" dirty="0"/>
              </a:p>
              <a:p>
                <a:pPr lvl="1"/>
                <a:endParaRPr lang="en-US" dirty="0"/>
              </a:p>
              <a:p>
                <a:pPr lvl="1"/>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594360" y="1566408"/>
                <a:ext cx="11292840" cy="4816104"/>
              </a:xfrm>
              <a:blipFill>
                <a:blip r:embed="rId2"/>
                <a:stretch>
                  <a:fillRect l="-864"/>
                </a:stretch>
              </a:blipFill>
            </p:spPr>
            <p:txBody>
              <a:bodyPr/>
              <a:lstStyle/>
              <a:p>
                <a:r>
                  <a:rPr lang="en-US">
                    <a:noFill/>
                  </a:rPr>
                  <a:t> </a:t>
                </a:r>
              </a:p>
            </p:txBody>
          </p:sp>
        </mc:Fallback>
      </mc:AlternateContent>
    </p:spTree>
    <p:extLst>
      <p:ext uri="{BB962C8B-B14F-4D97-AF65-F5344CB8AC3E}">
        <p14:creationId xmlns:p14="http://schemas.microsoft.com/office/powerpoint/2010/main" val="585251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(deep) neural networks do? </a:t>
            </a:r>
            <a:endParaRPr lang="en-US" dirty="0"/>
          </a:p>
        </p:txBody>
      </p:sp>
      <p:sp>
        <p:nvSpPr>
          <p:cNvPr id="3" name="Content Placeholder 2"/>
          <p:cNvSpPr>
            <a:spLocks noGrp="1"/>
          </p:cNvSpPr>
          <p:nvPr>
            <p:ph sz="quarter" idx="13"/>
          </p:nvPr>
        </p:nvSpPr>
        <p:spPr>
          <a:xfrm>
            <a:off x="861308" y="1753785"/>
            <a:ext cx="10363826" cy="1507000"/>
          </a:xfrm>
        </p:spPr>
        <p:txBody>
          <a:bodyPr>
            <a:normAutofit/>
          </a:bodyPr>
          <a:lstStyle/>
          <a:p>
            <a:r>
              <a:rPr lang="en-US" dirty="0" smtClean="0"/>
              <a:t> </a:t>
            </a:r>
            <a:r>
              <a:rPr lang="en-US" dirty="0" smtClean="0"/>
              <a:t>Learning (highly) non-linear functions. </a:t>
            </a:r>
            <a:endParaRPr lang="en-US" dirty="0" smtClean="0"/>
          </a:p>
        </p:txBody>
      </p:sp>
      <p:cxnSp>
        <p:nvCxnSpPr>
          <p:cNvPr id="5" name="Straight Arrow Connector 4"/>
          <p:cNvCxnSpPr/>
          <p:nvPr/>
        </p:nvCxnSpPr>
        <p:spPr>
          <a:xfrm flipV="1">
            <a:off x="2907102" y="4844000"/>
            <a:ext cx="2329132" cy="1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134965" y="2885803"/>
            <a:ext cx="25879" cy="2225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022821" y="4740483"/>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365666" y="3388159"/>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022821" y="3388159"/>
            <a:ext cx="276046" cy="241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365666" y="4740483"/>
            <a:ext cx="276046" cy="241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164529" y="4900874"/>
            <a:ext cx="678391" cy="369332"/>
          </a:xfrm>
          <a:prstGeom prst="rect">
            <a:avLst/>
          </a:prstGeom>
          <a:noFill/>
        </p:spPr>
        <p:txBody>
          <a:bodyPr wrap="none" rtlCol="0">
            <a:spAutoFit/>
          </a:bodyPr>
          <a:lstStyle/>
          <a:p>
            <a:r>
              <a:rPr lang="en-US" dirty="0" smtClean="0"/>
              <a:t>(0, 0)</a:t>
            </a:r>
            <a:endParaRPr lang="en-US" dirty="0"/>
          </a:p>
        </p:txBody>
      </p:sp>
      <p:sp>
        <p:nvSpPr>
          <p:cNvPr id="16" name="TextBox 15"/>
          <p:cNvSpPr txBox="1"/>
          <p:nvPr/>
        </p:nvSpPr>
        <p:spPr>
          <a:xfrm>
            <a:off x="4593638" y="4874462"/>
            <a:ext cx="678391" cy="369332"/>
          </a:xfrm>
          <a:prstGeom prst="rect">
            <a:avLst/>
          </a:prstGeom>
          <a:noFill/>
        </p:spPr>
        <p:txBody>
          <a:bodyPr wrap="none" rtlCol="0">
            <a:spAutoFit/>
          </a:bodyPr>
          <a:lstStyle/>
          <a:p>
            <a:r>
              <a:rPr lang="en-US" dirty="0" smtClean="0"/>
              <a:t>(1, 0)</a:t>
            </a:r>
            <a:endParaRPr lang="en-US" dirty="0"/>
          </a:p>
        </p:txBody>
      </p:sp>
      <p:sp>
        <p:nvSpPr>
          <p:cNvPr id="17" name="TextBox 16"/>
          <p:cNvSpPr txBox="1"/>
          <p:nvPr/>
        </p:nvSpPr>
        <p:spPr>
          <a:xfrm>
            <a:off x="4593639" y="3548550"/>
            <a:ext cx="678391" cy="369332"/>
          </a:xfrm>
          <a:prstGeom prst="rect">
            <a:avLst/>
          </a:prstGeom>
          <a:noFill/>
        </p:spPr>
        <p:txBody>
          <a:bodyPr wrap="none" rtlCol="0">
            <a:spAutoFit/>
          </a:bodyPr>
          <a:lstStyle/>
          <a:p>
            <a:r>
              <a:rPr lang="en-US" dirty="0" smtClean="0"/>
              <a:t>(1, </a:t>
            </a:r>
            <a:r>
              <a:rPr lang="en-US" dirty="0"/>
              <a:t>1</a:t>
            </a:r>
            <a:r>
              <a:rPr lang="en-US" dirty="0" smtClean="0"/>
              <a:t>)</a:t>
            </a:r>
            <a:endParaRPr lang="en-US" dirty="0"/>
          </a:p>
        </p:txBody>
      </p:sp>
      <p:sp>
        <p:nvSpPr>
          <p:cNvPr id="18" name="TextBox 17"/>
          <p:cNvSpPr txBox="1"/>
          <p:nvPr/>
        </p:nvSpPr>
        <p:spPr>
          <a:xfrm>
            <a:off x="3130133" y="3548550"/>
            <a:ext cx="678391" cy="369332"/>
          </a:xfrm>
          <a:prstGeom prst="rect">
            <a:avLst/>
          </a:prstGeom>
          <a:noFill/>
        </p:spPr>
        <p:txBody>
          <a:bodyPr wrap="none" rtlCol="0">
            <a:spAutoFit/>
          </a:bodyPr>
          <a:lstStyle/>
          <a:p>
            <a:r>
              <a:rPr lang="en-US" dirty="0" smtClean="0"/>
              <a:t>(0, 1)</a:t>
            </a:r>
            <a:endParaRPr lang="en-US" dirty="0"/>
          </a:p>
        </p:txBody>
      </p:sp>
      <p:cxnSp>
        <p:nvCxnSpPr>
          <p:cNvPr id="20" name="Straight Connector 19"/>
          <p:cNvCxnSpPr/>
          <p:nvPr/>
        </p:nvCxnSpPr>
        <p:spPr>
          <a:xfrm>
            <a:off x="3022821" y="4093502"/>
            <a:ext cx="2092643" cy="293298"/>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3683479" y="2998547"/>
            <a:ext cx="388189" cy="1916221"/>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647335" y="5059128"/>
                <a:ext cx="2474267" cy="369332"/>
              </a:xfrm>
              <a:prstGeom prst="rect">
                <a:avLst/>
              </a:prstGeom>
              <a:noFill/>
            </p:spPr>
            <p:txBody>
              <a:bodyPr wrap="none" rtlCol="0">
                <a:spAutoFit/>
              </a:bodyPr>
              <a:lstStyle/>
              <a:p>
                <a:r>
                  <a:rPr lang="en-US" dirty="0" smtClean="0"/>
                  <a:t>Logic XOR (</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dirty="0" smtClean="0"/>
                  <a:t>) operation</a:t>
                </a:r>
              </a:p>
            </p:txBody>
          </p:sp>
        </mc:Choice>
        <mc:Fallback>
          <p:sp>
            <p:nvSpPr>
              <p:cNvPr id="23" name="TextBox 22"/>
              <p:cNvSpPr txBox="1">
                <a:spLocks noRot="1" noChangeAspect="1" noMove="1" noResize="1" noEditPoints="1" noAdjustHandles="1" noChangeArrowheads="1" noChangeShapeType="1" noTextEdit="1"/>
              </p:cNvSpPr>
              <p:nvPr/>
            </p:nvSpPr>
            <p:spPr>
              <a:xfrm>
                <a:off x="647335" y="5059128"/>
                <a:ext cx="2474267" cy="369332"/>
              </a:xfrm>
              <a:prstGeom prst="rect">
                <a:avLst/>
              </a:prstGeom>
              <a:blipFill>
                <a:blip r:embed="rId2"/>
                <a:stretch>
                  <a:fillRect l="-1970" t="-10000" r="-197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24" name="Table 23"/>
              <p:cNvGraphicFramePr>
                <a:graphicFrameLocks noGrp="1"/>
              </p:cNvGraphicFramePr>
              <p:nvPr>
                <p:extLst>
                  <p:ext uri="{D42A27DB-BD31-4B8C-83A1-F6EECF244321}">
                    <p14:modId xmlns:p14="http://schemas.microsoft.com/office/powerpoint/2010/main" val="2526903699"/>
                  </p:ext>
                </p:extLst>
              </p:nvPr>
            </p:nvGraphicFramePr>
            <p:xfrm>
              <a:off x="647335" y="2986355"/>
              <a:ext cx="1895892" cy="1854200"/>
            </p:xfrm>
            <a:graphic>
              <a:graphicData uri="http://schemas.openxmlformats.org/drawingml/2006/table">
                <a:tbl>
                  <a:tblPr firstRow="1" bandRow="1">
                    <a:tableStyleId>{5C22544A-7EE6-4342-B048-85BDC9FD1C3A}</a:tableStyleId>
                  </a:tblPr>
                  <a:tblGrid>
                    <a:gridCol w="474453">
                      <a:extLst>
                        <a:ext uri="{9D8B030D-6E8A-4147-A177-3AD203B41FA5}">
                          <a16:colId xmlns:a16="http://schemas.microsoft.com/office/drawing/2014/main" val="1097098754"/>
                        </a:ext>
                      </a:extLst>
                    </a:gridCol>
                    <a:gridCol w="465827">
                      <a:extLst>
                        <a:ext uri="{9D8B030D-6E8A-4147-A177-3AD203B41FA5}">
                          <a16:colId xmlns:a16="http://schemas.microsoft.com/office/drawing/2014/main" val="763287672"/>
                        </a:ext>
                      </a:extLst>
                    </a:gridCol>
                    <a:gridCol w="955612">
                      <a:extLst>
                        <a:ext uri="{9D8B030D-6E8A-4147-A177-3AD203B41FA5}">
                          <a16:colId xmlns:a16="http://schemas.microsoft.com/office/drawing/2014/main" val="133837959"/>
                        </a:ext>
                      </a:extLst>
                    </a:gridCol>
                  </a:tblGrid>
                  <a:tr h="370840">
                    <a:tc>
                      <a:txBody>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𝟏</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𝟐</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𝟐</m:t>
                                </m:r>
                              </m:oMath>
                            </m:oMathPara>
                          </a14:m>
                          <a:endParaRPr lang="en-US" dirty="0"/>
                        </a:p>
                      </a:txBody>
                      <a:tcPr/>
                    </a:tc>
                    <a:extLst>
                      <a:ext uri="{0D108BD9-81ED-4DB2-BD59-A6C34878D82A}">
                        <a16:rowId xmlns:a16="http://schemas.microsoft.com/office/drawing/2014/main" val="429316455"/>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80890771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617815484"/>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3855755027"/>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031190883"/>
                      </a:ext>
                    </a:extLst>
                  </a:tr>
                </a:tbl>
              </a:graphicData>
            </a:graphic>
          </p:graphicFrame>
        </mc:Choice>
        <mc:Fallback>
          <p:graphicFrame>
            <p:nvGraphicFramePr>
              <p:cNvPr id="24" name="Table 23"/>
              <p:cNvGraphicFramePr>
                <a:graphicFrameLocks noGrp="1"/>
              </p:cNvGraphicFramePr>
              <p:nvPr>
                <p:extLst>
                  <p:ext uri="{D42A27DB-BD31-4B8C-83A1-F6EECF244321}">
                    <p14:modId xmlns:p14="http://schemas.microsoft.com/office/powerpoint/2010/main" val="2526903699"/>
                  </p:ext>
                </p:extLst>
              </p:nvPr>
            </p:nvGraphicFramePr>
            <p:xfrm>
              <a:off x="647335" y="2986355"/>
              <a:ext cx="1895892" cy="1854200"/>
            </p:xfrm>
            <a:graphic>
              <a:graphicData uri="http://schemas.openxmlformats.org/drawingml/2006/table">
                <a:tbl>
                  <a:tblPr firstRow="1" bandRow="1">
                    <a:tableStyleId>{5C22544A-7EE6-4342-B048-85BDC9FD1C3A}</a:tableStyleId>
                  </a:tblPr>
                  <a:tblGrid>
                    <a:gridCol w="474453">
                      <a:extLst>
                        <a:ext uri="{9D8B030D-6E8A-4147-A177-3AD203B41FA5}">
                          <a16:colId xmlns:a16="http://schemas.microsoft.com/office/drawing/2014/main" val="1097098754"/>
                        </a:ext>
                      </a:extLst>
                    </a:gridCol>
                    <a:gridCol w="465827">
                      <a:extLst>
                        <a:ext uri="{9D8B030D-6E8A-4147-A177-3AD203B41FA5}">
                          <a16:colId xmlns:a16="http://schemas.microsoft.com/office/drawing/2014/main" val="763287672"/>
                        </a:ext>
                      </a:extLst>
                    </a:gridCol>
                    <a:gridCol w="955612">
                      <a:extLst>
                        <a:ext uri="{9D8B030D-6E8A-4147-A177-3AD203B41FA5}">
                          <a16:colId xmlns:a16="http://schemas.microsoft.com/office/drawing/2014/main" val="133837959"/>
                        </a:ext>
                      </a:extLst>
                    </a:gridCol>
                  </a:tblGrid>
                  <a:tr h="370840">
                    <a:tc>
                      <a:txBody>
                        <a:bodyPr/>
                        <a:lstStyle/>
                        <a:p>
                          <a:endParaRPr lang="en-US"/>
                        </a:p>
                      </a:txBody>
                      <a:tcPr>
                        <a:blipFill>
                          <a:blip r:embed="rId3"/>
                          <a:stretch>
                            <a:fillRect l="-1282" t="-1639" r="-305128" b="-424590"/>
                          </a:stretch>
                        </a:blipFill>
                      </a:tcPr>
                    </a:tc>
                    <a:tc>
                      <a:txBody>
                        <a:bodyPr/>
                        <a:lstStyle/>
                        <a:p>
                          <a:endParaRPr lang="en-US"/>
                        </a:p>
                      </a:txBody>
                      <a:tcPr>
                        <a:blipFill>
                          <a:blip r:embed="rId3"/>
                          <a:stretch>
                            <a:fillRect l="-102597" t="-1639" r="-209091" b="-424590"/>
                          </a:stretch>
                        </a:blipFill>
                      </a:tcPr>
                    </a:tc>
                    <a:tc>
                      <a:txBody>
                        <a:bodyPr/>
                        <a:lstStyle/>
                        <a:p>
                          <a:endParaRPr lang="en-US"/>
                        </a:p>
                      </a:txBody>
                      <a:tcPr>
                        <a:blipFill>
                          <a:blip r:embed="rId3"/>
                          <a:stretch>
                            <a:fillRect l="-99363" t="-1639" r="-2548" b="-424590"/>
                          </a:stretch>
                        </a:blipFill>
                      </a:tcPr>
                    </a:tc>
                    <a:extLst>
                      <a:ext uri="{0D108BD9-81ED-4DB2-BD59-A6C34878D82A}">
                        <a16:rowId xmlns:a16="http://schemas.microsoft.com/office/drawing/2014/main" val="429316455"/>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80890771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617815484"/>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3855755027"/>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031190883"/>
                      </a:ext>
                    </a:extLst>
                  </a:tr>
                </a:tbl>
              </a:graphicData>
            </a:graphic>
          </p:graphicFrame>
        </mc:Fallback>
      </mc:AlternateContent>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8197" y="2543624"/>
            <a:ext cx="3048000" cy="3048000"/>
          </a:xfrm>
          <a:prstGeom prst="rect">
            <a:avLst/>
          </a:prstGeom>
        </p:spPr>
      </p:pic>
    </p:spTree>
    <p:extLst>
      <p:ext uri="{BB962C8B-B14F-4D97-AF65-F5344CB8AC3E}">
        <p14:creationId xmlns:p14="http://schemas.microsoft.com/office/powerpoint/2010/main" val="3686747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3-level </a:t>
            </a:r>
            <a:r>
              <a:rPr lang="en-US" dirty="0" smtClean="0"/>
              <a:t>feedforward neural </a:t>
            </a:r>
            <a:r>
              <a:rPr lang="en-US" dirty="0"/>
              <a:t>network</a:t>
            </a:r>
          </a:p>
        </p:txBody>
      </p:sp>
      <p:sp>
        <p:nvSpPr>
          <p:cNvPr id="4" name="TextBox 3"/>
          <p:cNvSpPr txBox="1"/>
          <p:nvPr/>
        </p:nvSpPr>
        <p:spPr>
          <a:xfrm>
            <a:off x="722376" y="5606534"/>
            <a:ext cx="1167692" cy="369332"/>
          </a:xfrm>
          <a:prstGeom prst="rect">
            <a:avLst/>
          </a:prstGeom>
          <a:noFill/>
        </p:spPr>
        <p:txBody>
          <a:bodyPr wrap="none" rtlCol="0">
            <a:spAutoFit/>
          </a:bodyPr>
          <a:lstStyle/>
          <a:p>
            <a:r>
              <a:rPr lang="en-US" dirty="0" smtClean="0"/>
              <a:t>Input layer</a:t>
            </a:r>
            <a:endParaRPr lang="en-US" dirty="0"/>
          </a:p>
        </p:txBody>
      </p:sp>
      <p:sp>
        <p:nvSpPr>
          <p:cNvPr id="5" name="TextBox 4"/>
          <p:cNvSpPr txBox="1"/>
          <p:nvPr/>
        </p:nvSpPr>
        <p:spPr>
          <a:xfrm>
            <a:off x="722376" y="4233672"/>
            <a:ext cx="1385700" cy="369332"/>
          </a:xfrm>
          <a:prstGeom prst="rect">
            <a:avLst/>
          </a:prstGeom>
          <a:noFill/>
        </p:spPr>
        <p:txBody>
          <a:bodyPr wrap="none" rtlCol="0">
            <a:spAutoFit/>
          </a:bodyPr>
          <a:lstStyle/>
          <a:p>
            <a:r>
              <a:rPr lang="en-US" dirty="0" smtClean="0"/>
              <a:t>Hidden layer</a:t>
            </a:r>
            <a:endParaRPr lang="en-US" dirty="0"/>
          </a:p>
        </p:txBody>
      </p:sp>
      <p:sp>
        <p:nvSpPr>
          <p:cNvPr id="6" name="TextBox 5"/>
          <p:cNvSpPr txBox="1"/>
          <p:nvPr/>
        </p:nvSpPr>
        <p:spPr>
          <a:xfrm>
            <a:off x="767441" y="2826020"/>
            <a:ext cx="1420966" cy="369332"/>
          </a:xfrm>
          <a:prstGeom prst="rect">
            <a:avLst/>
          </a:prstGeom>
          <a:noFill/>
        </p:spPr>
        <p:txBody>
          <a:bodyPr wrap="none" rtlCol="0">
            <a:spAutoFit/>
          </a:bodyPr>
          <a:lstStyle/>
          <a:p>
            <a:r>
              <a:rPr lang="en-US" dirty="0" smtClean="0"/>
              <a:t>Output layer </a:t>
            </a:r>
            <a:endParaRPr lang="en-US" dirty="0"/>
          </a:p>
        </p:txBody>
      </p:sp>
      <p:sp>
        <p:nvSpPr>
          <p:cNvPr id="12" name="Oval 11"/>
          <p:cNvSpPr/>
          <p:nvPr/>
        </p:nvSpPr>
        <p:spPr>
          <a:xfrm>
            <a:off x="5208538" y="5530726"/>
            <a:ext cx="652766"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N0</a:t>
            </a:r>
            <a:endParaRPr lang="en-US" dirty="0">
              <a:solidFill>
                <a:schemeClr val="tx1"/>
              </a:solidFill>
            </a:endParaRPr>
          </a:p>
        </p:txBody>
      </p:sp>
      <p:sp>
        <p:nvSpPr>
          <p:cNvPr id="13" name="Oval 12"/>
          <p:cNvSpPr/>
          <p:nvPr/>
        </p:nvSpPr>
        <p:spPr>
          <a:xfrm>
            <a:off x="3832418" y="5530726"/>
            <a:ext cx="652766"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4" name="Oval 13"/>
          <p:cNvSpPr/>
          <p:nvPr/>
        </p:nvSpPr>
        <p:spPr>
          <a:xfrm>
            <a:off x="2810070" y="5530726"/>
            <a:ext cx="652766"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5" name="Oval 14"/>
          <p:cNvSpPr/>
          <p:nvPr/>
        </p:nvSpPr>
        <p:spPr>
          <a:xfrm>
            <a:off x="2614998" y="4164092"/>
            <a:ext cx="652766" cy="438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US" dirty="0">
              <a:solidFill>
                <a:schemeClr val="bg1"/>
              </a:solidFill>
            </a:endParaRPr>
          </a:p>
        </p:txBody>
      </p:sp>
      <p:sp>
        <p:nvSpPr>
          <p:cNvPr id="16" name="Oval 15"/>
          <p:cNvSpPr/>
          <p:nvPr/>
        </p:nvSpPr>
        <p:spPr>
          <a:xfrm>
            <a:off x="3665912" y="4164092"/>
            <a:ext cx="652766" cy="438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2</a:t>
            </a:r>
            <a:endParaRPr lang="en-US" dirty="0">
              <a:solidFill>
                <a:schemeClr val="bg1"/>
              </a:solidFill>
            </a:endParaRPr>
          </a:p>
        </p:txBody>
      </p:sp>
      <p:sp>
        <p:nvSpPr>
          <p:cNvPr id="17" name="Oval 16"/>
          <p:cNvSpPr/>
          <p:nvPr/>
        </p:nvSpPr>
        <p:spPr>
          <a:xfrm>
            <a:off x="5474021" y="4164092"/>
            <a:ext cx="652766" cy="43891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N1</a:t>
            </a:r>
            <a:endParaRPr lang="en-US" dirty="0">
              <a:solidFill>
                <a:schemeClr val="bg1"/>
              </a:solidFill>
            </a:endParaRPr>
          </a:p>
        </p:txBody>
      </p:sp>
      <p:sp>
        <p:nvSpPr>
          <p:cNvPr id="18" name="Oval 17"/>
          <p:cNvSpPr/>
          <p:nvPr/>
        </p:nvSpPr>
        <p:spPr>
          <a:xfrm>
            <a:off x="4927220" y="2791230"/>
            <a:ext cx="652766"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N2</a:t>
            </a:r>
            <a:endParaRPr lang="en-US" dirty="0">
              <a:solidFill>
                <a:schemeClr val="bg1"/>
              </a:solidFill>
            </a:endParaRPr>
          </a:p>
        </p:txBody>
      </p:sp>
      <p:sp>
        <p:nvSpPr>
          <p:cNvPr id="19" name="Oval 18"/>
          <p:cNvSpPr/>
          <p:nvPr/>
        </p:nvSpPr>
        <p:spPr>
          <a:xfrm>
            <a:off x="3832418" y="2791230"/>
            <a:ext cx="652766"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US" dirty="0">
              <a:solidFill>
                <a:schemeClr val="bg1"/>
              </a:solidFill>
            </a:endParaRPr>
          </a:p>
        </p:txBody>
      </p:sp>
      <p:sp>
        <p:nvSpPr>
          <p:cNvPr id="20" name="Oval 19"/>
          <p:cNvSpPr/>
          <p:nvPr/>
        </p:nvSpPr>
        <p:spPr>
          <a:xfrm>
            <a:off x="3018895" y="2791230"/>
            <a:ext cx="652766"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US" dirty="0">
              <a:solidFill>
                <a:schemeClr val="bg1"/>
              </a:solidFill>
            </a:endParaRPr>
          </a:p>
        </p:txBody>
      </p:sp>
      <p:sp>
        <p:nvSpPr>
          <p:cNvPr id="21" name="Oval 20"/>
          <p:cNvSpPr/>
          <p:nvPr/>
        </p:nvSpPr>
        <p:spPr>
          <a:xfrm>
            <a:off x="4791456" y="4389120"/>
            <a:ext cx="135764"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690872" y="2953512"/>
            <a:ext cx="100584" cy="82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791456" y="5715000"/>
            <a:ext cx="135764" cy="7620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14" idx="1"/>
            <a:endCxn id="15" idx="3"/>
          </p:cNvCxnSpPr>
          <p:nvPr/>
        </p:nvCxnSpPr>
        <p:spPr>
          <a:xfrm flipH="1" flipV="1">
            <a:off x="2710593" y="4538727"/>
            <a:ext cx="195072" cy="105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0"/>
            <a:endCxn id="16" idx="3"/>
          </p:cNvCxnSpPr>
          <p:nvPr/>
        </p:nvCxnSpPr>
        <p:spPr>
          <a:xfrm flipV="1">
            <a:off x="3136453" y="4538727"/>
            <a:ext cx="625054" cy="99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7"/>
            <a:endCxn id="17" idx="3"/>
          </p:cNvCxnSpPr>
          <p:nvPr/>
        </p:nvCxnSpPr>
        <p:spPr>
          <a:xfrm flipV="1">
            <a:off x="3367241" y="4538727"/>
            <a:ext cx="2202375" cy="105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1"/>
            <a:endCxn id="15" idx="4"/>
          </p:cNvCxnSpPr>
          <p:nvPr/>
        </p:nvCxnSpPr>
        <p:spPr>
          <a:xfrm flipH="1" flipV="1">
            <a:off x="2941381" y="4603004"/>
            <a:ext cx="986632" cy="99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0"/>
            <a:endCxn id="16" idx="4"/>
          </p:cNvCxnSpPr>
          <p:nvPr/>
        </p:nvCxnSpPr>
        <p:spPr>
          <a:xfrm flipH="1" flipV="1">
            <a:off x="3992295" y="4603004"/>
            <a:ext cx="166506" cy="927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7"/>
            <a:endCxn id="17" idx="4"/>
          </p:cNvCxnSpPr>
          <p:nvPr/>
        </p:nvCxnSpPr>
        <p:spPr>
          <a:xfrm flipV="1">
            <a:off x="4389589" y="4603004"/>
            <a:ext cx="1410815" cy="99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1"/>
            <a:endCxn id="15" idx="5"/>
          </p:cNvCxnSpPr>
          <p:nvPr/>
        </p:nvCxnSpPr>
        <p:spPr>
          <a:xfrm flipH="1" flipV="1">
            <a:off x="3172169" y="4538727"/>
            <a:ext cx="2131964" cy="105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0"/>
            <a:endCxn id="16" idx="5"/>
          </p:cNvCxnSpPr>
          <p:nvPr/>
        </p:nvCxnSpPr>
        <p:spPr>
          <a:xfrm flipH="1" flipV="1">
            <a:off x="4223083" y="4538727"/>
            <a:ext cx="1311838" cy="99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7"/>
            <a:endCxn id="17" idx="5"/>
          </p:cNvCxnSpPr>
          <p:nvPr/>
        </p:nvCxnSpPr>
        <p:spPr>
          <a:xfrm flipV="1">
            <a:off x="5765709" y="4538727"/>
            <a:ext cx="265483" cy="1056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5" idx="1"/>
            <a:endCxn id="20" idx="3"/>
          </p:cNvCxnSpPr>
          <p:nvPr/>
        </p:nvCxnSpPr>
        <p:spPr>
          <a:xfrm flipV="1">
            <a:off x="2710593" y="3165865"/>
            <a:ext cx="403897" cy="106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0"/>
            <a:endCxn id="19" idx="3"/>
          </p:cNvCxnSpPr>
          <p:nvPr/>
        </p:nvCxnSpPr>
        <p:spPr>
          <a:xfrm flipV="1">
            <a:off x="2941381" y="3165865"/>
            <a:ext cx="986632" cy="998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7"/>
            <a:endCxn id="18" idx="3"/>
          </p:cNvCxnSpPr>
          <p:nvPr/>
        </p:nvCxnSpPr>
        <p:spPr>
          <a:xfrm flipV="1">
            <a:off x="3172169" y="3165865"/>
            <a:ext cx="1850646" cy="106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6" idx="1"/>
            <a:endCxn id="20" idx="4"/>
          </p:cNvCxnSpPr>
          <p:nvPr/>
        </p:nvCxnSpPr>
        <p:spPr>
          <a:xfrm flipH="1" flipV="1">
            <a:off x="3345278" y="3230142"/>
            <a:ext cx="416229" cy="998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6" idx="0"/>
            <a:endCxn id="19" idx="4"/>
          </p:cNvCxnSpPr>
          <p:nvPr/>
        </p:nvCxnSpPr>
        <p:spPr>
          <a:xfrm flipV="1">
            <a:off x="3992295" y="3230142"/>
            <a:ext cx="166506" cy="933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6" idx="7"/>
            <a:endCxn id="18" idx="4"/>
          </p:cNvCxnSpPr>
          <p:nvPr/>
        </p:nvCxnSpPr>
        <p:spPr>
          <a:xfrm flipV="1">
            <a:off x="4223083" y="3230142"/>
            <a:ext cx="1030520" cy="998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7" idx="1"/>
            <a:endCxn id="20" idx="5"/>
          </p:cNvCxnSpPr>
          <p:nvPr/>
        </p:nvCxnSpPr>
        <p:spPr>
          <a:xfrm flipH="1" flipV="1">
            <a:off x="3576066" y="3165865"/>
            <a:ext cx="1993550" cy="106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7" idx="0"/>
            <a:endCxn id="19" idx="5"/>
          </p:cNvCxnSpPr>
          <p:nvPr/>
        </p:nvCxnSpPr>
        <p:spPr>
          <a:xfrm flipH="1" flipV="1">
            <a:off x="4389589" y="3165865"/>
            <a:ext cx="1410815" cy="998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7" idx="7"/>
            <a:endCxn id="18" idx="5"/>
          </p:cNvCxnSpPr>
          <p:nvPr/>
        </p:nvCxnSpPr>
        <p:spPr>
          <a:xfrm flipH="1" flipV="1">
            <a:off x="5484391" y="3165865"/>
            <a:ext cx="546801" cy="1062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0"/>
          </p:cNvCxnSpPr>
          <p:nvPr/>
        </p:nvCxnSpPr>
        <p:spPr>
          <a:xfrm flipV="1">
            <a:off x="3345278" y="2267712"/>
            <a:ext cx="0" cy="5235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4158801" y="2310753"/>
            <a:ext cx="0" cy="5235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5273513" y="2310753"/>
            <a:ext cx="0" cy="5235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22376" y="5969638"/>
            <a:ext cx="1353256" cy="369332"/>
          </a:xfrm>
          <a:prstGeom prst="rect">
            <a:avLst/>
          </a:prstGeom>
          <a:noFill/>
        </p:spPr>
        <p:txBody>
          <a:bodyPr wrap="none" rtlCol="0">
            <a:spAutoFit/>
          </a:bodyPr>
          <a:lstStyle/>
          <a:p>
            <a:r>
              <a:rPr lang="en-US" dirty="0" smtClean="0"/>
              <a:t>Input: IN[N0]</a:t>
            </a:r>
            <a:endParaRPr lang="en-US" dirty="0"/>
          </a:p>
        </p:txBody>
      </p:sp>
      <p:sp>
        <p:nvSpPr>
          <p:cNvPr id="65" name="TextBox 64"/>
          <p:cNvSpPr txBox="1"/>
          <p:nvPr/>
        </p:nvSpPr>
        <p:spPr>
          <a:xfrm>
            <a:off x="6949440" y="4914337"/>
            <a:ext cx="2137893" cy="369332"/>
          </a:xfrm>
          <a:prstGeom prst="rect">
            <a:avLst/>
          </a:prstGeom>
          <a:noFill/>
        </p:spPr>
        <p:txBody>
          <a:bodyPr wrap="none" rtlCol="0">
            <a:spAutoFit/>
          </a:bodyPr>
          <a:lstStyle/>
          <a:p>
            <a:r>
              <a:rPr lang="en-US" dirty="0" smtClean="0"/>
              <a:t>Weight: W0[N0][N1]</a:t>
            </a:r>
            <a:endParaRPr lang="en-US" dirty="0"/>
          </a:p>
        </p:txBody>
      </p:sp>
      <p:sp>
        <p:nvSpPr>
          <p:cNvPr id="66" name="TextBox 65"/>
          <p:cNvSpPr txBox="1"/>
          <p:nvPr/>
        </p:nvSpPr>
        <p:spPr>
          <a:xfrm>
            <a:off x="6909333" y="4169395"/>
            <a:ext cx="2786725" cy="369332"/>
          </a:xfrm>
          <a:prstGeom prst="rect">
            <a:avLst/>
          </a:prstGeom>
          <a:noFill/>
        </p:spPr>
        <p:txBody>
          <a:bodyPr wrap="none" rtlCol="0">
            <a:spAutoFit/>
          </a:bodyPr>
          <a:lstStyle/>
          <a:p>
            <a:r>
              <a:rPr lang="en-US" dirty="0" smtClean="0"/>
              <a:t>Hidden layer biases: B1[N1]</a:t>
            </a:r>
            <a:endParaRPr lang="en-US" dirty="0"/>
          </a:p>
        </p:txBody>
      </p:sp>
      <p:sp>
        <p:nvSpPr>
          <p:cNvPr id="67" name="TextBox 66"/>
          <p:cNvSpPr txBox="1"/>
          <p:nvPr/>
        </p:nvSpPr>
        <p:spPr>
          <a:xfrm>
            <a:off x="6949440" y="3370156"/>
            <a:ext cx="2137893" cy="369332"/>
          </a:xfrm>
          <a:prstGeom prst="rect">
            <a:avLst/>
          </a:prstGeom>
          <a:noFill/>
        </p:spPr>
        <p:txBody>
          <a:bodyPr wrap="none" rtlCol="0">
            <a:spAutoFit/>
          </a:bodyPr>
          <a:lstStyle/>
          <a:p>
            <a:r>
              <a:rPr lang="en-US" dirty="0" smtClean="0"/>
              <a:t>Weight: W1[N1][N2]</a:t>
            </a:r>
            <a:endParaRPr lang="en-US" dirty="0"/>
          </a:p>
        </p:txBody>
      </p:sp>
      <p:sp>
        <p:nvSpPr>
          <p:cNvPr id="68" name="TextBox 67"/>
          <p:cNvSpPr txBox="1"/>
          <p:nvPr/>
        </p:nvSpPr>
        <p:spPr>
          <a:xfrm>
            <a:off x="6909332" y="2743787"/>
            <a:ext cx="2786725" cy="369332"/>
          </a:xfrm>
          <a:prstGeom prst="rect">
            <a:avLst/>
          </a:prstGeom>
          <a:noFill/>
        </p:spPr>
        <p:txBody>
          <a:bodyPr wrap="none" rtlCol="0">
            <a:spAutoFit/>
          </a:bodyPr>
          <a:lstStyle/>
          <a:p>
            <a:r>
              <a:rPr lang="en-US" dirty="0" smtClean="0"/>
              <a:t>Hidden layer biases: B2[N2]</a:t>
            </a:r>
            <a:endParaRPr lang="en-US" dirty="0"/>
          </a:p>
        </p:txBody>
      </p:sp>
      <p:sp>
        <p:nvSpPr>
          <p:cNvPr id="69" name="TextBox 68"/>
          <p:cNvSpPr txBox="1"/>
          <p:nvPr/>
        </p:nvSpPr>
        <p:spPr>
          <a:xfrm>
            <a:off x="767441" y="2083046"/>
            <a:ext cx="1693092" cy="369332"/>
          </a:xfrm>
          <a:prstGeom prst="rect">
            <a:avLst/>
          </a:prstGeom>
          <a:noFill/>
        </p:spPr>
        <p:txBody>
          <a:bodyPr wrap="none" rtlCol="0">
            <a:spAutoFit/>
          </a:bodyPr>
          <a:lstStyle/>
          <a:p>
            <a:r>
              <a:rPr lang="en-US" dirty="0" smtClean="0"/>
              <a:t>Output: OO[N2]</a:t>
            </a:r>
            <a:endParaRPr lang="en-US" dirty="0"/>
          </a:p>
        </p:txBody>
      </p:sp>
      <p:sp>
        <p:nvSpPr>
          <p:cNvPr id="71" name="TextBox 70"/>
          <p:cNvSpPr txBox="1"/>
          <p:nvPr/>
        </p:nvSpPr>
        <p:spPr>
          <a:xfrm>
            <a:off x="715813" y="3517761"/>
            <a:ext cx="1654620" cy="646331"/>
          </a:xfrm>
          <a:prstGeom prst="rect">
            <a:avLst/>
          </a:prstGeom>
          <a:noFill/>
        </p:spPr>
        <p:txBody>
          <a:bodyPr wrap="none" rtlCol="0">
            <a:spAutoFit/>
          </a:bodyPr>
          <a:lstStyle/>
          <a:p>
            <a:r>
              <a:rPr lang="en-US" dirty="0" smtClean="0"/>
              <a:t>Hidden layer</a:t>
            </a:r>
          </a:p>
          <a:p>
            <a:r>
              <a:rPr lang="en-US" dirty="0" smtClean="0"/>
              <a:t>Output: HO[N1]</a:t>
            </a:r>
            <a:endParaRPr lang="en-US" dirty="0"/>
          </a:p>
        </p:txBody>
      </p:sp>
      <p:sp>
        <p:nvSpPr>
          <p:cNvPr id="72" name="TextBox 71"/>
          <p:cNvSpPr txBox="1"/>
          <p:nvPr/>
        </p:nvSpPr>
        <p:spPr>
          <a:xfrm>
            <a:off x="6808748" y="5704462"/>
            <a:ext cx="3505062" cy="646331"/>
          </a:xfrm>
          <a:prstGeom prst="rect">
            <a:avLst/>
          </a:prstGeom>
          <a:noFill/>
        </p:spPr>
        <p:txBody>
          <a:bodyPr wrap="none" rtlCol="0">
            <a:spAutoFit/>
          </a:bodyPr>
          <a:lstStyle/>
          <a:p>
            <a:r>
              <a:rPr lang="en-US" dirty="0" smtClean="0"/>
              <a:t>Hidden layer weighted sum: HS[N1]</a:t>
            </a:r>
          </a:p>
          <a:p>
            <a:r>
              <a:rPr lang="en-US" dirty="0" smtClean="0"/>
              <a:t>Output layer weighted sum: HS[N2]</a:t>
            </a:r>
            <a:endParaRPr lang="en-US" dirty="0"/>
          </a:p>
        </p:txBody>
      </p:sp>
    </p:spTree>
    <p:extLst>
      <p:ext uri="{BB962C8B-B14F-4D97-AF65-F5344CB8AC3E}">
        <p14:creationId xmlns:p14="http://schemas.microsoft.com/office/powerpoint/2010/main" val="1300578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a:t>
            </a:r>
            <a:r>
              <a:rPr lang="en-US" dirty="0" err="1" smtClean="0"/>
              <a:t>propogation</a:t>
            </a:r>
            <a:r>
              <a:rPr lang="en-US" dirty="0" smtClean="0"/>
              <a:t> (compute OO and 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913774" y="1566408"/>
                <a:ext cx="10708250" cy="4224792"/>
              </a:xfrm>
            </p:spPr>
            <p:txBody>
              <a:bodyPr/>
              <a:lstStyle/>
              <a:p>
                <a:r>
                  <a:rPr lang="en-US" dirty="0" smtClean="0"/>
                  <a:t>Compute hidden </a:t>
                </a:r>
                <a:r>
                  <a:rPr lang="en-US" dirty="0"/>
                  <a:t>layer weighted </a:t>
                </a:r>
                <a:r>
                  <a:rPr lang="en-US" dirty="0" smtClean="0"/>
                  <a:t>sum: </a:t>
                </a:r>
                <a:r>
                  <a:rPr lang="en-US" i="1" dirty="0" smtClean="0"/>
                  <a:t>HS</a:t>
                </a:r>
                <a14:m>
                  <m:oMath xmlns:m="http://schemas.openxmlformats.org/officeDocument/2006/math">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b="0" i="1" dirty="0" smtClean="0">
                            <a:latin typeface="Cambria Math" panose="02040503050406030204" pitchFamily="18" charset="0"/>
                          </a:rPr>
                          <m:t>1</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𝐻𝑆</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𝐻𝑆</m:t>
                        </m:r>
                      </m:e>
                      <m:sub>
                        <m:r>
                          <a:rPr lang="en-US" i="1" dirty="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𝐻𝑆</m:t>
                        </m:r>
                      </m:e>
                      <m:sub>
                        <m:r>
                          <a:rPr lang="en-US" i="1" dirty="0">
                            <a:latin typeface="Cambria Math" panose="02040503050406030204" pitchFamily="18" charset="0"/>
                          </a:rPr>
                          <m:t>𝑁</m:t>
                        </m:r>
                        <m:r>
                          <a:rPr lang="en-US" b="0" i="1" dirty="0" smtClean="0">
                            <a:latin typeface="Cambria Math" panose="02040503050406030204" pitchFamily="18" charset="0"/>
                          </a:rPr>
                          <m:t>1</m:t>
                        </m:r>
                      </m:sub>
                    </m:sSub>
                    <m:r>
                      <a:rPr lang="en-US" i="1" dirty="0">
                        <a:latin typeface="Cambria Math" panose="02040503050406030204" pitchFamily="18" charset="0"/>
                      </a:rPr>
                      <m:t>]</m:t>
                    </m:r>
                  </m:oMath>
                </a14:m>
                <a:endParaRPr lang="en-US" dirty="0" smtClean="0"/>
              </a:p>
              <a:p>
                <a:pPr lvl="1"/>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𝐻𝑆</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r>
                      <a:rPr lang="en-US" b="0" i="1" dirty="0" smtClean="0">
                        <a:latin typeface="Cambria Math" panose="02040503050406030204" pitchFamily="18" charset="0"/>
                      </a:rPr>
                      <m:t>𝐼</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𝑊</m:t>
                        </m:r>
                        <m:r>
                          <a:rPr lang="en-US" b="0" i="1" dirty="0" smtClean="0">
                            <a:latin typeface="Cambria Math" panose="02040503050406030204" pitchFamily="18" charset="0"/>
                            <a:ea typeface="Cambria Math" panose="02040503050406030204" pitchFamily="18" charset="0"/>
                          </a:rPr>
                          <m:t>0</m:t>
                        </m:r>
                      </m:e>
                      <m:sub>
                        <m:r>
                          <a:rPr lang="en-US" b="0" i="1" dirty="0" smtClean="0">
                            <a:latin typeface="Cambria Math" panose="02040503050406030204" pitchFamily="18" charset="0"/>
                            <a:ea typeface="Cambria Math" panose="02040503050406030204" pitchFamily="18" charset="0"/>
                          </a:rPr>
                          <m:t>1, </m:t>
                        </m:r>
                        <m:r>
                          <a:rPr lang="en-US" b="0" i="1" dirty="0" smtClean="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𝐼</m:t>
                    </m:r>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b="0" i="1" dirty="0" smtClean="0">
                            <a:latin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0</m:t>
                        </m:r>
                      </m:e>
                      <m:sub>
                        <m:r>
                          <a:rPr lang="en-US" b="0" i="1" dirty="0" smtClean="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𝑖</m:t>
                        </m:r>
                      </m:sub>
                    </m:sSub>
                    <m:r>
                      <a:rPr lang="en-US" b="0" i="0"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𝐼</m:t>
                    </m:r>
                    <m:sSub>
                      <m:sSubPr>
                        <m:ctrlPr>
                          <a:rPr lang="en-US" i="1" dirty="0">
                            <a:latin typeface="Cambria Math" panose="02040503050406030204" pitchFamily="18" charset="0"/>
                          </a:rPr>
                        </m:ctrlPr>
                      </m:sSubPr>
                      <m:e>
                        <m:r>
                          <a:rPr lang="en-US" i="1" dirty="0">
                            <a:latin typeface="Cambria Math" panose="02040503050406030204" pitchFamily="18" charset="0"/>
                          </a:rPr>
                          <m:t>𝑁</m:t>
                        </m:r>
                      </m:e>
                      <m:sub>
                        <m:r>
                          <a:rPr lang="en-US" b="0" i="1" dirty="0" smtClean="0">
                            <a:latin typeface="Cambria Math" panose="02040503050406030204" pitchFamily="18" charset="0"/>
                          </a:rPr>
                          <m:t>𝑁</m:t>
                        </m:r>
                        <m:r>
                          <a:rPr lang="en-US" b="0" i="1" dirty="0" smtClean="0">
                            <a:latin typeface="Cambria Math" panose="02040503050406030204" pitchFamily="18" charset="0"/>
                          </a:rPr>
                          <m:t>0</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0</m:t>
                        </m:r>
                      </m:e>
                      <m:sub>
                        <m:r>
                          <a:rPr lang="en-US" b="0" i="1" dirty="0" smtClean="0">
                            <a:latin typeface="Cambria Math" panose="02040503050406030204" pitchFamily="18" charset="0"/>
                            <a:ea typeface="Cambria Math" panose="02040503050406030204" pitchFamily="18" charset="0"/>
                          </a:rPr>
                          <m:t>𝑁</m:t>
                        </m:r>
                        <m:r>
                          <a:rPr lang="en-US" b="0" i="1" dirty="0" smtClean="0">
                            <a:latin typeface="Cambria Math" panose="02040503050406030204" pitchFamily="18" charset="0"/>
                            <a:ea typeface="Cambria Math" panose="02040503050406030204" pitchFamily="18" charset="0"/>
                          </a:rPr>
                          <m:t>0, </m:t>
                        </m:r>
                        <m:r>
                          <a:rPr lang="en-US" i="1" dirty="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𝐵</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1</m:t>
                        </m:r>
                      </m:e>
                      <m:sub>
                        <m:r>
                          <a:rPr lang="en-US" b="0" i="1" dirty="0" smtClean="0">
                            <a:latin typeface="Cambria Math" panose="02040503050406030204" pitchFamily="18" charset="0"/>
                            <a:ea typeface="Cambria Math" panose="02040503050406030204" pitchFamily="18" charset="0"/>
                          </a:rPr>
                          <m:t>𝑖</m:t>
                        </m:r>
                      </m:sub>
                    </m:sSub>
                  </m:oMath>
                </a14:m>
                <a:endParaRPr lang="en-US" dirty="0" smtClean="0"/>
              </a:p>
              <a:p>
                <a:pPr lvl="1"/>
                <a:r>
                  <a:rPr lang="en-US" dirty="0"/>
                  <a:t> </a:t>
                </a:r>
                <a:r>
                  <a:rPr lang="en-US" dirty="0" smtClean="0"/>
                  <a:t>In matrix form: </a:t>
                </a:r>
                <a14:m>
                  <m:oMath xmlns:m="http://schemas.openxmlformats.org/officeDocument/2006/math">
                    <m:r>
                      <a:rPr lang="en-US" b="0" i="1" smtClean="0">
                        <a:latin typeface="Cambria Math" panose="02040503050406030204" pitchFamily="18" charset="0"/>
                      </a:rPr>
                      <m:t>𝐻𝑆</m:t>
                    </m:r>
                    <m:r>
                      <a:rPr lang="en-US" b="0" i="1" smtClean="0">
                        <a:latin typeface="Cambria Math" panose="02040503050406030204" pitchFamily="18" charset="0"/>
                      </a:rPr>
                      <m:t>=</m:t>
                    </m:r>
                    <m:r>
                      <a:rPr lang="en-US" b="0" i="1" smtClean="0">
                        <a:latin typeface="Cambria Math" panose="02040503050406030204" pitchFamily="18" charset="0"/>
                      </a:rPr>
                      <m:t>𝐼𝑁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1</m:t>
                    </m:r>
                  </m:oMath>
                </a14:m>
                <a:endParaRPr lang="en-US" dirty="0" smtClean="0"/>
              </a:p>
              <a:p>
                <a:r>
                  <a:rPr lang="en-US" dirty="0" smtClean="0"/>
                  <a:t>Compute hidden </a:t>
                </a:r>
                <a14:m>
                  <m:oMath xmlns:m="http://schemas.openxmlformats.org/officeDocument/2006/math">
                    <m:sSub>
                      <m:sSubPr>
                        <m:ctrlPr>
                          <a:rPr lang="en-US" i="1" dirty="0">
                            <a:latin typeface="Cambria Math" panose="02040503050406030204" pitchFamily="18" charset="0"/>
                          </a:rPr>
                        </m:ctrlPr>
                      </m:sSubPr>
                      <m:e>
                        <m:r>
                          <m:rPr>
                            <m:nor/>
                          </m:rPr>
                          <a:rPr lang="en-US" dirty="0"/>
                          <m:t>layer</m:t>
                        </m:r>
                        <m:r>
                          <m:rPr>
                            <m:nor/>
                          </m:rPr>
                          <a:rPr lang="en-US" dirty="0"/>
                          <m:t> </m:t>
                        </m:r>
                        <m:r>
                          <m:rPr>
                            <m:nor/>
                          </m:rPr>
                          <a:rPr lang="en-US" dirty="0"/>
                          <m:t>output</m:t>
                        </m:r>
                        <m:r>
                          <m:rPr>
                            <m:nor/>
                          </m:rPr>
                          <a:rPr lang="en-US" dirty="0"/>
                          <m:t>: </m:t>
                        </m:r>
                        <m:r>
                          <m:rPr>
                            <m:nor/>
                          </m:rPr>
                          <a:rPr lang="en-US" i="1" dirty="0"/>
                          <m:t>HO</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i="1" dirty="0">
                                <a:latin typeface="Cambria Math" panose="02040503050406030204" pitchFamily="18" charset="0"/>
                              </a:rPr>
                              <m:t>1</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m:t>
                            </m:r>
                            <m:r>
                              <a:rPr lang="en-US" i="1" dirty="0">
                                <a:latin typeface="Cambria Math" panose="02040503050406030204" pitchFamily="18" charset="0"/>
                              </a:rPr>
                              <m:t>𝑂</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m:t>
                            </m:r>
                            <m:r>
                              <a:rPr lang="en-US" i="1" dirty="0">
                                <a:latin typeface="Cambria Math" panose="02040503050406030204" pitchFamily="18" charset="0"/>
                              </a:rPr>
                              <m:t>𝑂</m:t>
                            </m:r>
                          </m:e>
                          <m:sub>
                            <m:r>
                              <a:rPr lang="en-US" i="1" dirty="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𝐻</m:t>
                        </m:r>
                        <m:r>
                          <a:rPr lang="en-US" b="0" i="1" dirty="0" smtClean="0">
                            <a:latin typeface="Cambria Math" panose="02040503050406030204" pitchFamily="18" charset="0"/>
                          </a:rPr>
                          <m:t>𝑂</m:t>
                        </m:r>
                      </m:e>
                      <m:sub>
                        <m:r>
                          <a:rPr lang="en-US" i="1" dirty="0">
                            <a:latin typeface="Cambria Math" panose="02040503050406030204" pitchFamily="18" charset="0"/>
                          </a:rPr>
                          <m:t>𝑁</m:t>
                        </m:r>
                        <m:r>
                          <a:rPr lang="en-US" b="0" i="1" dirty="0" smtClean="0">
                            <a:latin typeface="Cambria Math" panose="02040503050406030204" pitchFamily="18" charset="0"/>
                          </a:rPr>
                          <m:t>1</m:t>
                        </m:r>
                      </m:sub>
                    </m:sSub>
                    <m:r>
                      <a:rPr lang="en-US" i="1" dirty="0">
                        <a:latin typeface="Cambria Math" panose="02040503050406030204" pitchFamily="18" charset="0"/>
                      </a:rPr>
                      <m:t>]</m:t>
                    </m:r>
                  </m:oMath>
                </a14:m>
                <a:endParaRPr lang="en-US" dirty="0" smtClean="0"/>
              </a:p>
              <a:p>
                <a:pPr lvl="1"/>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m:rPr>
                        <m:sty m:val="p"/>
                      </m:rPr>
                      <a:rPr lang="el-GR" i="1">
                        <a:latin typeface="Cambria Math" panose="02040503050406030204" pitchFamily="18" charset="0"/>
                      </a:rPr>
                      <m:t>σ</m:t>
                    </m:r>
                  </m:oMath>
                </a14:m>
                <a:r>
                  <a:rPr lang="en-US" dirty="0" smtClean="0"/>
                  <a:t>(</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𝐻𝑆</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endParaRPr lang="en-US" dirty="0" smtClean="0"/>
              </a:p>
              <a:p>
                <a:pPr lvl="1"/>
                <a:r>
                  <a:rPr lang="en-US" dirty="0"/>
                  <a:t> </a:t>
                </a:r>
                <a:r>
                  <a:rPr lang="en-US" dirty="0" smtClean="0"/>
                  <a:t>In matrix form: </a:t>
                </a:r>
                <a14:m>
                  <m:oMath xmlns:m="http://schemas.openxmlformats.org/officeDocument/2006/math">
                    <m:r>
                      <a:rPr lang="en-US" b="0" i="1" smtClean="0">
                        <a:latin typeface="Cambria Math" panose="02040503050406030204" pitchFamily="18" charset="0"/>
                      </a:rPr>
                      <m:t>𝐻𝑂</m:t>
                    </m:r>
                    <m:r>
                      <a:rPr lang="en-US" b="0" i="1" smtClean="0">
                        <a:latin typeface="Cambria Math" panose="02040503050406030204" pitchFamily="18" charset="0"/>
                      </a:rPr>
                      <m:t>=</m:t>
                    </m:r>
                  </m:oMath>
                </a14:m>
                <a:r>
                  <a:rPr lang="el-GR" dirty="0"/>
                  <a:t> </a:t>
                </a:r>
                <a14:m>
                  <m:oMath xmlns:m="http://schemas.openxmlformats.org/officeDocument/2006/math">
                    <m:r>
                      <m:rPr>
                        <m:sty m:val="p"/>
                      </m:rPr>
                      <a:rPr lang="el-GR" i="1">
                        <a:latin typeface="Cambria Math" panose="02040503050406030204" pitchFamily="18" charset="0"/>
                      </a:rPr>
                      <m:t>σ</m:t>
                    </m:r>
                  </m:oMath>
                </a14:m>
                <a:r>
                  <a:rPr lang="en-US" dirty="0"/>
                  <a:t>(</a:t>
                </a:r>
                <a:r>
                  <a:rPr lang="en-US" i="1" dirty="0" smtClean="0"/>
                  <a:t>HS</a:t>
                </a:r>
                <a14:m>
                  <m:oMath xmlns:m="http://schemas.openxmlformats.org/officeDocument/2006/math">
                    <m:r>
                      <a:rPr lang="en-US" i="1" dirty="0">
                        <a:latin typeface="Cambria Math" panose="02040503050406030204" pitchFamily="18" charset="0"/>
                      </a:rPr>
                      <m:t>)</m:t>
                    </m:r>
                  </m:oMath>
                </a14:m>
                <a:endParaRPr lang="en-US" dirty="0" smtClean="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913774" y="1566408"/>
                <a:ext cx="10708250" cy="4224792"/>
              </a:xfrm>
              <a:blipFill>
                <a:blip r:embed="rId2"/>
                <a:stretch>
                  <a:fillRect l="-1024" t="-289"/>
                </a:stretch>
              </a:blipFill>
            </p:spPr>
            <p:txBody>
              <a:bodyPr/>
              <a:lstStyle/>
              <a:p>
                <a:r>
                  <a:rPr lang="en-US">
                    <a:noFill/>
                  </a:rPr>
                  <a:t> </a:t>
                </a:r>
              </a:p>
            </p:txBody>
          </p:sp>
        </mc:Fallback>
      </mc:AlternateContent>
    </p:spTree>
    <p:extLst>
      <p:ext uri="{BB962C8B-B14F-4D97-AF65-F5344CB8AC3E}">
        <p14:creationId xmlns:p14="http://schemas.microsoft.com/office/powerpoint/2010/main" val="96637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a:t>
            </a:r>
            <a:r>
              <a:rPr lang="en-US" dirty="0" err="1" smtClean="0"/>
              <a:t>propogation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913774" y="1566408"/>
                <a:ext cx="10363826" cy="4889256"/>
              </a:xfrm>
            </p:spPr>
            <p:txBody>
              <a:bodyPr/>
              <a:lstStyle/>
              <a:p>
                <a:r>
                  <a:rPr lang="en-US" dirty="0" smtClean="0"/>
                  <a:t>From input (IN[N0]), compute output (OO[N2]) and error E.</a:t>
                </a:r>
              </a:p>
              <a:p>
                <a:r>
                  <a:rPr lang="en-US" dirty="0" smtClean="0"/>
                  <a:t>Compute output </a:t>
                </a:r>
                <a:r>
                  <a:rPr lang="en-US" dirty="0"/>
                  <a:t>layer weighted </a:t>
                </a:r>
                <a:r>
                  <a:rPr lang="en-US" dirty="0" smtClean="0"/>
                  <a:t>sum: </a:t>
                </a:r>
                <a:r>
                  <a:rPr lang="en-US" i="1" dirty="0"/>
                  <a:t>O</a:t>
                </a:r>
                <a:r>
                  <a:rPr lang="en-US" i="1" dirty="0" smtClean="0"/>
                  <a:t>S</a:t>
                </a:r>
                <a14:m>
                  <m:oMath xmlns:m="http://schemas.openxmlformats.org/officeDocument/2006/math">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b="0" i="1" dirty="0" smtClean="0">
                            <a:latin typeface="Cambria Math" panose="02040503050406030204" pitchFamily="18" charset="0"/>
                          </a:rPr>
                          <m:t>2</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𝑂𝑆</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𝑂𝑆</m:t>
                        </m:r>
                      </m:e>
                      <m:sub>
                        <m:r>
                          <a:rPr lang="en-US" i="1" dirty="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𝑂𝑆</m:t>
                        </m:r>
                      </m:e>
                      <m:sub>
                        <m:r>
                          <a:rPr lang="en-US" i="1" dirty="0">
                            <a:latin typeface="Cambria Math" panose="02040503050406030204" pitchFamily="18" charset="0"/>
                          </a:rPr>
                          <m:t>𝑁</m:t>
                        </m:r>
                        <m:r>
                          <a:rPr lang="en-US" b="0" i="1" dirty="0" smtClean="0">
                            <a:latin typeface="Cambria Math" panose="02040503050406030204" pitchFamily="18" charset="0"/>
                          </a:rPr>
                          <m:t>2</m:t>
                        </m:r>
                      </m:sub>
                    </m:sSub>
                    <m:r>
                      <a:rPr lang="en-US" i="1" dirty="0">
                        <a:latin typeface="Cambria Math" panose="02040503050406030204" pitchFamily="18" charset="0"/>
                      </a:rPr>
                      <m:t>]</m:t>
                    </m:r>
                  </m:oMath>
                </a14:m>
                <a:endParaRPr lang="en-US" dirty="0" smtClean="0"/>
              </a:p>
              <a:p>
                <a:pPr lvl="1"/>
                <a:r>
                  <a:rPr lang="en-US" dirty="0"/>
                  <a:t>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𝑂</m:t>
                        </m:r>
                        <m:r>
                          <a:rPr lang="en-US" i="1" dirty="0">
                            <a:latin typeface="Cambria Math" panose="02040503050406030204" pitchFamily="18" charset="0"/>
                          </a:rPr>
                          <m:t>𝑆</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𝐻𝑂</m:t>
                        </m:r>
                      </m:e>
                      <m:sub>
                        <m:r>
                          <a:rPr lang="en-US" b="0" i="1" dirty="0" smtClean="0">
                            <a:latin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𝑊</m:t>
                        </m:r>
                        <m:r>
                          <a:rPr lang="en-US" b="0" i="1" dirty="0" smtClean="0">
                            <a:latin typeface="Cambria Math" panose="02040503050406030204" pitchFamily="18" charset="0"/>
                            <a:ea typeface="Cambria Math" panose="02040503050406030204" pitchFamily="18" charset="0"/>
                          </a:rPr>
                          <m:t>1</m:t>
                        </m:r>
                      </m:e>
                      <m:sub>
                        <m:r>
                          <a:rPr lang="en-US" b="0" i="1" dirty="0" smtClean="0">
                            <a:latin typeface="Cambria Math" panose="02040503050406030204" pitchFamily="18" charset="0"/>
                            <a:ea typeface="Cambria Math" panose="02040503050406030204" pitchFamily="18" charset="0"/>
                          </a:rPr>
                          <m:t>1, </m:t>
                        </m:r>
                        <m:r>
                          <a:rPr lang="en-US" b="0" i="1" dirty="0" smtClean="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𝐻𝑂</m:t>
                        </m:r>
                      </m:e>
                      <m:sub>
                        <m:r>
                          <a:rPr lang="en-US" b="0" i="1" dirty="0" smtClean="0">
                            <a:latin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b="0" i="1" dirty="0" smtClean="0">
                            <a:latin typeface="Cambria Math" panose="02040503050406030204" pitchFamily="18" charset="0"/>
                            <a:ea typeface="Cambria Math" panose="02040503050406030204" pitchFamily="18" charset="0"/>
                          </a:rPr>
                          <m:t>1</m:t>
                        </m:r>
                      </m:e>
                      <m:sub>
                        <m:r>
                          <a:rPr lang="en-US" b="0" i="1" dirty="0" smtClean="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𝑖</m:t>
                        </m:r>
                      </m:sub>
                    </m:sSub>
                    <m:r>
                      <a:rPr lang="en-US" b="0" i="0" dirty="0"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𝐻𝑂</m:t>
                        </m:r>
                      </m:e>
                      <m:sub>
                        <m:r>
                          <a:rPr lang="en-US" b="0" i="1" dirty="0" smtClean="0">
                            <a:latin typeface="Cambria Math" panose="02040503050406030204" pitchFamily="18" charset="0"/>
                          </a:rPr>
                          <m:t>𝑁</m:t>
                        </m:r>
                        <m:r>
                          <a:rPr lang="en-US" b="0" i="1" dirty="0" smtClean="0">
                            <a:latin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b="0" i="1" dirty="0" smtClean="0">
                            <a:latin typeface="Cambria Math" panose="02040503050406030204" pitchFamily="18" charset="0"/>
                            <a:ea typeface="Cambria Math" panose="02040503050406030204" pitchFamily="18" charset="0"/>
                          </a:rPr>
                          <m:t>1</m:t>
                        </m:r>
                      </m:e>
                      <m:sub>
                        <m:r>
                          <a:rPr lang="en-US" b="0" i="1" dirty="0" smtClean="0">
                            <a:latin typeface="Cambria Math" panose="02040503050406030204" pitchFamily="18" charset="0"/>
                            <a:ea typeface="Cambria Math" panose="02040503050406030204" pitchFamily="18" charset="0"/>
                          </a:rPr>
                          <m:t>𝑁</m:t>
                        </m:r>
                        <m:r>
                          <a:rPr lang="en-US" b="0" i="1" dirty="0" smtClean="0">
                            <a:latin typeface="Cambria Math" panose="02040503050406030204" pitchFamily="18" charset="0"/>
                            <a:ea typeface="Cambria Math" panose="02040503050406030204" pitchFamily="18" charset="0"/>
                          </a:rPr>
                          <m:t>1, </m:t>
                        </m:r>
                        <m:r>
                          <a:rPr lang="en-US" i="1" dirty="0">
                            <a:latin typeface="Cambria Math" panose="02040503050406030204" pitchFamily="18" charset="0"/>
                            <a:ea typeface="Cambria Math" panose="02040503050406030204" pitchFamily="18" charset="0"/>
                          </a:rPr>
                          <m:t>𝑖</m:t>
                        </m:r>
                      </m:sub>
                    </m:sSub>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𝐵</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2</m:t>
                        </m:r>
                      </m:e>
                      <m:sub>
                        <m:r>
                          <a:rPr lang="en-US" b="0" i="1" dirty="0" smtClean="0">
                            <a:latin typeface="Cambria Math" panose="02040503050406030204" pitchFamily="18" charset="0"/>
                            <a:ea typeface="Cambria Math" panose="02040503050406030204" pitchFamily="18" charset="0"/>
                          </a:rPr>
                          <m:t>𝑖</m:t>
                        </m:r>
                      </m:sub>
                    </m:sSub>
                  </m:oMath>
                </a14:m>
                <a:endParaRPr lang="en-US" dirty="0" smtClean="0"/>
              </a:p>
              <a:p>
                <a:pPr lvl="1"/>
                <a:r>
                  <a:rPr lang="en-US" dirty="0"/>
                  <a:t> </a:t>
                </a:r>
                <a:r>
                  <a:rPr lang="en-US" dirty="0" smtClean="0"/>
                  <a:t>In matrix form: </a:t>
                </a:r>
                <a14:m>
                  <m:oMath xmlns:m="http://schemas.openxmlformats.org/officeDocument/2006/math">
                    <m:r>
                      <a:rPr lang="en-US" b="0" i="1" smtClean="0">
                        <a:latin typeface="Cambria Math" panose="02040503050406030204" pitchFamily="18" charset="0"/>
                      </a:rPr>
                      <m:t>𝐻𝑆</m:t>
                    </m:r>
                    <m:r>
                      <a:rPr lang="en-US" b="0" i="1" smtClean="0">
                        <a:latin typeface="Cambria Math" panose="02040503050406030204" pitchFamily="18" charset="0"/>
                      </a:rPr>
                      <m:t>=</m:t>
                    </m:r>
                    <m:r>
                      <a:rPr lang="en-US" b="0" i="1" smtClean="0">
                        <a:latin typeface="Cambria Math" panose="02040503050406030204" pitchFamily="18" charset="0"/>
                      </a:rPr>
                      <m:t>𝐻𝑂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2</m:t>
                    </m:r>
                  </m:oMath>
                </a14:m>
                <a:endParaRPr lang="en-US" dirty="0" smtClean="0"/>
              </a:p>
              <a:p>
                <a:r>
                  <a:rPr lang="en-US" dirty="0" smtClean="0"/>
                  <a:t>Compute final </a:t>
                </a:r>
                <a14:m>
                  <m:oMath xmlns:m="http://schemas.openxmlformats.org/officeDocument/2006/math">
                    <m:sSub>
                      <m:sSubPr>
                        <m:ctrlPr>
                          <a:rPr lang="en-US" i="1" dirty="0">
                            <a:latin typeface="Cambria Math" panose="02040503050406030204" pitchFamily="18" charset="0"/>
                          </a:rPr>
                        </m:ctrlPr>
                      </m:sSubPr>
                      <m:e>
                        <m:r>
                          <m:rPr>
                            <m:nor/>
                          </m:rPr>
                          <a:rPr lang="en-US" dirty="0"/>
                          <m:t> </m:t>
                        </m:r>
                        <m:r>
                          <m:rPr>
                            <m:nor/>
                          </m:rPr>
                          <a:rPr lang="en-US" dirty="0"/>
                          <m:t>output</m:t>
                        </m:r>
                        <m:r>
                          <m:rPr>
                            <m:nor/>
                          </m:rPr>
                          <a:rPr lang="en-US" dirty="0"/>
                          <m:t>: </m:t>
                        </m:r>
                        <m:r>
                          <m:rPr>
                            <m:nor/>
                          </m:rPr>
                          <a:rPr lang="en-US" b="0" i="1" dirty="0" smtClean="0"/>
                          <m:t>O</m:t>
                        </m:r>
                        <m:r>
                          <m:rPr>
                            <m:nor/>
                          </m:rPr>
                          <a:rPr lang="en-US" i="1" dirty="0"/>
                          <m:t>O</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𝑁</m:t>
                            </m:r>
                            <m:r>
                              <a:rPr lang="en-US" b="0" i="1" dirty="0" smtClean="0">
                                <a:latin typeface="Cambria Math" panose="02040503050406030204" pitchFamily="18" charset="0"/>
                              </a:rPr>
                              <m:t>2</m:t>
                            </m:r>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m:t>
                            </m:r>
                            <m:r>
                              <a:rPr lang="en-US" i="1" dirty="0">
                                <a:latin typeface="Cambria Math" panose="02040503050406030204" pitchFamily="18" charset="0"/>
                              </a:rPr>
                              <m:t>𝑂</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𝑂</m:t>
                            </m:r>
                            <m:r>
                              <a:rPr lang="en-US" i="1" dirty="0">
                                <a:latin typeface="Cambria Math" panose="02040503050406030204" pitchFamily="18" charset="0"/>
                              </a:rPr>
                              <m:t>𝑂</m:t>
                            </m:r>
                          </m:e>
                          <m:sub>
                            <m:r>
                              <a:rPr lang="en-US" i="1" dirty="0">
                                <a:latin typeface="Cambria Math" panose="02040503050406030204" pitchFamily="18" charset="0"/>
                              </a:rPr>
                              <m:t>2</m:t>
                            </m:r>
                          </m:sub>
                        </m:sSub>
                        <m:r>
                          <a:rPr lang="en-US" i="1" dirty="0">
                            <a:latin typeface="Cambria Math" panose="02040503050406030204" pitchFamily="18" charset="0"/>
                          </a:rPr>
                          <m:t>,…,</m:t>
                        </m:r>
                        <m:r>
                          <a:rPr lang="en-US" b="0" i="1" dirty="0" smtClean="0">
                            <a:latin typeface="Cambria Math" panose="02040503050406030204" pitchFamily="18" charset="0"/>
                          </a:rPr>
                          <m:t>𝑂</m:t>
                        </m:r>
                        <m:r>
                          <a:rPr lang="en-US" b="0" i="1" dirty="0" smtClean="0">
                            <a:latin typeface="Cambria Math" panose="02040503050406030204" pitchFamily="18" charset="0"/>
                          </a:rPr>
                          <m:t>𝑂</m:t>
                        </m:r>
                      </m:e>
                      <m:sub>
                        <m:r>
                          <a:rPr lang="en-US" i="1" dirty="0">
                            <a:latin typeface="Cambria Math" panose="02040503050406030204" pitchFamily="18" charset="0"/>
                          </a:rPr>
                          <m:t>𝑁</m:t>
                        </m:r>
                        <m:r>
                          <a:rPr lang="en-US" b="0" i="1" dirty="0" smtClean="0">
                            <a:latin typeface="Cambria Math" panose="02040503050406030204" pitchFamily="18" charset="0"/>
                          </a:rPr>
                          <m:t>1</m:t>
                        </m:r>
                      </m:sub>
                    </m:sSub>
                    <m:r>
                      <a:rPr lang="en-US" i="1" dirty="0">
                        <a:latin typeface="Cambria Math" panose="02040503050406030204" pitchFamily="18" charset="0"/>
                      </a:rPr>
                      <m:t>]</m:t>
                    </m:r>
                  </m:oMath>
                </a14:m>
                <a:endParaRPr lang="en-US" dirty="0" smtClean="0"/>
              </a:p>
              <a:p>
                <a:pPr lvl="1"/>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𝑂</m:t>
                        </m:r>
                        <m:r>
                          <a:rPr lang="en-US" i="1" dirty="0">
                            <a:latin typeface="Cambria Math" panose="02040503050406030204" pitchFamily="18" charset="0"/>
                          </a:rPr>
                          <m:t>𝑂</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m:rPr>
                        <m:sty m:val="p"/>
                      </m:rPr>
                      <a:rPr lang="el-GR" i="1">
                        <a:latin typeface="Cambria Math" panose="02040503050406030204" pitchFamily="18" charset="0"/>
                      </a:rPr>
                      <m:t>σ</m:t>
                    </m:r>
                  </m:oMath>
                </a14:m>
                <a:r>
                  <a:rPr lang="en-US" dirty="0" smtClean="0"/>
                  <a:t>(</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𝑂</m:t>
                        </m:r>
                        <m:r>
                          <a:rPr lang="en-US" i="1" dirty="0">
                            <a:latin typeface="Cambria Math" panose="02040503050406030204" pitchFamily="18" charset="0"/>
                          </a:rPr>
                          <m:t>𝑆</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endParaRPr lang="en-US" dirty="0" smtClean="0"/>
              </a:p>
              <a:p>
                <a:pPr lvl="1"/>
                <a:r>
                  <a:rPr lang="en-US" dirty="0"/>
                  <a:t> </a:t>
                </a:r>
                <a:r>
                  <a:rPr lang="en-US" dirty="0" smtClean="0"/>
                  <a:t>In matrix form: </a:t>
                </a:r>
                <a:r>
                  <a:rPr lang="en-US" i="1" dirty="0" smtClean="0"/>
                  <a:t>O</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oMath>
                </a14:m>
                <a:r>
                  <a:rPr lang="el-GR" dirty="0"/>
                  <a:t> </a:t>
                </a:r>
                <a14:m>
                  <m:oMath xmlns:m="http://schemas.openxmlformats.org/officeDocument/2006/math">
                    <m:r>
                      <m:rPr>
                        <m:sty m:val="p"/>
                      </m:rPr>
                      <a:rPr lang="el-GR" i="1">
                        <a:latin typeface="Cambria Math" panose="02040503050406030204" pitchFamily="18" charset="0"/>
                      </a:rPr>
                      <m:t>σ</m:t>
                    </m:r>
                  </m:oMath>
                </a14:m>
                <a:r>
                  <a:rPr lang="en-US" dirty="0" smtClean="0"/>
                  <a:t>(</a:t>
                </a:r>
                <a:r>
                  <a:rPr lang="en-US" i="1" dirty="0"/>
                  <a:t>O</a:t>
                </a:r>
                <a:r>
                  <a:rPr lang="en-US" i="1" dirty="0" smtClean="0"/>
                  <a:t>S</a:t>
                </a:r>
                <a14:m>
                  <m:oMath xmlns:m="http://schemas.openxmlformats.org/officeDocument/2006/math">
                    <m:r>
                      <a:rPr lang="en-US" i="1" dirty="0">
                        <a:latin typeface="Cambria Math" panose="02040503050406030204" pitchFamily="18" charset="0"/>
                      </a:rPr>
                      <m:t>)</m:t>
                    </m:r>
                  </m:oMath>
                </a14:m>
                <a:endParaRPr lang="en-US" dirty="0" smtClean="0"/>
              </a:p>
              <a:p>
                <a:r>
                  <a:rPr lang="en-US" dirty="0" smtClean="0"/>
                  <a:t>Let us use mean square error: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r>
                          <a:rPr lang="en-US" b="0" i="1" smtClean="0">
                            <a:latin typeface="Cambria Math" panose="02040503050406030204" pitchFamily="18" charset="0"/>
                          </a:rPr>
                          <m:t>2</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r>
                          <a:rPr lang="en-US" b="0" i="1" smtClean="0">
                            <a:latin typeface="Cambria Math" panose="02040503050406030204" pitchFamily="18" charset="0"/>
                          </a:rPr>
                          <m:t>2</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𝑂𝑂</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913774" y="1566408"/>
                <a:ext cx="10363826" cy="4889256"/>
              </a:xfrm>
              <a:blipFill>
                <a:blip r:embed="rId2"/>
                <a:stretch>
                  <a:fillRect l="-1059" t="-249"/>
                </a:stretch>
              </a:blipFill>
            </p:spPr>
            <p:txBody>
              <a:bodyPr/>
              <a:lstStyle/>
              <a:p>
                <a:r>
                  <a:rPr lang="en-US">
                    <a:noFill/>
                  </a:rPr>
                  <a:t> </a:t>
                </a:r>
              </a:p>
            </p:txBody>
          </p:sp>
        </mc:Fallback>
      </mc:AlternateContent>
    </p:spTree>
    <p:extLst>
      <p:ext uri="{BB962C8B-B14F-4D97-AF65-F5344CB8AC3E}">
        <p14:creationId xmlns:p14="http://schemas.microsoft.com/office/powerpoint/2010/main" val="1084816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a:t>
            </a:r>
            <a:r>
              <a:rPr lang="en-US" dirty="0" err="1" smtClean="0"/>
              <a:t>propogation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p:txBody>
              <a:bodyPr>
                <a:normAutofit fontScale="92500" lnSpcReduction="10000"/>
              </a:bodyPr>
              <a:lstStyle/>
              <a:p>
                <a:r>
                  <a:rPr lang="en-US" dirty="0" smtClean="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smtClean="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smtClean="0"/>
                  <a:t>.</a:t>
                </a:r>
              </a:p>
              <a:p>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𝑂𝑂</m:t>
                        </m:r>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𝑂𝑂</m:t>
                                </m:r>
                              </m:e>
                              <m:sub>
                                <m:r>
                                  <a:rPr lang="en-US" b="0" i="1" smtClean="0">
                                    <a:latin typeface="Cambria Math" panose="02040503050406030204" pitchFamily="18" charset="0"/>
                                  </a:rPr>
                                  <m:t>1</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𝑂𝑂</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𝑁</m:t>
                        </m:r>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𝑁</m:t>
                        </m:r>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𝑁</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𝑁</m:t>
                            </m:r>
                            <m:r>
                              <a:rPr lang="en-US" b="0" i="1" smtClean="0">
                                <a:latin typeface="Cambria Math" panose="02040503050406030204" pitchFamily="18" charset="0"/>
                              </a:rPr>
                              <m:t>2</m:t>
                            </m:r>
                          </m:sub>
                        </m:sSub>
                      </m:e>
                    </m:d>
                  </m:oMath>
                </a14:m>
                <a:r>
                  <a:rPr lang="en-US" dirty="0" smtClean="0"/>
                  <a:t>] </a:t>
                </a:r>
              </a:p>
              <a:p>
                <a:r>
                  <a:rPr lang="en-US" dirty="0"/>
                  <a:t> </a:t>
                </a:r>
                <a:r>
                  <a:rPr lang="en-US" dirty="0" smtClean="0"/>
                  <a:t>In matrix form: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oMath>
                </a14:m>
                <a:r>
                  <a:rPr lang="en-US" dirty="0" smtClean="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𝑂𝑂</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en-US" dirty="0" smtClean="0"/>
              </a:p>
              <a:p>
                <a:r>
                  <a:rPr lang="en-US" dirty="0"/>
                  <a:t> </a:t>
                </a:r>
                <a:r>
                  <a:rPr lang="en-US" dirty="0" smtClean="0"/>
                  <a:t>This can be stored in an array </a:t>
                </a:r>
                <a:r>
                  <a:rPr lang="en-US" dirty="0" err="1" smtClean="0"/>
                  <a:t>dE_OO</a:t>
                </a:r>
                <a:r>
                  <a:rPr lang="en-US" dirty="0" smtClean="0"/>
                  <a:t>[N2];</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941" b="-1732"/>
                </a:stretch>
              </a:blipFill>
            </p:spPr>
            <p:txBody>
              <a:bodyPr/>
              <a:lstStyle/>
              <a:p>
                <a:r>
                  <a:rPr lang="en-US">
                    <a:noFill/>
                  </a:rPr>
                  <a:t> </a:t>
                </a:r>
              </a:p>
            </p:txBody>
          </p:sp>
        </mc:Fallback>
      </mc:AlternateContent>
    </p:spTree>
    <p:extLst>
      <p:ext uri="{BB962C8B-B14F-4D97-AF65-F5344CB8AC3E}">
        <p14:creationId xmlns:p14="http://schemas.microsoft.com/office/powerpoint/2010/main" val="488092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a:t>
            </a:r>
            <a:r>
              <a:rPr lang="en-US" dirty="0" err="1" smtClean="0"/>
              <a:t>propogation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p:txBody>
              <a:bodyPr>
                <a:normAutofit fontScale="85000" lnSpcReduction="20000"/>
              </a:bodyPr>
              <a:lstStyle/>
              <a:p>
                <a:r>
                  <a:rPr lang="en-US" dirty="0" smtClean="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smtClean="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smtClean="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oMath>
                </a14:m>
                <a:r>
                  <a:rPr lang="en-US" dirty="0" smtClean="0"/>
                  <a:t> is done</a:t>
                </a:r>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𝑂𝑆</m:t>
                        </m:r>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𝑂𝑂</m:t>
                                </m:r>
                              </m:e>
                              <m:sub>
                                <m:r>
                                  <a:rPr lang="en-US" b="0" i="1" smtClean="0">
                                    <a:latin typeface="Cambria Math" panose="02040503050406030204" pitchFamily="18" charset="0"/>
                                  </a:rPr>
                                  <m:t>1</m:t>
                                </m:r>
                              </m:sub>
                            </m:sSub>
                          </m:den>
                        </m:f>
                        <m:f>
                          <m:fPr>
                            <m:ctrlPr>
                              <a:rPr lang="en-US" i="1" smtClean="0">
                                <a:latin typeface="Cambria Math" panose="02040503050406030204" pitchFamily="18" charset="0"/>
                              </a:rPr>
                            </m:ctrlPr>
                          </m:fPr>
                          <m:num>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𝑂𝑂</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r>
                                  <a:rPr lang="en-US" b="0" i="1" smtClean="0">
                                    <a:latin typeface="Cambria Math" panose="02040503050406030204" pitchFamily="18" charset="0"/>
                                  </a:rPr>
                                  <m:t>𝑆</m:t>
                                </m:r>
                              </m:e>
                              <m:sub>
                                <m:r>
                                  <a:rPr lang="en-US" i="1">
                                    <a:latin typeface="Cambria Math" panose="02040503050406030204" pitchFamily="18" charset="0"/>
                                  </a:rPr>
                                  <m:t>1</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r>
                                  <a:rPr lang="en-US" b="0" i="1" smtClean="0">
                                    <a:latin typeface="Cambria Math" panose="02040503050406030204" pitchFamily="18" charset="0"/>
                                  </a:rPr>
                                  <m:t>𝑆</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𝑁</m:t>
                                </m:r>
                                <m:r>
                                  <a:rPr lang="en-US" i="1">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r>
                                  <a:rPr lang="en-US" b="0" i="1" smtClean="0">
                                    <a:latin typeface="Cambria Math" panose="02040503050406030204" pitchFamily="18" charset="0"/>
                                  </a:rPr>
                                  <m:t>𝑆</m:t>
                                </m:r>
                              </m:e>
                              <m:sub>
                                <m:r>
                                  <a:rPr lang="en-US" i="1">
                                    <a:latin typeface="Cambria Math" panose="02040503050406030204" pitchFamily="18" charset="0"/>
                                  </a:rPr>
                                  <m:t>𝑁</m:t>
                                </m:r>
                                <m:r>
                                  <a:rPr lang="en-US" i="1">
                                    <a:latin typeface="Cambria Math" panose="02040503050406030204" pitchFamily="18" charset="0"/>
                                  </a:rPr>
                                  <m:t>2</m:t>
                                </m:r>
                              </m:sub>
                            </m:sSub>
                          </m:den>
                        </m:f>
                      </m:e>
                    </m:d>
                  </m:oMath>
                </a14:m>
                <a:r>
                  <a:rPr lang="en-US" dirty="0" smtClean="0"/>
                  <a:t> =  </a:t>
                </a:r>
              </a:p>
              <a:p>
                <a:pPr marL="0" indent="0">
                  <a:buNone/>
                </a:pPr>
                <a:r>
                  <a:rPr lang="en-US" dirty="0"/>
                  <a:t> </a:t>
                </a:r>
                <a:r>
                  <a:rPr lang="en-US" dirty="0" smtClean="0"/>
                  <a:t>              </a:t>
                </a:r>
                <a14:m>
                  <m:oMath xmlns:m="http://schemas.openxmlformats.org/officeDocument/2006/math">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1</m:t>
                                </m:r>
                              </m:sub>
                            </m:sSub>
                          </m:den>
                        </m:f>
                        <m:r>
                          <m:rPr>
                            <m:sty m:val="p"/>
                          </m:rPr>
                          <a:rPr lang="el-GR" i="1">
                            <a:latin typeface="Cambria Math" panose="02040503050406030204" pitchFamily="18" charset="0"/>
                          </a:rPr>
                          <m:t>σ</m:t>
                        </m:r>
                        <m:r>
                          <m:rPr>
                            <m:nor/>
                          </m:rPr>
                          <a:rPr lang="en-US" dirty="0"/>
                          <m:t>(</m:t>
                        </m:r>
                        <m:sSub>
                          <m:sSubPr>
                            <m:ctrlPr>
                              <a:rPr lang="en-US" i="1" dirty="0">
                                <a:latin typeface="Cambria Math" panose="02040503050406030204" pitchFamily="18" charset="0"/>
                              </a:rPr>
                            </m:ctrlPr>
                          </m:sSubPr>
                          <m:e>
                            <m:r>
                              <a:rPr lang="en-US" i="1" dirty="0">
                                <a:latin typeface="Cambria Math" panose="02040503050406030204" pitchFamily="18" charset="0"/>
                              </a:rPr>
                              <m:t>𝑂</m:t>
                            </m:r>
                            <m:r>
                              <a:rPr lang="en-US" i="1" dirty="0">
                                <a:latin typeface="Cambria Math" panose="02040503050406030204" pitchFamily="18" charset="0"/>
                              </a:rPr>
                              <m:t>𝑆</m:t>
                            </m:r>
                          </m:e>
                          <m:sub>
                            <m:r>
                              <a:rPr lang="en-US" b="0" i="1" dirty="0" smtClean="0">
                                <a:latin typeface="Cambria Math" panose="02040503050406030204" pitchFamily="18" charset="0"/>
                              </a:rPr>
                              <m:t>1</m:t>
                            </m:r>
                          </m:sub>
                        </m:sSub>
                        <m:r>
                          <a:rPr lang="en-US" i="1" dirty="0">
                            <a:latin typeface="Cambria Math" panose="02040503050406030204" pitchFamily="18" charset="0"/>
                          </a:rPr>
                          <m:t>)</m:t>
                        </m:r>
                        <m:r>
                          <a:rPr lang="en-US" b="0" i="1" dirty="0" smtClean="0">
                            <a:latin typeface="Cambria Math" panose="02040503050406030204" pitchFamily="18" charset="0"/>
                          </a:rPr>
                          <m:t>(1−</m:t>
                        </m:r>
                        <m:r>
                          <m:rPr>
                            <m:sty m:val="p"/>
                          </m:rPr>
                          <a:rPr lang="el-GR" i="1">
                            <a:latin typeface="Cambria Math" panose="02040503050406030204" pitchFamily="18" charset="0"/>
                          </a:rPr>
                          <m:t>σ</m:t>
                        </m:r>
                        <m:r>
                          <m:rPr>
                            <m:nor/>
                          </m:rPr>
                          <a:rPr lang="en-US" dirty="0"/>
                          <m:t>(</m:t>
                        </m:r>
                        <m:sSub>
                          <m:sSubPr>
                            <m:ctrlPr>
                              <a:rPr lang="en-US" i="1" dirty="0">
                                <a:latin typeface="Cambria Math" panose="02040503050406030204" pitchFamily="18" charset="0"/>
                              </a:rPr>
                            </m:ctrlPr>
                          </m:sSubPr>
                          <m:e>
                            <m:r>
                              <a:rPr lang="en-US" i="1" dirty="0">
                                <a:latin typeface="Cambria Math" panose="02040503050406030204" pitchFamily="18" charset="0"/>
                              </a:rPr>
                              <m:t>𝑂</m:t>
                            </m:r>
                            <m:r>
                              <a:rPr lang="en-US" i="1" dirty="0">
                                <a:latin typeface="Cambria Math" panose="02040503050406030204" pitchFamily="18" charset="0"/>
                              </a:rPr>
                              <m:t>𝑆</m:t>
                            </m:r>
                          </m:e>
                          <m:sub>
                            <m:r>
                              <a:rPr lang="en-US" b="0" i="1" dirty="0" smtClean="0">
                                <a:latin typeface="Cambria Math" panose="02040503050406030204" pitchFamily="18" charset="0"/>
                              </a:rPr>
                              <m:t>1</m:t>
                            </m:r>
                          </m:sub>
                        </m:sSub>
                        <m:r>
                          <a:rPr lang="en-US" i="1" dirty="0">
                            <a:latin typeface="Cambria Math" panose="02040503050406030204" pitchFamily="18" charset="0"/>
                          </a:rPr>
                          <m:t>)</m:t>
                        </m:r>
                        <m:r>
                          <a:rPr lang="en-US" b="0" i="1" dirty="0" smtClean="0">
                            <a:latin typeface="Cambria Math" panose="02040503050406030204" pitchFamily="18" charset="0"/>
                          </a:rPr>
                          <m:t>)</m:t>
                        </m:r>
                        <m:r>
                          <m:rPr>
                            <m:nor/>
                          </m:rPr>
                          <a:rPr lang="en-US" dirty="0"/>
                          <m:t> </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𝑁</m:t>
                                </m:r>
                                <m:r>
                                  <a:rPr lang="en-US" i="1">
                                    <a:latin typeface="Cambria Math" panose="02040503050406030204" pitchFamily="18" charset="0"/>
                                  </a:rPr>
                                  <m:t>2</m:t>
                                </m:r>
                              </m:sub>
                            </m:sSub>
                          </m:den>
                        </m:f>
                        <m:r>
                          <m:rPr>
                            <m:sty m:val="p"/>
                          </m:rPr>
                          <a:rPr lang="el-GR" i="1">
                            <a:latin typeface="Cambria Math" panose="02040503050406030204" pitchFamily="18" charset="0"/>
                          </a:rPr>
                          <m:t>σ</m:t>
                        </m:r>
                        <m:r>
                          <m:rPr>
                            <m:nor/>
                          </m:rPr>
                          <a:rPr lang="en-US" dirty="0"/>
                          <m:t>(</m:t>
                        </m:r>
                        <m:sSub>
                          <m:sSubPr>
                            <m:ctrlPr>
                              <a:rPr lang="en-US" i="1" dirty="0">
                                <a:latin typeface="Cambria Math" panose="02040503050406030204" pitchFamily="18" charset="0"/>
                              </a:rPr>
                            </m:ctrlPr>
                          </m:sSubPr>
                          <m:e>
                            <m:r>
                              <a:rPr lang="en-US" i="1" dirty="0">
                                <a:latin typeface="Cambria Math" panose="02040503050406030204" pitchFamily="18" charset="0"/>
                              </a:rPr>
                              <m:t>𝑂𝑆</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(1−</m:t>
                        </m:r>
                        <m:r>
                          <m:rPr>
                            <m:sty m:val="p"/>
                          </m:rPr>
                          <a:rPr lang="el-GR" i="1">
                            <a:latin typeface="Cambria Math" panose="02040503050406030204" pitchFamily="18" charset="0"/>
                          </a:rPr>
                          <m:t>σ</m:t>
                        </m:r>
                        <m:r>
                          <m:rPr>
                            <m:nor/>
                          </m:rPr>
                          <a:rPr lang="en-US" dirty="0"/>
                          <m:t>(</m:t>
                        </m:r>
                        <m:sSub>
                          <m:sSubPr>
                            <m:ctrlPr>
                              <a:rPr lang="en-US" i="1" dirty="0">
                                <a:latin typeface="Cambria Math" panose="02040503050406030204" pitchFamily="18" charset="0"/>
                              </a:rPr>
                            </m:ctrlPr>
                          </m:sSubPr>
                          <m:e>
                            <m:r>
                              <a:rPr lang="en-US" i="1" dirty="0">
                                <a:latin typeface="Cambria Math" panose="02040503050406030204" pitchFamily="18" charset="0"/>
                              </a:rPr>
                              <m:t>𝑂𝑆</m:t>
                            </m:r>
                          </m:e>
                          <m:sub>
                            <m:r>
                              <a:rPr lang="en-US" b="0" i="1" dirty="0" smtClean="0">
                                <a:latin typeface="Cambria Math" panose="02040503050406030204" pitchFamily="18" charset="0"/>
                              </a:rPr>
                              <m:t>𝑁</m:t>
                            </m:r>
                            <m:r>
                              <a:rPr lang="en-US" b="0" i="1" dirty="0" smtClean="0">
                                <a:latin typeface="Cambria Math" panose="02040503050406030204" pitchFamily="18" charset="0"/>
                              </a:rPr>
                              <m:t>2</m:t>
                            </m:r>
                          </m:sub>
                        </m:sSub>
                        <m:r>
                          <a:rPr lang="en-US" i="1" dirty="0">
                            <a:latin typeface="Cambria Math" panose="02040503050406030204" pitchFamily="18" charset="0"/>
                          </a:rPr>
                          <m:t>)</m:t>
                        </m:r>
                        <m:r>
                          <a:rPr lang="en-US" b="0" i="1" dirty="0" smtClean="0">
                            <a:latin typeface="Cambria Math" panose="02040503050406030204" pitchFamily="18" charset="0"/>
                          </a:rPr>
                          <m:t>)</m:t>
                        </m:r>
                      </m:e>
                    </m:d>
                  </m:oMath>
                </a14:m>
                <a:endParaRPr lang="en-US" dirty="0" smtClean="0"/>
              </a:p>
              <a:p>
                <a:r>
                  <a:rPr lang="en-US" dirty="0"/>
                  <a:t> </a:t>
                </a:r>
                <a:r>
                  <a:rPr lang="en-US" dirty="0" smtClean="0"/>
                  <a:t>In matrix form: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m:t>
                        </m:r>
                        <m:r>
                          <a:rPr lang="en-US" b="0" i="1" smtClean="0">
                            <a:latin typeface="Cambria Math" panose="02040503050406030204" pitchFamily="18" charset="0"/>
                          </a:rPr>
                          <m:t>𝑆</m:t>
                        </m:r>
                      </m:den>
                    </m:f>
                  </m:oMath>
                </a14:m>
                <a:r>
                  <a:rPr lang="en-US" dirty="0" smtClean="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𝑂𝑂</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a:t>
                </a:r>
                <a14:m>
                  <m:oMath xmlns:m="http://schemas.openxmlformats.org/officeDocument/2006/math">
                    <m:r>
                      <a:rPr lang="en-US" b="0" i="1" dirty="0" smtClean="0">
                        <a:latin typeface="Cambria Math" panose="02040503050406030204" pitchFamily="18" charset="0"/>
                      </a:rPr>
                      <m:t>𝑂𝑂</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𝑂𝑂</m:t>
                    </m:r>
                    <m:r>
                      <a:rPr lang="en-US" i="1" dirty="0" smtClean="0">
                        <a:latin typeface="Cambria Math" panose="02040503050406030204" pitchFamily="18" charset="0"/>
                      </a:rPr>
                      <m:t>)</m:t>
                    </m:r>
                  </m:oMath>
                </a14:m>
                <a:endParaRPr lang="en-US" dirty="0" smtClean="0"/>
              </a:p>
              <a:p>
                <a:r>
                  <a:rPr lang="en-US" dirty="0"/>
                  <a:t> </a:t>
                </a:r>
                <a:r>
                  <a:rPr lang="en-US" dirty="0" smtClean="0"/>
                  <a:t>This can be stored in an array </a:t>
                </a:r>
                <a:r>
                  <a:rPr lang="en-US" dirty="0" err="1" smtClean="0"/>
                  <a:t>dE_OS</a:t>
                </a:r>
                <a:r>
                  <a:rPr lang="en-US" dirty="0" smtClean="0"/>
                  <a:t>[N2];</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824"/>
                </a:stretch>
              </a:blipFill>
            </p:spPr>
            <p:txBody>
              <a:bodyPr/>
              <a:lstStyle/>
              <a:p>
                <a:r>
                  <a:rPr lang="en-US">
                    <a:noFill/>
                  </a:rPr>
                  <a:t> </a:t>
                </a:r>
              </a:p>
            </p:txBody>
          </p:sp>
        </mc:Fallback>
      </mc:AlternateContent>
    </p:spTree>
    <p:extLst>
      <p:ext uri="{BB962C8B-B14F-4D97-AF65-F5344CB8AC3E}">
        <p14:creationId xmlns:p14="http://schemas.microsoft.com/office/powerpoint/2010/main" val="3479521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a:t>
            </a:r>
            <a:r>
              <a:rPr lang="en-US" dirty="0" err="1" smtClean="0"/>
              <a:t>propogation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p:txBody>
              <a:bodyPr>
                <a:normAutofit fontScale="85000" lnSpcReduction="20000"/>
              </a:bodyPr>
              <a:lstStyle/>
              <a:p>
                <a:r>
                  <a:rPr lang="en-US" dirty="0" smtClean="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smtClean="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smtClean="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smtClean="0"/>
                  <a:t> are done</a:t>
                </a:r>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2</m:t>
                        </m:r>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𝑂𝑠</m:t>
                                </m:r>
                              </m:e>
                              <m:sub>
                                <m:r>
                                  <a:rPr lang="en-US" b="0" i="1" smtClean="0">
                                    <a:latin typeface="Cambria Math" panose="02040503050406030204" pitchFamily="18" charset="0"/>
                                  </a:rPr>
                                  <m:t>1</m:t>
                                </m:r>
                              </m:sub>
                            </m:sSub>
                          </m:den>
                        </m:f>
                        <m:f>
                          <m:fPr>
                            <m:ctrlPr>
                              <a:rPr lang="en-US" i="1" smtClean="0">
                                <a:latin typeface="Cambria Math" panose="02040503050406030204" pitchFamily="18" charset="0"/>
                              </a:rPr>
                            </m:ctrlPr>
                          </m:fPr>
                          <m:num>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𝑂𝑠</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i="1">
                                    <a:latin typeface="Cambria Math" panose="02040503050406030204" pitchFamily="18" charset="0"/>
                                  </a:rPr>
                                  <m:t>1</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r>
                                  <a:rPr lang="en-US" b="0" i="1" smtClean="0">
                                    <a:latin typeface="Cambria Math" panose="02040503050406030204" pitchFamily="18" charset="0"/>
                                  </a:rPr>
                                  <m:t>𝑠</m:t>
                                </m:r>
                              </m:e>
                              <m:sub>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r>
                                  <a:rPr lang="en-US" b="0" i="1" smtClean="0">
                                    <a:latin typeface="Cambria Math" panose="02040503050406030204" pitchFamily="18" charset="0"/>
                                  </a:rPr>
                                  <m:t>𝑆</m:t>
                                </m:r>
                              </m:e>
                              <m:sub>
                                <m:r>
                                  <a:rPr lang="en-US" i="1">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𝑁</m:t>
                                </m:r>
                                <m:r>
                                  <a:rPr lang="en-US" i="1">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i="1">
                                    <a:latin typeface="Cambria Math" panose="02040503050406030204" pitchFamily="18" charset="0"/>
                                  </a:rPr>
                                  <m:t>𝑁</m:t>
                                </m:r>
                                <m:r>
                                  <a:rPr lang="en-US" i="1">
                                    <a:latin typeface="Cambria Math" panose="02040503050406030204" pitchFamily="18" charset="0"/>
                                  </a:rPr>
                                  <m:t>2</m:t>
                                </m:r>
                              </m:sub>
                            </m:sSub>
                          </m:den>
                        </m:f>
                      </m:e>
                    </m:d>
                  </m:oMath>
                </a14:m>
                <a:r>
                  <a:rPr lang="en-US" dirty="0" smtClean="0"/>
                  <a:t>   </a:t>
                </a:r>
              </a:p>
              <a:p>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𝑂</m:t>
                        </m:r>
                        <m:r>
                          <a:rPr lang="en-US" i="1" dirty="0">
                            <a:latin typeface="Cambria Math" panose="02040503050406030204" pitchFamily="18" charset="0"/>
                          </a:rPr>
                          <m:t>𝑆</m:t>
                        </m:r>
                      </m:e>
                      <m:sub>
                        <m:r>
                          <a:rPr lang="en-US" i="1" dirty="0">
                            <a:latin typeface="Cambria Math" panose="02040503050406030204" pitchFamily="18" charset="0"/>
                          </a:rPr>
                          <m:t>𝑖</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1, </m:t>
                        </m:r>
                        <m:r>
                          <a:rPr lang="en-US" i="1" dirty="0">
                            <a:latin typeface="Cambria Math" panose="02040503050406030204" pitchFamily="18" charset="0"/>
                            <a:ea typeface="Cambria Math" panose="02040503050406030204" pitchFamily="18" charset="0"/>
                          </a:rPr>
                          <m:t>𝑖</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𝑖</m:t>
                        </m:r>
                      </m:sub>
                    </m:sSub>
                    <m:r>
                      <a:rPr lang="en-US"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𝑁</m:t>
                        </m:r>
                        <m:r>
                          <a:rPr lang="en-US" i="1" dirty="0">
                            <a:latin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𝑁</m:t>
                        </m:r>
                        <m:r>
                          <a:rPr lang="en-US" i="1" dirty="0">
                            <a:latin typeface="Cambria Math" panose="02040503050406030204" pitchFamily="18" charset="0"/>
                            <a:ea typeface="Cambria Math" panose="02040503050406030204" pitchFamily="18" charset="0"/>
                          </a:rPr>
                          <m:t>1, </m:t>
                        </m:r>
                        <m:r>
                          <a:rPr lang="en-US" i="1" dirty="0">
                            <a:latin typeface="Cambria Math" panose="02040503050406030204" pitchFamily="18" charset="0"/>
                            <a:ea typeface="Cambria Math" panose="02040503050406030204" pitchFamily="18" charset="0"/>
                          </a:rPr>
                          <m:t>𝑖</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𝐵</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2</m:t>
                        </m:r>
                      </m:e>
                      <m:sub>
                        <m:r>
                          <a:rPr lang="en-US" i="1" dirty="0">
                            <a:latin typeface="Cambria Math" panose="02040503050406030204" pitchFamily="18" charset="0"/>
                            <a:ea typeface="Cambria Math" panose="02040503050406030204" pitchFamily="18" charset="0"/>
                          </a:rPr>
                          <m:t>𝑖</m:t>
                        </m:r>
                      </m:sub>
                    </m:sSub>
                  </m:oMath>
                </a14:m>
                <a:endParaRPr lang="en-US" dirty="0" smtClean="0">
                  <a:ea typeface="Cambria Math" panose="02040503050406030204" pitchFamily="18" charset="0"/>
                </a:endParaRPr>
              </a:p>
              <a:p>
                <a:r>
                  <a:rPr lang="en-US" dirty="0" smtClean="0"/>
                  <a:t>Hence,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𝑂𝑠</m:t>
                            </m:r>
                          </m:e>
                          <m:sub>
                            <m:r>
                              <a:rPr lang="en-US" b="0" i="1" smtClean="0">
                                <a:latin typeface="Cambria Math" panose="02040503050406030204" pitchFamily="18" charset="0"/>
                              </a:rPr>
                              <m:t>𝑖</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r>
                              <a:rPr lang="en-US" i="1">
                                <a:latin typeface="Cambria Math" panose="02040503050406030204" pitchFamily="18" charset="0"/>
                              </a:rPr>
                              <m:t>2</m:t>
                            </m:r>
                          </m:e>
                          <m:sub>
                            <m:r>
                              <a:rPr lang="en-US" b="0" i="1" smtClean="0">
                                <a:latin typeface="Cambria Math" panose="02040503050406030204" pitchFamily="18" charset="0"/>
                              </a:rPr>
                              <m:t>𝑖</m:t>
                            </m:r>
                          </m:sub>
                        </m:sSub>
                      </m:den>
                    </m:f>
                    <m:r>
                      <a:rPr lang="en-US" b="0" i="1" smtClean="0">
                        <a:latin typeface="Cambria Math" panose="02040503050406030204" pitchFamily="18" charset="0"/>
                      </a:rPr>
                      <m:t>=1.</m:t>
                    </m:r>
                  </m:oMath>
                </a14:m>
                <a:endParaRPr lang="en-US" dirty="0" smtClean="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r>
                      <a:rPr lang="en-US" i="1">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𝑂𝑠</m:t>
                                </m:r>
                              </m:e>
                              <m:sub>
                                <m:r>
                                  <a:rPr lang="en-US" i="1">
                                    <a:latin typeface="Cambria Math" panose="02040503050406030204" pitchFamily="18" charset="0"/>
                                  </a:rPr>
                                  <m:t>1</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r>
                                  <a:rPr lang="en-US" i="1">
                                    <a:latin typeface="Cambria Math" panose="02040503050406030204" pitchFamily="18" charset="0"/>
                                  </a:rPr>
                                  <m:t>𝑠</m:t>
                                </m:r>
                              </m:e>
                              <m:sub>
                                <m:r>
                                  <a:rPr lang="en-US" i="1">
                                    <a:latin typeface="Cambria Math" panose="02040503050406030204" pitchFamily="18" charset="0"/>
                                  </a:rPr>
                                  <m:t>2</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𝑂𝑂</m:t>
                                </m:r>
                              </m:e>
                              <m:sub>
                                <m:r>
                                  <a:rPr lang="en-US" i="1">
                                    <a:latin typeface="Cambria Math" panose="02040503050406030204" pitchFamily="18" charset="0"/>
                                  </a:rPr>
                                  <m:t>𝑁</m:t>
                                </m:r>
                                <m:r>
                                  <a:rPr lang="en-US" i="1">
                                    <a:latin typeface="Cambria Math" panose="02040503050406030204" pitchFamily="18" charset="0"/>
                                  </a:rPr>
                                  <m:t>2</m:t>
                                </m:r>
                              </m:sub>
                            </m:sSub>
                          </m:den>
                        </m:f>
                      </m:e>
                    </m:d>
                    <m:r>
                      <a:rPr lang="en-US" b="0" i="1" smtClean="0">
                        <a:latin typeface="Cambria Math" panose="02040503050406030204" pitchFamily="18" charset="0"/>
                      </a:rPr>
                      <m:t>= </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𝑂𝑆</m:t>
                        </m:r>
                      </m:den>
                    </m:f>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824"/>
                </a:stretch>
              </a:blipFill>
            </p:spPr>
            <p:txBody>
              <a:bodyPr/>
              <a:lstStyle/>
              <a:p>
                <a:r>
                  <a:rPr lang="en-US">
                    <a:noFill/>
                  </a:rPr>
                  <a:t> </a:t>
                </a:r>
              </a:p>
            </p:txBody>
          </p:sp>
        </mc:Fallback>
      </mc:AlternateContent>
    </p:spTree>
    <p:extLst>
      <p:ext uri="{BB962C8B-B14F-4D97-AF65-F5344CB8AC3E}">
        <p14:creationId xmlns:p14="http://schemas.microsoft.com/office/powerpoint/2010/main" val="3275097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a:t>
            </a:r>
            <a:r>
              <a:rPr lang="en-US" dirty="0" err="1" smtClean="0"/>
              <a:t>propogation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913774" y="1566408"/>
                <a:ext cx="7855322" cy="4224792"/>
              </a:xfrm>
            </p:spPr>
            <p:txBody>
              <a:bodyPr>
                <a:normAutofit fontScale="70000" lnSpcReduction="20000"/>
              </a:bodyPr>
              <a:lstStyle/>
              <a:p>
                <a:r>
                  <a:rPr lang="en-US" dirty="0" smtClean="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smtClean="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smtClean="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oMath>
                </a14:m>
                <a:r>
                  <a:rPr lang="en-US" dirty="0" smtClean="0"/>
                  <a:t> are done</a:t>
                </a:r>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1</m:t>
                        </m:r>
                      </m:den>
                    </m:f>
                    <m:r>
                      <a:rPr lang="en-US" b="0" i="1" smtClean="0">
                        <a:latin typeface="Cambria Math" panose="02040503050406030204" pitchFamily="18" charset="0"/>
                      </a:rPr>
                      <m:t>= </m:t>
                    </m:r>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e>
                                        <m:sub>
                                          <m:r>
                                            <a:rPr lang="en-US" b="0" i="1" smtClean="0">
                                              <a:latin typeface="Cambria Math" panose="02040503050406030204" pitchFamily="18" charset="0"/>
                                            </a:rPr>
                                            <m:t>1,1</m:t>
                                          </m:r>
                                        </m:sub>
                                      </m:sSub>
                                    </m:den>
                                  </m:f>
                                </m:e>
                                <m:sub/>
                              </m:sSub>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i="1">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2</m:t>
                                      </m:r>
                                    </m:sub>
                                  </m:sSub>
                                </m:den>
                              </m:f>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𝑁</m:t>
                                      </m:r>
                                      <m:r>
                                        <a:rPr lang="en-US" b="0" i="1" smtClean="0">
                                          <a:latin typeface="Cambria Math" panose="02040503050406030204" pitchFamily="18" charset="0"/>
                                        </a:rPr>
                                        <m:t>1,1</m:t>
                                      </m:r>
                                    </m:sub>
                                  </m:sSub>
                                </m:den>
                              </m:f>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𝑁</m:t>
                                      </m:r>
                                      <m:r>
                                        <a:rPr lang="en-US" b="0" i="1" smtClean="0">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2</m:t>
                                      </m:r>
                                    </m:sub>
                                  </m:sSub>
                                </m:den>
                              </m:f>
                            </m:e>
                          </m:mr>
                        </m:m>
                      </m:e>
                    </m:d>
                  </m:oMath>
                </a14:m>
                <a:endParaRPr lang="en-US" dirty="0" smtClean="0"/>
              </a:p>
              <a:p>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𝑂</m:t>
                        </m:r>
                        <m:r>
                          <a:rPr lang="en-US" i="1" dirty="0">
                            <a:latin typeface="Cambria Math" panose="02040503050406030204" pitchFamily="18" charset="0"/>
                          </a:rPr>
                          <m:t>𝑆</m:t>
                        </m:r>
                      </m:e>
                      <m:sub>
                        <m:r>
                          <a:rPr lang="en-US" i="1" dirty="0">
                            <a:latin typeface="Cambria Math" panose="02040503050406030204" pitchFamily="18" charset="0"/>
                          </a:rPr>
                          <m:t>𝑖</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1, </m:t>
                        </m:r>
                        <m:r>
                          <a:rPr lang="en-US" i="1" dirty="0">
                            <a:latin typeface="Cambria Math" panose="02040503050406030204" pitchFamily="18" charset="0"/>
                            <a:ea typeface="Cambria Math" panose="02040503050406030204" pitchFamily="18" charset="0"/>
                          </a:rPr>
                          <m:t>𝑖</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2</m:t>
                        </m:r>
                        <m: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𝑖</m:t>
                        </m:r>
                      </m:sub>
                    </m:sSub>
                    <m:r>
                      <a:rPr lang="en-US"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𝐻𝑂</m:t>
                        </m:r>
                      </m:e>
                      <m:sub>
                        <m:r>
                          <a:rPr lang="en-US" i="1" dirty="0">
                            <a:latin typeface="Cambria Math" panose="02040503050406030204" pitchFamily="18" charset="0"/>
                          </a:rPr>
                          <m:t>𝑁</m:t>
                        </m:r>
                        <m:r>
                          <a:rPr lang="en-US" i="1" dirty="0">
                            <a:latin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𝑊</m:t>
                        </m:r>
                        <m:r>
                          <a:rPr lang="en-US" i="1" dirty="0">
                            <a:latin typeface="Cambria Math" panose="02040503050406030204" pitchFamily="18" charset="0"/>
                            <a:ea typeface="Cambria Math" panose="02040503050406030204" pitchFamily="18" charset="0"/>
                          </a:rPr>
                          <m:t>1</m:t>
                        </m:r>
                      </m:e>
                      <m:sub>
                        <m:r>
                          <a:rPr lang="en-US" i="1" dirty="0">
                            <a:latin typeface="Cambria Math" panose="02040503050406030204" pitchFamily="18" charset="0"/>
                            <a:ea typeface="Cambria Math" panose="02040503050406030204" pitchFamily="18" charset="0"/>
                          </a:rPr>
                          <m:t>𝑁</m:t>
                        </m:r>
                        <m:r>
                          <a:rPr lang="en-US" i="1" dirty="0">
                            <a:latin typeface="Cambria Math" panose="02040503050406030204" pitchFamily="18" charset="0"/>
                            <a:ea typeface="Cambria Math" panose="02040503050406030204" pitchFamily="18" charset="0"/>
                          </a:rPr>
                          <m:t>1, </m:t>
                        </m:r>
                        <m:r>
                          <a:rPr lang="en-US" i="1" dirty="0">
                            <a:latin typeface="Cambria Math" panose="02040503050406030204" pitchFamily="18" charset="0"/>
                            <a:ea typeface="Cambria Math" panose="02040503050406030204" pitchFamily="18" charset="0"/>
                          </a:rPr>
                          <m:t>𝑖</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𝐵</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2</m:t>
                        </m:r>
                      </m:e>
                      <m:sub>
                        <m:r>
                          <a:rPr lang="en-US" i="1" dirty="0">
                            <a:latin typeface="Cambria Math" panose="02040503050406030204" pitchFamily="18" charset="0"/>
                            <a:ea typeface="Cambria Math" panose="02040503050406030204" pitchFamily="18" charset="0"/>
                          </a:rPr>
                          <m:t>𝑖</m:t>
                        </m:r>
                      </m:sub>
                    </m:sSub>
                  </m:oMath>
                </a14:m>
                <a:endParaRPr lang="en-US" dirty="0" smtClean="0">
                  <a:ea typeface="Cambria Math" panose="02040503050406030204" pitchFamily="18" charset="0"/>
                </a:endParaRPr>
              </a:p>
              <a:p>
                <a:r>
                  <a:rPr lang="en-US" dirty="0" smtClean="0"/>
                  <a:t>Hence,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𝑂𝑠</m:t>
                            </m:r>
                          </m:e>
                          <m:sub>
                            <m:r>
                              <a:rPr lang="en-US" b="0" i="1" smtClean="0">
                                <a:latin typeface="Cambria Math" panose="02040503050406030204" pitchFamily="18" charset="0"/>
                              </a:rPr>
                              <m:t>𝑖</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e>
                          <m:sub>
                            <m:r>
                              <a:rPr lang="en-US" i="1">
                                <a:latin typeface="Cambria Math" panose="02040503050406030204" pitchFamily="18" charset="0"/>
                              </a:rPr>
                              <m:t>𝑖</m:t>
                            </m:r>
                          </m:sub>
                        </m:sSub>
                      </m:den>
                    </m:f>
                    <m:r>
                      <a:rPr lang="en-US" b="0" i="1" smtClean="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𝐻𝑂</m:t>
                        </m:r>
                      </m:e>
                      <m:sub>
                        <m:r>
                          <a:rPr lang="en-US" b="0" i="1" dirty="0"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rPr>
                      <m:t>.</m:t>
                    </m:r>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913774" y="1566408"/>
                <a:ext cx="7855322" cy="4224792"/>
              </a:xfrm>
              <a:blipFill>
                <a:blip r:embed="rId2"/>
                <a:stretch>
                  <a:fillRect l="-698"/>
                </a:stretch>
              </a:blipFill>
            </p:spPr>
            <p:txBody>
              <a:bodyPr/>
              <a:lstStyle/>
              <a:p>
                <a:r>
                  <a:rPr lang="en-US">
                    <a:noFill/>
                  </a:rPr>
                  <a:t> </a:t>
                </a:r>
              </a:p>
            </p:txBody>
          </p:sp>
        </mc:Fallback>
      </mc:AlternateContent>
      <p:sp>
        <p:nvSpPr>
          <p:cNvPr id="4" name="Oval 3"/>
          <p:cNvSpPr/>
          <p:nvPr/>
        </p:nvSpPr>
        <p:spPr>
          <a:xfrm>
            <a:off x="9785162" y="2553486"/>
            <a:ext cx="652766"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a:t>
            </a:r>
            <a:endParaRPr lang="en-US" dirty="0">
              <a:solidFill>
                <a:schemeClr val="bg1"/>
              </a:solidFill>
            </a:endParaRPr>
          </a:p>
        </p:txBody>
      </p:sp>
      <p:cxnSp>
        <p:nvCxnSpPr>
          <p:cNvPr id="6" name="Straight Arrow Connector 5"/>
          <p:cNvCxnSpPr>
            <a:stCxn id="3" idx="3"/>
            <a:endCxn id="4" idx="3"/>
          </p:cNvCxnSpPr>
          <p:nvPr/>
        </p:nvCxnSpPr>
        <p:spPr>
          <a:xfrm flipV="1">
            <a:off x="8769096" y="2928121"/>
            <a:ext cx="1111661" cy="750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4" idx="5"/>
          </p:cNvCxnSpPr>
          <p:nvPr/>
        </p:nvCxnSpPr>
        <p:spPr>
          <a:xfrm flipH="1" flipV="1">
            <a:off x="10342333" y="2928121"/>
            <a:ext cx="1142531" cy="89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0"/>
          </p:cNvCxnSpPr>
          <p:nvPr/>
        </p:nvCxnSpPr>
        <p:spPr>
          <a:xfrm flipV="1">
            <a:off x="10111545" y="2286000"/>
            <a:ext cx="0" cy="26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p:cNvSpPr txBox="1"/>
              <p:nvPr/>
            </p:nvSpPr>
            <p:spPr>
              <a:xfrm>
                <a:off x="9847317" y="1877933"/>
                <a:ext cx="590611"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𝑖</m:t>
                          </m:r>
                        </m:sub>
                      </m:sSub>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9847317" y="1877933"/>
                <a:ext cx="590611"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8564690" y="3012064"/>
                <a:ext cx="799000" cy="38151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e>
                        <m:sub>
                          <m:r>
                            <a:rPr lang="en-US" b="0" i="1" smtClean="0">
                              <a:latin typeface="Cambria Math" panose="02040503050406030204" pitchFamily="18" charset="0"/>
                            </a:rPr>
                            <m:t>1,</m:t>
                          </m:r>
                          <m:r>
                            <a:rPr lang="en-US" b="0" i="1" smtClean="0">
                              <a:latin typeface="Cambria Math" panose="02040503050406030204" pitchFamily="18" charset="0"/>
                            </a:rPr>
                            <m:t>𝑖</m:t>
                          </m:r>
                        </m:sub>
                      </m:sSub>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8564690" y="3012064"/>
                <a:ext cx="799000" cy="38151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10953261" y="3012063"/>
                <a:ext cx="930960" cy="38151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e>
                        <m:sub>
                          <m:r>
                            <a:rPr lang="en-US" b="0" i="1" smtClean="0">
                              <a:latin typeface="Cambria Math" panose="02040503050406030204" pitchFamily="18" charset="0"/>
                            </a:rPr>
                            <m:t>𝑁</m:t>
                          </m:r>
                          <m:r>
                            <a:rPr lang="en-US" b="0" i="1" smtClean="0">
                              <a:latin typeface="Cambria Math" panose="02040503050406030204" pitchFamily="18" charset="0"/>
                            </a:rPr>
                            <m:t>2,</m:t>
                          </m:r>
                          <m:r>
                            <a:rPr lang="en-US" b="0" i="1" smtClean="0">
                              <a:latin typeface="Cambria Math" panose="02040503050406030204" pitchFamily="18" charset="0"/>
                            </a:rPr>
                            <m:t>𝑖</m:t>
                          </m:r>
                        </m:sub>
                      </m:sSub>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10953261" y="3012063"/>
                <a:ext cx="930960" cy="381515"/>
              </a:xfrm>
              <a:prstGeom prst="rect">
                <a:avLst/>
              </a:prstGeom>
              <a:blipFill>
                <a:blip r:embed="rId5"/>
                <a:stretch>
                  <a:fillRect/>
                </a:stretch>
              </a:blipFill>
            </p:spPr>
            <p:txBody>
              <a:bodyPr/>
              <a:lstStyle/>
              <a:p>
                <a:r>
                  <a:rPr lang="en-US">
                    <a:noFill/>
                  </a:rPr>
                  <a:t> </a:t>
                </a:r>
              </a:p>
            </p:txBody>
          </p:sp>
        </mc:Fallback>
      </mc:AlternateContent>
      <p:sp>
        <p:nvSpPr>
          <p:cNvPr id="16" name="Oval 15"/>
          <p:cNvSpPr/>
          <p:nvPr/>
        </p:nvSpPr>
        <p:spPr>
          <a:xfrm>
            <a:off x="9785162" y="3303462"/>
            <a:ext cx="95595" cy="90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0294535" y="3303462"/>
            <a:ext cx="95595" cy="90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206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a:t>
            </a:r>
            <a:r>
              <a:rPr lang="en-US" dirty="0" err="1" smtClean="0"/>
              <a:t>propogation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p:txBody>
              <a:bodyPr>
                <a:normAutofit fontScale="77500" lnSpcReduction="20000"/>
              </a:bodyPr>
              <a:lstStyle/>
              <a:p>
                <a:r>
                  <a:rPr lang="en-US" dirty="0" smtClean="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smtClean="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smtClean="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oMath>
                </a14:m>
                <a:r>
                  <a:rPr lang="en-US" dirty="0" smtClean="0"/>
                  <a:t> are done</a:t>
                </a:r>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1</m:t>
                        </m:r>
                      </m:den>
                    </m:f>
                    <m:r>
                      <a:rPr lang="en-US" b="0" i="1" smtClean="0">
                        <a:latin typeface="Cambria Math" panose="02040503050406030204" pitchFamily="18" charset="0"/>
                      </a:rPr>
                      <m:t>= </m:t>
                    </m:r>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e>
                                        <m:sub>
                                          <m:r>
                                            <a:rPr lang="en-US" b="0" i="1" smtClean="0">
                                              <a:latin typeface="Cambria Math" panose="02040503050406030204" pitchFamily="18" charset="0"/>
                                            </a:rPr>
                                            <m:t>1,1</m:t>
                                          </m:r>
                                        </m:sub>
                                      </m:sSub>
                                    </m:den>
                                  </m:f>
                                </m:e>
                                <m:sub/>
                              </m:sSub>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i="1">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2</m:t>
                                      </m:r>
                                    </m:sub>
                                  </m:sSub>
                                </m:den>
                              </m:f>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𝑁</m:t>
                                      </m:r>
                                      <m:r>
                                        <a:rPr lang="en-US" b="0" i="1" smtClean="0">
                                          <a:latin typeface="Cambria Math" panose="02040503050406030204" pitchFamily="18" charset="0"/>
                                        </a:rPr>
                                        <m:t>1,1</m:t>
                                      </m:r>
                                    </m:sub>
                                  </m:sSub>
                                </m:den>
                              </m:f>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𝑁</m:t>
                                      </m:r>
                                      <m:r>
                                        <a:rPr lang="en-US" b="0" i="1" smtClean="0">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2</m:t>
                                      </m:r>
                                    </m:sub>
                                  </m:sSub>
                                </m:den>
                              </m:f>
                            </m:e>
                          </m:mr>
                        </m:m>
                      </m:e>
                    </m:d>
                    <m:r>
                      <a:rPr lang="en-US" i="1">
                        <a:latin typeface="Cambria Math" panose="02040503050406030204" pitchFamily="18" charset="0"/>
                      </a:rPr>
                      <m:t>= </m:t>
                    </m:r>
                    <m:d>
                      <m:dPr>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1</m:t>
                                          </m:r>
                                        </m:sub>
                                      </m:sSub>
                                    </m:den>
                                  </m:f>
                                  <m:r>
                                    <a:rPr lang="en-US" b="0" i="1" smtClean="0">
                                      <a:latin typeface="Cambria Math" panose="02040503050406030204" pitchFamily="18" charset="0"/>
                                    </a:rPr>
                                    <m:t>𝐻𝑂</m:t>
                                  </m:r>
                                </m:e>
                                <m:sub>
                                  <m:r>
                                    <a:rPr lang="en-US" b="0" i="1" smtClean="0">
                                      <a:latin typeface="Cambria Math" panose="02040503050406030204" pitchFamily="18" charset="0"/>
                                    </a:rPr>
                                    <m:t>1</m:t>
                                  </m:r>
                                </m:sub>
                              </m:sSub>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𝑁</m:t>
                                      </m:r>
                                      <m:r>
                                        <a:rPr lang="en-US" i="1">
                                          <a:latin typeface="Cambria Math" panose="02040503050406030204" pitchFamily="18" charset="0"/>
                                        </a:rPr>
                                        <m:t>2</m:t>
                                      </m:r>
                                    </m:sub>
                                  </m:sSub>
                                </m:den>
                              </m:f>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1</m:t>
                                  </m:r>
                                </m:sub>
                              </m:sSub>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1</m:t>
                                      </m:r>
                                    </m:sub>
                                  </m:sSub>
                                </m:den>
                              </m:f>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e>
                              <m:r>
                                <a:rPr lang="en-US" i="1">
                                  <a:latin typeface="Cambria Math" panose="02040503050406030204" pitchFamily="18" charset="0"/>
                                </a:rPr>
                                <m:t>⋯</m:t>
                              </m:r>
                            </m:e>
                            <m:e>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𝑁</m:t>
                                      </m:r>
                                      <m:r>
                                        <a:rPr lang="en-US" b="0" i="1" smtClean="0">
                                          <a:latin typeface="Cambria Math" panose="02040503050406030204" pitchFamily="18" charset="0"/>
                                        </a:rPr>
                                        <m:t>2</m:t>
                                      </m:r>
                                    </m:sub>
                                  </m:sSub>
                                </m:den>
                              </m:f>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mr>
                        </m:m>
                      </m:e>
                    </m:d>
                  </m:oMath>
                </a14:m>
                <a:endParaRPr lang="en-US" dirty="0" smtClean="0"/>
              </a:p>
              <a:p>
                <a:r>
                  <a:rPr lang="en-US" dirty="0" smtClean="0"/>
                  <a:t>In matrix form: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1</m:t>
                        </m:r>
                      </m:den>
                    </m:f>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𝐻𝑂</m:t>
                        </m:r>
                      </m:e>
                      <m:sup>
                        <m:r>
                          <a:rPr lang="en-US" b="0" i="1" smtClean="0">
                            <a:latin typeface="Cambria Math" panose="02040503050406030204" pitchFamily="18" charset="0"/>
                            <a:ea typeface="Cambria Math" panose="02040503050406030204" pitchFamily="18" charset="0"/>
                          </a:rPr>
                          <m:t>𝑇</m:t>
                        </m:r>
                      </m:sup>
                    </m:sSup>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647"/>
                </a:stretch>
              </a:blipFill>
            </p:spPr>
            <p:txBody>
              <a:bodyPr/>
              <a:lstStyle/>
              <a:p>
                <a:r>
                  <a:rPr lang="en-US">
                    <a:noFill/>
                  </a:rPr>
                  <a:t> </a:t>
                </a:r>
              </a:p>
            </p:txBody>
          </p:sp>
        </mc:Fallback>
      </mc:AlternateContent>
    </p:spTree>
    <p:extLst>
      <p:ext uri="{BB962C8B-B14F-4D97-AF65-F5344CB8AC3E}">
        <p14:creationId xmlns:p14="http://schemas.microsoft.com/office/powerpoint/2010/main" val="2860760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a:t>
            </a:r>
            <a:r>
              <a:rPr lang="en-US" dirty="0" err="1" smtClean="0"/>
              <a:t>propogation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913774" y="1566408"/>
                <a:ext cx="10363826" cy="4925832"/>
              </a:xfrm>
            </p:spPr>
            <p:txBody>
              <a:bodyPr>
                <a:normAutofit/>
              </a:bodyPr>
              <a:lstStyle/>
              <a:p>
                <a:r>
                  <a:rPr lang="en-US" dirty="0" smtClean="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smtClean="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smtClean="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1</m:t>
                        </m:r>
                      </m:den>
                    </m:f>
                  </m:oMath>
                </a14:m>
                <a:r>
                  <a:rPr lang="en-US" dirty="0" smtClean="0"/>
                  <a:t> are done</a:t>
                </a:r>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𝐻𝑂</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1</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b="0" i="1" smtClean="0">
                                <a:latin typeface="Cambria Math" panose="02040503050406030204" pitchFamily="18" charset="0"/>
                              </a:rPr>
                              <m:t>𝑁</m:t>
                            </m:r>
                            <m:r>
                              <a:rPr lang="en-US" b="0" i="1" smtClean="0">
                                <a:latin typeface="Cambria Math" panose="02040503050406030204" pitchFamily="18" charset="0"/>
                              </a:rPr>
                              <m:t>1</m:t>
                            </m:r>
                          </m:sub>
                        </m:sSub>
                      </m:den>
                    </m:f>
                    <m:r>
                      <a:rPr lang="en-US" b="0" i="1" smtClean="0">
                        <a:latin typeface="Cambria Math" panose="02040503050406030204" pitchFamily="18" charset="0"/>
                      </a:rPr>
                      <m:t>]</m:t>
                    </m:r>
                  </m:oMath>
                </a14:m>
                <a:endParaRPr lang="en-US" dirty="0" smtClean="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b="0" i="1" smtClean="0">
                                <a:latin typeface="Cambria Math" panose="02040503050406030204" pitchFamily="18" charset="0"/>
                              </a:rPr>
                              <m:t>𝑖</m:t>
                            </m:r>
                          </m:sub>
                        </m:sSub>
                      </m:den>
                    </m:f>
                  </m:oMath>
                </a14:m>
                <a:r>
                  <a:rPr lang="en-US" dirty="0" smtClean="0">
                    <a:ea typeface="Cambria Math" panose="02040503050406030204" pitchFamily="18" charset="0"/>
                  </a:rPr>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𝑂𝑆</m:t>
                            </m:r>
                          </m:e>
                          <m:sub>
                            <m:r>
                              <a:rPr lang="en-US" b="0" i="1" smtClean="0">
                                <a:latin typeface="Cambria Math" panose="02040503050406030204" pitchFamily="18" charset="0"/>
                              </a:rPr>
                              <m:t>1</m:t>
                            </m:r>
                          </m:sub>
                        </m:sSub>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𝑖</m:t>
                            </m:r>
                          </m:sub>
                        </m:sSub>
                      </m:den>
                    </m:f>
                  </m:oMath>
                </a14:m>
                <a:r>
                  <a:rPr lang="en-US" dirty="0" smtClean="0">
                    <a:ea typeface="Cambria Math" panose="02040503050406030204" pitchFamily="18" charset="0"/>
                  </a:rPr>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i="1">
                                <a:latin typeface="Cambria Math" panose="02040503050406030204" pitchFamily="18" charset="0"/>
                              </a:rPr>
                              <m:t>𝑖</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b="0" i="1" smtClean="0">
                                <a:latin typeface="Cambria Math" panose="02040503050406030204" pitchFamily="18" charset="0"/>
                              </a:rPr>
                              <m:t>𝑁</m:t>
                            </m:r>
                            <m:r>
                              <a:rPr lang="en-US" b="0" i="1" smtClean="0">
                                <a:latin typeface="Cambria Math" panose="02040503050406030204" pitchFamily="18" charset="0"/>
                              </a:rPr>
                              <m:t>2</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i="1">
                                <a:latin typeface="Cambria Math" panose="02040503050406030204" pitchFamily="18" charset="0"/>
                              </a:rPr>
                              <m:t>𝑖</m:t>
                            </m:r>
                          </m:sub>
                        </m:sSub>
                      </m:den>
                    </m:f>
                  </m:oMath>
                </a14:m>
                <a:r>
                  <a:rPr lang="en-US" dirty="0" smtClean="0">
                    <a:ea typeface="Cambria Math" panose="02040503050406030204" pitchFamily="18" charset="0"/>
                  </a:rPr>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1</m:t>
                            </m:r>
                          </m:sub>
                        </m:sSub>
                      </m:den>
                    </m:f>
                    <m:sSub>
                      <m:sSubPr>
                        <m:ctrlPr>
                          <a:rPr lang="en-US" i="1" smtClean="0">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1</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a14:m>
                <a:r>
                  <a:rPr lang="en-US" dirty="0">
                    <a:ea typeface="Cambria Math" panose="02040503050406030204" pitchFamily="18" charset="0"/>
                  </a:rPr>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2</m:t>
                            </m:r>
                          </m:sub>
                        </m:sSub>
                      </m:den>
                    </m:f>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𝑂𝑆</m:t>
                            </m:r>
                          </m:e>
                          <m:sub>
                            <m:r>
                              <a:rPr lang="en-US" i="1">
                                <a:latin typeface="Cambria Math" panose="02040503050406030204" pitchFamily="18" charset="0"/>
                              </a:rPr>
                              <m:t>𝑁</m:t>
                            </m:r>
                            <m:r>
                              <a:rPr lang="en-US" i="1">
                                <a:latin typeface="Cambria Math" panose="02040503050406030204" pitchFamily="18" charset="0"/>
                              </a:rPr>
                              <m:t>2</m:t>
                            </m:r>
                          </m:sub>
                        </m:sSub>
                      </m:den>
                    </m:f>
                    <m:sSub>
                      <m:sSubPr>
                        <m:ctrlPr>
                          <a:rPr lang="en-US" i="1">
                            <a:latin typeface="Cambria Math" panose="02040503050406030204" pitchFamily="18" charset="0"/>
                          </a:rPr>
                        </m:ctrlPr>
                      </m:sSubPr>
                      <m:e>
                        <m:r>
                          <a:rPr lang="en-US" i="1">
                            <a:latin typeface="Cambria Math" panose="02040503050406030204" pitchFamily="18" charset="0"/>
                          </a:rPr>
                          <m:t>𝑊</m:t>
                        </m:r>
                        <m:r>
                          <a:rPr lang="en-US" i="1">
                            <a:latin typeface="Cambria Math" panose="02040503050406030204" pitchFamily="18" charset="0"/>
                          </a:rPr>
                          <m:t>1</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2</m:t>
                        </m:r>
                      </m:sub>
                    </m:sSub>
                  </m:oMath>
                </a14:m>
                <a:endParaRPr lang="en-US" dirty="0" smtClean="0">
                  <a:ea typeface="Cambria Math" panose="02040503050406030204" pitchFamily="18" charset="0"/>
                </a:endParaRPr>
              </a:p>
              <a:p>
                <a:endParaRPr lang="en-US" dirty="0" smtClean="0">
                  <a:ea typeface="Cambria Math" panose="02040503050406030204" pitchFamily="18" charset="0"/>
                </a:endParaRPr>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913774" y="1566408"/>
                <a:ext cx="10363826" cy="4925832"/>
              </a:xfrm>
              <a:blipFill>
                <a:blip r:embed="rId2"/>
                <a:stretch>
                  <a:fillRect l="-1059"/>
                </a:stretch>
              </a:blipFill>
            </p:spPr>
            <p:txBody>
              <a:bodyPr/>
              <a:lstStyle/>
              <a:p>
                <a:r>
                  <a:rPr lang="en-US">
                    <a:noFill/>
                  </a:rPr>
                  <a:t> </a:t>
                </a:r>
              </a:p>
            </p:txBody>
          </p:sp>
        </mc:Fallback>
      </mc:AlternateContent>
    </p:spTree>
    <p:extLst>
      <p:ext uri="{BB962C8B-B14F-4D97-AF65-F5344CB8AC3E}">
        <p14:creationId xmlns:p14="http://schemas.microsoft.com/office/powerpoint/2010/main" val="4185771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a:t>
            </a:r>
            <a:r>
              <a:rPr lang="en-US" dirty="0" err="1" smtClean="0"/>
              <a:t>propogation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p:txBody>
              <a:bodyPr>
                <a:normAutofit/>
              </a:bodyPr>
              <a:lstStyle/>
              <a:p>
                <a:r>
                  <a:rPr lang="en-US" dirty="0" smtClean="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smtClean="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smtClean="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1</m:t>
                        </m:r>
                      </m:den>
                    </m:f>
                  </m:oMath>
                </a14:m>
                <a:r>
                  <a:rPr lang="en-US" dirty="0" smtClean="0"/>
                  <a:t> are done</a:t>
                </a:r>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𝐻𝑂</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𝐻𝑂</m:t>
                            </m:r>
                          </m:e>
                          <m:sub>
                            <m:r>
                              <a:rPr lang="en-US" b="0" i="1" smtClean="0">
                                <a:latin typeface="Cambria Math" panose="02040503050406030204" pitchFamily="18" charset="0"/>
                              </a:rPr>
                              <m:t>1</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𝐻𝑂</m:t>
                            </m:r>
                          </m:e>
                          <m:sub>
                            <m:r>
                              <a:rPr lang="en-US" b="0" i="1" smtClean="0">
                                <a:latin typeface="Cambria Math" panose="02040503050406030204" pitchFamily="18" charset="0"/>
                              </a:rPr>
                              <m:t>𝑁</m:t>
                            </m:r>
                            <m:r>
                              <a:rPr lang="en-US" b="0" i="1" smtClean="0">
                                <a:latin typeface="Cambria Math" panose="02040503050406030204" pitchFamily="18" charset="0"/>
                              </a:rPr>
                              <m:t>1</m:t>
                            </m:r>
                          </m:sub>
                        </m:sSub>
                      </m:den>
                    </m:f>
                    <m:r>
                      <a:rPr lang="en-US" b="0" i="1" smtClean="0">
                        <a:latin typeface="Cambria Math" panose="02040503050406030204" pitchFamily="18" charset="0"/>
                      </a:rPr>
                      <m:t>]</m:t>
                    </m:r>
                  </m:oMath>
                </a14:m>
                <a:r>
                  <a:rPr lang="en-US" dirty="0" smtClean="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smtClean="0"/>
                  <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𝑊</m:t>
                        </m:r>
                        <m:r>
                          <a:rPr lang="en-US" b="0" i="1" dirty="0" smtClean="0">
                            <a:latin typeface="Cambria Math" panose="02040503050406030204" pitchFamily="18" charset="0"/>
                          </a:rPr>
                          <m:t>1</m:t>
                        </m:r>
                      </m:e>
                      <m:sup>
                        <m:r>
                          <a:rPr lang="en-US" b="0" i="1" dirty="0" smtClean="0">
                            <a:latin typeface="Cambria Math" panose="02040503050406030204" pitchFamily="18" charset="0"/>
                          </a:rPr>
                          <m:t>𝑇</m:t>
                        </m:r>
                      </m:sup>
                    </m:sSup>
                  </m:oMath>
                </a14:m>
                <a:endParaRPr lang="en-US" dirty="0" smtClean="0">
                  <a:ea typeface="Cambria Math" panose="02040503050406030204" pitchFamily="18" charset="0"/>
                </a:endParaRPr>
              </a:p>
              <a:p>
                <a:endParaRPr lang="en-US" dirty="0" smtClean="0">
                  <a:ea typeface="Cambria Math" panose="02040503050406030204" pitchFamily="18" charset="0"/>
                </a:endParaRPr>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1059"/>
                </a:stretch>
              </a:blipFill>
            </p:spPr>
            <p:txBody>
              <a:bodyPr/>
              <a:lstStyle/>
              <a:p>
                <a:r>
                  <a:rPr lang="en-US">
                    <a:noFill/>
                  </a:rPr>
                  <a:t> </a:t>
                </a:r>
              </a:p>
            </p:txBody>
          </p:sp>
        </mc:Fallback>
      </mc:AlternateContent>
    </p:spTree>
    <p:extLst>
      <p:ext uri="{BB962C8B-B14F-4D97-AF65-F5344CB8AC3E}">
        <p14:creationId xmlns:p14="http://schemas.microsoft.com/office/powerpoint/2010/main" val="391910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neural network example</a:t>
            </a:r>
            <a:endParaRPr lang="en-US" dirty="0"/>
          </a:p>
        </p:txBody>
      </p:sp>
      <p:sp>
        <p:nvSpPr>
          <p:cNvPr id="3" name="Content Placeholder 2"/>
          <p:cNvSpPr>
            <a:spLocks noGrp="1"/>
          </p:cNvSpPr>
          <p:nvPr>
            <p:ph sz="quarter" idx="13"/>
          </p:nvPr>
        </p:nvSpPr>
        <p:spPr>
          <a:xfrm>
            <a:off x="6970142" y="1753785"/>
            <a:ext cx="4658266" cy="4655488"/>
          </a:xfrm>
        </p:spPr>
        <p:txBody>
          <a:bodyPr>
            <a:normAutofit fontScale="92500" lnSpcReduction="20000"/>
          </a:bodyPr>
          <a:lstStyle/>
          <a:p>
            <a:r>
              <a:rPr lang="en-US" dirty="0" smtClean="0"/>
              <a:t> </a:t>
            </a:r>
            <a:r>
              <a:rPr lang="en-US" dirty="0" smtClean="0"/>
              <a:t>A neural network consists of layers of artificial neurons and connections between them.</a:t>
            </a:r>
          </a:p>
          <a:p>
            <a:r>
              <a:rPr lang="en-US" dirty="0" smtClean="0"/>
              <a:t>Each connection is associated with a weight.</a:t>
            </a:r>
          </a:p>
          <a:p>
            <a:r>
              <a:rPr lang="en-US" dirty="0" smtClean="0"/>
              <a:t>Training of a neural network is to get to the right weights (and biases) such that the error across the training data is minimized.  </a:t>
            </a:r>
            <a:endParaRPr lang="en-US" dirty="0" smtClean="0"/>
          </a:p>
        </p:txBody>
      </p:sp>
      <p:sp>
        <p:nvSpPr>
          <p:cNvPr id="5" name="TextBox 4"/>
          <p:cNvSpPr txBox="1"/>
          <p:nvPr/>
        </p:nvSpPr>
        <p:spPr>
          <a:xfrm>
            <a:off x="1892808" y="2045207"/>
            <a:ext cx="845103" cy="646331"/>
          </a:xfrm>
          <a:prstGeom prst="rect">
            <a:avLst/>
          </a:prstGeom>
          <a:noFill/>
        </p:spPr>
        <p:txBody>
          <a:bodyPr wrap="none" rtlCol="0">
            <a:spAutoFit/>
          </a:bodyPr>
          <a:lstStyle/>
          <a:p>
            <a:r>
              <a:rPr lang="en-US" dirty="0" smtClean="0"/>
              <a:t>Hidden</a:t>
            </a:r>
          </a:p>
          <a:p>
            <a:r>
              <a:rPr lang="en-US" altLang="zh-CN" dirty="0"/>
              <a:t>l</a:t>
            </a:r>
            <a:r>
              <a:rPr lang="en-US" altLang="zh-CN" dirty="0" smtClean="0"/>
              <a:t>ayer 1</a:t>
            </a:r>
            <a:endParaRPr lang="en-US" dirty="0"/>
          </a:p>
        </p:txBody>
      </p:sp>
      <p:sp>
        <p:nvSpPr>
          <p:cNvPr id="6" name="TextBox 5"/>
          <p:cNvSpPr txBox="1"/>
          <p:nvPr/>
        </p:nvSpPr>
        <p:spPr>
          <a:xfrm>
            <a:off x="1030224" y="2045208"/>
            <a:ext cx="661143" cy="646331"/>
          </a:xfrm>
          <a:prstGeom prst="rect">
            <a:avLst/>
          </a:prstGeom>
          <a:noFill/>
        </p:spPr>
        <p:txBody>
          <a:bodyPr wrap="none" rtlCol="0">
            <a:spAutoFit/>
          </a:bodyPr>
          <a:lstStyle/>
          <a:p>
            <a:r>
              <a:rPr lang="en-US" dirty="0" smtClean="0"/>
              <a:t>Input</a:t>
            </a:r>
          </a:p>
          <a:p>
            <a:r>
              <a:rPr lang="en-US" dirty="0" smtClean="0"/>
              <a:t>layer</a:t>
            </a:r>
            <a:endParaRPr lang="en-US" dirty="0"/>
          </a:p>
        </p:txBody>
      </p:sp>
      <p:sp>
        <p:nvSpPr>
          <p:cNvPr id="7" name="TextBox 6"/>
          <p:cNvSpPr txBox="1"/>
          <p:nvPr/>
        </p:nvSpPr>
        <p:spPr>
          <a:xfrm>
            <a:off x="2914035" y="2045206"/>
            <a:ext cx="845103" cy="646331"/>
          </a:xfrm>
          <a:prstGeom prst="rect">
            <a:avLst/>
          </a:prstGeom>
          <a:noFill/>
        </p:spPr>
        <p:txBody>
          <a:bodyPr wrap="none" rtlCol="0">
            <a:spAutoFit/>
          </a:bodyPr>
          <a:lstStyle/>
          <a:p>
            <a:r>
              <a:rPr lang="en-US" dirty="0" smtClean="0"/>
              <a:t>Hidden</a:t>
            </a:r>
          </a:p>
          <a:p>
            <a:r>
              <a:rPr lang="en-US" altLang="zh-CN" dirty="0"/>
              <a:t>l</a:t>
            </a:r>
            <a:r>
              <a:rPr lang="en-US" altLang="zh-CN" dirty="0" smtClean="0"/>
              <a:t>ayer 2</a:t>
            </a:r>
            <a:endParaRPr lang="en-US" dirty="0"/>
          </a:p>
        </p:txBody>
      </p:sp>
      <p:sp>
        <p:nvSpPr>
          <p:cNvPr id="8" name="TextBox 7"/>
          <p:cNvSpPr txBox="1"/>
          <p:nvPr/>
        </p:nvSpPr>
        <p:spPr>
          <a:xfrm>
            <a:off x="3947921" y="2045206"/>
            <a:ext cx="845103" cy="646331"/>
          </a:xfrm>
          <a:prstGeom prst="rect">
            <a:avLst/>
          </a:prstGeom>
          <a:noFill/>
        </p:spPr>
        <p:txBody>
          <a:bodyPr wrap="none" rtlCol="0">
            <a:spAutoFit/>
          </a:bodyPr>
          <a:lstStyle/>
          <a:p>
            <a:r>
              <a:rPr lang="en-US" dirty="0" smtClean="0"/>
              <a:t>Hidden</a:t>
            </a:r>
          </a:p>
          <a:p>
            <a:r>
              <a:rPr lang="en-US" altLang="zh-CN" dirty="0"/>
              <a:t>l</a:t>
            </a:r>
            <a:r>
              <a:rPr lang="en-US" altLang="zh-CN" dirty="0" smtClean="0"/>
              <a:t>ayer 3</a:t>
            </a:r>
            <a:endParaRPr lang="en-US" dirty="0"/>
          </a:p>
        </p:txBody>
      </p:sp>
      <p:sp>
        <p:nvSpPr>
          <p:cNvPr id="9" name="TextBox 8"/>
          <p:cNvSpPr txBox="1"/>
          <p:nvPr/>
        </p:nvSpPr>
        <p:spPr>
          <a:xfrm>
            <a:off x="5038707" y="2045206"/>
            <a:ext cx="845103" cy="646331"/>
          </a:xfrm>
          <a:prstGeom prst="rect">
            <a:avLst/>
          </a:prstGeom>
          <a:noFill/>
        </p:spPr>
        <p:txBody>
          <a:bodyPr wrap="none" rtlCol="0">
            <a:spAutoFit/>
          </a:bodyPr>
          <a:lstStyle/>
          <a:p>
            <a:r>
              <a:rPr lang="en-US" dirty="0" smtClean="0"/>
              <a:t>Output</a:t>
            </a:r>
          </a:p>
          <a:p>
            <a:r>
              <a:rPr lang="en-US" altLang="zh-CN" dirty="0" smtClean="0"/>
              <a:t>layer</a:t>
            </a:r>
            <a:endParaRPr lang="en-US" dirty="0"/>
          </a:p>
        </p:txBody>
      </p:sp>
      <p:sp>
        <p:nvSpPr>
          <p:cNvPr id="10" name="Oval 9"/>
          <p:cNvSpPr/>
          <p:nvPr/>
        </p:nvSpPr>
        <p:spPr>
          <a:xfrm>
            <a:off x="1030224" y="3227832"/>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30224" y="5047590"/>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100475" y="2792549"/>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30224" y="4137711"/>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080601" y="3603317"/>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100475" y="4515096"/>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165213" y="3666744"/>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80601" y="5486502"/>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39588" y="3227832"/>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039588" y="5047590"/>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39588" y="4137711"/>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109839" y="2882499"/>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089965" y="3693267"/>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09839" y="4605046"/>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089965" y="5576452"/>
            <a:ext cx="429768" cy="4389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187086" y="4576623"/>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10" idx="7"/>
            <a:endCxn id="12" idx="2"/>
          </p:cNvCxnSpPr>
          <p:nvPr/>
        </p:nvCxnSpPr>
        <p:spPr>
          <a:xfrm flipV="1">
            <a:off x="1397054" y="3012005"/>
            <a:ext cx="703421" cy="280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6"/>
            <a:endCxn id="14" idx="1"/>
          </p:cNvCxnSpPr>
          <p:nvPr/>
        </p:nvCxnSpPr>
        <p:spPr>
          <a:xfrm>
            <a:off x="1459992" y="3447288"/>
            <a:ext cx="683547" cy="22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5"/>
            <a:endCxn id="15" idx="1"/>
          </p:cNvCxnSpPr>
          <p:nvPr/>
        </p:nvCxnSpPr>
        <p:spPr>
          <a:xfrm>
            <a:off x="1397054" y="3602467"/>
            <a:ext cx="766359" cy="97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5"/>
            <a:endCxn id="17" idx="1"/>
          </p:cNvCxnSpPr>
          <p:nvPr/>
        </p:nvCxnSpPr>
        <p:spPr>
          <a:xfrm>
            <a:off x="1397054" y="3602467"/>
            <a:ext cx="746485" cy="194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7"/>
            <a:endCxn id="12" idx="3"/>
          </p:cNvCxnSpPr>
          <p:nvPr/>
        </p:nvCxnSpPr>
        <p:spPr>
          <a:xfrm flipV="1">
            <a:off x="1397054" y="3167184"/>
            <a:ext cx="766359" cy="1034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 idx="6"/>
            <a:endCxn id="14" idx="3"/>
          </p:cNvCxnSpPr>
          <p:nvPr/>
        </p:nvCxnSpPr>
        <p:spPr>
          <a:xfrm flipV="1">
            <a:off x="1459992" y="3977952"/>
            <a:ext cx="683547" cy="379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3" idx="6"/>
            <a:endCxn id="15" idx="2"/>
          </p:cNvCxnSpPr>
          <p:nvPr/>
        </p:nvCxnSpPr>
        <p:spPr>
          <a:xfrm>
            <a:off x="1459992" y="4357167"/>
            <a:ext cx="640483" cy="37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5"/>
            <a:endCxn id="17" idx="1"/>
          </p:cNvCxnSpPr>
          <p:nvPr/>
        </p:nvCxnSpPr>
        <p:spPr>
          <a:xfrm>
            <a:off x="1397054" y="4512346"/>
            <a:ext cx="746485" cy="1038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1" idx="7"/>
            <a:endCxn id="12" idx="3"/>
          </p:cNvCxnSpPr>
          <p:nvPr/>
        </p:nvCxnSpPr>
        <p:spPr>
          <a:xfrm flipV="1">
            <a:off x="1397054" y="3167184"/>
            <a:ext cx="766359" cy="194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1" idx="6"/>
            <a:endCxn id="14" idx="3"/>
          </p:cNvCxnSpPr>
          <p:nvPr/>
        </p:nvCxnSpPr>
        <p:spPr>
          <a:xfrm flipV="1">
            <a:off x="1459992" y="3977952"/>
            <a:ext cx="683547" cy="128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1" idx="6"/>
            <a:endCxn id="15" idx="3"/>
          </p:cNvCxnSpPr>
          <p:nvPr/>
        </p:nvCxnSpPr>
        <p:spPr>
          <a:xfrm flipV="1">
            <a:off x="1459992" y="4889731"/>
            <a:ext cx="703421" cy="3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5"/>
            <a:endCxn id="17" idx="2"/>
          </p:cNvCxnSpPr>
          <p:nvPr/>
        </p:nvCxnSpPr>
        <p:spPr>
          <a:xfrm>
            <a:off x="1397054" y="5422225"/>
            <a:ext cx="683547" cy="283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7"/>
            <a:endCxn id="18" idx="1"/>
          </p:cNvCxnSpPr>
          <p:nvPr/>
        </p:nvCxnSpPr>
        <p:spPr>
          <a:xfrm>
            <a:off x="2467305" y="2856826"/>
            <a:ext cx="635221" cy="435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2" idx="6"/>
            <a:endCxn id="20" idx="1"/>
          </p:cNvCxnSpPr>
          <p:nvPr/>
        </p:nvCxnSpPr>
        <p:spPr>
          <a:xfrm>
            <a:off x="2530243" y="3012005"/>
            <a:ext cx="572283" cy="1189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2" idx="5"/>
            <a:endCxn id="19" idx="1"/>
          </p:cNvCxnSpPr>
          <p:nvPr/>
        </p:nvCxnSpPr>
        <p:spPr>
          <a:xfrm>
            <a:off x="2467305" y="3167184"/>
            <a:ext cx="635221" cy="1944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4" idx="7"/>
            <a:endCxn id="18" idx="2"/>
          </p:cNvCxnSpPr>
          <p:nvPr/>
        </p:nvCxnSpPr>
        <p:spPr>
          <a:xfrm flipV="1">
            <a:off x="2447431" y="3447288"/>
            <a:ext cx="592157" cy="22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4" idx="6"/>
            <a:endCxn id="20" idx="2"/>
          </p:cNvCxnSpPr>
          <p:nvPr/>
        </p:nvCxnSpPr>
        <p:spPr>
          <a:xfrm>
            <a:off x="2510369" y="3822773"/>
            <a:ext cx="529219" cy="53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4" idx="5"/>
            <a:endCxn id="19" idx="1"/>
          </p:cNvCxnSpPr>
          <p:nvPr/>
        </p:nvCxnSpPr>
        <p:spPr>
          <a:xfrm>
            <a:off x="2447431" y="3977952"/>
            <a:ext cx="655095" cy="113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5" idx="7"/>
            <a:endCxn id="18" idx="3"/>
          </p:cNvCxnSpPr>
          <p:nvPr/>
        </p:nvCxnSpPr>
        <p:spPr>
          <a:xfrm flipV="1">
            <a:off x="2467305" y="3602467"/>
            <a:ext cx="635221" cy="976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5" idx="6"/>
            <a:endCxn id="20" idx="2"/>
          </p:cNvCxnSpPr>
          <p:nvPr/>
        </p:nvCxnSpPr>
        <p:spPr>
          <a:xfrm flipV="1">
            <a:off x="2530243" y="4357167"/>
            <a:ext cx="509345" cy="377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5" idx="5"/>
            <a:endCxn id="19" idx="2"/>
          </p:cNvCxnSpPr>
          <p:nvPr/>
        </p:nvCxnSpPr>
        <p:spPr>
          <a:xfrm>
            <a:off x="2467305" y="4889731"/>
            <a:ext cx="572283" cy="3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7" idx="7"/>
            <a:endCxn id="18" idx="3"/>
          </p:cNvCxnSpPr>
          <p:nvPr/>
        </p:nvCxnSpPr>
        <p:spPr>
          <a:xfrm flipV="1">
            <a:off x="2447431" y="3602467"/>
            <a:ext cx="655095" cy="1948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7" idx="6"/>
            <a:endCxn id="20" idx="3"/>
          </p:cNvCxnSpPr>
          <p:nvPr/>
        </p:nvCxnSpPr>
        <p:spPr>
          <a:xfrm flipV="1">
            <a:off x="2510369" y="4512346"/>
            <a:ext cx="592157" cy="1193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7" idx="5"/>
            <a:endCxn id="19" idx="3"/>
          </p:cNvCxnSpPr>
          <p:nvPr/>
        </p:nvCxnSpPr>
        <p:spPr>
          <a:xfrm flipV="1">
            <a:off x="2447431" y="5422225"/>
            <a:ext cx="655095" cy="438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8" idx="7"/>
            <a:endCxn id="21" idx="2"/>
          </p:cNvCxnSpPr>
          <p:nvPr/>
        </p:nvCxnSpPr>
        <p:spPr>
          <a:xfrm flipV="1">
            <a:off x="3406418" y="3101955"/>
            <a:ext cx="703421" cy="19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8" idx="6"/>
            <a:endCxn id="22" idx="1"/>
          </p:cNvCxnSpPr>
          <p:nvPr/>
        </p:nvCxnSpPr>
        <p:spPr>
          <a:xfrm>
            <a:off x="3469356" y="3447288"/>
            <a:ext cx="683547" cy="31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8" idx="6"/>
            <a:endCxn id="23" idx="1"/>
          </p:cNvCxnSpPr>
          <p:nvPr/>
        </p:nvCxnSpPr>
        <p:spPr>
          <a:xfrm>
            <a:off x="3469356" y="3447288"/>
            <a:ext cx="703421" cy="1222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8" idx="5"/>
            <a:endCxn id="24" idx="1"/>
          </p:cNvCxnSpPr>
          <p:nvPr/>
        </p:nvCxnSpPr>
        <p:spPr>
          <a:xfrm>
            <a:off x="3406418" y="3602467"/>
            <a:ext cx="746485" cy="2038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20" idx="7"/>
            <a:endCxn id="21" idx="3"/>
          </p:cNvCxnSpPr>
          <p:nvPr/>
        </p:nvCxnSpPr>
        <p:spPr>
          <a:xfrm flipV="1">
            <a:off x="3406418" y="3257134"/>
            <a:ext cx="766359" cy="944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0" idx="6"/>
            <a:endCxn id="22" idx="2"/>
          </p:cNvCxnSpPr>
          <p:nvPr/>
        </p:nvCxnSpPr>
        <p:spPr>
          <a:xfrm flipV="1">
            <a:off x="3469356" y="3912723"/>
            <a:ext cx="620609" cy="444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0" idx="6"/>
            <a:endCxn id="23" idx="2"/>
          </p:cNvCxnSpPr>
          <p:nvPr/>
        </p:nvCxnSpPr>
        <p:spPr>
          <a:xfrm>
            <a:off x="3469356" y="4357167"/>
            <a:ext cx="640483" cy="467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0" idx="5"/>
            <a:endCxn id="24" idx="2"/>
          </p:cNvCxnSpPr>
          <p:nvPr/>
        </p:nvCxnSpPr>
        <p:spPr>
          <a:xfrm>
            <a:off x="3406418" y="4512346"/>
            <a:ext cx="683547" cy="128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9" idx="7"/>
            <a:endCxn id="21" idx="3"/>
          </p:cNvCxnSpPr>
          <p:nvPr/>
        </p:nvCxnSpPr>
        <p:spPr>
          <a:xfrm flipV="1">
            <a:off x="3406418" y="3257134"/>
            <a:ext cx="766359" cy="1854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19" idx="6"/>
            <a:endCxn id="22" idx="3"/>
          </p:cNvCxnSpPr>
          <p:nvPr/>
        </p:nvCxnSpPr>
        <p:spPr>
          <a:xfrm flipV="1">
            <a:off x="3469356" y="4067902"/>
            <a:ext cx="683547" cy="119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19" idx="5"/>
            <a:endCxn id="24" idx="3"/>
          </p:cNvCxnSpPr>
          <p:nvPr/>
        </p:nvCxnSpPr>
        <p:spPr>
          <a:xfrm>
            <a:off x="3406418" y="5422225"/>
            <a:ext cx="746485" cy="528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9" idx="6"/>
            <a:endCxn id="23" idx="3"/>
          </p:cNvCxnSpPr>
          <p:nvPr/>
        </p:nvCxnSpPr>
        <p:spPr>
          <a:xfrm flipV="1">
            <a:off x="3469356" y="4979681"/>
            <a:ext cx="703421" cy="287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21" idx="6"/>
            <a:endCxn id="16" idx="1"/>
          </p:cNvCxnSpPr>
          <p:nvPr/>
        </p:nvCxnSpPr>
        <p:spPr>
          <a:xfrm>
            <a:off x="4539607" y="3101955"/>
            <a:ext cx="688544" cy="629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21" idx="5"/>
            <a:endCxn id="25" idx="1"/>
          </p:cNvCxnSpPr>
          <p:nvPr/>
        </p:nvCxnSpPr>
        <p:spPr>
          <a:xfrm>
            <a:off x="4476669" y="3257134"/>
            <a:ext cx="773355" cy="1383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22" idx="6"/>
            <a:endCxn id="16" idx="2"/>
          </p:cNvCxnSpPr>
          <p:nvPr/>
        </p:nvCxnSpPr>
        <p:spPr>
          <a:xfrm flipV="1">
            <a:off x="4519733" y="3886200"/>
            <a:ext cx="645480" cy="26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22" idx="5"/>
            <a:endCxn id="25" idx="2"/>
          </p:cNvCxnSpPr>
          <p:nvPr/>
        </p:nvCxnSpPr>
        <p:spPr>
          <a:xfrm>
            <a:off x="4456795" y="4067902"/>
            <a:ext cx="730291" cy="72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23" idx="7"/>
            <a:endCxn id="16" idx="2"/>
          </p:cNvCxnSpPr>
          <p:nvPr/>
        </p:nvCxnSpPr>
        <p:spPr>
          <a:xfrm flipV="1">
            <a:off x="4476669" y="3886200"/>
            <a:ext cx="688544" cy="78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23" idx="6"/>
          </p:cNvCxnSpPr>
          <p:nvPr/>
        </p:nvCxnSpPr>
        <p:spPr>
          <a:xfrm>
            <a:off x="4539607" y="4824502"/>
            <a:ext cx="584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24" idx="7"/>
            <a:endCxn id="16" idx="3"/>
          </p:cNvCxnSpPr>
          <p:nvPr/>
        </p:nvCxnSpPr>
        <p:spPr>
          <a:xfrm flipV="1">
            <a:off x="4456795" y="4041379"/>
            <a:ext cx="771356" cy="1599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24" idx="6"/>
            <a:endCxn id="25" idx="3"/>
          </p:cNvCxnSpPr>
          <p:nvPr/>
        </p:nvCxnSpPr>
        <p:spPr>
          <a:xfrm flipV="1">
            <a:off x="4519733" y="4951258"/>
            <a:ext cx="730291" cy="844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6" idx="6"/>
          </p:cNvCxnSpPr>
          <p:nvPr/>
        </p:nvCxnSpPr>
        <p:spPr>
          <a:xfrm>
            <a:off x="5594981" y="3886200"/>
            <a:ext cx="271175" cy="109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5608673" y="4785107"/>
            <a:ext cx="271175" cy="109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9376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Backward </a:t>
            </a:r>
            <a:r>
              <a:rPr lang="en-US" dirty="0" err="1" smtClean="0"/>
              <a:t>propogation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p:txBody>
              <a:bodyPr>
                <a:normAutofit lnSpcReduction="10000"/>
              </a:bodyPr>
              <a:lstStyle/>
              <a:p>
                <a:r>
                  <a:rPr lang="en-US" dirty="0" smtClean="0"/>
                  <a:t> To goal is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r>
                              <a:rPr lang="en-US" b="0" i="1" smtClean="0">
                                <a:latin typeface="Cambria Math" panose="02040503050406030204" pitchFamily="18" charset="0"/>
                              </a:rPr>
                              <m:t>0</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r>
                              <a:rPr lang="en-US" b="0" i="1" smtClean="0">
                                <a:latin typeface="Cambria Math" panose="02040503050406030204" pitchFamily="18" charset="0"/>
                              </a:rPr>
                              <m:t>1</m:t>
                            </m:r>
                          </m:e>
                          <m:sub>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sub>
                        </m:sSub>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1</m:t>
                            </m:r>
                          </m:e>
                          <m:sub>
                            <m:r>
                              <a:rPr lang="en-US" i="1">
                                <a:latin typeface="Cambria Math" panose="02040503050406030204" pitchFamily="18" charset="0"/>
                              </a:rPr>
                              <m:t>𝑖</m:t>
                            </m:r>
                          </m:sub>
                        </m:sSub>
                      </m:den>
                    </m:f>
                  </m:oMath>
                </a14:m>
                <a:r>
                  <a:rPr lang="en-US" dirty="0" smtClean="0"/>
                  <a:t>, and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r>
                              <a:rPr lang="en-US" b="0" i="1" smtClean="0">
                                <a:latin typeface="Cambria Math" panose="02040503050406030204" pitchFamily="18" charset="0"/>
                              </a:rPr>
                              <m:t>2</m:t>
                            </m:r>
                          </m:e>
                          <m:sub>
                            <m:r>
                              <a:rPr lang="en-US" b="0" i="1" smtClean="0">
                                <a:latin typeface="Cambria Math" panose="02040503050406030204" pitchFamily="18" charset="0"/>
                              </a:rPr>
                              <m:t>𝑖</m:t>
                            </m:r>
                          </m:sub>
                        </m:sSub>
                      </m:den>
                    </m:f>
                  </m:oMath>
                </a14:m>
                <a:r>
                  <a:rPr lang="en-US" dirty="0" smtClean="0"/>
                  <a:t>.</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𝑂𝑂</m:t>
                        </m:r>
                      </m:den>
                    </m:f>
                    <m:r>
                      <a:rPr lang="en-US" b="0" i="0"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𝑂𝑆</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2</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1</m:t>
                        </m:r>
                      </m:den>
                    </m:f>
                  </m:oMath>
                </a14:m>
                <a:r>
                  <a:rPr lang="en-US" dirty="0" smtClean="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𝐻𝑂</m:t>
                        </m:r>
                      </m:den>
                    </m:f>
                  </m:oMath>
                </a14:m>
                <a:r>
                  <a:rPr lang="en-US" dirty="0" smtClean="0"/>
                  <a:t> are done</a:t>
                </a:r>
                <a:endParaRPr lang="en-US" dirty="0"/>
              </a:p>
              <a:p>
                <a:r>
                  <a:rPr lang="en-US" dirty="0" smtClean="0"/>
                  <a:t>Once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𝐻𝑂</m:t>
                        </m:r>
                      </m:den>
                    </m:f>
                  </m:oMath>
                </a14:m>
                <a:r>
                  <a:rPr lang="en-US" dirty="0" smtClean="0">
                    <a:ea typeface="Cambria Math" panose="02040503050406030204" pitchFamily="18" charset="0"/>
                  </a:rPr>
                  <a:t> is computed, we can repeat the process for the hidden layer by replacing OO with HO, OS with HS, B2 with B1 and W2 with W1, in the differential equation. Also the input is IN[N0] and the output is HO[N1].</a:t>
                </a:r>
              </a:p>
              <a:p>
                <a:endParaRPr lang="en-US" dirty="0" smtClean="0">
                  <a:ea typeface="Cambria Math" panose="02040503050406030204" pitchFamily="18" charset="0"/>
                </a:endParaRPr>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1059"/>
                </a:stretch>
              </a:blipFill>
            </p:spPr>
            <p:txBody>
              <a:bodyPr/>
              <a:lstStyle/>
              <a:p>
                <a:r>
                  <a:rPr lang="en-US">
                    <a:noFill/>
                  </a:rPr>
                  <a:t> </a:t>
                </a:r>
              </a:p>
            </p:txBody>
          </p:sp>
        </mc:Fallback>
      </mc:AlternateContent>
    </p:spTree>
    <p:extLst>
      <p:ext uri="{BB962C8B-B14F-4D97-AF65-F5344CB8AC3E}">
        <p14:creationId xmlns:p14="http://schemas.microsoft.com/office/powerpoint/2010/main" val="2945919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913774" y="4005072"/>
                <a:ext cx="10363826" cy="2450592"/>
              </a:xfrm>
            </p:spPr>
            <p:txBody>
              <a:bodyPr/>
              <a:lstStyle/>
              <a:p>
                <a:r>
                  <a:rPr lang="en-US" dirty="0" smtClean="0"/>
                  <a:t> The output of a layer is the input of the next layer.</a:t>
                </a:r>
              </a:p>
              <a:p>
                <a:r>
                  <a:rPr lang="en-US" dirty="0" smtClean="0"/>
                  <a:t> Backward propagation uses results from forward propagation.</a:t>
                </a:r>
              </a:p>
              <a:p>
                <a:pPr lvl="1"/>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𝐼𝑁</m:t>
                        </m:r>
                      </m:den>
                    </m:f>
                  </m:oMath>
                </a14:m>
                <a:r>
                  <a:rPr lang="en-US" dirty="0" smtClean="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m:t>
                        </m:r>
                      </m:den>
                    </m:f>
                  </m:oMath>
                </a14:m>
                <a:r>
                  <a:rPr lang="en-US" dirty="0" smtClean="0"/>
                  <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𝑊</m:t>
                        </m:r>
                      </m:e>
                      <m:sup>
                        <m:r>
                          <a:rPr lang="en-US" b="0" i="1" dirty="0" smtClean="0">
                            <a:latin typeface="Cambria Math" panose="02040503050406030204" pitchFamily="18" charset="0"/>
                          </a:rPr>
                          <m:t>𝑇</m:t>
                        </m:r>
                      </m:sup>
                    </m:sSup>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𝑊</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𝐼𝑁</m:t>
                        </m:r>
                      </m:e>
                      <m:sup>
                        <m:r>
                          <a:rPr lang="en-US" b="0" i="1" smtClean="0">
                            <a:latin typeface="Cambria Math" panose="02040503050406030204" pitchFamily="18" charset="0"/>
                          </a:rPr>
                          <m:t>𝑇</m:t>
                        </m:r>
                      </m:sup>
                    </m:sSup>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m:t>
                        </m:r>
                      </m:den>
                    </m:f>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𝐵</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𝑌</m:t>
                        </m:r>
                      </m:den>
                    </m:f>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913774" y="4005072"/>
                <a:ext cx="10363826" cy="2450592"/>
              </a:xfrm>
              <a:blipFill>
                <a:blip r:embed="rId2"/>
                <a:stretch>
                  <a:fillRect l="-1059" t="-249"/>
                </a:stretch>
              </a:blipFill>
            </p:spPr>
            <p:txBody>
              <a:bodyPr/>
              <a:lstStyle/>
              <a:p>
                <a:r>
                  <a:rPr lang="en-US">
                    <a:noFill/>
                  </a:rPr>
                  <a:t> </a:t>
                </a:r>
              </a:p>
            </p:txBody>
          </p:sp>
        </mc:Fallback>
      </mc:AlternateContent>
      <p:sp>
        <p:nvSpPr>
          <p:cNvPr id="4" name="TextBox 3"/>
          <p:cNvSpPr txBox="1"/>
          <p:nvPr/>
        </p:nvSpPr>
        <p:spPr>
          <a:xfrm>
            <a:off x="2139696" y="2077685"/>
            <a:ext cx="819968" cy="461665"/>
          </a:xfrm>
          <a:prstGeom prst="rect">
            <a:avLst/>
          </a:prstGeom>
          <a:noFill/>
          <a:ln>
            <a:solidFill>
              <a:schemeClr val="tx1"/>
            </a:solidFill>
          </a:ln>
        </p:spPr>
        <p:txBody>
          <a:bodyPr wrap="none" rtlCol="0">
            <a:spAutoFit/>
          </a:bodyPr>
          <a:lstStyle/>
          <a:p>
            <a:r>
              <a:rPr lang="en-US" sz="2400" dirty="0" smtClean="0"/>
              <a:t>layer</a:t>
            </a:r>
            <a:endParaRPr lang="en-US" sz="2400" dirty="0"/>
          </a:p>
        </p:txBody>
      </p:sp>
      <p:sp>
        <p:nvSpPr>
          <p:cNvPr id="6" name="TextBox 5"/>
          <p:cNvSpPr txBox="1"/>
          <p:nvPr/>
        </p:nvSpPr>
        <p:spPr>
          <a:xfrm>
            <a:off x="1040956" y="2087954"/>
            <a:ext cx="457176" cy="461665"/>
          </a:xfrm>
          <a:prstGeom prst="rect">
            <a:avLst/>
          </a:prstGeom>
          <a:noFill/>
        </p:spPr>
        <p:txBody>
          <a:bodyPr wrap="none" rtlCol="0">
            <a:spAutoFit/>
          </a:bodyPr>
          <a:lstStyle/>
          <a:p>
            <a:r>
              <a:rPr lang="en-US" sz="2400" dirty="0" smtClean="0"/>
              <a:t>IN</a:t>
            </a:r>
            <a:endParaRPr lang="en-US" sz="2400" dirty="0"/>
          </a:p>
        </p:txBody>
      </p:sp>
      <p:sp>
        <p:nvSpPr>
          <p:cNvPr id="7" name="TextBox 6"/>
          <p:cNvSpPr txBox="1"/>
          <p:nvPr/>
        </p:nvSpPr>
        <p:spPr>
          <a:xfrm>
            <a:off x="3601228" y="2087954"/>
            <a:ext cx="421910" cy="461665"/>
          </a:xfrm>
          <a:prstGeom prst="rect">
            <a:avLst/>
          </a:prstGeom>
          <a:noFill/>
        </p:spPr>
        <p:txBody>
          <a:bodyPr wrap="none" rtlCol="0">
            <a:spAutoFit/>
          </a:bodyPr>
          <a:lstStyle/>
          <a:p>
            <a:r>
              <a:rPr lang="en-US" sz="2400" dirty="0"/>
              <a:t>O</a:t>
            </a:r>
            <a:endParaRPr lang="en-US" sz="2400" dirty="0"/>
          </a:p>
        </p:txBody>
      </p:sp>
      <p:cxnSp>
        <p:nvCxnSpPr>
          <p:cNvPr id="9" name="Straight Arrow Connector 8"/>
          <p:cNvCxnSpPr>
            <a:stCxn id="6" idx="3"/>
            <a:endCxn id="4" idx="1"/>
          </p:cNvCxnSpPr>
          <p:nvPr/>
        </p:nvCxnSpPr>
        <p:spPr>
          <a:xfrm flipV="1">
            <a:off x="1498132" y="2308518"/>
            <a:ext cx="641564" cy="10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p:cNvCxnSpPr>
          <p:nvPr/>
        </p:nvCxnSpPr>
        <p:spPr>
          <a:xfrm flipV="1">
            <a:off x="2959664" y="2308517"/>
            <a:ext cx="524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63442" y="2112740"/>
            <a:ext cx="1126142" cy="461665"/>
          </a:xfrm>
          <a:prstGeom prst="rect">
            <a:avLst/>
          </a:prstGeom>
          <a:noFill/>
          <a:ln>
            <a:solidFill>
              <a:schemeClr val="tx1"/>
            </a:solidFill>
          </a:ln>
        </p:spPr>
        <p:txBody>
          <a:bodyPr wrap="none" rtlCol="0">
            <a:spAutoFit/>
          </a:bodyPr>
          <a:lstStyle/>
          <a:p>
            <a:r>
              <a:rPr lang="en-US" sz="2400" dirty="0" smtClean="0"/>
              <a:t>Layer 1</a:t>
            </a:r>
            <a:endParaRPr lang="en-US" sz="2400" dirty="0"/>
          </a:p>
        </p:txBody>
      </p:sp>
      <p:sp>
        <p:nvSpPr>
          <p:cNvPr id="15" name="TextBox 14"/>
          <p:cNvSpPr txBox="1"/>
          <p:nvPr/>
        </p:nvSpPr>
        <p:spPr>
          <a:xfrm>
            <a:off x="5006142" y="2123387"/>
            <a:ext cx="354584" cy="461665"/>
          </a:xfrm>
          <a:prstGeom prst="rect">
            <a:avLst/>
          </a:prstGeom>
          <a:noFill/>
        </p:spPr>
        <p:txBody>
          <a:bodyPr wrap="none" rtlCol="0">
            <a:spAutoFit/>
          </a:bodyPr>
          <a:lstStyle/>
          <a:p>
            <a:r>
              <a:rPr lang="en-US" sz="2400" dirty="0"/>
              <a:t>X</a:t>
            </a:r>
          </a:p>
        </p:txBody>
      </p:sp>
      <p:cxnSp>
        <p:nvCxnSpPr>
          <p:cNvPr id="16" name="Straight Arrow Connector 15"/>
          <p:cNvCxnSpPr>
            <a:stCxn id="15" idx="3"/>
            <a:endCxn id="14" idx="1"/>
          </p:cNvCxnSpPr>
          <p:nvPr/>
        </p:nvCxnSpPr>
        <p:spPr>
          <a:xfrm flipV="1">
            <a:off x="5360726" y="2343573"/>
            <a:ext cx="402716" cy="10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531148" y="2092201"/>
            <a:ext cx="1126142" cy="461665"/>
          </a:xfrm>
          <a:prstGeom prst="rect">
            <a:avLst/>
          </a:prstGeom>
          <a:noFill/>
          <a:ln>
            <a:solidFill>
              <a:schemeClr val="tx1"/>
            </a:solidFill>
          </a:ln>
        </p:spPr>
        <p:txBody>
          <a:bodyPr wrap="none" rtlCol="0">
            <a:spAutoFit/>
          </a:bodyPr>
          <a:lstStyle/>
          <a:p>
            <a:r>
              <a:rPr lang="en-US" sz="2400" dirty="0" smtClean="0"/>
              <a:t>Layer 2</a:t>
            </a:r>
            <a:endParaRPr lang="en-US" sz="2400" dirty="0"/>
          </a:p>
        </p:txBody>
      </p:sp>
      <p:cxnSp>
        <p:nvCxnSpPr>
          <p:cNvPr id="18" name="Straight Arrow Connector 17"/>
          <p:cNvCxnSpPr>
            <a:endCxn id="17" idx="1"/>
          </p:cNvCxnSpPr>
          <p:nvPr/>
        </p:nvCxnSpPr>
        <p:spPr>
          <a:xfrm flipV="1">
            <a:off x="6889584" y="2323034"/>
            <a:ext cx="641564" cy="1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298854" y="2081932"/>
            <a:ext cx="1126142" cy="461665"/>
          </a:xfrm>
          <a:prstGeom prst="rect">
            <a:avLst/>
          </a:prstGeom>
          <a:noFill/>
          <a:ln>
            <a:solidFill>
              <a:schemeClr val="tx1"/>
            </a:solidFill>
          </a:ln>
        </p:spPr>
        <p:txBody>
          <a:bodyPr wrap="none" rtlCol="0">
            <a:spAutoFit/>
          </a:bodyPr>
          <a:lstStyle/>
          <a:p>
            <a:r>
              <a:rPr lang="en-US" sz="2400" dirty="0" smtClean="0"/>
              <a:t>Layer 3</a:t>
            </a:r>
            <a:endParaRPr lang="en-US" sz="2400" dirty="0"/>
          </a:p>
        </p:txBody>
      </p:sp>
      <p:cxnSp>
        <p:nvCxnSpPr>
          <p:cNvPr id="20" name="Straight Arrow Connector 19"/>
          <p:cNvCxnSpPr>
            <a:endCxn id="19" idx="1"/>
          </p:cNvCxnSpPr>
          <p:nvPr/>
        </p:nvCxnSpPr>
        <p:spPr>
          <a:xfrm flipV="1">
            <a:off x="8657290" y="2312765"/>
            <a:ext cx="641564" cy="1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3"/>
          </p:cNvCxnSpPr>
          <p:nvPr/>
        </p:nvCxnSpPr>
        <p:spPr>
          <a:xfrm flipV="1">
            <a:off x="10424996" y="2308517"/>
            <a:ext cx="566092" cy="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84984" y="1848555"/>
            <a:ext cx="450764" cy="369332"/>
          </a:xfrm>
          <a:prstGeom prst="rect">
            <a:avLst/>
          </a:prstGeom>
          <a:noFill/>
        </p:spPr>
        <p:txBody>
          <a:bodyPr wrap="none" rtlCol="0">
            <a:spAutoFit/>
          </a:bodyPr>
          <a:lstStyle/>
          <a:p>
            <a:r>
              <a:rPr lang="en-US" dirty="0" smtClean="0"/>
              <a:t>H1</a:t>
            </a:r>
            <a:endParaRPr lang="en-US" dirty="0"/>
          </a:p>
        </p:txBody>
      </p:sp>
      <p:sp>
        <p:nvSpPr>
          <p:cNvPr id="25" name="TextBox 24"/>
          <p:cNvSpPr txBox="1"/>
          <p:nvPr/>
        </p:nvSpPr>
        <p:spPr>
          <a:xfrm>
            <a:off x="8766310" y="1828017"/>
            <a:ext cx="450764" cy="369332"/>
          </a:xfrm>
          <a:prstGeom prst="rect">
            <a:avLst/>
          </a:prstGeom>
          <a:noFill/>
        </p:spPr>
        <p:txBody>
          <a:bodyPr wrap="none" rtlCol="0">
            <a:spAutoFit/>
          </a:bodyPr>
          <a:lstStyle/>
          <a:p>
            <a:r>
              <a:rPr lang="en-US" dirty="0" smtClean="0"/>
              <a:t>H2</a:t>
            </a:r>
            <a:endParaRPr lang="en-US" dirty="0"/>
          </a:p>
        </p:txBody>
      </p:sp>
      <p:sp>
        <p:nvSpPr>
          <p:cNvPr id="26" name="TextBox 25"/>
          <p:cNvSpPr txBox="1"/>
          <p:nvPr/>
        </p:nvSpPr>
        <p:spPr>
          <a:xfrm>
            <a:off x="11121948" y="2114532"/>
            <a:ext cx="311304" cy="369332"/>
          </a:xfrm>
          <a:prstGeom prst="rect">
            <a:avLst/>
          </a:prstGeom>
          <a:noFill/>
        </p:spPr>
        <p:txBody>
          <a:bodyPr wrap="none" rtlCol="0">
            <a:spAutoFit/>
          </a:bodyPr>
          <a:lstStyle/>
          <a:p>
            <a:r>
              <a:rPr lang="en-US" dirty="0" smtClean="0"/>
              <a:t>Y</a:t>
            </a:r>
            <a:endParaRPr lang="en-US" dirty="0"/>
          </a:p>
        </p:txBody>
      </p:sp>
      <p:sp>
        <p:nvSpPr>
          <p:cNvPr id="27" name="TextBox 26"/>
          <p:cNvSpPr txBox="1"/>
          <p:nvPr/>
        </p:nvSpPr>
        <p:spPr>
          <a:xfrm>
            <a:off x="4596158" y="3302306"/>
            <a:ext cx="819968" cy="461665"/>
          </a:xfrm>
          <a:prstGeom prst="rect">
            <a:avLst/>
          </a:prstGeom>
          <a:noFill/>
          <a:ln>
            <a:solidFill>
              <a:schemeClr val="tx1"/>
            </a:solidFill>
          </a:ln>
        </p:spPr>
        <p:txBody>
          <a:bodyPr wrap="none" rtlCol="0">
            <a:spAutoFit/>
          </a:bodyPr>
          <a:lstStyle/>
          <a:p>
            <a:r>
              <a:rPr lang="en-US" sz="2400" dirty="0" smtClean="0"/>
              <a:t>layer</a:t>
            </a:r>
            <a:endParaRPr lang="en-US" sz="2400" dirty="0"/>
          </a:p>
        </p:txBody>
      </p:sp>
      <mc:AlternateContent xmlns:mc="http://schemas.openxmlformats.org/markup-compatibility/2006">
        <mc:Choice xmlns:a14="http://schemas.microsoft.com/office/drawing/2010/main" Requires="a14">
          <p:sp>
            <p:nvSpPr>
              <p:cNvPr id="32" name="Rectangle 31"/>
              <p:cNvSpPr/>
              <p:nvPr/>
            </p:nvSpPr>
            <p:spPr>
              <a:xfrm>
                <a:off x="3254402" y="3201703"/>
                <a:ext cx="639149" cy="61901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b="0" i="1" smtClean="0">
                              <a:latin typeface="Cambria Math" panose="02040503050406030204" pitchFamily="18" charset="0"/>
                            </a:rPr>
                            <m:t>𝐼𝑁</m:t>
                          </m:r>
                        </m:den>
                      </m:f>
                    </m:oMath>
                  </m:oMathPara>
                </a14:m>
                <a:endParaRPr lang="en-US" dirty="0"/>
              </a:p>
            </p:txBody>
          </p:sp>
        </mc:Choice>
        <mc:Fallback>
          <p:sp>
            <p:nvSpPr>
              <p:cNvPr id="32" name="Rectangle 31"/>
              <p:cNvSpPr>
                <a:spLocks noRot="1" noChangeAspect="1" noMove="1" noResize="1" noEditPoints="1" noAdjustHandles="1" noChangeArrowheads="1" noChangeShapeType="1" noTextEdit="1"/>
              </p:cNvSpPr>
              <p:nvPr/>
            </p:nvSpPr>
            <p:spPr>
              <a:xfrm>
                <a:off x="3254402" y="3201703"/>
                <a:ext cx="639149" cy="6190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angle 32"/>
              <p:cNvSpPr/>
              <p:nvPr/>
            </p:nvSpPr>
            <p:spPr>
              <a:xfrm>
                <a:off x="6051364" y="3201703"/>
                <a:ext cx="538161" cy="61908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r>
                            <a:rPr lang="en-US" i="1">
                              <a:latin typeface="Cambria Math" panose="02040503050406030204" pitchFamily="18" charset="0"/>
                            </a:rPr>
                            <m:t>𝑂</m:t>
                          </m:r>
                        </m:den>
                      </m:f>
                    </m:oMath>
                  </m:oMathPara>
                </a14:m>
                <a:endParaRPr lang="en-US" dirty="0"/>
              </a:p>
            </p:txBody>
          </p:sp>
        </mc:Choice>
        <mc:Fallback>
          <p:sp>
            <p:nvSpPr>
              <p:cNvPr id="33" name="Rectangle 32"/>
              <p:cNvSpPr>
                <a:spLocks noRot="1" noChangeAspect="1" noMove="1" noResize="1" noEditPoints="1" noAdjustHandles="1" noChangeArrowheads="1" noChangeShapeType="1" noTextEdit="1"/>
              </p:cNvSpPr>
              <p:nvPr/>
            </p:nvSpPr>
            <p:spPr>
              <a:xfrm>
                <a:off x="6051364" y="3201703"/>
                <a:ext cx="538161" cy="619080"/>
              </a:xfrm>
              <a:prstGeom prst="rect">
                <a:avLst/>
              </a:prstGeom>
              <a:blipFill>
                <a:blip r:embed="rId4"/>
                <a:stretch>
                  <a:fillRect/>
                </a:stretch>
              </a:blipFill>
            </p:spPr>
            <p:txBody>
              <a:bodyPr/>
              <a:lstStyle/>
              <a:p>
                <a:r>
                  <a:rPr lang="en-US">
                    <a:noFill/>
                  </a:rPr>
                  <a:t> </a:t>
                </a:r>
              </a:p>
            </p:txBody>
          </p:sp>
        </mc:Fallback>
      </mc:AlternateContent>
      <p:cxnSp>
        <p:nvCxnSpPr>
          <p:cNvPr id="36" name="Straight Arrow Connector 35"/>
          <p:cNvCxnSpPr/>
          <p:nvPr/>
        </p:nvCxnSpPr>
        <p:spPr>
          <a:xfrm flipH="1">
            <a:off x="5562084" y="3511211"/>
            <a:ext cx="372372" cy="2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1"/>
            <a:endCxn id="32" idx="3"/>
          </p:cNvCxnSpPr>
          <p:nvPr/>
        </p:nvCxnSpPr>
        <p:spPr>
          <a:xfrm flipH="1" flipV="1">
            <a:off x="3893551" y="3511211"/>
            <a:ext cx="702607" cy="21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732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for the logic XOR and </a:t>
            </a:r>
            <a:r>
              <a:rPr lang="en-US" dirty="0" err="1" smtClean="0"/>
              <a:t>AND</a:t>
            </a:r>
            <a:r>
              <a:rPr lang="en-US" dirty="0" smtClean="0"/>
              <a:t> with a 6-unit 2-level </a:t>
            </a:r>
            <a:r>
              <a:rPr lang="en-US" dirty="0" err="1" smtClean="0"/>
              <a:t>nueral</a:t>
            </a:r>
            <a:r>
              <a:rPr lang="en-US" dirty="0" smtClean="0"/>
              <a:t> network </a:t>
            </a:r>
            <a:endParaRPr lang="en-US" dirty="0"/>
          </a:p>
        </p:txBody>
      </p:sp>
      <p:sp>
        <p:nvSpPr>
          <p:cNvPr id="3" name="Content Placeholder 2"/>
          <p:cNvSpPr>
            <a:spLocks noGrp="1"/>
          </p:cNvSpPr>
          <p:nvPr>
            <p:ph sz="quarter" idx="13"/>
          </p:nvPr>
        </p:nvSpPr>
        <p:spPr>
          <a:xfrm>
            <a:off x="1010418" y="1244347"/>
            <a:ext cx="10120037" cy="1127565"/>
          </a:xfrm>
        </p:spPr>
        <p:txBody>
          <a:bodyPr>
            <a:normAutofit/>
          </a:bodyPr>
          <a:lstStyle/>
          <a:p>
            <a:r>
              <a:rPr lang="en-US" dirty="0" smtClean="0"/>
              <a:t> Logic XOR function is not a linear function (can’t train with lect8/one.cpp). See 3level.cpp</a:t>
            </a:r>
            <a:endParaRPr lang="en-US" dirty="0" smtClean="0"/>
          </a:p>
          <a:p>
            <a:pPr>
              <a:defRPr/>
            </a:pPr>
            <a:endParaRPr lang="en-US" dirty="0"/>
          </a:p>
          <a:p>
            <a:endParaRPr lang="en-US" dirty="0"/>
          </a:p>
        </p:txBody>
      </p:sp>
      <mc:AlternateContent xmlns:mc="http://schemas.openxmlformats.org/markup-compatibility/2006">
        <mc:Choice xmlns:a14="http://schemas.microsoft.com/office/drawing/2010/main" Requires="a14">
          <p:sp>
            <p:nvSpPr>
              <p:cNvPr id="17" name="TextBox 16"/>
              <p:cNvSpPr txBox="1"/>
              <p:nvPr/>
            </p:nvSpPr>
            <p:spPr>
              <a:xfrm>
                <a:off x="1186516" y="5082686"/>
                <a:ext cx="2474267" cy="369332"/>
              </a:xfrm>
              <a:prstGeom prst="rect">
                <a:avLst/>
              </a:prstGeom>
              <a:noFill/>
            </p:spPr>
            <p:txBody>
              <a:bodyPr wrap="none" rtlCol="0">
                <a:spAutoFit/>
              </a:bodyPr>
              <a:lstStyle/>
              <a:p>
                <a:r>
                  <a:rPr lang="en-US" dirty="0" smtClean="0"/>
                  <a:t>Logic XOR (</a:t>
                </a:r>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dirty="0" smtClean="0"/>
                  <a:t>) operation</a:t>
                </a:r>
              </a:p>
            </p:txBody>
          </p:sp>
        </mc:Choice>
        <mc:Fallback>
          <p:sp>
            <p:nvSpPr>
              <p:cNvPr id="17" name="TextBox 16"/>
              <p:cNvSpPr txBox="1">
                <a:spLocks noRot="1" noChangeAspect="1" noMove="1" noResize="1" noEditPoints="1" noAdjustHandles="1" noChangeArrowheads="1" noChangeShapeType="1" noTextEdit="1"/>
              </p:cNvSpPr>
              <p:nvPr/>
            </p:nvSpPr>
            <p:spPr>
              <a:xfrm>
                <a:off x="1186516" y="5082686"/>
                <a:ext cx="2474267" cy="369332"/>
              </a:xfrm>
              <a:prstGeom prst="rect">
                <a:avLst/>
              </a:prstGeom>
              <a:blipFill>
                <a:blip r:embed="rId2"/>
                <a:stretch>
                  <a:fillRect l="-2217" t="-10000" r="-1724"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8" name="Table 17"/>
              <p:cNvGraphicFramePr>
                <a:graphicFrameLocks noGrp="1"/>
              </p:cNvGraphicFramePr>
              <p:nvPr>
                <p:extLst>
                  <p:ext uri="{D42A27DB-BD31-4B8C-83A1-F6EECF244321}">
                    <p14:modId xmlns:p14="http://schemas.microsoft.com/office/powerpoint/2010/main" val="3987769159"/>
                  </p:ext>
                </p:extLst>
              </p:nvPr>
            </p:nvGraphicFramePr>
            <p:xfrm>
              <a:off x="1186516" y="2984865"/>
              <a:ext cx="1895892" cy="1854200"/>
            </p:xfrm>
            <a:graphic>
              <a:graphicData uri="http://schemas.openxmlformats.org/drawingml/2006/table">
                <a:tbl>
                  <a:tblPr firstRow="1" bandRow="1">
                    <a:tableStyleId>{5C22544A-7EE6-4342-B048-85BDC9FD1C3A}</a:tableStyleId>
                  </a:tblPr>
                  <a:tblGrid>
                    <a:gridCol w="474453">
                      <a:extLst>
                        <a:ext uri="{9D8B030D-6E8A-4147-A177-3AD203B41FA5}">
                          <a16:colId xmlns:a16="http://schemas.microsoft.com/office/drawing/2014/main" val="1097098754"/>
                        </a:ext>
                      </a:extLst>
                    </a:gridCol>
                    <a:gridCol w="465827">
                      <a:extLst>
                        <a:ext uri="{9D8B030D-6E8A-4147-A177-3AD203B41FA5}">
                          <a16:colId xmlns:a16="http://schemas.microsoft.com/office/drawing/2014/main" val="763287672"/>
                        </a:ext>
                      </a:extLst>
                    </a:gridCol>
                    <a:gridCol w="955612">
                      <a:extLst>
                        <a:ext uri="{9D8B030D-6E8A-4147-A177-3AD203B41FA5}">
                          <a16:colId xmlns:a16="http://schemas.microsoft.com/office/drawing/2014/main" val="133837959"/>
                        </a:ext>
                      </a:extLst>
                    </a:gridCol>
                  </a:tblGrid>
                  <a:tr h="370840">
                    <a:tc>
                      <a:txBody>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𝟏</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𝟐</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𝟐</m:t>
                                </m:r>
                              </m:oMath>
                            </m:oMathPara>
                          </a14:m>
                          <a:endParaRPr lang="en-US" dirty="0"/>
                        </a:p>
                      </a:txBody>
                      <a:tcPr/>
                    </a:tc>
                    <a:extLst>
                      <a:ext uri="{0D108BD9-81ED-4DB2-BD59-A6C34878D82A}">
                        <a16:rowId xmlns:a16="http://schemas.microsoft.com/office/drawing/2014/main" val="429316455"/>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80890771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617815484"/>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3855755027"/>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031190883"/>
                      </a:ext>
                    </a:extLst>
                  </a:tr>
                </a:tbl>
              </a:graphicData>
            </a:graphic>
          </p:graphicFrame>
        </mc:Choice>
        <mc:Fallback>
          <p:graphicFrame>
            <p:nvGraphicFramePr>
              <p:cNvPr id="18" name="Table 17"/>
              <p:cNvGraphicFramePr>
                <a:graphicFrameLocks noGrp="1"/>
              </p:cNvGraphicFramePr>
              <p:nvPr>
                <p:extLst>
                  <p:ext uri="{D42A27DB-BD31-4B8C-83A1-F6EECF244321}">
                    <p14:modId xmlns:p14="http://schemas.microsoft.com/office/powerpoint/2010/main" val="3987769159"/>
                  </p:ext>
                </p:extLst>
              </p:nvPr>
            </p:nvGraphicFramePr>
            <p:xfrm>
              <a:off x="1186516" y="2984865"/>
              <a:ext cx="1895892" cy="1854200"/>
            </p:xfrm>
            <a:graphic>
              <a:graphicData uri="http://schemas.openxmlformats.org/drawingml/2006/table">
                <a:tbl>
                  <a:tblPr firstRow="1" bandRow="1">
                    <a:tableStyleId>{5C22544A-7EE6-4342-B048-85BDC9FD1C3A}</a:tableStyleId>
                  </a:tblPr>
                  <a:tblGrid>
                    <a:gridCol w="474453">
                      <a:extLst>
                        <a:ext uri="{9D8B030D-6E8A-4147-A177-3AD203B41FA5}">
                          <a16:colId xmlns:a16="http://schemas.microsoft.com/office/drawing/2014/main" val="1097098754"/>
                        </a:ext>
                      </a:extLst>
                    </a:gridCol>
                    <a:gridCol w="465827">
                      <a:extLst>
                        <a:ext uri="{9D8B030D-6E8A-4147-A177-3AD203B41FA5}">
                          <a16:colId xmlns:a16="http://schemas.microsoft.com/office/drawing/2014/main" val="763287672"/>
                        </a:ext>
                      </a:extLst>
                    </a:gridCol>
                    <a:gridCol w="955612">
                      <a:extLst>
                        <a:ext uri="{9D8B030D-6E8A-4147-A177-3AD203B41FA5}">
                          <a16:colId xmlns:a16="http://schemas.microsoft.com/office/drawing/2014/main" val="133837959"/>
                        </a:ext>
                      </a:extLst>
                    </a:gridCol>
                  </a:tblGrid>
                  <a:tr h="370840">
                    <a:tc>
                      <a:txBody>
                        <a:bodyPr/>
                        <a:lstStyle/>
                        <a:p>
                          <a:endParaRPr lang="en-US"/>
                        </a:p>
                      </a:txBody>
                      <a:tcPr>
                        <a:blipFill>
                          <a:blip r:embed="rId3"/>
                          <a:stretch>
                            <a:fillRect l="-1282" t="-1639" r="-305128" b="-424590"/>
                          </a:stretch>
                        </a:blipFill>
                      </a:tcPr>
                    </a:tc>
                    <a:tc>
                      <a:txBody>
                        <a:bodyPr/>
                        <a:lstStyle/>
                        <a:p>
                          <a:endParaRPr lang="en-US"/>
                        </a:p>
                      </a:txBody>
                      <a:tcPr>
                        <a:blipFill>
                          <a:blip r:embed="rId3"/>
                          <a:stretch>
                            <a:fillRect l="-102597" t="-1639" r="-209091" b="-424590"/>
                          </a:stretch>
                        </a:blipFill>
                      </a:tcPr>
                    </a:tc>
                    <a:tc>
                      <a:txBody>
                        <a:bodyPr/>
                        <a:lstStyle/>
                        <a:p>
                          <a:endParaRPr lang="en-US"/>
                        </a:p>
                      </a:txBody>
                      <a:tcPr>
                        <a:blipFill>
                          <a:blip r:embed="rId3"/>
                          <a:stretch>
                            <a:fillRect l="-99363" t="-1639" r="-2548" b="-424590"/>
                          </a:stretch>
                        </a:blipFill>
                      </a:tcPr>
                    </a:tc>
                    <a:extLst>
                      <a:ext uri="{0D108BD9-81ED-4DB2-BD59-A6C34878D82A}">
                        <a16:rowId xmlns:a16="http://schemas.microsoft.com/office/drawing/2014/main" val="429316455"/>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80890771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617815484"/>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3855755027"/>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031190883"/>
                      </a:ext>
                    </a:extLst>
                  </a:tr>
                </a:tbl>
              </a:graphicData>
            </a:graphic>
          </p:graphicFrame>
        </mc:Fallback>
      </mc:AlternateContent>
      <p:cxnSp>
        <p:nvCxnSpPr>
          <p:cNvPr id="19" name="Straight Arrow Connector 18"/>
          <p:cNvCxnSpPr/>
          <p:nvPr/>
        </p:nvCxnSpPr>
        <p:spPr>
          <a:xfrm flipV="1">
            <a:off x="3565470" y="4656480"/>
            <a:ext cx="2329132" cy="1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793333" y="2698283"/>
            <a:ext cx="25879" cy="2225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681189" y="4552963"/>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024034" y="3200639"/>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681189" y="3200639"/>
            <a:ext cx="276046" cy="241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024034" y="4552963"/>
            <a:ext cx="276046" cy="241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822897" y="4713354"/>
            <a:ext cx="678391" cy="369332"/>
          </a:xfrm>
          <a:prstGeom prst="rect">
            <a:avLst/>
          </a:prstGeom>
          <a:noFill/>
        </p:spPr>
        <p:txBody>
          <a:bodyPr wrap="none" rtlCol="0">
            <a:spAutoFit/>
          </a:bodyPr>
          <a:lstStyle/>
          <a:p>
            <a:r>
              <a:rPr lang="en-US" dirty="0" smtClean="0"/>
              <a:t>(0, 0)</a:t>
            </a:r>
            <a:endParaRPr lang="en-US" dirty="0"/>
          </a:p>
        </p:txBody>
      </p:sp>
      <p:sp>
        <p:nvSpPr>
          <p:cNvPr id="26" name="TextBox 25"/>
          <p:cNvSpPr txBox="1"/>
          <p:nvPr/>
        </p:nvSpPr>
        <p:spPr>
          <a:xfrm>
            <a:off x="5252006" y="4686942"/>
            <a:ext cx="678391" cy="369332"/>
          </a:xfrm>
          <a:prstGeom prst="rect">
            <a:avLst/>
          </a:prstGeom>
          <a:noFill/>
        </p:spPr>
        <p:txBody>
          <a:bodyPr wrap="none" rtlCol="0">
            <a:spAutoFit/>
          </a:bodyPr>
          <a:lstStyle/>
          <a:p>
            <a:r>
              <a:rPr lang="en-US" dirty="0" smtClean="0"/>
              <a:t>(1, 0)</a:t>
            </a:r>
            <a:endParaRPr lang="en-US" dirty="0"/>
          </a:p>
        </p:txBody>
      </p:sp>
      <p:sp>
        <p:nvSpPr>
          <p:cNvPr id="27" name="TextBox 26"/>
          <p:cNvSpPr txBox="1"/>
          <p:nvPr/>
        </p:nvSpPr>
        <p:spPr>
          <a:xfrm>
            <a:off x="5252007" y="3361030"/>
            <a:ext cx="678391" cy="369332"/>
          </a:xfrm>
          <a:prstGeom prst="rect">
            <a:avLst/>
          </a:prstGeom>
          <a:noFill/>
        </p:spPr>
        <p:txBody>
          <a:bodyPr wrap="none" rtlCol="0">
            <a:spAutoFit/>
          </a:bodyPr>
          <a:lstStyle/>
          <a:p>
            <a:r>
              <a:rPr lang="en-US" dirty="0" smtClean="0"/>
              <a:t>(1, </a:t>
            </a:r>
            <a:r>
              <a:rPr lang="en-US" dirty="0"/>
              <a:t>1</a:t>
            </a:r>
            <a:r>
              <a:rPr lang="en-US" dirty="0" smtClean="0"/>
              <a:t>)</a:t>
            </a:r>
            <a:endParaRPr lang="en-US" dirty="0"/>
          </a:p>
        </p:txBody>
      </p:sp>
      <p:sp>
        <p:nvSpPr>
          <p:cNvPr id="28" name="TextBox 27"/>
          <p:cNvSpPr txBox="1"/>
          <p:nvPr/>
        </p:nvSpPr>
        <p:spPr>
          <a:xfrm>
            <a:off x="3788501" y="3361030"/>
            <a:ext cx="678391" cy="369332"/>
          </a:xfrm>
          <a:prstGeom prst="rect">
            <a:avLst/>
          </a:prstGeom>
          <a:noFill/>
        </p:spPr>
        <p:txBody>
          <a:bodyPr wrap="none" rtlCol="0">
            <a:spAutoFit/>
          </a:bodyPr>
          <a:lstStyle/>
          <a:p>
            <a:r>
              <a:rPr lang="en-US" dirty="0" smtClean="0"/>
              <a:t>(0, 1)</a:t>
            </a:r>
            <a:endParaRPr lang="en-US" dirty="0"/>
          </a:p>
        </p:txBody>
      </p:sp>
      <p:cxnSp>
        <p:nvCxnSpPr>
          <p:cNvPr id="16" name="Straight Connector 15"/>
          <p:cNvCxnSpPr/>
          <p:nvPr/>
        </p:nvCxnSpPr>
        <p:spPr>
          <a:xfrm flipV="1">
            <a:off x="3394824" y="2799959"/>
            <a:ext cx="1724036" cy="18565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810733" y="3280480"/>
            <a:ext cx="1724036" cy="18565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118860" y="2799959"/>
            <a:ext cx="472341" cy="4805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415104" y="4631770"/>
            <a:ext cx="472341" cy="4805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7132564" y="3377102"/>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132564" y="4286981"/>
            <a:ext cx="429768" cy="43891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485876" y="3377102"/>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485876" y="4286981"/>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9624304" y="3377102"/>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stCxn id="42" idx="6"/>
            <a:endCxn id="44" idx="2"/>
          </p:cNvCxnSpPr>
          <p:nvPr/>
        </p:nvCxnSpPr>
        <p:spPr>
          <a:xfrm>
            <a:off x="7562332" y="3596558"/>
            <a:ext cx="923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5"/>
            <a:endCxn id="45" idx="1"/>
          </p:cNvCxnSpPr>
          <p:nvPr/>
        </p:nvCxnSpPr>
        <p:spPr>
          <a:xfrm>
            <a:off x="7499394" y="3751737"/>
            <a:ext cx="1049420" cy="59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3" idx="6"/>
            <a:endCxn id="45" idx="2"/>
          </p:cNvCxnSpPr>
          <p:nvPr/>
        </p:nvCxnSpPr>
        <p:spPr>
          <a:xfrm>
            <a:off x="7562332" y="4506437"/>
            <a:ext cx="923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3" idx="7"/>
            <a:endCxn id="44" idx="3"/>
          </p:cNvCxnSpPr>
          <p:nvPr/>
        </p:nvCxnSpPr>
        <p:spPr>
          <a:xfrm flipV="1">
            <a:off x="7499394" y="3751737"/>
            <a:ext cx="1049420" cy="59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5" idx="6"/>
            <a:endCxn id="46" idx="3"/>
          </p:cNvCxnSpPr>
          <p:nvPr/>
        </p:nvCxnSpPr>
        <p:spPr>
          <a:xfrm flipV="1">
            <a:off x="8915644" y="3751737"/>
            <a:ext cx="771598" cy="754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6" idx="6"/>
          </p:cNvCxnSpPr>
          <p:nvPr/>
        </p:nvCxnSpPr>
        <p:spPr>
          <a:xfrm>
            <a:off x="10054072" y="3596558"/>
            <a:ext cx="3447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8467832" y="2609006"/>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8548814" y="5066256"/>
            <a:ext cx="429768" cy="4389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9687242" y="4286981"/>
            <a:ext cx="429768" cy="43891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p:cNvCxnSpPr/>
          <p:nvPr/>
        </p:nvCxnSpPr>
        <p:spPr>
          <a:xfrm>
            <a:off x="10117010" y="4497211"/>
            <a:ext cx="3447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45" idx="6"/>
            <a:endCxn id="67" idx="2"/>
          </p:cNvCxnSpPr>
          <p:nvPr/>
        </p:nvCxnSpPr>
        <p:spPr>
          <a:xfrm>
            <a:off x="8915644" y="4506437"/>
            <a:ext cx="771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6" idx="2"/>
          </p:cNvCxnSpPr>
          <p:nvPr/>
        </p:nvCxnSpPr>
        <p:spPr>
          <a:xfrm>
            <a:off x="8915644" y="3596558"/>
            <a:ext cx="7086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4" idx="5"/>
            <a:endCxn id="67" idx="1"/>
          </p:cNvCxnSpPr>
          <p:nvPr/>
        </p:nvCxnSpPr>
        <p:spPr>
          <a:xfrm>
            <a:off x="8852706" y="3751737"/>
            <a:ext cx="897474" cy="59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endCxn id="46" idx="1"/>
          </p:cNvCxnSpPr>
          <p:nvPr/>
        </p:nvCxnSpPr>
        <p:spPr>
          <a:xfrm>
            <a:off x="8897600" y="2841858"/>
            <a:ext cx="789642" cy="59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63" idx="5"/>
            <a:endCxn id="67" idx="1"/>
          </p:cNvCxnSpPr>
          <p:nvPr/>
        </p:nvCxnSpPr>
        <p:spPr>
          <a:xfrm>
            <a:off x="8834662" y="2983641"/>
            <a:ext cx="915518" cy="1367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64" idx="7"/>
            <a:endCxn id="46" idx="3"/>
          </p:cNvCxnSpPr>
          <p:nvPr/>
        </p:nvCxnSpPr>
        <p:spPr>
          <a:xfrm flipV="1">
            <a:off x="8915644" y="3751737"/>
            <a:ext cx="771598" cy="1378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4" idx="6"/>
            <a:endCxn id="67" idx="3"/>
          </p:cNvCxnSpPr>
          <p:nvPr/>
        </p:nvCxnSpPr>
        <p:spPr>
          <a:xfrm flipV="1">
            <a:off x="8978582" y="4661616"/>
            <a:ext cx="771598" cy="62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42" idx="7"/>
          </p:cNvCxnSpPr>
          <p:nvPr/>
        </p:nvCxnSpPr>
        <p:spPr>
          <a:xfrm flipV="1">
            <a:off x="7499394" y="2894873"/>
            <a:ext cx="923544" cy="546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2" idx="4"/>
            <a:endCxn id="64" idx="1"/>
          </p:cNvCxnSpPr>
          <p:nvPr/>
        </p:nvCxnSpPr>
        <p:spPr>
          <a:xfrm>
            <a:off x="7347448" y="3816014"/>
            <a:ext cx="1264304" cy="1314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43" idx="0"/>
            <a:endCxn id="63" idx="3"/>
          </p:cNvCxnSpPr>
          <p:nvPr/>
        </p:nvCxnSpPr>
        <p:spPr>
          <a:xfrm flipV="1">
            <a:off x="7347448" y="2983641"/>
            <a:ext cx="1183322" cy="13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43" idx="5"/>
            <a:endCxn id="64" idx="2"/>
          </p:cNvCxnSpPr>
          <p:nvPr/>
        </p:nvCxnSpPr>
        <p:spPr>
          <a:xfrm>
            <a:off x="7499394" y="4661616"/>
            <a:ext cx="1049420" cy="62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578001" y="3385371"/>
            <a:ext cx="617477" cy="369332"/>
          </a:xfrm>
          <a:prstGeom prst="rect">
            <a:avLst/>
          </a:prstGeom>
          <a:noFill/>
        </p:spPr>
        <p:txBody>
          <a:bodyPr wrap="none" rtlCol="0">
            <a:spAutoFit/>
          </a:bodyPr>
          <a:lstStyle/>
          <a:p>
            <a:r>
              <a:rPr lang="en-US" dirty="0" smtClean="0"/>
              <a:t>AND</a:t>
            </a:r>
            <a:endParaRPr lang="en-US" dirty="0"/>
          </a:p>
        </p:txBody>
      </p:sp>
      <p:sp>
        <p:nvSpPr>
          <p:cNvPr id="94" name="TextBox 93"/>
          <p:cNvSpPr txBox="1"/>
          <p:nvPr/>
        </p:nvSpPr>
        <p:spPr>
          <a:xfrm>
            <a:off x="10587843" y="4317610"/>
            <a:ext cx="597792" cy="369332"/>
          </a:xfrm>
          <a:prstGeom prst="rect">
            <a:avLst/>
          </a:prstGeom>
          <a:noFill/>
        </p:spPr>
        <p:txBody>
          <a:bodyPr wrap="none" rtlCol="0">
            <a:spAutoFit/>
          </a:bodyPr>
          <a:lstStyle/>
          <a:p>
            <a:r>
              <a:rPr lang="en-US" dirty="0" smtClean="0"/>
              <a:t>XOR</a:t>
            </a:r>
            <a:endParaRPr lang="en-US" dirty="0"/>
          </a:p>
        </p:txBody>
      </p:sp>
    </p:spTree>
    <p:extLst>
      <p:ext uri="{BB962C8B-B14F-4D97-AF65-F5344CB8AC3E}">
        <p14:creationId xmlns:p14="http://schemas.microsoft.com/office/powerpoint/2010/main" val="2897241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3"/>
          </p:nvPr>
        </p:nvSpPr>
        <p:spPr>
          <a:xfrm>
            <a:off x="913774" y="1566408"/>
            <a:ext cx="10363826" cy="4745182"/>
          </a:xfrm>
        </p:spPr>
        <p:txBody>
          <a:bodyPr>
            <a:normAutofit/>
          </a:bodyPr>
          <a:lstStyle/>
          <a:p>
            <a:pPr>
              <a:lnSpc>
                <a:spcPct val="90000"/>
              </a:lnSpc>
            </a:pPr>
            <a:r>
              <a:rPr lang="en-US" dirty="0" smtClean="0"/>
              <a:t>Briefly discuss multi-level feedforward neural networks</a:t>
            </a:r>
          </a:p>
          <a:p>
            <a:pPr>
              <a:lnSpc>
                <a:spcPct val="90000"/>
              </a:lnSpc>
            </a:pPr>
            <a:r>
              <a:rPr lang="en-US" dirty="0" smtClean="0"/>
              <a:t>The training of neural networks</a:t>
            </a:r>
          </a:p>
          <a:p>
            <a:pPr>
              <a:lnSpc>
                <a:spcPct val="90000"/>
              </a:lnSpc>
            </a:pPr>
            <a:r>
              <a:rPr lang="en-US" dirty="0" smtClean="0"/>
              <a:t>Following 3level.cpp, one should be able to write a program for any multi-level feedforward neural networks. </a:t>
            </a:r>
            <a:endParaRPr lang="en-US" altLang="en-US" dirty="0"/>
          </a:p>
        </p:txBody>
      </p:sp>
    </p:spTree>
    <p:extLst>
      <p:ext uri="{BB962C8B-B14F-4D97-AF65-F5344CB8AC3E}">
        <p14:creationId xmlns:p14="http://schemas.microsoft.com/office/powerpoint/2010/main" val="2773193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 neural network</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861308" y="1753785"/>
                <a:ext cx="10363826" cy="4655488"/>
              </a:xfrm>
            </p:spPr>
            <p:txBody>
              <a:bodyPr>
                <a:normAutofit fontScale="70000" lnSpcReduction="20000"/>
              </a:bodyPr>
              <a:lstStyle/>
              <a:p>
                <a:r>
                  <a:rPr lang="en-US" dirty="0" smtClean="0"/>
                  <a:t>A neural network is trained</a:t>
                </a:r>
                <a:r>
                  <a:rPr lang="en-US" dirty="0" smtClean="0"/>
                  <a:t> with </a:t>
                </a:r>
                <a:r>
                  <a:rPr lang="en-US" i="1" dirty="0" smtClean="0"/>
                  <a:t>m</a:t>
                </a:r>
                <a:r>
                  <a:rPr lang="en-US" dirty="0" smtClean="0"/>
                  <a:t> training samples</a:t>
                </a:r>
              </a:p>
              <a:p>
                <a:pPr marL="0" indent="0" algn="ctr">
                  <a:buNone/>
                </a:pPr>
                <a:r>
                  <a:rPr lang="en-US" dirty="0" smtClean="0"/>
                  <a:t>(</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(1)</m:t>
                        </m:r>
                      </m:sup>
                    </m:sSup>
                    <m:r>
                      <a:rPr lang="en-US" b="0" i="1" smtClean="0">
                        <a:latin typeface="Cambria Math" panose="02040503050406030204" pitchFamily="18" charset="0"/>
                      </a:rPr>
                      <m:t>), </m:t>
                    </m:r>
                  </m:oMath>
                </a14:m>
                <a:r>
                  <a:rPr lang="en-US" dirty="0"/>
                  <a:t>(</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sup>
                    </m:sSup>
                    <m:r>
                      <a:rPr lang="en-US" i="1">
                        <a:latin typeface="Cambria Math" panose="02040503050406030204" pitchFamily="18" charset="0"/>
                      </a:rPr>
                      <m:t>), </m:t>
                    </m:r>
                  </m:oMath>
                </a14:m>
                <a:r>
                  <a:rPr lang="en-US" dirty="0" smtClean="0"/>
                  <a:t>……</a:t>
                </a:r>
                <a:r>
                  <a:rPr lang="en-US" dirty="0"/>
                  <a:t>(</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m:t>
                        </m:r>
                      </m:sup>
                    </m:sSup>
                    <m:r>
                      <a:rPr lang="en-US" i="1">
                        <a:latin typeface="Cambria Math" panose="02040503050406030204" pitchFamily="18" charset="0"/>
                      </a:rPr>
                      <m:t>)</m:t>
                    </m:r>
                  </m:oMath>
                </a14:m>
                <a:endParaRPr lang="en-US" dirty="0"/>
              </a:p>
              <a:p>
                <a:pPr marL="0" indent="0">
                  <a:buNone/>
                </a:pP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sup>
                    </m:sSup>
                  </m:oMath>
                </a14:m>
                <a:r>
                  <a:rPr lang="en-US" dirty="0" smtClean="0"/>
                  <a:t> is an input vector,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sup>
                    </m:sSup>
                  </m:oMath>
                </a14:m>
                <a:r>
                  <a:rPr lang="en-US" dirty="0" smtClean="0"/>
                  <a:t> is an output vector</a:t>
                </a:r>
              </a:p>
              <a:p>
                <a:r>
                  <a:rPr lang="en-US" dirty="0" smtClean="0"/>
                  <a:t>Training objective: minimize the prediction error (loss)</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𝑚𝑖𝑛</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𝑊</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m:oMathPara>
                </a14:m>
                <a:endParaRPr lang="en-US" dirty="0" smtClean="0"/>
              </a:p>
              <a:p>
                <a:pPr marL="0" indent="0">
                  <a:buNone/>
                </a:pPr>
                <a:r>
                  <a:rPr lang="en-US" dirty="0"/>
                  <a:t> </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𝑊</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oMath>
                </a14:m>
                <a:r>
                  <a:rPr lang="en-US" dirty="0" smtClean="0"/>
                  <a:t> is the predicted output vector for the input vector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endParaRPr lang="en-US" dirty="0" smtClean="0"/>
              </a:p>
              <a:p>
                <a:r>
                  <a:rPr lang="en-US" dirty="0"/>
                  <a:t> </a:t>
                </a:r>
                <a:r>
                  <a:rPr lang="en-US" dirty="0" smtClean="0"/>
                  <a:t>Approach: Gradient </a:t>
                </a:r>
                <a:r>
                  <a:rPr lang="en-US" dirty="0"/>
                  <a:t>descent (stochastic gradient </a:t>
                </a:r>
                <a:r>
                  <a:rPr lang="en-US" dirty="0" smtClean="0"/>
                  <a:t>descent, batch gradient descent, mini-batch gradient descent). </a:t>
                </a:r>
              </a:p>
              <a:p>
                <a:pPr lvl="1"/>
                <a:r>
                  <a:rPr lang="en-US" dirty="0" smtClean="0"/>
                  <a:t>Use error to adjust the weight value to reduce the loss. The adjustment amount is proportional to the contribution of each weight to the loss – Given an error, adjust the weight a little to reduce the error. </a:t>
                </a:r>
              </a:p>
              <a:p>
                <a:pPr marL="457200" lvl="1" indent="0">
                  <a:buNone/>
                </a:pPr>
                <a:endParaRPr lang="en-US" dirty="0" smtClean="0"/>
              </a:p>
              <a:p>
                <a:endParaRPr lang="en-US" dirty="0" smtClean="0"/>
              </a:p>
              <a:p>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861308" y="1753785"/>
                <a:ext cx="10363826" cy="4655488"/>
              </a:xfrm>
              <a:blipFill>
                <a:blip r:embed="rId2"/>
                <a:stretch>
                  <a:fillRect l="-529" t="-786"/>
                </a:stretch>
              </a:blipFill>
            </p:spPr>
            <p:txBody>
              <a:bodyPr/>
              <a:lstStyle/>
              <a:p>
                <a:r>
                  <a:rPr lang="en-US">
                    <a:noFill/>
                  </a:rPr>
                  <a:t> </a:t>
                </a:r>
              </a:p>
            </p:txBody>
          </p:sp>
        </mc:Fallback>
      </mc:AlternateContent>
    </p:spTree>
    <p:extLst>
      <p:ext uri="{BB962C8B-B14F-4D97-AF65-F5344CB8AC3E}">
        <p14:creationId xmlns:p14="http://schemas.microsoft.com/office/powerpoint/2010/main" val="1741913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861308" y="1753785"/>
                <a:ext cx="10363826" cy="4655488"/>
              </a:xfrm>
            </p:spPr>
            <p:txBody>
              <a:bodyPr>
                <a:normAutofit fontScale="85000" lnSpcReduction="20000"/>
              </a:bodyPr>
              <a:lstStyle/>
              <a:p>
                <a:r>
                  <a:rPr lang="en-US" dirty="0" smtClean="0"/>
                  <a:t>Given one training sample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smtClean="0"/>
              </a:p>
              <a:p>
                <a:r>
                  <a:rPr lang="en-US" dirty="0" smtClean="0"/>
                  <a:t>Compute the output of the neural network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𝑓</m:t>
                        </m:r>
                      </m:e>
                      <m:sub>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𝑊</m:t>
                            </m:r>
                          </m:e>
                        </m:acc>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oMath>
                </a14:m>
                <a:endParaRPr lang="en-US" dirty="0" smtClean="0"/>
              </a:p>
              <a:p>
                <a:r>
                  <a:rPr lang="en-US" dirty="0" smtClean="0"/>
                  <a:t>Training objective: minimize the prediction error (loss) – there are different ways to define error. The following is an example:</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𝑓</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𝑊</m:t>
                              </m:r>
                            </m:e>
                          </m:acc>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oMath>
                  </m:oMathPara>
                </a14:m>
                <a:endParaRPr lang="en-US" dirty="0" smtClean="0"/>
              </a:p>
              <a:p>
                <a:pPr/>
                <a:r>
                  <a:rPr lang="en-US" dirty="0" smtClean="0"/>
                  <a:t>Estimate how much each weight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a14:m>
                <a:r>
                  <a:rPr lang="en-US" dirty="0" smtClean="0"/>
                  <a:t> in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𝑊</m:t>
                        </m:r>
                      </m:e>
                    </m:acc>
                  </m:oMath>
                </a14:m>
                <a:r>
                  <a:rPr lang="en-US" dirty="0" smtClean="0"/>
                  <a:t> contributes to the error: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r>
                          <a:rPr lang="en-US" b="0" i="1" smtClean="0">
                            <a:latin typeface="Cambria Math" panose="02040503050406030204" pitchFamily="18" charset="0"/>
                          </a:rPr>
                          <m:t>𝐸</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den>
                    </m:f>
                  </m:oMath>
                </a14:m>
                <a:r>
                  <a:rPr lang="en-US" dirty="0" smtClean="0"/>
                  <a:t> </a:t>
                </a:r>
              </a:p>
              <a:p>
                <a:pPr/>
                <a:r>
                  <a:rPr lang="en-US" dirty="0" smtClean="0"/>
                  <a:t>Update the weight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oMath>
                </a14:m>
                <a:r>
                  <a:rPr lang="en-US" dirty="0" smtClean="0"/>
                  <a:t>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oMath>
                </a14:m>
                <a:r>
                  <a:rPr lang="en-US" dirty="0" smtClean="0"/>
                  <a:t>=</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α</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den>
                    </m:f>
                  </m:oMath>
                </a14:m>
                <a:r>
                  <a:rPr lang="en-US" dirty="0" smtClean="0"/>
                  <a:t>. Here </a:t>
                </a:r>
                <a14:m>
                  <m:oMath xmlns:m="http://schemas.openxmlformats.org/officeDocument/2006/math">
                    <m:r>
                      <m:rPr>
                        <m:sty m:val="p"/>
                      </m:rPr>
                      <a:rPr lang="el-GR" i="1">
                        <a:latin typeface="Cambria Math" panose="02040503050406030204" pitchFamily="18" charset="0"/>
                        <a:ea typeface="Cambria Math" panose="02040503050406030204" pitchFamily="18" charset="0"/>
                      </a:rPr>
                      <m:t>α</m:t>
                    </m:r>
                  </m:oMath>
                </a14:m>
                <a:r>
                  <a:rPr lang="en-US" dirty="0" smtClean="0"/>
                  <a:t> is the learning rate. </a:t>
                </a:r>
              </a:p>
              <a:p>
                <a:pPr marL="0" indent="0">
                  <a:buNone/>
                </a:pPr>
                <a:r>
                  <a:rPr lang="en-US" dirty="0"/>
                  <a:t> </a:t>
                </a:r>
                <a:r>
                  <a:rPr lang="en-US" dirty="0" smtClean="0"/>
                  <a:t>   </a:t>
                </a:r>
              </a:p>
              <a:p>
                <a:pPr marL="457200" lvl="1" indent="0">
                  <a:buNone/>
                </a:pPr>
                <a:endParaRPr lang="en-US" dirty="0" smtClean="0"/>
              </a:p>
              <a:p>
                <a:endParaRPr lang="en-US" dirty="0" smtClean="0"/>
              </a:p>
              <a:p>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861308" y="1753785"/>
                <a:ext cx="10363826" cy="4655488"/>
              </a:xfrm>
              <a:blipFill>
                <a:blip r:embed="rId2"/>
                <a:stretch>
                  <a:fillRect l="-765" t="-655" r="-1412"/>
                </a:stretch>
              </a:blipFill>
            </p:spPr>
            <p:txBody>
              <a:bodyPr/>
              <a:lstStyle/>
              <a:p>
                <a:r>
                  <a:rPr lang="en-US">
                    <a:noFill/>
                  </a:rPr>
                  <a:t> </a:t>
                </a:r>
              </a:p>
            </p:txBody>
          </p:sp>
        </mc:Fallback>
      </mc:AlternateContent>
    </p:spTree>
    <p:extLst>
      <p:ext uri="{BB962C8B-B14F-4D97-AF65-F5344CB8AC3E}">
        <p14:creationId xmlns:p14="http://schemas.microsoft.com/office/powerpoint/2010/main" val="3740594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learning artificial neural network</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861308" y="1753785"/>
                <a:ext cx="10363826" cy="4655488"/>
              </a:xfrm>
            </p:spPr>
            <p:txBody>
              <a:bodyPr>
                <a:normAutofit lnSpcReduction="10000"/>
              </a:bodyPr>
              <a:lstStyle/>
              <a:p>
                <a:r>
                  <a:rPr lang="en-US" dirty="0" smtClean="0"/>
                  <a:t>Initialize the weights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𝑊</m:t>
                        </m:r>
                      </m:e>
                    </m:acc>
                    <m:r>
                      <a:rPr lang="en-US" b="0" i="0" smtClean="0">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0</m:t>
                        </m:r>
                      </m:sub>
                      <m:sup/>
                    </m:sSubSup>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𝑊</m:t>
                        </m:r>
                      </m:e>
                      <m:sub>
                        <m:r>
                          <a:rPr lang="en-US" b="0" i="1" smtClean="0">
                            <a:latin typeface="Cambria Math" panose="02040503050406030204" pitchFamily="18" charset="0"/>
                          </a:rPr>
                          <m:t>1</m:t>
                        </m:r>
                      </m:sub>
                      <m:sup/>
                    </m:sSubSup>
                    <m:r>
                      <a:rPr lang="en-US" b="0" i="1" smtClean="0">
                        <a:latin typeface="Cambria Math" panose="02040503050406030204" pitchFamily="18" charset="0"/>
                      </a:rPr>
                      <m:t>, ……, </m:t>
                    </m:r>
                    <m:sSubSup>
                      <m:sSubSupPr>
                        <m:ctrlPr>
                          <a:rPr lang="en-US" i="1">
                            <a:latin typeface="Cambria Math" panose="02040503050406030204" pitchFamily="18" charset="0"/>
                          </a:rPr>
                        </m:ctrlPr>
                      </m:sSubSupPr>
                      <m:e>
                        <m:r>
                          <a:rPr lang="en-US" i="1">
                            <a:latin typeface="Cambria Math" panose="02040503050406030204" pitchFamily="18" charset="0"/>
                          </a:rPr>
                          <m:t>𝑊</m:t>
                        </m:r>
                      </m:e>
                      <m:sub>
                        <m:r>
                          <a:rPr lang="en-US" b="0" i="1" smtClean="0">
                            <a:latin typeface="Cambria Math" panose="02040503050406030204" pitchFamily="18" charset="0"/>
                          </a:rPr>
                          <m:t>𝑘</m:t>
                        </m:r>
                      </m:sub>
                      <m:sup/>
                    </m:sSubSup>
                    <m:r>
                      <a:rPr lang="en-US" b="0" i="1" smtClean="0">
                        <a:latin typeface="Cambria Math" panose="02040503050406030204" pitchFamily="18" charset="0"/>
                      </a:rPr>
                      <m:t>]</m:t>
                    </m:r>
                  </m:oMath>
                </a14:m>
                <a:endParaRPr lang="en-US" dirty="0" smtClean="0"/>
              </a:p>
              <a:p>
                <a:r>
                  <a:rPr lang="en-US" altLang="zh-CN" dirty="0" smtClean="0"/>
                  <a:t>Training</a:t>
                </a:r>
              </a:p>
              <a:p>
                <a:pPr lvl="1"/>
                <a:r>
                  <a:rPr lang="en-US" b="0" dirty="0">
                    <a:ea typeface="Cambria Math" panose="02040503050406030204" pitchFamily="18" charset="0"/>
                  </a:rPr>
                  <a:t> </a:t>
                </a:r>
                <a:r>
                  <a:rPr lang="en-US" b="0" dirty="0" smtClean="0">
                    <a:ea typeface="Cambria Math" panose="02040503050406030204" pitchFamily="18" charset="0"/>
                  </a:rPr>
                  <a:t>For each training data </a:t>
                </a:r>
                <a14:m>
                  <m:oMath xmlns:m="http://schemas.openxmlformats.org/officeDocument/2006/math">
                    <m:r>
                      <a:rPr lang="en-US"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m:t>
                            </m:r>
                          </m:e>
                        </m:d>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r>
                  <a:rPr lang="en-US" b="0" dirty="0" smtClean="0">
                    <a:ea typeface="Cambria Math" panose="02040503050406030204" pitchFamily="18" charset="0"/>
                  </a:rPr>
                  <a:t>), Using forward propagation to compute the neural network output vector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𝑊</m:t>
                            </m:r>
                          </m:e>
                        </m:acc>
                      </m:sub>
                    </m:sSub>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𝑖</m:t>
                            </m:r>
                          </m:e>
                        </m:d>
                      </m:sup>
                    </m:sSup>
                    <m:r>
                      <a:rPr lang="en-US" b="0" i="1" smtClean="0">
                        <a:latin typeface="Cambria Math" panose="02040503050406030204" pitchFamily="18" charset="0"/>
                        <a:ea typeface="Cambria Math" panose="02040503050406030204" pitchFamily="18" charset="0"/>
                      </a:rPr>
                      <m:t>)</m:t>
                    </m:r>
                  </m:oMath>
                </a14:m>
                <a:endParaRPr lang="en-US" b="0" dirty="0" smtClean="0">
                  <a:ea typeface="Cambria Math" panose="02040503050406030204" pitchFamily="18" charset="0"/>
                </a:endParaRPr>
              </a:p>
              <a:p>
                <a:pPr lvl="1"/>
                <a:r>
                  <a:rPr lang="en-US" dirty="0">
                    <a:ea typeface="Cambria Math" panose="02040503050406030204" pitchFamily="18" charset="0"/>
                  </a:rPr>
                  <a:t> </a:t>
                </a:r>
                <a:r>
                  <a:rPr lang="en-US" dirty="0" smtClean="0">
                    <a:ea typeface="Cambria Math" panose="02040503050406030204" pitchFamily="18" charset="0"/>
                  </a:rPr>
                  <a:t>Compute the error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oMath>
                </a14:m>
                <a:r>
                  <a:rPr lang="en-US" b="0" dirty="0" smtClean="0">
                    <a:ea typeface="Cambria Math" panose="02040503050406030204" pitchFamily="18" charset="0"/>
                  </a:rPr>
                  <a:t> (various definitions)</a:t>
                </a:r>
              </a:p>
              <a:p>
                <a:pPr lvl="1"/>
                <a:r>
                  <a:rPr lang="en-US" dirty="0">
                    <a:ea typeface="Cambria Math" panose="02040503050406030204" pitchFamily="18" charset="0"/>
                  </a:rPr>
                  <a:t> </a:t>
                </a:r>
                <a:r>
                  <a:rPr lang="en-US" dirty="0" smtClean="0">
                    <a:ea typeface="Cambria Math" panose="02040503050406030204" pitchFamily="18" charset="0"/>
                  </a:rPr>
                  <a:t>Use backward propagation to compute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𝑘</m:t>
                            </m:r>
                          </m:sub>
                        </m:sSub>
                      </m:den>
                    </m:f>
                  </m:oMath>
                </a14:m>
                <a:r>
                  <a:rPr lang="en-US" b="0" dirty="0" smtClean="0">
                    <a:ea typeface="Cambria Math" panose="02040503050406030204" pitchFamily="18" charset="0"/>
                  </a:rPr>
                  <a:t> for each weight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𝑘</m:t>
                        </m:r>
                      </m:sub>
                    </m:sSub>
                  </m:oMath>
                </a14:m>
                <a:endParaRPr lang="en-US" b="0" dirty="0" smtClean="0">
                  <a:ea typeface="Cambria Math" panose="02040503050406030204" pitchFamily="18" charset="0"/>
                </a:endParaRPr>
              </a:p>
              <a:p>
                <a:pPr lvl="1"/>
                <a:r>
                  <a:rPr lang="en-US" dirty="0">
                    <a:ea typeface="Cambria Math" panose="02040503050406030204" pitchFamily="18" charset="0"/>
                  </a:rPr>
                  <a:t> </a:t>
                </a:r>
                <a:r>
                  <a:rPr lang="en-US" dirty="0" smtClean="0">
                    <a:ea typeface="Cambria Math" panose="02040503050406030204" pitchFamily="18" charset="0"/>
                  </a:rPr>
                  <a:t>Update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𝑘</m:t>
                        </m:r>
                      </m:sub>
                    </m:sSub>
                  </m:oMath>
                </a14:m>
                <a:r>
                  <a:rPr lang="en-US" dirty="0"/>
                  <a:t>=</a:t>
                </a:r>
                <a14:m>
                  <m:oMath xmlns:m="http://schemas.openxmlformats.org/officeDocument/2006/math">
                    <m:r>
                      <a:rPr lang="en-US">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𝑘</m:t>
                        </m:r>
                      </m:sub>
                    </m:sSub>
                    <m:r>
                      <a:rPr lang="en-US" i="1">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α</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𝑊</m:t>
                            </m:r>
                          </m:e>
                          <m:sub>
                            <m:r>
                              <a:rPr lang="en-US" i="1">
                                <a:latin typeface="Cambria Math" panose="02040503050406030204" pitchFamily="18" charset="0"/>
                              </a:rPr>
                              <m:t>𝑘</m:t>
                            </m:r>
                          </m:sub>
                        </m:sSub>
                      </m:den>
                    </m:f>
                  </m:oMath>
                </a14:m>
                <a:endParaRPr lang="en-US" b="0" dirty="0" smtClean="0">
                  <a:ea typeface="Cambria Math" panose="02040503050406030204" pitchFamily="18" charset="0"/>
                </a:endParaRPr>
              </a:p>
              <a:p>
                <a:pPr lvl="1"/>
                <a:r>
                  <a:rPr lang="en-US" dirty="0" smtClean="0">
                    <a:ea typeface="Cambria Math" panose="02040503050406030204" pitchFamily="18" charset="0"/>
                  </a:rPr>
                  <a:t>Repeat until E is sufficiently small. </a:t>
                </a:r>
                <a:endParaRPr lang="en-US" b="0" dirty="0" smtClean="0">
                  <a:ea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861308" y="1753785"/>
                <a:ext cx="10363826" cy="4655488"/>
              </a:xfrm>
              <a:blipFill>
                <a:blip r:embed="rId2"/>
                <a:stretch>
                  <a:fillRect l="-1000"/>
                </a:stretch>
              </a:blipFill>
            </p:spPr>
            <p:txBody>
              <a:bodyPr/>
              <a:lstStyle/>
              <a:p>
                <a:r>
                  <a:rPr lang="en-US">
                    <a:noFill/>
                  </a:rPr>
                  <a:t> </a:t>
                </a:r>
              </a:p>
            </p:txBody>
          </p:sp>
        </mc:Fallback>
      </mc:AlternateContent>
    </p:spTree>
    <p:extLst>
      <p:ext uri="{BB962C8B-B14F-4D97-AF65-F5344CB8AC3E}">
        <p14:creationId xmlns:p14="http://schemas.microsoft.com/office/powerpoint/2010/main" val="3642552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 single neuron</a:t>
            </a:r>
            <a:endParaRPr lang="en-US" dirty="0"/>
          </a:p>
        </p:txBody>
      </p:sp>
      <p:sp>
        <p:nvSpPr>
          <p:cNvPr id="3" name="Content Placeholder 2"/>
          <p:cNvSpPr>
            <a:spLocks noGrp="1"/>
          </p:cNvSpPr>
          <p:nvPr>
            <p:ph sz="quarter" idx="13"/>
          </p:nvPr>
        </p:nvSpPr>
        <p:spPr>
          <a:xfrm>
            <a:off x="861308" y="4331198"/>
            <a:ext cx="10363826" cy="2078074"/>
          </a:xfrm>
        </p:spPr>
        <p:txBody>
          <a:bodyPr>
            <a:normAutofit/>
          </a:bodyPr>
          <a:lstStyle/>
          <a:p>
            <a:r>
              <a:rPr lang="en-US" dirty="0" smtClean="0"/>
              <a:t>An artificial neuron has two components: (1) weighted sum and activation function.</a:t>
            </a:r>
          </a:p>
          <a:p>
            <a:pPr lvl="1"/>
            <a:r>
              <a:rPr lang="en-US" dirty="0" smtClean="0"/>
              <a:t>Many activation functions: </a:t>
            </a:r>
            <a:r>
              <a:rPr lang="en-US" dirty="0" smtClean="0">
                <a:solidFill>
                  <a:srgbClr val="FF0000"/>
                </a:solidFill>
              </a:rPr>
              <a:t>Sigmoid</a:t>
            </a:r>
            <a:r>
              <a:rPr lang="en-US" dirty="0" smtClean="0"/>
              <a:t>, </a:t>
            </a:r>
            <a:r>
              <a:rPr lang="en-US" dirty="0" err="1" smtClean="0"/>
              <a:t>ReLU</a:t>
            </a:r>
            <a:r>
              <a:rPr lang="en-US" dirty="0" smtClean="0"/>
              <a:t>, etc.</a:t>
            </a:r>
            <a:r>
              <a:rPr lang="en-US" dirty="0"/>
              <a:t/>
            </a:r>
            <a:br>
              <a:rPr lang="en-US" dirty="0"/>
            </a:br>
            <a:endParaRPr lang="en-US" dirty="0" smtClean="0"/>
          </a:p>
        </p:txBody>
      </p:sp>
      <p:sp>
        <p:nvSpPr>
          <p:cNvPr id="4" name="Oval 3"/>
          <p:cNvSpPr/>
          <p:nvPr/>
        </p:nvSpPr>
        <p:spPr>
          <a:xfrm>
            <a:off x="4516820" y="2351220"/>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3050628" y="2191407"/>
            <a:ext cx="1474075" cy="38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074276" y="2892972"/>
            <a:ext cx="1442544"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4" idx="0"/>
          </p:cNvCxnSpPr>
          <p:nvPr/>
        </p:nvCxnSpPr>
        <p:spPr>
          <a:xfrm>
            <a:off x="4974020" y="1994338"/>
            <a:ext cx="0" cy="35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35280" y="1575145"/>
            <a:ext cx="277480" cy="369332"/>
          </a:xfrm>
          <a:prstGeom prst="rect">
            <a:avLst/>
          </a:prstGeom>
          <a:noFill/>
        </p:spPr>
        <p:txBody>
          <a:bodyPr wrap="square" rtlCol="0">
            <a:spAutoFit/>
          </a:bodyPr>
          <a:lstStyle/>
          <a:p>
            <a:r>
              <a:rPr lang="en-US" dirty="0"/>
              <a:t>b</a:t>
            </a:r>
          </a:p>
        </p:txBody>
      </p:sp>
      <p:sp>
        <p:nvSpPr>
          <p:cNvPr id="15" name="TextBox 14"/>
          <p:cNvSpPr txBox="1"/>
          <p:nvPr/>
        </p:nvSpPr>
        <p:spPr>
          <a:xfrm>
            <a:off x="3576764" y="2006538"/>
            <a:ext cx="465192" cy="369332"/>
          </a:xfrm>
          <a:prstGeom prst="rect">
            <a:avLst/>
          </a:prstGeom>
          <a:noFill/>
        </p:spPr>
        <p:txBody>
          <a:bodyPr wrap="none" rtlCol="0">
            <a:spAutoFit/>
          </a:bodyPr>
          <a:lstStyle/>
          <a:p>
            <a:r>
              <a:rPr lang="en-US" dirty="0" smtClean="0"/>
              <a:t>w1</a:t>
            </a:r>
            <a:endParaRPr lang="en-US" dirty="0"/>
          </a:p>
        </p:txBody>
      </p:sp>
      <mc:AlternateContent xmlns:mc="http://schemas.openxmlformats.org/markup-compatibility/2006">
        <mc:Choice xmlns:a14="http://schemas.microsoft.com/office/drawing/2010/main" Requires="a14">
          <p:sp>
            <p:nvSpPr>
              <p:cNvPr id="17" name="TextBox 16"/>
              <p:cNvSpPr txBox="1"/>
              <p:nvPr/>
            </p:nvSpPr>
            <p:spPr>
              <a:xfrm>
                <a:off x="2406360" y="1952360"/>
                <a:ext cx="624595" cy="45076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1</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m:oMathPara>
                </a14:m>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2406360" y="1952360"/>
                <a:ext cx="624595" cy="450764"/>
              </a:xfrm>
              <a:prstGeom prst="rect">
                <a:avLst/>
              </a:prstGeom>
              <a:blipFill>
                <a:blip r:embed="rId2"/>
                <a:stretch>
                  <a:fillRect/>
                </a:stretch>
              </a:blipFill>
            </p:spPr>
            <p:txBody>
              <a:bodyPr/>
              <a:lstStyle/>
              <a:p>
                <a:r>
                  <a:rPr lang="en-US">
                    <a:noFill/>
                  </a:rPr>
                  <a:t> </a:t>
                </a:r>
              </a:p>
            </p:txBody>
          </p:sp>
        </mc:Fallback>
      </mc:AlternateContent>
      <p:sp>
        <p:nvSpPr>
          <p:cNvPr id="18" name="TextBox 17"/>
          <p:cNvSpPr txBox="1"/>
          <p:nvPr/>
        </p:nvSpPr>
        <p:spPr>
          <a:xfrm>
            <a:off x="3602420" y="3101975"/>
            <a:ext cx="492443" cy="369332"/>
          </a:xfrm>
          <a:prstGeom prst="rect">
            <a:avLst/>
          </a:prstGeom>
          <a:noFill/>
        </p:spPr>
        <p:txBody>
          <a:bodyPr wrap="none" rtlCol="0">
            <a:spAutoFit/>
          </a:bodyPr>
          <a:lstStyle/>
          <a:p>
            <a:r>
              <a:rPr lang="en-US" dirty="0" err="1" smtClean="0"/>
              <a:t>wm</a:t>
            </a:r>
            <a:endParaRPr lang="en-US" dirty="0"/>
          </a:p>
        </p:txBody>
      </p:sp>
      <mc:AlternateContent xmlns:mc="http://schemas.openxmlformats.org/markup-compatibility/2006">
        <mc:Choice xmlns:a14="http://schemas.microsoft.com/office/drawing/2010/main" Requires="a14">
          <p:sp>
            <p:nvSpPr>
              <p:cNvPr id="19" name="TextBox 18"/>
              <p:cNvSpPr txBox="1"/>
              <p:nvPr/>
            </p:nvSpPr>
            <p:spPr>
              <a:xfrm>
                <a:off x="2449681" y="3168868"/>
                <a:ext cx="624595" cy="42870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𝑚</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2449681" y="3168868"/>
                <a:ext cx="624595" cy="42870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4668094" y="2376651"/>
                <a:ext cx="804836" cy="76309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nary>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4668094" y="2376651"/>
                <a:ext cx="804836" cy="76309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277640" y="3593051"/>
                <a:ext cx="3048207" cy="450764"/>
              </a:xfrm>
              <a:prstGeom prst="rect">
                <a:avLst/>
              </a:prstGeom>
              <a:noFill/>
            </p:spPr>
            <p:txBody>
              <a:bodyPr wrap="none" rtlCol="0">
                <a:spAutoFit/>
              </a:bodyPr>
              <a:lstStyle/>
              <a:p>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𝑤</m:t>
                        </m:r>
                        <m:r>
                          <a:rPr lang="en-US" b="0" i="1" smtClean="0">
                            <a:latin typeface="Cambria Math" panose="02040503050406030204" pitchFamily="18" charset="0"/>
                          </a:rPr>
                          <m:t>1∗</m:t>
                        </m:r>
                        <m:r>
                          <a:rPr lang="en-US" i="1">
                            <a:latin typeface="Cambria Math" panose="02040503050406030204" pitchFamily="18" charset="0"/>
                          </a:rPr>
                          <m:t>𝑋</m:t>
                        </m:r>
                      </m:e>
                      <m:sub>
                        <m:r>
                          <a:rPr lang="en-US" i="1">
                            <a:latin typeface="Cambria Math" panose="02040503050406030204" pitchFamily="18" charset="0"/>
                          </a:rPr>
                          <m:t>1</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𝑤𝑚</m:t>
                    </m:r>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b="0" i="1" smtClean="0">
                            <a:latin typeface="Cambria Math" panose="02040503050406030204" pitchFamily="18" charset="0"/>
                          </a:rPr>
                          <m:t>𝑚</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oMath>
                </a14:m>
                <a:r>
                  <a:rPr lang="en-US" dirty="0" smtClean="0"/>
                  <a:t>+b</a:t>
                </a:r>
                <a:endParaRPr lang="en-US" dirty="0"/>
              </a:p>
            </p:txBody>
          </p:sp>
        </mc:Choice>
        <mc:Fallback>
          <p:sp>
            <p:nvSpPr>
              <p:cNvPr id="24" name="TextBox 23"/>
              <p:cNvSpPr txBox="1">
                <a:spLocks noRot="1" noChangeAspect="1" noMove="1" noResize="1" noEditPoints="1" noAdjustHandles="1" noChangeArrowheads="1" noChangeShapeType="1" noTextEdit="1"/>
              </p:cNvSpPr>
              <p:nvPr/>
            </p:nvSpPr>
            <p:spPr>
              <a:xfrm>
                <a:off x="4277640" y="3593051"/>
                <a:ext cx="3048207" cy="450764"/>
              </a:xfrm>
              <a:prstGeom prst="rect">
                <a:avLst/>
              </a:prstGeom>
              <a:blipFill>
                <a:blip r:embed="rId5"/>
                <a:stretch>
                  <a:fillRect r="-800" b="-16216"/>
                </a:stretch>
              </a:blipFill>
            </p:spPr>
            <p:txBody>
              <a:bodyPr/>
              <a:lstStyle/>
              <a:p>
                <a:r>
                  <a:rPr lang="en-US">
                    <a:noFill/>
                  </a:rPr>
                  <a:t> </a:t>
                </a:r>
              </a:p>
            </p:txBody>
          </p:sp>
        </mc:Fallback>
      </mc:AlternateContent>
      <p:cxnSp>
        <p:nvCxnSpPr>
          <p:cNvPr id="26" name="Straight Arrow Connector 25"/>
          <p:cNvCxnSpPr>
            <a:stCxn id="20" idx="3"/>
          </p:cNvCxnSpPr>
          <p:nvPr/>
        </p:nvCxnSpPr>
        <p:spPr>
          <a:xfrm flipV="1">
            <a:off x="5472930" y="2733534"/>
            <a:ext cx="3308463" cy="24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781392" y="2319398"/>
            <a:ext cx="914400" cy="764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7" idx="6"/>
          </p:cNvCxnSpPr>
          <p:nvPr/>
        </p:nvCxnSpPr>
        <p:spPr>
          <a:xfrm>
            <a:off x="9695792" y="2701712"/>
            <a:ext cx="1072056" cy="7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391060" y="3570793"/>
            <a:ext cx="1840760" cy="369332"/>
          </a:xfrm>
          <a:prstGeom prst="rect">
            <a:avLst/>
          </a:prstGeom>
          <a:noFill/>
        </p:spPr>
        <p:txBody>
          <a:bodyPr wrap="none" rtlCol="0">
            <a:spAutoFit/>
          </a:bodyPr>
          <a:lstStyle/>
          <a:p>
            <a:r>
              <a:rPr lang="en-US" dirty="0" smtClean="0"/>
              <a:t>Activation function</a:t>
            </a:r>
            <a:endParaRPr lang="en-US" dirty="0"/>
          </a:p>
        </p:txBody>
      </p:sp>
      <p:sp>
        <p:nvSpPr>
          <p:cNvPr id="31" name="Rectangle 30"/>
          <p:cNvSpPr/>
          <p:nvPr/>
        </p:nvSpPr>
        <p:spPr>
          <a:xfrm>
            <a:off x="4202882" y="2080924"/>
            <a:ext cx="6028938" cy="12191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312628" y="2208997"/>
            <a:ext cx="843693" cy="369332"/>
          </a:xfrm>
          <a:prstGeom prst="rect">
            <a:avLst/>
          </a:prstGeom>
          <a:noFill/>
        </p:spPr>
        <p:txBody>
          <a:bodyPr wrap="none" rtlCol="0">
            <a:spAutoFit/>
          </a:bodyPr>
          <a:lstStyle/>
          <a:p>
            <a:r>
              <a:rPr lang="en-US" dirty="0" smtClean="0"/>
              <a:t>Neuron</a:t>
            </a:r>
            <a:endParaRPr lang="en-US" dirty="0"/>
          </a:p>
        </p:txBody>
      </p:sp>
      <p:sp>
        <p:nvSpPr>
          <p:cNvPr id="33" name="Oval 32"/>
          <p:cNvSpPr/>
          <p:nvPr/>
        </p:nvSpPr>
        <p:spPr>
          <a:xfrm>
            <a:off x="2660904" y="2733534"/>
            <a:ext cx="164592" cy="159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736403" y="2666147"/>
            <a:ext cx="164592" cy="159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576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Sigmoid function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662152" y="1334061"/>
                <a:ext cx="6235262" cy="4947793"/>
              </a:xfrm>
            </p:spPr>
            <p:txBody>
              <a:bodyPr>
                <a:normAutofit/>
              </a:bodyPr>
              <a:lstStyle/>
              <a:p>
                <a14:m>
                  <m:oMath xmlns:m="http://schemas.openxmlformats.org/officeDocument/2006/math">
                    <m:r>
                      <m:rPr>
                        <m:sty m:val="p"/>
                      </m:rPr>
                      <a:rPr lang="el-GR" i="1" smtClean="0">
                        <a:latin typeface="Cambria Math" panose="02040503050406030204" pitchFamily="18" charset="0"/>
                      </a:rPr>
                      <m:t>σ</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𝑠𝑖𝑔𝑚𝑜𝑖𝑑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𝑥</m:t>
                            </m:r>
                          </m:sup>
                        </m:sSup>
                      </m:den>
                    </m:f>
                  </m:oMath>
                </a14:m>
                <a:endParaRPr lang="en-US" dirty="0" smtClean="0"/>
              </a:p>
              <a:p>
                <a:r>
                  <a:rPr lang="en-US" dirty="0"/>
                  <a:t>The derivative of the sigmoid function</a:t>
                </a:r>
                <a14:m>
                  <m:oMath xmlns:m="http://schemas.openxmlformats.org/officeDocument/2006/math">
                    <m:r>
                      <a:rPr lang="en-US" b="0" i="0"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𝑑𝑥</m:t>
                        </m:r>
                      </m:den>
                    </m:f>
                    <m:r>
                      <a:rPr lang="en-US" i="1">
                        <a:latin typeface="Cambria Math" panose="02040503050406030204" pitchFamily="18" charset="0"/>
                      </a:rPr>
                      <m:t>𝑠𝑖𝑔𝑚𝑜𝑖𝑑</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b="0" i="1" smtClean="0">
                        <a:latin typeface="Cambria Math" panose="02040503050406030204" pitchFamily="18" charset="0"/>
                      </a:rPr>
                      <m:t>𝑠𝑖𝑔𝑚𝑜𝑖𝑑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𝑠𝑖𝑔𝑚𝑜𝑖𝑑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a14:m>
                <a:endParaRPr lang="en-US" dirty="0" smtClean="0"/>
              </a:p>
              <a:p>
                <a14:m>
                  <m:oMath xmlns:m="http://schemas.openxmlformats.org/officeDocument/2006/math">
                    <m:sSup>
                      <m:sSupPr>
                        <m:ctrlPr>
                          <a:rPr lang="en-US" i="1" smtClean="0">
                            <a:latin typeface="Cambria Math" panose="02040503050406030204" pitchFamily="18" charset="0"/>
                          </a:rPr>
                        </m:ctrlPr>
                      </m:sSupPr>
                      <m:e>
                        <m:r>
                          <m:rPr>
                            <m:sty m:val="p"/>
                          </m:rPr>
                          <a:rPr lang="el-GR" i="1">
                            <a:latin typeface="Cambria Math" panose="02040503050406030204" pitchFamily="18" charset="0"/>
                          </a:rPr>
                          <m:t>σ</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𝑑𝑥</m:t>
                        </m:r>
                      </m:den>
                    </m:f>
                  </m:oMath>
                </a14:m>
                <a:r>
                  <a:rPr lang="el-GR" dirty="0"/>
                  <a:t> </a:t>
                </a:r>
                <a14:m>
                  <m:oMath xmlns:m="http://schemas.openxmlformats.org/officeDocument/2006/math">
                    <m:r>
                      <m:rPr>
                        <m:sty m:val="p"/>
                      </m:rPr>
                      <a:rPr lang="el-GR" i="1">
                        <a:latin typeface="Cambria Math" panose="02040503050406030204" pitchFamily="18" charset="0"/>
                      </a:rPr>
                      <m:t>σ</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r>
                      <m:rPr>
                        <m:sty m:val="p"/>
                      </m:rPr>
                      <a:rPr lang="el-GR" i="1">
                        <a:latin typeface="Cambria Math" panose="02040503050406030204" pitchFamily="18" charset="0"/>
                      </a:rPr>
                      <m:t>σ</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(1−</m:t>
                    </m:r>
                    <m:r>
                      <m:rPr>
                        <m:sty m:val="p"/>
                      </m:rPr>
                      <a:rPr lang="el-GR" i="1">
                        <a:latin typeface="Cambria Math" panose="02040503050406030204" pitchFamily="18" charset="0"/>
                      </a:rPr>
                      <m:t>σ</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662152" y="1334061"/>
                <a:ext cx="6235262" cy="4947793"/>
              </a:xfrm>
              <a:blipFill>
                <a:blip r:embed="rId2"/>
                <a:stretch>
                  <a:fillRect l="-176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155031" y="2185275"/>
            <a:ext cx="4509182" cy="2615325"/>
          </a:xfrm>
          <a:prstGeom prst="rect">
            <a:avLst/>
          </a:prstGeom>
        </p:spPr>
      </p:pic>
    </p:spTree>
    <p:extLst>
      <p:ext uri="{BB962C8B-B14F-4D97-AF65-F5344CB8AC3E}">
        <p14:creationId xmlns:p14="http://schemas.microsoft.com/office/powerpoint/2010/main" val="2397428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for the logic AND with a single neuron</a:t>
            </a:r>
            <a:endParaRPr lang="en-US" dirty="0"/>
          </a:p>
        </p:txBody>
      </p:sp>
      <p:sp>
        <p:nvSpPr>
          <p:cNvPr id="3" name="Content Placeholder 2"/>
          <p:cNvSpPr>
            <a:spLocks noGrp="1"/>
          </p:cNvSpPr>
          <p:nvPr>
            <p:ph sz="quarter" idx="13"/>
          </p:nvPr>
        </p:nvSpPr>
        <p:spPr>
          <a:xfrm>
            <a:off x="1010418" y="1244347"/>
            <a:ext cx="10120037" cy="1498853"/>
          </a:xfrm>
        </p:spPr>
        <p:txBody>
          <a:bodyPr>
            <a:normAutofit/>
          </a:bodyPr>
          <a:lstStyle/>
          <a:p>
            <a:r>
              <a:rPr lang="en-US" dirty="0" smtClean="0"/>
              <a:t>In general, one neuron can be trained to realize a linear function.</a:t>
            </a:r>
            <a:endParaRPr lang="en-US" dirty="0" smtClean="0"/>
          </a:p>
          <a:p>
            <a:r>
              <a:rPr lang="en-US" dirty="0" smtClean="0"/>
              <a:t> Logic AND function is a linear function: </a:t>
            </a:r>
            <a:endParaRPr lang="en-US" dirty="0" smtClean="0"/>
          </a:p>
          <a:p>
            <a:pPr>
              <a:defRPr/>
            </a:pPr>
            <a:endParaRPr lang="en-US" dirty="0"/>
          </a:p>
          <a:p>
            <a:endParaRPr lang="en-US" dirty="0"/>
          </a:p>
        </p:txBody>
      </p:sp>
      <p:cxnSp>
        <p:nvCxnSpPr>
          <p:cNvPr id="5" name="Straight Arrow Connector 4"/>
          <p:cNvCxnSpPr/>
          <p:nvPr/>
        </p:nvCxnSpPr>
        <p:spPr>
          <a:xfrm flipV="1">
            <a:off x="6943075" y="4805818"/>
            <a:ext cx="2329132" cy="17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7170938" y="2847621"/>
            <a:ext cx="25879" cy="2225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058794" y="4702301"/>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058794" y="3255619"/>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413755" y="3257017"/>
            <a:ext cx="276046" cy="2415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200502" y="4862692"/>
            <a:ext cx="678391" cy="369332"/>
          </a:xfrm>
          <a:prstGeom prst="rect">
            <a:avLst/>
          </a:prstGeom>
          <a:noFill/>
        </p:spPr>
        <p:txBody>
          <a:bodyPr wrap="none" rtlCol="0">
            <a:spAutoFit/>
          </a:bodyPr>
          <a:lstStyle/>
          <a:p>
            <a:r>
              <a:rPr lang="en-US" dirty="0" smtClean="0"/>
              <a:t>(0, 0)</a:t>
            </a:r>
            <a:endParaRPr lang="en-US" dirty="0"/>
          </a:p>
        </p:txBody>
      </p:sp>
      <p:sp>
        <p:nvSpPr>
          <p:cNvPr id="12" name="TextBox 11"/>
          <p:cNvSpPr txBox="1"/>
          <p:nvPr/>
        </p:nvSpPr>
        <p:spPr>
          <a:xfrm>
            <a:off x="8629611" y="4836280"/>
            <a:ext cx="678391" cy="369332"/>
          </a:xfrm>
          <a:prstGeom prst="rect">
            <a:avLst/>
          </a:prstGeom>
          <a:noFill/>
        </p:spPr>
        <p:txBody>
          <a:bodyPr wrap="none" rtlCol="0">
            <a:spAutoFit/>
          </a:bodyPr>
          <a:lstStyle/>
          <a:p>
            <a:r>
              <a:rPr lang="en-US" dirty="0" smtClean="0"/>
              <a:t>(1, 0)</a:t>
            </a:r>
            <a:endParaRPr lang="en-US" dirty="0"/>
          </a:p>
        </p:txBody>
      </p:sp>
      <p:sp>
        <p:nvSpPr>
          <p:cNvPr id="13" name="TextBox 12"/>
          <p:cNvSpPr txBox="1"/>
          <p:nvPr/>
        </p:nvSpPr>
        <p:spPr>
          <a:xfrm>
            <a:off x="8629612" y="3510368"/>
            <a:ext cx="678391" cy="369332"/>
          </a:xfrm>
          <a:prstGeom prst="rect">
            <a:avLst/>
          </a:prstGeom>
          <a:noFill/>
        </p:spPr>
        <p:txBody>
          <a:bodyPr wrap="none" rtlCol="0">
            <a:spAutoFit/>
          </a:bodyPr>
          <a:lstStyle/>
          <a:p>
            <a:r>
              <a:rPr lang="en-US" dirty="0" smtClean="0"/>
              <a:t>(1, </a:t>
            </a:r>
            <a:r>
              <a:rPr lang="en-US" dirty="0"/>
              <a:t>1</a:t>
            </a:r>
            <a:r>
              <a:rPr lang="en-US" dirty="0" smtClean="0"/>
              <a:t>)</a:t>
            </a:r>
            <a:endParaRPr lang="en-US" dirty="0"/>
          </a:p>
        </p:txBody>
      </p:sp>
      <p:sp>
        <p:nvSpPr>
          <p:cNvPr id="14" name="TextBox 13"/>
          <p:cNvSpPr txBox="1"/>
          <p:nvPr/>
        </p:nvSpPr>
        <p:spPr>
          <a:xfrm>
            <a:off x="7166106" y="3510368"/>
            <a:ext cx="678391" cy="369332"/>
          </a:xfrm>
          <a:prstGeom prst="rect">
            <a:avLst/>
          </a:prstGeom>
          <a:noFill/>
        </p:spPr>
        <p:txBody>
          <a:bodyPr wrap="none" rtlCol="0">
            <a:spAutoFit/>
          </a:bodyPr>
          <a:lstStyle/>
          <a:p>
            <a:r>
              <a:rPr lang="en-US" dirty="0" smtClean="0"/>
              <a:t>(0, 1)</a:t>
            </a:r>
            <a:endParaRPr lang="en-US" dirty="0"/>
          </a:p>
        </p:txBody>
      </p:sp>
      <mc:AlternateContent xmlns:mc="http://schemas.openxmlformats.org/markup-compatibility/2006">
        <mc:Choice xmlns:a14="http://schemas.microsoft.com/office/drawing/2010/main" Requires="a14">
          <p:sp>
            <p:nvSpPr>
              <p:cNvPr id="17" name="TextBox 16"/>
              <p:cNvSpPr txBox="1"/>
              <p:nvPr/>
            </p:nvSpPr>
            <p:spPr>
              <a:xfrm>
                <a:off x="2649556" y="5074894"/>
                <a:ext cx="2447465" cy="369332"/>
              </a:xfrm>
              <a:prstGeom prst="rect">
                <a:avLst/>
              </a:prstGeom>
              <a:noFill/>
            </p:spPr>
            <p:txBody>
              <a:bodyPr wrap="none" rtlCol="0">
                <a:spAutoFit/>
              </a:bodyPr>
              <a:lstStyle/>
              <a:p>
                <a:r>
                  <a:rPr lang="en-US" dirty="0" smtClean="0"/>
                  <a:t>Logic AND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operation</a:t>
                </a:r>
              </a:p>
            </p:txBody>
          </p:sp>
        </mc:Choice>
        <mc:Fallback>
          <p:sp>
            <p:nvSpPr>
              <p:cNvPr id="17" name="TextBox 16"/>
              <p:cNvSpPr txBox="1">
                <a:spLocks noRot="1" noChangeAspect="1" noMove="1" noResize="1" noEditPoints="1" noAdjustHandles="1" noChangeArrowheads="1" noChangeShapeType="1" noTextEdit="1"/>
              </p:cNvSpPr>
              <p:nvPr/>
            </p:nvSpPr>
            <p:spPr>
              <a:xfrm>
                <a:off x="2649556" y="5074894"/>
                <a:ext cx="2447465" cy="369332"/>
              </a:xfrm>
              <a:prstGeom prst="rect">
                <a:avLst/>
              </a:prstGeom>
              <a:blipFill>
                <a:blip r:embed="rId2"/>
                <a:stretch>
                  <a:fillRect l="-2244" t="-8197" r="-1746"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8" name="Table 17"/>
              <p:cNvGraphicFramePr>
                <a:graphicFrameLocks noGrp="1"/>
              </p:cNvGraphicFramePr>
              <p:nvPr>
                <p:extLst>
                  <p:ext uri="{D42A27DB-BD31-4B8C-83A1-F6EECF244321}">
                    <p14:modId xmlns:p14="http://schemas.microsoft.com/office/powerpoint/2010/main" val="4160947930"/>
                  </p:ext>
                </p:extLst>
              </p:nvPr>
            </p:nvGraphicFramePr>
            <p:xfrm>
              <a:off x="2649556" y="3002121"/>
              <a:ext cx="1895892" cy="1854200"/>
            </p:xfrm>
            <a:graphic>
              <a:graphicData uri="http://schemas.openxmlformats.org/drawingml/2006/table">
                <a:tbl>
                  <a:tblPr firstRow="1" bandRow="1">
                    <a:tableStyleId>{5C22544A-7EE6-4342-B048-85BDC9FD1C3A}</a:tableStyleId>
                  </a:tblPr>
                  <a:tblGrid>
                    <a:gridCol w="474453">
                      <a:extLst>
                        <a:ext uri="{9D8B030D-6E8A-4147-A177-3AD203B41FA5}">
                          <a16:colId xmlns:a16="http://schemas.microsoft.com/office/drawing/2014/main" val="1097098754"/>
                        </a:ext>
                      </a:extLst>
                    </a:gridCol>
                    <a:gridCol w="465827">
                      <a:extLst>
                        <a:ext uri="{9D8B030D-6E8A-4147-A177-3AD203B41FA5}">
                          <a16:colId xmlns:a16="http://schemas.microsoft.com/office/drawing/2014/main" val="763287672"/>
                        </a:ext>
                      </a:extLst>
                    </a:gridCol>
                    <a:gridCol w="955612">
                      <a:extLst>
                        <a:ext uri="{9D8B030D-6E8A-4147-A177-3AD203B41FA5}">
                          <a16:colId xmlns:a16="http://schemas.microsoft.com/office/drawing/2014/main" val="133837959"/>
                        </a:ext>
                      </a:extLst>
                    </a:gridCol>
                  </a:tblGrid>
                  <a:tr h="370840">
                    <a:tc>
                      <a:txBody>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𝟏</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𝟐</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𝟏</m:t>
                                </m:r>
                                <m:r>
                                  <a:rPr lang="en-US"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𝟐</m:t>
                                </m:r>
                              </m:oMath>
                            </m:oMathPara>
                          </a14:m>
                          <a:endParaRPr lang="en-US" dirty="0"/>
                        </a:p>
                      </a:txBody>
                      <a:tcPr/>
                    </a:tc>
                    <a:extLst>
                      <a:ext uri="{0D108BD9-81ED-4DB2-BD59-A6C34878D82A}">
                        <a16:rowId xmlns:a16="http://schemas.microsoft.com/office/drawing/2014/main" val="429316455"/>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80890771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617815484"/>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3855755027"/>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031190883"/>
                      </a:ext>
                    </a:extLst>
                  </a:tr>
                </a:tbl>
              </a:graphicData>
            </a:graphic>
          </p:graphicFrame>
        </mc:Choice>
        <mc:Fallback>
          <p:graphicFrame>
            <p:nvGraphicFramePr>
              <p:cNvPr id="18" name="Table 17"/>
              <p:cNvGraphicFramePr>
                <a:graphicFrameLocks noGrp="1"/>
              </p:cNvGraphicFramePr>
              <p:nvPr>
                <p:extLst>
                  <p:ext uri="{D42A27DB-BD31-4B8C-83A1-F6EECF244321}">
                    <p14:modId xmlns:p14="http://schemas.microsoft.com/office/powerpoint/2010/main" val="4160947930"/>
                  </p:ext>
                </p:extLst>
              </p:nvPr>
            </p:nvGraphicFramePr>
            <p:xfrm>
              <a:off x="2649556" y="3002121"/>
              <a:ext cx="1895892" cy="1854200"/>
            </p:xfrm>
            <a:graphic>
              <a:graphicData uri="http://schemas.openxmlformats.org/drawingml/2006/table">
                <a:tbl>
                  <a:tblPr firstRow="1" bandRow="1">
                    <a:tableStyleId>{5C22544A-7EE6-4342-B048-85BDC9FD1C3A}</a:tableStyleId>
                  </a:tblPr>
                  <a:tblGrid>
                    <a:gridCol w="474453">
                      <a:extLst>
                        <a:ext uri="{9D8B030D-6E8A-4147-A177-3AD203B41FA5}">
                          <a16:colId xmlns:a16="http://schemas.microsoft.com/office/drawing/2014/main" val="1097098754"/>
                        </a:ext>
                      </a:extLst>
                    </a:gridCol>
                    <a:gridCol w="465827">
                      <a:extLst>
                        <a:ext uri="{9D8B030D-6E8A-4147-A177-3AD203B41FA5}">
                          <a16:colId xmlns:a16="http://schemas.microsoft.com/office/drawing/2014/main" val="763287672"/>
                        </a:ext>
                      </a:extLst>
                    </a:gridCol>
                    <a:gridCol w="955612">
                      <a:extLst>
                        <a:ext uri="{9D8B030D-6E8A-4147-A177-3AD203B41FA5}">
                          <a16:colId xmlns:a16="http://schemas.microsoft.com/office/drawing/2014/main" val="133837959"/>
                        </a:ext>
                      </a:extLst>
                    </a:gridCol>
                  </a:tblGrid>
                  <a:tr h="370840">
                    <a:tc>
                      <a:txBody>
                        <a:bodyPr/>
                        <a:lstStyle/>
                        <a:p>
                          <a:endParaRPr lang="en-US"/>
                        </a:p>
                      </a:txBody>
                      <a:tcPr>
                        <a:blipFill>
                          <a:blip r:embed="rId3"/>
                          <a:stretch>
                            <a:fillRect l="-1282" t="-1639" r="-305128" b="-424590"/>
                          </a:stretch>
                        </a:blipFill>
                      </a:tcPr>
                    </a:tc>
                    <a:tc>
                      <a:txBody>
                        <a:bodyPr/>
                        <a:lstStyle/>
                        <a:p>
                          <a:endParaRPr lang="en-US"/>
                        </a:p>
                      </a:txBody>
                      <a:tcPr>
                        <a:blipFill>
                          <a:blip r:embed="rId3"/>
                          <a:stretch>
                            <a:fillRect l="-102597" t="-1639" r="-209091" b="-424590"/>
                          </a:stretch>
                        </a:blipFill>
                      </a:tcPr>
                    </a:tc>
                    <a:tc>
                      <a:txBody>
                        <a:bodyPr/>
                        <a:lstStyle/>
                        <a:p>
                          <a:endParaRPr lang="en-US"/>
                        </a:p>
                      </a:txBody>
                      <a:tcPr>
                        <a:blipFill>
                          <a:blip r:embed="rId3"/>
                          <a:stretch>
                            <a:fillRect l="-99363" t="-1639" r="-2548" b="-424590"/>
                          </a:stretch>
                        </a:blipFill>
                      </a:tcPr>
                    </a:tc>
                    <a:extLst>
                      <a:ext uri="{0D108BD9-81ED-4DB2-BD59-A6C34878D82A}">
                        <a16:rowId xmlns:a16="http://schemas.microsoft.com/office/drawing/2014/main" val="429316455"/>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80890771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2617815484"/>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3855755027"/>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031190883"/>
                      </a:ext>
                    </a:extLst>
                  </a:tr>
                </a:tbl>
              </a:graphicData>
            </a:graphic>
          </p:graphicFrame>
        </mc:Fallback>
      </mc:AlternateContent>
      <p:sp>
        <p:nvSpPr>
          <p:cNvPr id="33" name="Oval 32"/>
          <p:cNvSpPr/>
          <p:nvPr/>
        </p:nvSpPr>
        <p:spPr>
          <a:xfrm>
            <a:off x="8413755" y="4681603"/>
            <a:ext cx="276046" cy="241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7058794" y="2948173"/>
            <a:ext cx="2416282" cy="197497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211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20754</TotalTime>
  <Words>1116</Words>
  <Application>Microsoft Office PowerPoint</Application>
  <PresentationFormat>Widescreen</PresentationFormat>
  <Paragraphs>358</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宋体</vt:lpstr>
      <vt:lpstr>Arial</vt:lpstr>
      <vt:lpstr>Calibri</vt:lpstr>
      <vt:lpstr>Cambria Math</vt:lpstr>
      <vt:lpstr>Courier New</vt:lpstr>
      <vt:lpstr>Tw Cen MT</vt:lpstr>
      <vt:lpstr>Wingdings</vt:lpstr>
      <vt:lpstr>Droplet</vt:lpstr>
      <vt:lpstr>Artificial Neural Networks from Scratch</vt:lpstr>
      <vt:lpstr>What do (deep) neural networks do? </vt:lpstr>
      <vt:lpstr>Artificial neural network example</vt:lpstr>
      <vt:lpstr>Training a neural network</vt:lpstr>
      <vt:lpstr>Stochastic gradient descent</vt:lpstr>
      <vt:lpstr>Algorithm for learning artificial neural network</vt:lpstr>
      <vt:lpstr>A single neuron</vt:lpstr>
      <vt:lpstr>Sigmoid function</vt:lpstr>
      <vt:lpstr>Training for the logic AND with a single neuron</vt:lpstr>
      <vt:lpstr>Training for the logic AND with a single neuron</vt:lpstr>
      <vt:lpstr>Chain rules for calculating ∂E/(∂w_1 ) , ∂E/(∂w_2 ), and ∂E/∂b</vt:lpstr>
      <vt:lpstr>Training for the logic AND with a single neuron</vt:lpstr>
      <vt:lpstr>Training for the logic AND with a single neuron</vt:lpstr>
      <vt:lpstr>Training for the logic AND with a single neuron</vt:lpstr>
      <vt:lpstr>Training for the logic AND with a single neuron</vt:lpstr>
      <vt:lpstr>Multi-level feedforward neural networks</vt:lpstr>
      <vt:lpstr>Multi-level feedforward neural networks examples</vt:lpstr>
      <vt:lpstr>Build a 3-level neural network from scratch</vt:lpstr>
      <vt:lpstr>Build a 3-level neural network from scratch</vt:lpstr>
      <vt:lpstr>3-level feedforward neural network</vt:lpstr>
      <vt:lpstr>Forward propogation (compute OO and E)</vt:lpstr>
      <vt:lpstr>Forward propogation</vt:lpstr>
      <vt:lpstr>Backward propogation</vt:lpstr>
      <vt:lpstr>Backward propogation</vt:lpstr>
      <vt:lpstr>Backward propogation</vt:lpstr>
      <vt:lpstr>Backward propogation</vt:lpstr>
      <vt:lpstr>Backward propogation</vt:lpstr>
      <vt:lpstr>Backward propogation</vt:lpstr>
      <vt:lpstr>Backward propogation</vt:lpstr>
      <vt:lpstr>Backward propogation</vt:lpstr>
      <vt:lpstr>Summary</vt:lpstr>
      <vt:lpstr>Training for the logic XOR and AND with a 6-unit 2-level nueral network </vt:lpstr>
      <vt:lpstr>Summary</vt:lpstr>
    </vt:vector>
  </TitlesOfParts>
  <Company>Florida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Surfing</dc:creator>
  <cp:lastModifiedBy>Surfing</cp:lastModifiedBy>
  <cp:revision>200</cp:revision>
  <dcterms:created xsi:type="dcterms:W3CDTF">2021-08-12T15:51:09Z</dcterms:created>
  <dcterms:modified xsi:type="dcterms:W3CDTF">2022-01-24T01:17:06Z</dcterms:modified>
</cp:coreProperties>
</file>