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9D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5" autoAdjust="0"/>
    <p:restoredTop sz="96338" autoAdjust="0"/>
  </p:normalViewPr>
  <p:slideViewPr>
    <p:cSldViewPr snapToGrid="0">
      <p:cViewPr>
        <p:scale>
          <a:sx n="20" d="100"/>
          <a:sy n="20" d="100"/>
        </p:scale>
        <p:origin x="-56" y="8"/>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44463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2"/>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1350">
                <a:solidFill>
                  <a:schemeClr val="bg1"/>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2"/>
            <a:ext cx="12801600" cy="1219200"/>
          </a:xfrm>
          <a:prstGeom prst="round1Rect">
            <a:avLst/>
          </a:prstGeom>
          <a:solidFill>
            <a:schemeClr val="accent2"/>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8"/>
            <a:ext cx="12801600" cy="1219200"/>
          </a:xfrm>
          <a:prstGeom prst="round1Rect">
            <a:avLst/>
          </a:prstGeom>
          <a:solidFill>
            <a:schemeClr val="accent3"/>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8"/>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2"/>
            <a:ext cx="12801600" cy="1219200"/>
          </a:xfrm>
          <a:prstGeom prst="round1Rect">
            <a:avLst/>
          </a:prstGeom>
          <a:solidFill>
            <a:schemeClr val="accent4"/>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2"/>
            <a:ext cx="12801600" cy="1219200"/>
          </a:xfrm>
          <a:prstGeom prst="round1Rect">
            <a:avLst/>
          </a:prstGeom>
          <a:solidFill>
            <a:schemeClr val="accent5"/>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2"/>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2"/>
            <a:ext cx="12801600" cy="1219200"/>
          </a:xfrm>
          <a:prstGeom prst="round1Rect">
            <a:avLst/>
          </a:prstGeom>
          <a:solidFill>
            <a:schemeClr val="accent1"/>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4305" rIns="154305" rtlCol="0" anchor="t"/>
          <a:lstStyle/>
          <a:p>
            <a:pPr lvl="0">
              <a:spcBef>
                <a:spcPts val="675"/>
              </a:spcBef>
            </a:pPr>
            <a:r>
              <a:rPr sz="5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75"/>
              </a:spcBef>
            </a:pPr>
            <a:r>
              <a:rPr lang="en-US" sz="3713"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9"/>
              </a:spcBef>
            </a:pPr>
            <a:endParaRPr sz="3375" dirty="0">
              <a:solidFill>
                <a:prstClr val="white">
                  <a:lumMod val="50000"/>
                </a:prstClr>
              </a:solidFill>
              <a:latin typeface="Calibri Light" panose="020F0302020204030204" pitchFamily="34" charset="0"/>
              <a:cs typeface="Calibri" panose="020F0502020204030204" pitchFamily="34" charset="0"/>
            </a:endParaRPr>
          </a:p>
          <a:p>
            <a:pPr lvl="0">
              <a:spcBef>
                <a:spcPts val="675"/>
              </a:spcBef>
            </a:pPr>
            <a:r>
              <a:rPr sz="49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75"/>
              </a:spcBef>
            </a:pPr>
            <a:r>
              <a:rPr sz="3713"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713" dirty="0">
                <a:solidFill>
                  <a:prstClr val="white">
                    <a:lumMod val="50000"/>
                  </a:prstClr>
                </a:solidFill>
                <a:latin typeface="Calibri Light" panose="020F0302020204030204" pitchFamily="34" charset="0"/>
                <a:cs typeface="Calibri" panose="020F0502020204030204" pitchFamily="34" charset="0"/>
              </a:rPr>
              <a:t>poster </a:t>
            </a:r>
            <a:r>
              <a:rPr sz="3713" dirty="0">
                <a:solidFill>
                  <a:prstClr val="white">
                    <a:lumMod val="50000"/>
                  </a:prstClr>
                </a:solidFill>
                <a:latin typeface="Calibri Light" panose="020F0302020204030204" pitchFamily="34" charset="0"/>
                <a:cs typeface="Calibri" panose="020F0502020204030204" pitchFamily="34" charset="0"/>
              </a:rPr>
              <a:t>are formatted for you. </a:t>
            </a:r>
            <a:r>
              <a:rPr lang="en-US" sz="3713" dirty="0">
                <a:solidFill>
                  <a:prstClr val="white">
                    <a:lumMod val="50000"/>
                  </a:prstClr>
                </a:solidFill>
                <a:latin typeface="Calibri Light" panose="020F0302020204030204" pitchFamily="34" charset="0"/>
                <a:cs typeface="Calibri" panose="020F0502020204030204" pitchFamily="34" charset="0"/>
              </a:rPr>
              <a:t>Type</a:t>
            </a:r>
            <a:r>
              <a:rPr lang="en-US" sz="3713"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713" dirty="0">
                <a:solidFill>
                  <a:prstClr val="white">
                    <a:lumMod val="50000"/>
                  </a:prstClr>
                </a:solidFill>
                <a:latin typeface="Calibri Light" panose="020F0302020204030204" pitchFamily="34" charset="0"/>
                <a:cs typeface="Calibri" panose="020F0502020204030204" pitchFamily="34" charset="0"/>
              </a:rPr>
              <a:t>to add text, or c</a:t>
            </a:r>
            <a:r>
              <a:rPr lang="en-US" sz="3713"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50"/>
              </a:spcBef>
            </a:pPr>
            <a:r>
              <a:rPr lang="en-US" sz="3713" dirty="0">
                <a:solidFill>
                  <a:prstClr val="white">
                    <a:lumMod val="50000"/>
                  </a:prstClr>
                </a:solidFill>
                <a:latin typeface="Calibri Light" panose="020F0302020204030204" pitchFamily="34" charset="0"/>
                <a:cs typeface="Calibri" panose="020F0502020204030204" pitchFamily="34" charset="0"/>
              </a:rPr>
              <a:t>T</a:t>
            </a:r>
            <a:r>
              <a:rPr sz="3713"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713" dirty="0">
                <a:solidFill>
                  <a:prstClr val="white">
                    <a:lumMod val="50000"/>
                  </a:prstClr>
                </a:solidFill>
                <a:latin typeface="Calibri Light" panose="020F0302020204030204" pitchFamily="34" charset="0"/>
                <a:cs typeface="Calibri" panose="020F0502020204030204" pitchFamily="34" charset="0"/>
              </a:rPr>
              <a:t>content</a:t>
            </a:r>
            <a:r>
              <a:rPr sz="3713"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713" dirty="0">
                <a:solidFill>
                  <a:prstClr val="white">
                    <a:lumMod val="50000"/>
                  </a:prstClr>
                </a:solidFill>
                <a:latin typeface="Calibri Light" panose="020F0302020204030204" pitchFamily="34" charset="0"/>
                <a:cs typeface="Calibri" panose="020F0502020204030204" pitchFamily="34" charset="0"/>
              </a:rPr>
              <a:t>right-</a:t>
            </a:r>
            <a:r>
              <a:rPr sz="3713" dirty="0">
                <a:solidFill>
                  <a:prstClr val="white">
                    <a:lumMod val="50000"/>
                  </a:prstClr>
                </a:solidFill>
                <a:latin typeface="Calibri Light" panose="020F0302020204030204" pitchFamily="34" charset="0"/>
                <a:cs typeface="Calibri" panose="020F0502020204030204" pitchFamily="34" charset="0"/>
              </a:rPr>
              <a:t>click a picture</a:t>
            </a:r>
            <a:r>
              <a:rPr lang="en-US" sz="3713"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713"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713" dirty="0">
                <a:solidFill>
                  <a:prstClr val="white">
                    <a:lumMod val="50000"/>
                  </a:prstClr>
                </a:solidFill>
                <a:latin typeface="Calibri Light" panose="020F0302020204030204" pitchFamily="34" charset="0"/>
                <a:cs typeface="Calibri" panose="020F0502020204030204" pitchFamily="34" charset="0"/>
              </a:rPr>
              <a:t>esize</a:t>
            </a:r>
            <a:r>
              <a:rPr lang="en-US" sz="3713"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713"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82"/>
          </a:p>
        </p:txBody>
      </p:sp>
      <p:sp>
        <p:nvSpPr>
          <p:cNvPr id="2" name="Title Placeholder 1"/>
          <p:cNvSpPr>
            <a:spLocks noGrp="1"/>
          </p:cNvSpPr>
          <p:nvPr>
            <p:ph type="title"/>
          </p:nvPr>
        </p:nvSpPr>
        <p:spPr bwMode="auto">
          <a:xfrm>
            <a:off x="6400800" y="990602"/>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900">
                <a:solidFill>
                  <a:schemeClr val="tx1">
                    <a:tint val="75000"/>
                  </a:schemeClr>
                </a:solidFill>
              </a:defRPr>
            </a:lvl1pPr>
          </a:lstStyle>
          <a:p>
            <a:fld id="{ECAA57DF-1C19-4726-AB84-014692BAD8F5}" type="datetimeFigureOut">
              <a:rPr lang="en-US" smtClean="0"/>
              <a:pPr/>
              <a:t>4/6/2018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9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68880" rtl="0" eaLnBrk="1" latinLnBrk="0" hangingPunct="1">
        <a:lnSpc>
          <a:spcPct val="90000"/>
        </a:lnSpc>
        <a:spcBef>
          <a:spcPct val="0"/>
        </a:spcBef>
        <a:buNone/>
        <a:defRPr sz="4950" b="1" kern="1200">
          <a:solidFill>
            <a:schemeClr val="bg1"/>
          </a:solidFill>
          <a:latin typeface="+mj-lt"/>
          <a:ea typeface="+mj-ea"/>
          <a:cs typeface="+mj-cs"/>
        </a:defRPr>
      </a:lvl1pPr>
    </p:titleStyle>
    <p:bodyStyle>
      <a:lvl1pPr marL="257175" indent="-257175" algn="l" defTabSz="2468880" rtl="0" eaLnBrk="1" latinLnBrk="0" hangingPunct="1">
        <a:lnSpc>
          <a:spcPct val="100000"/>
        </a:lnSpc>
        <a:spcBef>
          <a:spcPts val="675"/>
        </a:spcBef>
        <a:buClr>
          <a:schemeClr val="accent2"/>
        </a:buClr>
        <a:buFont typeface="Arial" panose="020B0604020202020204" pitchFamily="34" charset="0"/>
        <a:buChar char="•"/>
        <a:defRPr sz="1575" kern="1200">
          <a:solidFill>
            <a:schemeClr val="tx1"/>
          </a:solidFill>
          <a:latin typeface="+mn-lt"/>
          <a:ea typeface="+mn-ea"/>
          <a:cs typeface="+mn-cs"/>
        </a:defRPr>
      </a:lvl1pPr>
      <a:lvl2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2pPr>
      <a:lvl3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3pPr>
      <a:lvl4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6pPr>
      <a:lvl7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7pPr>
      <a:lvl8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8pPr>
      <a:lvl9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emf"/><Relationship Id="rId18" Type="http://schemas.openxmlformats.org/officeDocument/2006/relationships/image" Target="../media/image15.emf"/><Relationship Id="rId26" Type="http://schemas.openxmlformats.org/officeDocument/2006/relationships/image" Target="../media/image23.emf"/><Relationship Id="rId3" Type="http://schemas.openxmlformats.org/officeDocument/2006/relationships/image" Target="../media/image1.png"/><Relationship Id="rId21" Type="http://schemas.openxmlformats.org/officeDocument/2006/relationships/image" Target="../media/image18.emf"/><Relationship Id="rId34" Type="http://schemas.openxmlformats.org/officeDocument/2006/relationships/image" Target="../media/image31.emf"/><Relationship Id="rId7" Type="http://schemas.openxmlformats.org/officeDocument/2006/relationships/image" Target="../media/image4.tiff"/><Relationship Id="rId12" Type="http://schemas.openxmlformats.org/officeDocument/2006/relationships/image" Target="../media/image9.jpeg"/><Relationship Id="rId17" Type="http://schemas.openxmlformats.org/officeDocument/2006/relationships/image" Target="../media/image14.emf"/><Relationship Id="rId25" Type="http://schemas.openxmlformats.org/officeDocument/2006/relationships/image" Target="../media/image22.emf"/><Relationship Id="rId33"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image" Target="../media/image13.emf"/><Relationship Id="rId20" Type="http://schemas.openxmlformats.org/officeDocument/2006/relationships/image" Target="../media/image17.emf"/><Relationship Id="rId29" Type="http://schemas.openxmlformats.org/officeDocument/2006/relationships/image" Target="../media/image26.emf"/><Relationship Id="rId1" Type="http://schemas.openxmlformats.org/officeDocument/2006/relationships/slideLayout" Target="../slideLayouts/slideLayout1.xml"/><Relationship Id="rId6" Type="http://schemas.openxmlformats.org/officeDocument/2006/relationships/image" Target="../media/image3.tiff"/><Relationship Id="rId11" Type="http://schemas.openxmlformats.org/officeDocument/2006/relationships/image" Target="../media/image8.emf"/><Relationship Id="rId24" Type="http://schemas.openxmlformats.org/officeDocument/2006/relationships/image" Target="../media/image21.emf"/><Relationship Id="rId32" Type="http://schemas.openxmlformats.org/officeDocument/2006/relationships/image" Target="../media/image29.png"/><Relationship Id="rId37" Type="http://schemas.openxmlformats.org/officeDocument/2006/relationships/image" Target="../media/image34.emf"/><Relationship Id="rId5" Type="http://schemas.openxmlformats.org/officeDocument/2006/relationships/image" Target="../media/image2.tiff"/><Relationship Id="rId15" Type="http://schemas.openxmlformats.org/officeDocument/2006/relationships/image" Target="../media/image12.emf"/><Relationship Id="rId23" Type="http://schemas.openxmlformats.org/officeDocument/2006/relationships/image" Target="../media/image20.png"/><Relationship Id="rId28" Type="http://schemas.openxmlformats.org/officeDocument/2006/relationships/image" Target="../media/image25.emf"/><Relationship Id="rId36" Type="http://schemas.openxmlformats.org/officeDocument/2006/relationships/image" Target="../media/image33.emf"/><Relationship Id="rId10" Type="http://schemas.openxmlformats.org/officeDocument/2006/relationships/image" Target="../media/image7.tiff"/><Relationship Id="rId19" Type="http://schemas.openxmlformats.org/officeDocument/2006/relationships/image" Target="../media/image16.emf"/><Relationship Id="rId31" Type="http://schemas.openxmlformats.org/officeDocument/2006/relationships/image" Target="../media/image28.png"/><Relationship Id="rId4" Type="http://schemas.microsoft.com/office/2007/relationships/hdphoto" Target="../media/hdphoto1.wdp"/><Relationship Id="rId9" Type="http://schemas.openxmlformats.org/officeDocument/2006/relationships/image" Target="../media/image6.jpeg"/><Relationship Id="rId14" Type="http://schemas.openxmlformats.org/officeDocument/2006/relationships/image" Target="../media/image11.emf"/><Relationship Id="rId22" Type="http://schemas.openxmlformats.org/officeDocument/2006/relationships/image" Target="../media/image19.emf"/><Relationship Id="rId27" Type="http://schemas.openxmlformats.org/officeDocument/2006/relationships/image" Target="../media/image24.emf"/><Relationship Id="rId30" Type="http://schemas.openxmlformats.org/officeDocument/2006/relationships/image" Target="../media/image27.png"/><Relationship Id="rId35"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artisticPhotocopy detail="0"/>
                    </a14:imgEffect>
                    <a14:imgEffect>
                      <a14:brightnessContrast contrast="49000"/>
                    </a14:imgEffect>
                  </a14:imgLayer>
                </a14:imgProps>
              </a:ext>
              <a:ext uri="{28A0092B-C50C-407E-A947-70E740481C1C}">
                <a14:useLocalDpi xmlns:a14="http://schemas.microsoft.com/office/drawing/2010/main" val="0"/>
              </a:ext>
            </a:extLst>
          </a:blip>
          <a:stretch>
            <a:fillRect/>
          </a:stretch>
        </p:blipFill>
        <p:spPr>
          <a:xfrm>
            <a:off x="61622" y="7607776"/>
            <a:ext cx="43725042" cy="19637465"/>
          </a:xfrm>
          <a:prstGeom prst="rect">
            <a:avLst/>
          </a:prstGeom>
          <a:solidFill>
            <a:schemeClr val="accent1"/>
          </a:solidFill>
        </p:spPr>
      </p:pic>
      <p:sp>
        <p:nvSpPr>
          <p:cNvPr id="4" name="Title 3"/>
          <p:cNvSpPr>
            <a:spLocks noGrp="1"/>
          </p:cNvSpPr>
          <p:nvPr>
            <p:ph type="title"/>
          </p:nvPr>
        </p:nvSpPr>
        <p:spPr>
          <a:xfrm>
            <a:off x="11941798" y="472286"/>
            <a:ext cx="25586702" cy="2519919"/>
          </a:xfrm>
        </p:spPr>
        <p:txBody>
          <a:bodyPr>
            <a:normAutofit fontScale="90000"/>
          </a:bodyPr>
          <a:lstStyle/>
          <a:p>
            <a:pPr algn="ctr"/>
            <a:r>
              <a:rPr lang="en-US" sz="8000" dirty="0">
                <a:solidFill>
                  <a:srgbClr val="FFFF00"/>
                </a:solidFill>
                <a:latin typeface="Palatino" charset="0"/>
                <a:ea typeface="Palatino" charset="0"/>
                <a:cs typeface="Palatino" charset="0"/>
              </a:rPr>
              <a:t>Spinning Protons and the Hidden Life of Their Constituents</a:t>
            </a:r>
            <a:br>
              <a:rPr lang="en-US" sz="8000" dirty="0">
                <a:solidFill>
                  <a:srgbClr val="FFFF00"/>
                </a:solidFill>
                <a:latin typeface="Palatino" charset="0"/>
                <a:ea typeface="Palatino" charset="0"/>
                <a:cs typeface="Palatino" charset="0"/>
              </a:rPr>
            </a:br>
            <a:r>
              <a:rPr lang="en-US" sz="5300" dirty="0">
                <a:latin typeface="Palatino" charset="0"/>
                <a:ea typeface="Palatino" charset="0"/>
                <a:cs typeface="Palatino" charset="0"/>
              </a:rPr>
              <a:t>Longitudinally Polarized TMDs from JLAB Data</a:t>
            </a:r>
          </a:p>
        </p:txBody>
      </p:sp>
      <p:sp>
        <p:nvSpPr>
          <p:cNvPr id="23" name="Text Placeholder 22"/>
          <p:cNvSpPr>
            <a:spLocks noGrp="1"/>
          </p:cNvSpPr>
          <p:nvPr>
            <p:ph type="body" sz="quarter" idx="36"/>
          </p:nvPr>
        </p:nvSpPr>
        <p:spPr>
          <a:xfrm>
            <a:off x="13487400" y="2970980"/>
            <a:ext cx="23141563" cy="1868355"/>
          </a:xfrm>
        </p:spPr>
        <p:txBody>
          <a:bodyPr/>
          <a:lstStyle/>
          <a:p>
            <a:r>
              <a:rPr lang="en-US" sz="3960" b="1" dirty="0">
                <a:solidFill>
                  <a:srgbClr val="FFFF00"/>
                </a:solidFill>
                <a:latin typeface="Palatino" charset="0"/>
                <a:ea typeface="Palatino" charset="0"/>
                <a:cs typeface="Palatino" charset="0"/>
              </a:rPr>
              <a:t>M. Albright</a:t>
            </a:r>
            <a:r>
              <a:rPr lang="en-US" sz="3960" b="1" baseline="30000" dirty="0">
                <a:solidFill>
                  <a:srgbClr val="FFFF00"/>
                </a:solidFill>
                <a:latin typeface="Palatino" charset="0"/>
                <a:ea typeface="Palatino" charset="0"/>
                <a:cs typeface="Palatino" charset="0"/>
              </a:rPr>
              <a:t>1</a:t>
            </a:r>
            <a:r>
              <a:rPr lang="en-US" sz="3960" b="1" dirty="0">
                <a:latin typeface="Palatino" charset="0"/>
                <a:ea typeface="Palatino" charset="0"/>
                <a:cs typeface="Palatino" charset="0"/>
              </a:rPr>
              <a:t>, </a:t>
            </a:r>
            <a:r>
              <a:rPr lang="en-US" sz="3960" b="1" dirty="0">
                <a:solidFill>
                  <a:srgbClr val="FFFF00"/>
                </a:solidFill>
                <a:latin typeface="Palatino" charset="0"/>
                <a:ea typeface="Palatino" charset="0"/>
                <a:cs typeface="Palatino" charset="0"/>
              </a:rPr>
              <a:t>S.Dolan</a:t>
            </a:r>
            <a:r>
              <a:rPr lang="en-US" sz="3960" b="1" baseline="30000" dirty="0">
                <a:solidFill>
                  <a:srgbClr val="FFFF00"/>
                </a:solidFill>
                <a:latin typeface="Palatino" charset="0"/>
                <a:ea typeface="Palatino" charset="0"/>
                <a:cs typeface="Palatino" charset="0"/>
              </a:rPr>
              <a:t>1</a:t>
            </a:r>
            <a:r>
              <a:rPr lang="en-US" sz="3960" b="1" dirty="0">
                <a:solidFill>
                  <a:srgbClr val="FFFF00"/>
                </a:solidFill>
                <a:latin typeface="Palatino" charset="0"/>
                <a:ea typeface="Palatino" charset="0"/>
                <a:cs typeface="Palatino" charset="0"/>
              </a:rPr>
              <a:t>, A.Duong</a:t>
            </a:r>
            <a:r>
              <a:rPr lang="en-US" sz="3960" b="1" baseline="30000" dirty="0">
                <a:solidFill>
                  <a:srgbClr val="FFFF00"/>
                </a:solidFill>
                <a:latin typeface="Palatino" charset="0"/>
                <a:ea typeface="Palatino" charset="0"/>
                <a:cs typeface="Palatino" charset="0"/>
              </a:rPr>
              <a:t>1</a:t>
            </a:r>
            <a:r>
              <a:rPr lang="en-US" sz="3960" b="1" dirty="0">
                <a:latin typeface="Palatino" charset="0"/>
                <a:ea typeface="Palatino" charset="0"/>
                <a:cs typeface="Palatino" charset="0"/>
              </a:rPr>
              <a:t>, L. Gamberg</a:t>
            </a:r>
            <a:r>
              <a:rPr lang="en-US" sz="3960" b="1" baseline="30000" dirty="0">
                <a:latin typeface="Palatino" charset="0"/>
                <a:ea typeface="Palatino" charset="0"/>
                <a:cs typeface="Palatino" charset="0"/>
              </a:rPr>
              <a:t>2</a:t>
            </a:r>
            <a:r>
              <a:rPr lang="en-US" sz="3960" b="1" dirty="0">
                <a:latin typeface="Palatino" charset="0"/>
                <a:ea typeface="Palatino" charset="0"/>
                <a:cs typeface="Palatino" charset="0"/>
              </a:rPr>
              <a:t>,</a:t>
            </a:r>
            <a:r>
              <a:rPr lang="en-US" sz="3960" b="1" baseline="30000" dirty="0">
                <a:latin typeface="Palatino" charset="0"/>
                <a:ea typeface="Palatino" charset="0"/>
                <a:cs typeface="Palatino" charset="0"/>
              </a:rPr>
              <a:t> </a:t>
            </a:r>
            <a:r>
              <a:rPr lang="en-US" sz="3960" b="1" dirty="0">
                <a:latin typeface="Palatino" charset="0"/>
                <a:ea typeface="Palatino" charset="0"/>
                <a:cs typeface="Palatino" charset="0"/>
              </a:rPr>
              <a:t>D. Pitonyak</a:t>
            </a:r>
            <a:r>
              <a:rPr lang="en-US" sz="3960" b="1" baseline="30000" dirty="0">
                <a:latin typeface="Palatino" charset="0"/>
                <a:ea typeface="Palatino" charset="0"/>
                <a:cs typeface="Palatino" charset="0"/>
              </a:rPr>
              <a:t>2</a:t>
            </a:r>
            <a:r>
              <a:rPr lang="en-US" sz="3960" b="1" dirty="0">
                <a:latin typeface="Palatino" charset="0"/>
                <a:ea typeface="Palatino" charset="0"/>
                <a:cs typeface="Palatino" charset="0"/>
              </a:rPr>
              <a:t>,</a:t>
            </a:r>
            <a:r>
              <a:rPr lang="en-US" sz="3960" b="1" baseline="30000" dirty="0">
                <a:latin typeface="Palatino" charset="0"/>
                <a:ea typeface="Palatino" charset="0"/>
                <a:cs typeface="Palatino" charset="0"/>
              </a:rPr>
              <a:t> </a:t>
            </a:r>
            <a:r>
              <a:rPr lang="en-US" sz="3960" b="1" dirty="0">
                <a:latin typeface="Palatino" charset="0"/>
                <a:ea typeface="Palatino" charset="0"/>
                <a:cs typeface="Palatino" charset="0"/>
              </a:rPr>
              <a:t>A. Prokudin</a:t>
            </a:r>
            <a:r>
              <a:rPr lang="en-US" sz="3960" b="1" baseline="30000" dirty="0">
                <a:latin typeface="Palatino" charset="0"/>
                <a:ea typeface="Palatino" charset="0"/>
                <a:cs typeface="Palatino" charset="0"/>
              </a:rPr>
              <a:t>2,3</a:t>
            </a:r>
            <a:r>
              <a:rPr lang="en-US" sz="3960" b="1" dirty="0">
                <a:latin typeface="Palatino" charset="0"/>
                <a:ea typeface="Palatino" charset="0"/>
                <a:cs typeface="Palatino" charset="0"/>
              </a:rPr>
              <a:t>, </a:t>
            </a:r>
            <a:r>
              <a:rPr lang="en-US" sz="3960" b="1" dirty="0">
                <a:solidFill>
                  <a:srgbClr val="FFFF00"/>
                </a:solidFill>
                <a:latin typeface="Palatino" charset="0"/>
                <a:ea typeface="Palatino" charset="0"/>
                <a:cs typeface="Palatino" charset="0"/>
              </a:rPr>
              <a:t>Z.Scalyer</a:t>
            </a:r>
            <a:r>
              <a:rPr lang="en-US" sz="3960" b="1" baseline="30000" dirty="0">
                <a:solidFill>
                  <a:srgbClr val="FFFF00"/>
                </a:solidFill>
                <a:latin typeface="Palatino" charset="0"/>
                <a:ea typeface="Palatino" charset="0"/>
                <a:cs typeface="Palatino" charset="0"/>
              </a:rPr>
              <a:t>1</a:t>
            </a:r>
            <a:r>
              <a:rPr lang="en-US" sz="3960" b="1" dirty="0">
                <a:solidFill>
                  <a:srgbClr val="FFFF00"/>
                </a:solidFill>
                <a:latin typeface="Palatino" charset="0"/>
                <a:ea typeface="Palatino" charset="0"/>
                <a:cs typeface="Palatino" charset="0"/>
              </a:rPr>
              <a:t>, D.Xu</a:t>
            </a:r>
            <a:r>
              <a:rPr lang="en-US" sz="3960" b="1" baseline="30000" dirty="0">
                <a:solidFill>
                  <a:srgbClr val="FFFF00"/>
                </a:solidFill>
                <a:latin typeface="Palatino" charset="0"/>
                <a:ea typeface="Palatino" charset="0"/>
                <a:cs typeface="Palatino" charset="0"/>
              </a:rPr>
              <a:t>1</a:t>
            </a:r>
            <a:endParaRPr lang="en-US" sz="3960" b="1" dirty="0">
              <a:solidFill>
                <a:srgbClr val="FFFF00"/>
              </a:solidFill>
              <a:latin typeface="Palatino" charset="0"/>
              <a:ea typeface="Palatino" charset="0"/>
              <a:cs typeface="Palatino" charset="0"/>
            </a:endParaRPr>
          </a:p>
          <a:p>
            <a:pPr algn="ctr"/>
            <a:r>
              <a:rPr lang="en-US" sz="2520" b="1" baseline="30000" dirty="0">
                <a:latin typeface="Palatino" charset="0"/>
                <a:ea typeface="Palatino" charset="0"/>
                <a:cs typeface="Palatino" charset="0"/>
              </a:rPr>
              <a:t>1 </a:t>
            </a:r>
            <a:r>
              <a:rPr lang="en-US" sz="2520" b="1" dirty="0">
                <a:latin typeface="Palatino" charset="0"/>
                <a:ea typeface="Palatino" charset="0"/>
                <a:cs typeface="Palatino" charset="0"/>
              </a:rPr>
              <a:t>Division of Science, Penn State University </a:t>
            </a:r>
          </a:p>
          <a:p>
            <a:pPr algn="ctr"/>
            <a:r>
              <a:rPr lang="en-US" sz="2520" b="1" baseline="30000" dirty="0">
                <a:latin typeface="Palatino" charset="0"/>
                <a:ea typeface="Palatino" charset="0"/>
                <a:cs typeface="Palatino" charset="0"/>
              </a:rPr>
              <a:t>2</a:t>
            </a:r>
            <a:r>
              <a:rPr lang="en-US" sz="2520" b="1" dirty="0">
                <a:latin typeface="Palatino" charset="0"/>
                <a:ea typeface="Palatino" charset="0"/>
                <a:cs typeface="Palatino" charset="0"/>
              </a:rPr>
              <a:t> Division of Science, Penn State University Berks</a:t>
            </a:r>
          </a:p>
          <a:p>
            <a:pPr algn="ctr"/>
            <a:r>
              <a:rPr lang="en-US" sz="2520" b="1" baseline="30000" dirty="0">
                <a:latin typeface="Palatino" charset="0"/>
                <a:ea typeface="Palatino" charset="0"/>
                <a:cs typeface="Palatino" charset="0"/>
              </a:rPr>
              <a:t>3</a:t>
            </a:r>
            <a:r>
              <a:rPr lang="en-US" sz="2520" b="1" dirty="0">
                <a:latin typeface="Palatino" charset="0"/>
                <a:ea typeface="Palatino" charset="0"/>
                <a:cs typeface="Palatino" charset="0"/>
              </a:rPr>
              <a:t> Theory Center, Jefferson Lab, Newport News</a:t>
            </a:r>
          </a:p>
          <a:p>
            <a:endParaRPr lang="en-US" sz="2520" b="1" dirty="0"/>
          </a:p>
        </p:txBody>
      </p:sp>
      <p:sp>
        <p:nvSpPr>
          <p:cNvPr id="75" name="Content Placeholder 21"/>
          <p:cNvSpPr txBox="1">
            <a:spLocks/>
          </p:cNvSpPr>
          <p:nvPr/>
        </p:nvSpPr>
        <p:spPr>
          <a:xfrm>
            <a:off x="9944100" y="27955090"/>
            <a:ext cx="7598945" cy="2749932"/>
          </a:xfrm>
          <a:prstGeom prst="rect">
            <a:avLst/>
          </a:prstGeom>
        </p:spPr>
        <p:txBody>
          <a:bodyPr vert="horz" lIns="329184" tIns="164592" rIns="82296" bIns="41148" rtlCol="0">
            <a:norm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buNone/>
            </a:pPr>
            <a:endParaRPr lang="en-US" sz="1575" b="1" dirty="0"/>
          </a:p>
          <a:p>
            <a:endParaRPr lang="en-US" sz="3240" b="1" dirty="0"/>
          </a:p>
        </p:txBody>
      </p:sp>
      <p:sp>
        <p:nvSpPr>
          <p:cNvPr id="15" name="Text Placeholder 20"/>
          <p:cNvSpPr>
            <a:spLocks noGrp="1"/>
          </p:cNvSpPr>
          <p:nvPr>
            <p:ph type="body" sz="quarter" idx="34"/>
          </p:nvPr>
        </p:nvSpPr>
        <p:spPr>
          <a:xfrm>
            <a:off x="29718000" y="29809115"/>
            <a:ext cx="12801600" cy="804672"/>
          </a:xfrm>
          <a:solidFill>
            <a:schemeClr val="accent5"/>
          </a:solidFill>
        </p:spPr>
        <p:txBody>
          <a:bodyPr/>
          <a:lstStyle/>
          <a:p>
            <a:r>
              <a:rPr lang="en-US" sz="4400" b="1" dirty="0">
                <a:latin typeface="Palatino" charset="0"/>
                <a:ea typeface="Palatino" charset="0"/>
                <a:cs typeface="Palatino" charset="0"/>
              </a:rPr>
              <a:t>Acknowledgements</a:t>
            </a:r>
          </a:p>
        </p:txBody>
      </p:sp>
      <p:sp>
        <p:nvSpPr>
          <p:cNvPr id="66" name="Content Placeholder 21"/>
          <p:cNvSpPr txBox="1">
            <a:spLocks/>
          </p:cNvSpPr>
          <p:nvPr/>
        </p:nvSpPr>
        <p:spPr>
          <a:xfrm>
            <a:off x="29718000" y="30547946"/>
            <a:ext cx="12801600" cy="1836977"/>
          </a:xfrm>
          <a:prstGeom prst="rect">
            <a:avLst/>
          </a:prstGeom>
        </p:spPr>
        <p:txBody>
          <a:bodyPr vert="horz" lIns="329184" tIns="164592" rIns="82296" bIns="41148" rtlCol="0">
            <a:no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spcBef>
                <a:spcPts val="0"/>
              </a:spcBef>
              <a:buNone/>
            </a:pPr>
            <a:r>
              <a:rPr lang="en-US" sz="2000" dirty="0">
                <a:latin typeface="Palatino"/>
                <a:ea typeface="Palatino" charset="0"/>
                <a:cs typeface="Palatino" charset="0"/>
              </a:rPr>
              <a:t>We would like to acknowledge partial support from NSF under Contract No. PHY-1623454, DOE under Contracts No. DE-FG02-07ER41460, by the U.S. Department of Energy, Office of Science, Office of Nuclear Physics, within the framework of the TMD Topical Collaboration.</a:t>
            </a:r>
            <a:endParaRPr lang="en-US" sz="2000" b="1" dirty="0">
              <a:latin typeface="Palatino"/>
              <a:ea typeface="Palatino" charset="0"/>
              <a:cs typeface="Palatino" charset="0"/>
            </a:endParaRPr>
          </a:p>
        </p:txBody>
      </p:sp>
      <p:sp>
        <p:nvSpPr>
          <p:cNvPr id="3" name="Content Placeholder 2"/>
          <p:cNvSpPr>
            <a:spLocks noGrp="1"/>
          </p:cNvSpPr>
          <p:nvPr>
            <p:ph sz="quarter" idx="32"/>
          </p:nvPr>
        </p:nvSpPr>
        <p:spPr>
          <a:xfrm>
            <a:off x="15544798" y="6121272"/>
            <a:ext cx="12923039" cy="14826810"/>
          </a:xfrm>
          <a:solidFill>
            <a:schemeClr val="bg1">
              <a:alpha val="81000"/>
            </a:schemeClr>
          </a:solidFill>
        </p:spPr>
        <p:txBody>
          <a:bodyPr>
            <a:normAutofit lnSpcReduction="10000"/>
          </a:bodyPr>
          <a:lstStyle/>
          <a:p>
            <a:pPr marL="0" indent="0" algn="just">
              <a:buNone/>
            </a:pPr>
            <a:r>
              <a:rPr lang="en-US" sz="3200" dirty="0">
                <a:latin typeface="Palatino" charset="0"/>
                <a:ea typeface="Palatino" charset="0"/>
                <a:cs typeface="Palatino" charset="0"/>
              </a:rPr>
              <a:t>The production of charged </a:t>
            </a:r>
            <a:r>
              <a:rPr lang="en-US" sz="3200" dirty="0" err="1">
                <a:latin typeface="Palatino" charset="0"/>
                <a:ea typeface="Palatino" charset="0"/>
                <a:cs typeface="Palatino" charset="0"/>
              </a:rPr>
              <a:t>pions</a:t>
            </a:r>
            <a:r>
              <a:rPr lang="en-US" sz="3200" dirty="0">
                <a:latin typeface="Palatino" charset="0"/>
                <a:ea typeface="Palatino" charset="0"/>
                <a:cs typeface="Palatino" charset="0"/>
              </a:rPr>
              <a:t>                              and </a:t>
            </a:r>
            <a:r>
              <a:rPr lang="en-US" sz="3200" dirty="0" err="1">
                <a:latin typeface="Palatino" charset="0"/>
                <a:ea typeface="Palatino" charset="0"/>
                <a:cs typeface="Palatino" charset="0"/>
              </a:rPr>
              <a:t>kaons</a:t>
            </a:r>
            <a:r>
              <a:rPr lang="en-US" sz="3200" dirty="0">
                <a:latin typeface="Palatino" charset="0"/>
                <a:ea typeface="Palatino" charset="0"/>
                <a:cs typeface="Palatino" charset="0"/>
              </a:rPr>
              <a:t>            </a:t>
            </a:r>
          </a:p>
          <a:p>
            <a:pPr marL="0" indent="0" algn="just">
              <a:buNone/>
            </a:pPr>
            <a:r>
              <a:rPr lang="en-US" sz="3200" dirty="0">
                <a:latin typeface="Palatino" charset="0"/>
                <a:ea typeface="Palatino" charset="0"/>
                <a:cs typeface="Palatino" charset="0"/>
              </a:rPr>
              <a:t>                              in SIDIS at low transverse momentum can be described in terms of convolutions of TMDs for distribution and fragmentation:</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lgn="just">
              <a:buNone/>
            </a:pPr>
            <a:r>
              <a:rPr lang="en-US" sz="3200" dirty="0">
                <a:latin typeface="Palatino" charset="0"/>
                <a:ea typeface="Palatino" charset="0"/>
                <a:cs typeface="Palatino" charset="0"/>
              </a:rPr>
              <a:t>The transverse motion of the quarks is approximated through </a:t>
            </a:r>
            <a:r>
              <a:rPr lang="en-US" sz="3200" dirty="0" err="1">
                <a:latin typeface="Palatino" charset="0"/>
                <a:ea typeface="Palatino" charset="0"/>
                <a:cs typeface="Palatino" charset="0"/>
              </a:rPr>
              <a:t>parton</a:t>
            </a:r>
            <a:r>
              <a:rPr lang="en-US" sz="3200" dirty="0">
                <a:latin typeface="Palatino" charset="0"/>
                <a:ea typeface="Palatino" charset="0"/>
                <a:cs typeface="Palatino" charset="0"/>
              </a:rPr>
              <a:t> model kinematics into  the observed transverse momentum of the hadron. This enables us  to gather information from SIDIS for exploration of TMDs.  We will use the following simple </a:t>
            </a:r>
            <a:r>
              <a:rPr lang="en-US" sz="3200" dirty="0" err="1">
                <a:latin typeface="Palatino" charset="0"/>
                <a:ea typeface="Palatino" charset="0"/>
                <a:cs typeface="Palatino" charset="0"/>
              </a:rPr>
              <a:t>parametrizations</a:t>
            </a:r>
            <a:r>
              <a:rPr lang="en-US" sz="3200" dirty="0">
                <a:latin typeface="Palatino" charset="0"/>
                <a:ea typeface="Palatino" charset="0"/>
                <a:cs typeface="Palatino" charset="0"/>
              </a:rPr>
              <a:t> for TMD distribution and fragmentation functions:</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a:solidFill>
                  <a:schemeClr val="tx1"/>
                </a:solidFill>
                <a:latin typeface="Palatino" charset="0"/>
                <a:ea typeface="Palatino" charset="0"/>
                <a:cs typeface="Palatino" charset="0"/>
              </a:rPr>
              <a:t>where                  are </a:t>
            </a:r>
            <a:r>
              <a:rPr lang="en-US" sz="3200" dirty="0">
                <a:latin typeface="Palatino" charset="0"/>
                <a:ea typeface="Palatino" charset="0"/>
                <a:cs typeface="Palatino" charset="0"/>
              </a:rPr>
              <a:t>the </a:t>
            </a:r>
            <a:r>
              <a:rPr lang="en-US" sz="3200" dirty="0" err="1">
                <a:latin typeface="Palatino" charset="0"/>
                <a:ea typeface="Palatino" charset="0"/>
                <a:cs typeface="Palatino" charset="0"/>
              </a:rPr>
              <a:t>parton</a:t>
            </a:r>
            <a:r>
              <a:rPr lang="en-US" sz="3200" dirty="0">
                <a:latin typeface="Palatino" charset="0"/>
                <a:ea typeface="Palatino" charset="0"/>
                <a:cs typeface="Palatino" charset="0"/>
              </a:rPr>
              <a:t> distribution and fragmentation functions for a particular quark type , and                  are parameters that characterize the widths of TMD distributions. These widths can be quark flavor dependent and therefore depend on a particular fragmentation channel. </a:t>
            </a:r>
          </a:p>
          <a:p>
            <a:pPr marL="0" indent="0">
              <a:buNone/>
            </a:pPr>
            <a:r>
              <a:rPr lang="en-US" sz="3200" dirty="0">
                <a:latin typeface="Palatino" charset="0"/>
                <a:ea typeface="Palatino" charset="0"/>
                <a:cs typeface="Palatino" charset="0"/>
              </a:rPr>
              <a:t>In our description of HERMES data, we use 5 parameters to describe the widths:                                                                      , which correspond, respectively, to a width for an up quark in the proton, down quark in the proton, a universal width for all sea quarks in the proton, and two widths for the favored (e.g.,                )  and </a:t>
            </a:r>
            <a:r>
              <a:rPr lang="en-US" sz="3200" dirty="0" err="1">
                <a:latin typeface="Palatino" charset="0"/>
                <a:ea typeface="Palatino" charset="0"/>
                <a:cs typeface="Palatino" charset="0"/>
              </a:rPr>
              <a:t>unfavored</a:t>
            </a:r>
            <a:r>
              <a:rPr lang="en-US" sz="3200" dirty="0">
                <a:latin typeface="Palatino" charset="0"/>
                <a:ea typeface="Palatino" charset="0"/>
                <a:cs typeface="Palatino" charset="0"/>
              </a:rPr>
              <a:t> (e.g.,               ) fragmentation.</a:t>
            </a:r>
          </a:p>
          <a:p>
            <a:pPr marL="0" indent="0">
              <a:buNone/>
            </a:pPr>
            <a:r>
              <a:rPr lang="en-US" sz="3200" dirty="0">
                <a:latin typeface="Palatino" charset="0"/>
                <a:ea typeface="Palatino" charset="0"/>
                <a:cs typeface="Palatino" charset="0"/>
              </a:rPr>
              <a:t>Using this model, the HERMES multiplicity can be written as</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a:latin typeface="Palatino" charset="0"/>
                <a:ea typeface="Palatino" charset="0"/>
                <a:cs typeface="Palatino" charset="0"/>
              </a:rPr>
              <a:t>where                                         and </a:t>
            </a:r>
            <a:r>
              <a:rPr lang="en-US" sz="3200" i="1" dirty="0">
                <a:latin typeface="Palatino" charset="0"/>
                <a:ea typeface="Palatino" charset="0"/>
                <a:cs typeface="Palatino" charset="0"/>
              </a:rPr>
              <a:t>a </a:t>
            </a:r>
            <a:r>
              <a:rPr lang="en-US" sz="3200" dirty="0">
                <a:latin typeface="Palatino" charset="0"/>
                <a:ea typeface="Palatino" charset="0"/>
                <a:cs typeface="Palatino" charset="0"/>
              </a:rPr>
              <a:t>is the quark flavor. </a:t>
            </a:r>
          </a:p>
        </p:txBody>
      </p:sp>
      <p:pic>
        <p:nvPicPr>
          <p:cNvPr id="17" name="Picture 16"/>
          <p:cNvPicPr>
            <a:picLocks noChangeAspect="1"/>
          </p:cNvPicPr>
          <p:nvPr/>
        </p:nvPicPr>
        <p:blipFill>
          <a:blip r:embed="rId5"/>
          <a:stretch>
            <a:fillRect/>
          </a:stretch>
        </p:blipFill>
        <p:spPr>
          <a:xfrm>
            <a:off x="3215178" y="1399847"/>
            <a:ext cx="2751886" cy="2723221"/>
          </a:xfrm>
          <a:prstGeom prst="rect">
            <a:avLst/>
          </a:prstGeom>
        </p:spPr>
      </p:pic>
      <p:pic>
        <p:nvPicPr>
          <p:cNvPr id="47" name="Picture 46"/>
          <p:cNvPicPr>
            <a:picLocks noChangeAspect="1"/>
          </p:cNvPicPr>
          <p:nvPr/>
        </p:nvPicPr>
        <p:blipFill>
          <a:blip r:embed="rId6"/>
          <a:stretch>
            <a:fillRect/>
          </a:stretch>
        </p:blipFill>
        <p:spPr>
          <a:xfrm>
            <a:off x="17359252" y="11570522"/>
            <a:ext cx="4074638" cy="983184"/>
          </a:xfrm>
          <a:prstGeom prst="rect">
            <a:avLst/>
          </a:prstGeom>
        </p:spPr>
      </p:pic>
      <p:pic>
        <p:nvPicPr>
          <p:cNvPr id="48" name="Picture 47"/>
          <p:cNvPicPr>
            <a:picLocks noChangeAspect="1"/>
          </p:cNvPicPr>
          <p:nvPr/>
        </p:nvPicPr>
        <p:blipFill>
          <a:blip r:embed="rId7"/>
          <a:stretch>
            <a:fillRect/>
          </a:stretch>
        </p:blipFill>
        <p:spPr>
          <a:xfrm>
            <a:off x="22037804" y="11552249"/>
            <a:ext cx="4484298" cy="1050669"/>
          </a:xfrm>
          <a:prstGeom prst="rect">
            <a:avLst/>
          </a:prstGeom>
        </p:spPr>
      </p:pic>
      <p:pic>
        <p:nvPicPr>
          <p:cNvPr id="68" name="Picture 67"/>
          <p:cNvPicPr>
            <a:picLocks noChangeAspect="1"/>
          </p:cNvPicPr>
          <p:nvPr/>
        </p:nvPicPr>
        <p:blipFill>
          <a:blip r:embed="rId8"/>
          <a:stretch>
            <a:fillRect/>
          </a:stretch>
        </p:blipFill>
        <p:spPr>
          <a:xfrm>
            <a:off x="18019148" y="8376808"/>
            <a:ext cx="8833833" cy="828172"/>
          </a:xfrm>
          <a:prstGeom prst="rect">
            <a:avLst/>
          </a:prstGeom>
        </p:spPr>
      </p:pic>
      <p:sp>
        <p:nvSpPr>
          <p:cNvPr id="77" name="Text Placeholder 8"/>
          <p:cNvSpPr>
            <a:spLocks noGrp="1"/>
          </p:cNvSpPr>
          <p:nvPr>
            <p:ph type="body" sz="quarter" idx="21"/>
          </p:nvPr>
        </p:nvSpPr>
        <p:spPr>
          <a:xfrm>
            <a:off x="15605517" y="20296513"/>
            <a:ext cx="12801600" cy="804899"/>
          </a:xfrm>
        </p:spPr>
        <p:txBody>
          <a:bodyPr/>
          <a:lstStyle/>
          <a:p>
            <a:r>
              <a:rPr lang="en-US" sz="4400" b="1" dirty="0">
                <a:latin typeface="Palatino" charset="0"/>
                <a:ea typeface="Palatino" charset="0"/>
                <a:cs typeface="Palatino" charset="0"/>
              </a:rPr>
              <a:t>DATA SELECTION AND Analysis</a:t>
            </a:r>
          </a:p>
        </p:txBody>
      </p:sp>
      <p:sp>
        <p:nvSpPr>
          <p:cNvPr id="76" name="TextBox 75"/>
          <p:cNvSpPr txBox="1"/>
          <p:nvPr/>
        </p:nvSpPr>
        <p:spPr>
          <a:xfrm>
            <a:off x="27775847" y="18478548"/>
            <a:ext cx="745052" cy="584775"/>
          </a:xfrm>
          <a:prstGeom prst="rect">
            <a:avLst/>
          </a:prstGeom>
          <a:noFill/>
        </p:spPr>
        <p:txBody>
          <a:bodyPr wrap="square" rtlCol="0">
            <a:spAutoFit/>
          </a:bodyPr>
          <a:lstStyle/>
          <a:p>
            <a:r>
              <a:rPr lang="en-US" sz="3200" dirty="0">
                <a:latin typeface="Palatino" charset="0"/>
                <a:ea typeface="Palatino" charset="0"/>
                <a:cs typeface="Palatino" charset="0"/>
              </a:rPr>
              <a:t>(1)</a:t>
            </a:r>
          </a:p>
        </p:txBody>
      </p:sp>
      <p:sp>
        <p:nvSpPr>
          <p:cNvPr id="30" name="Content Placeholder 2"/>
          <p:cNvSpPr>
            <a:spLocks noGrp="1"/>
          </p:cNvSpPr>
          <p:nvPr>
            <p:ph sz="quarter" idx="32"/>
          </p:nvPr>
        </p:nvSpPr>
        <p:spPr>
          <a:xfrm>
            <a:off x="1371600" y="6133729"/>
            <a:ext cx="12801600" cy="6128315"/>
          </a:xfrm>
          <a:solidFill>
            <a:schemeClr val="bg1">
              <a:alpha val="81000"/>
            </a:schemeClr>
          </a:solidFill>
        </p:spPr>
        <p:txBody>
          <a:bodyPr>
            <a:noAutofit/>
          </a:bodyPr>
          <a:lstStyle/>
          <a:p>
            <a:pPr marL="0" indent="0" algn="just">
              <a:buNone/>
            </a:pPr>
            <a:r>
              <a:rPr lang="en-US" sz="3200" dirty="0">
                <a:latin typeface="Palatino" charset="0"/>
                <a:ea typeface="Palatino" charset="0"/>
                <a:cs typeface="Palatino" charset="0"/>
              </a:rPr>
              <a:t>Protons and neutrons (nucleons), which make up the nucleus of an atom, are not fundamental constituents of matter, but rather are themselves made up of particles called quarks.  These quarks are “glued” together by the strong nuclear force, which is mediated by another particle called the gluon.  Any particle containing quarks and gluons is called a hadron.  Moreover, the quarks are not static inside of a nucleon – they have an intrinsic momentum even for a nucleon at rest.  One of the ways to access this intrinsic motion is through a process called semi-inclusive deep-inelastic scattering (SIDIS).  In this reaction, a high-energy electron scatters off of a quark inside of the nucleon.  This quark forms a hadron in the final-state (e.g., a pion), which is detected along with the scattered electron (see Fig. 1).</a:t>
            </a:r>
          </a:p>
        </p:txBody>
      </p:sp>
      <p:pic>
        <p:nvPicPr>
          <p:cNvPr id="31" name="Picture 30"/>
          <p:cNvPicPr/>
          <p:nvPr/>
        </p:nvPicPr>
        <p:blipFill>
          <a:blip r:embed="rId9">
            <a:extLst>
              <a:ext uri="{28A0092B-C50C-407E-A947-70E740481C1C}">
                <a14:useLocalDpi xmlns:a14="http://schemas.microsoft.com/office/drawing/2010/main" val="0"/>
              </a:ext>
            </a:extLst>
          </a:blip>
          <a:stretch>
            <a:fillRect/>
          </a:stretch>
        </p:blipFill>
        <p:spPr>
          <a:xfrm>
            <a:off x="1686327" y="12666081"/>
            <a:ext cx="6971539" cy="4590654"/>
          </a:xfrm>
          <a:prstGeom prst="rect">
            <a:avLst/>
          </a:prstGeom>
        </p:spPr>
      </p:pic>
      <p:sp>
        <p:nvSpPr>
          <p:cNvPr id="2" name="TextBox 1"/>
          <p:cNvSpPr txBox="1"/>
          <p:nvPr/>
        </p:nvSpPr>
        <p:spPr>
          <a:xfrm>
            <a:off x="8705809" y="12673983"/>
            <a:ext cx="5023515" cy="4462760"/>
          </a:xfrm>
          <a:prstGeom prst="rect">
            <a:avLst/>
          </a:prstGeom>
          <a:solidFill>
            <a:schemeClr val="bg1">
              <a:alpha val="79000"/>
            </a:schemeClr>
          </a:solidFill>
        </p:spPr>
        <p:txBody>
          <a:bodyPr wrap="square" rtlCol="0">
            <a:spAutoFit/>
          </a:bodyPr>
          <a:lstStyle/>
          <a:p>
            <a:r>
              <a:rPr lang="en-US" sz="2800" dirty="0">
                <a:latin typeface="Palatino" charset="0"/>
                <a:ea typeface="Palatino" charset="0"/>
                <a:cs typeface="Palatino" charset="0"/>
              </a:rPr>
              <a:t>Figure 1: Schematic diagram of semi-inclusive deep-inelastic scattering (SIDIS): a high-energy electron knocks a quark out of the nucleon. The quark forms a pion in the final state, which is detected along with the scattered electron.</a:t>
            </a:r>
          </a:p>
          <a:p>
            <a:endParaRPr lang="en-US" sz="6000" dirty="0" err="1"/>
          </a:p>
        </p:txBody>
      </p:sp>
      <p:sp>
        <p:nvSpPr>
          <p:cNvPr id="32" name="Text Placeholder 8"/>
          <p:cNvSpPr>
            <a:spLocks noGrp="1"/>
          </p:cNvSpPr>
          <p:nvPr>
            <p:ph type="body" sz="quarter" idx="21"/>
          </p:nvPr>
        </p:nvSpPr>
        <p:spPr>
          <a:xfrm>
            <a:off x="1371600" y="17409869"/>
            <a:ext cx="12801600" cy="804899"/>
          </a:xfrm>
        </p:spPr>
        <p:txBody>
          <a:bodyPr/>
          <a:lstStyle/>
          <a:p>
            <a:r>
              <a:rPr lang="en-US" sz="4400" b="1" dirty="0">
                <a:latin typeface="Palatino" charset="0"/>
                <a:ea typeface="Palatino" charset="0"/>
                <a:cs typeface="Palatino" charset="0"/>
              </a:rPr>
              <a:t>The Purpose</a:t>
            </a:r>
          </a:p>
        </p:txBody>
      </p:sp>
      <p:sp>
        <p:nvSpPr>
          <p:cNvPr id="33" name="Content Placeholder 2"/>
          <p:cNvSpPr>
            <a:spLocks noGrp="1"/>
          </p:cNvSpPr>
          <p:nvPr>
            <p:ph sz="quarter" idx="32"/>
          </p:nvPr>
        </p:nvSpPr>
        <p:spPr>
          <a:xfrm>
            <a:off x="1371599" y="18214813"/>
            <a:ext cx="12801600" cy="3247877"/>
          </a:xfrm>
          <a:solidFill>
            <a:schemeClr val="bg1">
              <a:alpha val="79000"/>
            </a:schemeClr>
          </a:solidFill>
        </p:spPr>
        <p:txBody>
          <a:bodyPr>
            <a:noAutofit/>
          </a:bodyPr>
          <a:lstStyle/>
          <a:p>
            <a:pPr marL="0" indent="0" algn="just">
              <a:buNone/>
            </a:pPr>
            <a:r>
              <a:rPr lang="en-US" sz="3200" dirty="0">
                <a:latin typeface="Palatino" charset="0"/>
                <a:ea typeface="Palatino" charset="0"/>
                <a:cs typeface="Palatino" charset="0"/>
              </a:rPr>
              <a:t>The purpose of this project is to perform a phenomenological analysis of SIDIS data from HERMES on an unpolarized target.  This study gives us information on the intrinsic motion of quarks inside nucleons, which is encoded in so-called transverse momentum dependent functions (TMDs).  Knowledge of TMDs allows one to create a momentum space 3-D image of the nucleon.</a:t>
            </a:r>
          </a:p>
        </p:txBody>
      </p:sp>
      <p:sp>
        <p:nvSpPr>
          <p:cNvPr id="57" name="Text Placeholder 8"/>
          <p:cNvSpPr>
            <a:spLocks noGrp="1"/>
          </p:cNvSpPr>
          <p:nvPr>
            <p:ph type="body" sz="quarter" idx="21"/>
          </p:nvPr>
        </p:nvSpPr>
        <p:spPr>
          <a:xfrm>
            <a:off x="29718000" y="25876143"/>
            <a:ext cx="12801600" cy="804899"/>
          </a:xfrm>
        </p:spPr>
        <p:txBody>
          <a:bodyPr/>
          <a:lstStyle/>
          <a:p>
            <a:r>
              <a:rPr lang="en-US" sz="4400" b="1" dirty="0">
                <a:latin typeface="Palatino" charset="0"/>
                <a:ea typeface="Palatino" charset="0"/>
                <a:cs typeface="Palatino" charset="0"/>
              </a:rPr>
              <a:t>Conclusions and outlook</a:t>
            </a:r>
          </a:p>
        </p:txBody>
      </p:sp>
      <p:sp>
        <p:nvSpPr>
          <p:cNvPr id="29" name="Text Placeholder 8"/>
          <p:cNvSpPr>
            <a:spLocks noGrp="1"/>
          </p:cNvSpPr>
          <p:nvPr>
            <p:ph type="body" sz="quarter" idx="21"/>
          </p:nvPr>
        </p:nvSpPr>
        <p:spPr>
          <a:xfrm>
            <a:off x="1371600" y="5486400"/>
            <a:ext cx="12801600" cy="804899"/>
          </a:xfrm>
        </p:spPr>
        <p:txBody>
          <a:bodyPr/>
          <a:lstStyle/>
          <a:p>
            <a:r>
              <a:rPr lang="en-US" sz="4400" b="1" dirty="0">
                <a:latin typeface="Palatino" charset="0"/>
                <a:ea typeface="Palatino" charset="0"/>
                <a:cs typeface="Palatino" charset="0"/>
              </a:rPr>
              <a:t>introduction</a:t>
            </a:r>
            <a:endParaRPr lang="en-US" sz="3600" b="1" dirty="0">
              <a:latin typeface="Palatino" charset="0"/>
              <a:ea typeface="Palatino" charset="0"/>
              <a:cs typeface="Palatino" charset="0"/>
            </a:endParaRPr>
          </a:p>
        </p:txBody>
      </p:sp>
      <p:sp>
        <p:nvSpPr>
          <p:cNvPr id="9" name="Text Placeholder 8"/>
          <p:cNvSpPr>
            <a:spLocks noGrp="1"/>
          </p:cNvSpPr>
          <p:nvPr>
            <p:ph type="body" sz="quarter" idx="21"/>
          </p:nvPr>
        </p:nvSpPr>
        <p:spPr>
          <a:xfrm>
            <a:off x="15544800" y="5486400"/>
            <a:ext cx="12801600" cy="804899"/>
          </a:xfrm>
        </p:spPr>
        <p:txBody>
          <a:bodyPr/>
          <a:lstStyle/>
          <a:p>
            <a:r>
              <a:rPr lang="en-US" sz="4400" b="1" dirty="0">
                <a:latin typeface="Palatino" charset="0"/>
                <a:ea typeface="Palatino" charset="0"/>
                <a:cs typeface="Palatino" charset="0"/>
              </a:rPr>
              <a:t>The model</a:t>
            </a:r>
          </a:p>
        </p:txBody>
      </p:sp>
      <p:sp>
        <p:nvSpPr>
          <p:cNvPr id="38" name="Text Placeholder 8"/>
          <p:cNvSpPr>
            <a:spLocks noGrp="1"/>
          </p:cNvSpPr>
          <p:nvPr>
            <p:ph type="body" sz="quarter" idx="21"/>
          </p:nvPr>
        </p:nvSpPr>
        <p:spPr>
          <a:xfrm>
            <a:off x="29718000" y="5486400"/>
            <a:ext cx="12801600" cy="804899"/>
          </a:xfrm>
        </p:spPr>
        <p:txBody>
          <a:bodyPr/>
          <a:lstStyle/>
          <a:p>
            <a:r>
              <a:rPr lang="en-US" sz="4400" b="1" dirty="0">
                <a:latin typeface="Palatino" charset="0"/>
                <a:ea typeface="Palatino" charset="0"/>
                <a:cs typeface="Palatino" charset="0"/>
              </a:rPr>
              <a:t>RESULTS</a:t>
            </a:r>
          </a:p>
        </p:txBody>
      </p:sp>
      <p:pic>
        <p:nvPicPr>
          <p:cNvPr id="60" name="Picture 59"/>
          <p:cNvPicPr>
            <a:picLocks noChangeAspect="1"/>
          </p:cNvPicPr>
          <p:nvPr/>
        </p:nvPicPr>
        <p:blipFill>
          <a:blip r:embed="rId10"/>
          <a:stretch>
            <a:fillRect/>
          </a:stretch>
        </p:blipFill>
        <p:spPr>
          <a:xfrm>
            <a:off x="254692" y="1348926"/>
            <a:ext cx="2783753" cy="2783753"/>
          </a:xfrm>
          <a:prstGeom prst="rect">
            <a:avLst/>
          </a:prstGeom>
        </p:spPr>
      </p:pic>
      <p:sp>
        <p:nvSpPr>
          <p:cNvPr id="5" name="TextBox 4"/>
          <p:cNvSpPr txBox="1"/>
          <p:nvPr/>
        </p:nvSpPr>
        <p:spPr>
          <a:xfrm>
            <a:off x="29718000" y="26715126"/>
            <a:ext cx="12801600" cy="3046988"/>
          </a:xfrm>
          <a:prstGeom prst="rect">
            <a:avLst/>
          </a:prstGeom>
          <a:noFill/>
        </p:spPr>
        <p:txBody>
          <a:bodyPr wrap="square" rtlCol="0">
            <a:spAutoFit/>
          </a:bodyPr>
          <a:lstStyle/>
          <a:p>
            <a:r>
              <a:rPr lang="en-US" sz="3200" dirty="0">
                <a:latin typeface="Palatino"/>
              </a:rPr>
              <a:t>We performed a phenomenological analysis of HERMES data on the  </a:t>
            </a:r>
            <a:r>
              <a:rPr lang="en-US" sz="3200" dirty="0" err="1">
                <a:latin typeface="Palatino"/>
              </a:rPr>
              <a:t>electroproduction</a:t>
            </a:r>
            <a:r>
              <a:rPr lang="en-US" sz="3200" dirty="0">
                <a:latin typeface="Palatino"/>
              </a:rPr>
              <a:t> of charged </a:t>
            </a:r>
            <a:r>
              <a:rPr lang="en-US" sz="3200" dirty="0" err="1">
                <a:latin typeface="Palatino"/>
              </a:rPr>
              <a:t>pions</a:t>
            </a:r>
            <a:r>
              <a:rPr lang="en-US" sz="3200" dirty="0">
                <a:latin typeface="Palatino"/>
              </a:rPr>
              <a:t> and </a:t>
            </a:r>
            <a:r>
              <a:rPr lang="en-US" sz="3200" dirty="0" err="1">
                <a:latin typeface="Palatino"/>
              </a:rPr>
              <a:t>Kaons</a:t>
            </a:r>
            <a:r>
              <a:rPr lang="en-US" sz="3200" dirty="0">
                <a:latin typeface="Palatino"/>
              </a:rPr>
              <a:t> from both proton and deuteron targets. </a:t>
            </a:r>
            <a:r>
              <a:rPr lang="en-US" sz="3200" dirty="0">
                <a:latin typeface="Palatino" charset="0"/>
                <a:ea typeface="Palatino" charset="0"/>
                <a:cs typeface="Palatino" charset="0"/>
              </a:rPr>
              <a:t>The determination of the </a:t>
            </a:r>
            <a:r>
              <a:rPr lang="en-US" sz="3200" dirty="0" err="1">
                <a:latin typeface="Palatino" charset="0"/>
                <a:ea typeface="Palatino" charset="0"/>
                <a:cs typeface="Palatino" charset="0"/>
              </a:rPr>
              <a:t>nonperturbative</a:t>
            </a:r>
            <a:r>
              <a:rPr lang="en-US" sz="3200" dirty="0">
                <a:latin typeface="Palatino" charset="0"/>
                <a:ea typeface="Palatino" charset="0"/>
                <a:cs typeface="Palatino" charset="0"/>
              </a:rPr>
              <a:t> parameters of TMDs requires very careful selection of the experimental data compatible with factorization. </a:t>
            </a:r>
            <a:r>
              <a:rPr lang="en-US" sz="3200" dirty="0">
                <a:latin typeface="Palatino"/>
              </a:rPr>
              <a:t>We suggest that cut in rapidity can be used for such a selection.</a:t>
            </a:r>
          </a:p>
        </p:txBody>
      </p:sp>
      <p:sp>
        <p:nvSpPr>
          <p:cNvPr id="34" name="Text Placeholder 8"/>
          <p:cNvSpPr>
            <a:spLocks noGrp="1"/>
          </p:cNvSpPr>
          <p:nvPr>
            <p:ph type="body" sz="quarter" idx="21"/>
          </p:nvPr>
        </p:nvSpPr>
        <p:spPr>
          <a:xfrm>
            <a:off x="1371600" y="21701492"/>
            <a:ext cx="12801600" cy="804899"/>
          </a:xfrm>
        </p:spPr>
        <p:txBody>
          <a:bodyPr/>
          <a:lstStyle/>
          <a:p>
            <a:r>
              <a:rPr lang="en-US" sz="4400" b="1" dirty="0">
                <a:latin typeface="Palatino" charset="0"/>
                <a:ea typeface="Palatino" charset="0"/>
                <a:cs typeface="Palatino" charset="0"/>
              </a:rPr>
              <a:t>The DATA</a:t>
            </a:r>
          </a:p>
        </p:txBody>
      </p:sp>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17813" y="1195034"/>
            <a:ext cx="6046497" cy="3133855"/>
          </a:xfrm>
          <a:prstGeom prst="rect">
            <a:avLst/>
          </a:prstGeom>
        </p:spPr>
      </p:pic>
      <p:sp>
        <p:nvSpPr>
          <p:cNvPr id="13" name="TextBox 12"/>
          <p:cNvSpPr txBox="1"/>
          <p:nvPr/>
        </p:nvSpPr>
        <p:spPr>
          <a:xfrm>
            <a:off x="1354650" y="22668771"/>
            <a:ext cx="12890345" cy="6494085"/>
          </a:xfrm>
          <a:prstGeom prst="rect">
            <a:avLst/>
          </a:prstGeom>
          <a:noFill/>
        </p:spPr>
        <p:txBody>
          <a:bodyPr wrap="square" rtlCol="0">
            <a:spAutoFit/>
          </a:bodyPr>
          <a:lstStyle/>
          <a:p>
            <a:pPr algn="just"/>
            <a:r>
              <a:rPr lang="en-US" sz="3200" dirty="0">
                <a:latin typeface="Palatino"/>
                <a:cs typeface="Palatino"/>
              </a:rPr>
              <a:t>The data used in this analysis is from the HERMES Collaboration.  The experiment scattered 27.6 </a:t>
            </a:r>
            <a:r>
              <a:rPr lang="en-US" sz="3200" dirty="0" err="1">
                <a:latin typeface="Palatino"/>
                <a:cs typeface="Palatino"/>
              </a:rPr>
              <a:t>GeV</a:t>
            </a:r>
            <a:r>
              <a:rPr lang="en-US" sz="3200" dirty="0">
                <a:latin typeface="Palatino"/>
                <a:cs typeface="Palatino"/>
              </a:rPr>
              <a:t> electrons on an </a:t>
            </a:r>
            <a:r>
              <a:rPr lang="en-US" sz="3200" dirty="0" err="1">
                <a:latin typeface="Palatino"/>
                <a:cs typeface="Palatino"/>
              </a:rPr>
              <a:t>unpolarized</a:t>
            </a:r>
            <a:r>
              <a:rPr lang="en-US" sz="3200" dirty="0">
                <a:latin typeface="Palatino"/>
                <a:cs typeface="Palatino"/>
              </a:rPr>
              <a:t> proton or deuteron target and detected either </a:t>
            </a:r>
            <a:r>
              <a:rPr lang="en-US" sz="3200" dirty="0" err="1">
                <a:latin typeface="Palatino"/>
                <a:cs typeface="Palatino"/>
              </a:rPr>
              <a:t>pions</a:t>
            </a:r>
            <a:r>
              <a:rPr lang="en-US" sz="3200" dirty="0">
                <a:latin typeface="Palatino"/>
                <a:cs typeface="Palatino"/>
              </a:rPr>
              <a:t> or </a:t>
            </a:r>
            <a:r>
              <a:rPr lang="en-US" sz="3200" dirty="0" err="1">
                <a:latin typeface="Palatino"/>
                <a:cs typeface="Palatino"/>
              </a:rPr>
              <a:t>kaons</a:t>
            </a:r>
            <a:r>
              <a:rPr lang="en-US" sz="3200" dirty="0">
                <a:latin typeface="Palatino"/>
                <a:cs typeface="Palatino"/>
              </a:rPr>
              <a:t> in the final state.  Measurements were made of the hadron multiplicity, defined as the ratio of the SIDIS to the inclusive DIS cross sections for a particular target </a:t>
            </a:r>
            <a:r>
              <a:rPr lang="en-US" sz="3200" i="1" dirty="0">
                <a:latin typeface="Palatino"/>
                <a:cs typeface="Palatino"/>
              </a:rPr>
              <a:t>n</a:t>
            </a:r>
            <a:r>
              <a:rPr lang="en-US" sz="3200" dirty="0">
                <a:latin typeface="Palatino"/>
                <a:cs typeface="Palatino"/>
              </a:rPr>
              <a:t> and hadron </a:t>
            </a:r>
            <a:r>
              <a:rPr lang="en-US" sz="3200" i="1" dirty="0">
                <a:latin typeface="Palatino"/>
                <a:cs typeface="Palatino"/>
              </a:rPr>
              <a:t>h</a:t>
            </a:r>
            <a:r>
              <a:rPr lang="en-US" sz="3200" dirty="0">
                <a:latin typeface="Palatino"/>
                <a:cs typeface="Palatino"/>
              </a:rPr>
              <a:t>:</a:t>
            </a:r>
          </a:p>
          <a:p>
            <a:endParaRPr lang="en-US" sz="3200" dirty="0">
              <a:latin typeface="Palatino"/>
              <a:cs typeface="Palatino"/>
            </a:endParaRPr>
          </a:p>
          <a:p>
            <a:endParaRPr lang="en-US" sz="3200" dirty="0">
              <a:latin typeface="Palatino"/>
              <a:cs typeface="Palatino"/>
            </a:endParaRPr>
          </a:p>
          <a:p>
            <a:endParaRPr lang="en-US" sz="3200" dirty="0">
              <a:latin typeface="Palatino"/>
              <a:cs typeface="Palatino"/>
            </a:endParaRPr>
          </a:p>
          <a:p>
            <a:r>
              <a:rPr lang="en-US" sz="3200" dirty="0">
                <a:latin typeface="Palatino"/>
                <a:cs typeface="Palatino"/>
              </a:rPr>
              <a:t>HERMES collected data for 1 &lt; </a:t>
            </a:r>
            <a:r>
              <a:rPr lang="en-US" sz="3200" i="1" dirty="0">
                <a:latin typeface="Palatino"/>
                <a:cs typeface="Palatino"/>
              </a:rPr>
              <a:t>Q</a:t>
            </a:r>
            <a:r>
              <a:rPr lang="en-US" sz="3200" i="1" baseline="30000" dirty="0">
                <a:latin typeface="Palatino"/>
                <a:cs typeface="Palatino"/>
              </a:rPr>
              <a:t>2</a:t>
            </a:r>
            <a:r>
              <a:rPr lang="en-US" sz="3200" dirty="0">
                <a:latin typeface="Palatino"/>
                <a:cs typeface="Palatino"/>
              </a:rPr>
              <a:t> &lt; 10 GeV</a:t>
            </a:r>
            <a:r>
              <a:rPr lang="en-US" sz="3200" baseline="30000" dirty="0">
                <a:latin typeface="Palatino"/>
                <a:cs typeface="Palatino"/>
              </a:rPr>
              <a:t>2</a:t>
            </a:r>
            <a:r>
              <a:rPr lang="en-US" sz="3200" dirty="0">
                <a:latin typeface="Palatino"/>
                <a:cs typeface="Palatino"/>
              </a:rPr>
              <a:t>, 0.023 &lt; </a:t>
            </a:r>
            <a:r>
              <a:rPr lang="en-US" sz="3200" i="1" dirty="0" err="1">
                <a:latin typeface="Palatino"/>
                <a:cs typeface="Palatino"/>
              </a:rPr>
              <a:t>x</a:t>
            </a:r>
            <a:r>
              <a:rPr lang="en-US" sz="3200" i="1" baseline="-25000" dirty="0" err="1">
                <a:latin typeface="Palatino"/>
                <a:cs typeface="Palatino"/>
              </a:rPr>
              <a:t>B</a:t>
            </a:r>
            <a:r>
              <a:rPr lang="en-US" sz="3200" dirty="0">
                <a:latin typeface="Palatino"/>
                <a:cs typeface="Palatino"/>
              </a:rPr>
              <a:t> &lt; 0.6, </a:t>
            </a:r>
            <a:r>
              <a:rPr lang="en-US" sz="3200" i="1" dirty="0" err="1">
                <a:latin typeface="Palatino"/>
                <a:cs typeface="Palatino"/>
              </a:rPr>
              <a:t>P</a:t>
            </a:r>
            <a:r>
              <a:rPr lang="en-US" sz="3200" i="1" baseline="-25000" dirty="0" err="1">
                <a:latin typeface="Palatino"/>
                <a:cs typeface="Palatino"/>
              </a:rPr>
              <a:t>hT</a:t>
            </a:r>
            <a:r>
              <a:rPr lang="en-US" sz="3200" dirty="0">
                <a:latin typeface="Palatino"/>
                <a:cs typeface="Palatino"/>
              </a:rPr>
              <a:t> &lt; 2 </a:t>
            </a:r>
            <a:r>
              <a:rPr lang="en-US" sz="3200" dirty="0" err="1">
                <a:latin typeface="Palatino"/>
                <a:cs typeface="Palatino"/>
              </a:rPr>
              <a:t>GeV</a:t>
            </a:r>
            <a:r>
              <a:rPr lang="en-US" sz="3200" dirty="0">
                <a:latin typeface="Palatino"/>
                <a:cs typeface="Palatino"/>
              </a:rPr>
              <a:t>, and 0.1 &lt; </a:t>
            </a:r>
            <a:r>
              <a:rPr lang="en-US" sz="3200" i="1" dirty="0" err="1">
                <a:latin typeface="Palatino"/>
                <a:cs typeface="Palatino"/>
              </a:rPr>
              <a:t>z</a:t>
            </a:r>
            <a:r>
              <a:rPr lang="en-US" sz="3200" i="1" baseline="-25000" dirty="0" err="1">
                <a:latin typeface="Palatino"/>
                <a:cs typeface="Palatino"/>
              </a:rPr>
              <a:t>h</a:t>
            </a:r>
            <a:r>
              <a:rPr lang="en-US" sz="3200" dirty="0">
                <a:latin typeface="Palatino"/>
                <a:cs typeface="Palatino"/>
              </a:rPr>
              <a:t> &lt; 0.9.  Some of the data is shown in Fig. 2.</a:t>
            </a:r>
          </a:p>
          <a:p>
            <a:endParaRPr lang="en-US" sz="3200" dirty="0">
              <a:latin typeface="Palatino"/>
              <a:cs typeface="Palatino"/>
            </a:endParaRPr>
          </a:p>
          <a:p>
            <a:endParaRPr lang="en-US" sz="3200" dirty="0">
              <a:latin typeface="Palatino"/>
              <a:cs typeface="Palatino"/>
            </a:endParaRPr>
          </a:p>
        </p:txBody>
      </p:sp>
      <p:pic>
        <p:nvPicPr>
          <p:cNvPr id="97" name="Picture 96" descr="HERMES_Mult_2.jpe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7665" y="28574081"/>
            <a:ext cx="12116546" cy="2455255"/>
          </a:xfrm>
          <a:prstGeom prst="rect">
            <a:avLst/>
          </a:prstGeom>
        </p:spPr>
      </p:pic>
      <p:sp>
        <p:nvSpPr>
          <p:cNvPr id="53" name="TextBox 52"/>
          <p:cNvSpPr txBox="1"/>
          <p:nvPr/>
        </p:nvSpPr>
        <p:spPr>
          <a:xfrm rot="16200000">
            <a:off x="296328" y="28679912"/>
            <a:ext cx="2518803" cy="461665"/>
          </a:xfrm>
          <a:prstGeom prst="rect">
            <a:avLst/>
          </a:prstGeom>
          <a:noFill/>
        </p:spPr>
        <p:txBody>
          <a:bodyPr wrap="square" rtlCol="0">
            <a:spAutoFit/>
          </a:bodyPr>
          <a:lstStyle/>
          <a:p>
            <a:r>
              <a:rPr lang="en-US" sz="2400" b="1" dirty="0"/>
              <a:t>Multiplicity</a:t>
            </a:r>
          </a:p>
        </p:txBody>
      </p:sp>
      <p:sp>
        <p:nvSpPr>
          <p:cNvPr id="54" name="TextBox 53"/>
          <p:cNvSpPr txBox="1"/>
          <p:nvPr/>
        </p:nvSpPr>
        <p:spPr>
          <a:xfrm>
            <a:off x="10710203" y="28171927"/>
            <a:ext cx="1248818" cy="461665"/>
          </a:xfrm>
          <a:prstGeom prst="rect">
            <a:avLst/>
          </a:prstGeom>
          <a:noFill/>
        </p:spPr>
        <p:txBody>
          <a:bodyPr wrap="square" rtlCol="0">
            <a:spAutoFit/>
          </a:bodyPr>
          <a:lstStyle/>
          <a:p>
            <a:r>
              <a:rPr lang="en-US" sz="2400" b="1" dirty="0" err="1"/>
              <a:t>kaon</a:t>
            </a:r>
            <a:endParaRPr lang="en-US" sz="2400" b="1" dirty="0"/>
          </a:p>
        </p:txBody>
      </p:sp>
      <p:sp>
        <p:nvSpPr>
          <p:cNvPr id="98" name="TextBox 97"/>
          <p:cNvSpPr txBox="1"/>
          <p:nvPr/>
        </p:nvSpPr>
        <p:spPr>
          <a:xfrm>
            <a:off x="4550780" y="28150761"/>
            <a:ext cx="1248818" cy="461665"/>
          </a:xfrm>
          <a:prstGeom prst="rect">
            <a:avLst/>
          </a:prstGeom>
          <a:noFill/>
        </p:spPr>
        <p:txBody>
          <a:bodyPr wrap="square" rtlCol="0">
            <a:spAutoFit/>
          </a:bodyPr>
          <a:lstStyle/>
          <a:p>
            <a:r>
              <a:rPr lang="en-US" sz="2400" b="1" dirty="0"/>
              <a:t>pion</a:t>
            </a:r>
          </a:p>
        </p:txBody>
      </p:sp>
      <p:sp>
        <p:nvSpPr>
          <p:cNvPr id="55" name="TextBox 54"/>
          <p:cNvSpPr txBox="1"/>
          <p:nvPr/>
        </p:nvSpPr>
        <p:spPr>
          <a:xfrm>
            <a:off x="1672147" y="30775344"/>
            <a:ext cx="11493361" cy="954107"/>
          </a:xfrm>
          <a:prstGeom prst="rect">
            <a:avLst/>
          </a:prstGeom>
          <a:noFill/>
        </p:spPr>
        <p:txBody>
          <a:bodyPr wrap="square" rtlCol="0">
            <a:spAutoFit/>
          </a:bodyPr>
          <a:lstStyle/>
          <a:p>
            <a:r>
              <a:rPr lang="en-US" sz="2800" dirty="0">
                <a:latin typeface="Palatino"/>
                <a:cs typeface="Palatino"/>
              </a:rPr>
              <a:t>Figure 2: HERMES multiplicity data as a function of </a:t>
            </a:r>
            <a:r>
              <a:rPr lang="en-US" sz="2800" i="1" dirty="0" err="1">
                <a:latin typeface="Palatino"/>
                <a:cs typeface="Palatino"/>
              </a:rPr>
              <a:t>P</a:t>
            </a:r>
            <a:r>
              <a:rPr lang="en-US" sz="2800" i="1" baseline="-25000" dirty="0" err="1">
                <a:latin typeface="Palatino"/>
                <a:cs typeface="Palatino"/>
              </a:rPr>
              <a:t>hT</a:t>
            </a:r>
            <a:r>
              <a:rPr lang="en-US" sz="2800" dirty="0">
                <a:latin typeface="Palatino"/>
                <a:cs typeface="Palatino"/>
              </a:rPr>
              <a:t>.  Plots are from Ref. [1]</a:t>
            </a:r>
          </a:p>
        </p:txBody>
      </p:sp>
      <p:pic>
        <p:nvPicPr>
          <p:cNvPr id="61" name="Picture 60"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72799" y="25742051"/>
            <a:ext cx="9990547" cy="1141162"/>
          </a:xfrm>
          <a:prstGeom prst="rect">
            <a:avLst/>
          </a:prstGeom>
        </p:spPr>
      </p:pic>
      <p:pic>
        <p:nvPicPr>
          <p:cNvPr id="62" name="Picture 61"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19918" y="6322272"/>
            <a:ext cx="2760118" cy="475483"/>
          </a:xfrm>
          <a:prstGeom prst="rect">
            <a:avLst/>
          </a:prstGeom>
        </p:spPr>
      </p:pic>
      <p:pic>
        <p:nvPicPr>
          <p:cNvPr id="64" name="Picture 63" descr="latex-image-1.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93838" y="6830255"/>
            <a:ext cx="2986600" cy="476461"/>
          </a:xfrm>
          <a:prstGeom prst="rect">
            <a:avLst/>
          </a:prstGeom>
        </p:spPr>
      </p:pic>
      <p:pic>
        <p:nvPicPr>
          <p:cNvPr id="71" name="Picture 70"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136315" y="12647497"/>
            <a:ext cx="1595959" cy="373737"/>
          </a:xfrm>
          <a:prstGeom prst="rect">
            <a:avLst/>
          </a:prstGeom>
        </p:spPr>
      </p:pic>
      <p:pic>
        <p:nvPicPr>
          <p:cNvPr id="99" name="Picture 98" descr="latex-image-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83605" y="13066583"/>
            <a:ext cx="1554338" cy="408512"/>
          </a:xfrm>
          <a:prstGeom prst="rect">
            <a:avLst/>
          </a:prstGeom>
        </p:spPr>
      </p:pic>
      <p:pic>
        <p:nvPicPr>
          <p:cNvPr id="100" name="Picture 99" descr="latex-image-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054901" y="15318466"/>
            <a:ext cx="6900298" cy="463613"/>
          </a:xfrm>
          <a:prstGeom prst="rect">
            <a:avLst/>
          </a:prstGeom>
        </p:spPr>
      </p:pic>
      <p:pic>
        <p:nvPicPr>
          <p:cNvPr id="101" name="Picture 100" descr="latex-image-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951863" y="16609693"/>
            <a:ext cx="1498600" cy="406400"/>
          </a:xfrm>
          <a:prstGeom prst="rect">
            <a:avLst/>
          </a:prstGeom>
        </p:spPr>
      </p:pic>
      <p:pic>
        <p:nvPicPr>
          <p:cNvPr id="102" name="Picture 101" descr="latex-image-1.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787295" y="17178311"/>
            <a:ext cx="1498600" cy="304800"/>
          </a:xfrm>
          <a:prstGeom prst="rect">
            <a:avLst/>
          </a:prstGeom>
        </p:spPr>
      </p:pic>
      <p:pic>
        <p:nvPicPr>
          <p:cNvPr id="104" name="Picture 103" descr="latex-image-1.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845090" y="18194852"/>
            <a:ext cx="11734744" cy="1048502"/>
          </a:xfrm>
          <a:prstGeom prst="rect">
            <a:avLst/>
          </a:prstGeom>
        </p:spPr>
      </p:pic>
      <p:pic>
        <p:nvPicPr>
          <p:cNvPr id="108" name="Picture 107" descr="latex-image-1.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105108" y="19787653"/>
            <a:ext cx="3873484" cy="387348"/>
          </a:xfrm>
          <a:prstGeom prst="rect">
            <a:avLst/>
          </a:prstGeom>
        </p:spPr>
      </p:pic>
      <p:pic>
        <p:nvPicPr>
          <p:cNvPr id="46" name="Picture 45"/>
          <p:cNvPicPr>
            <a:picLocks noChangeAspect="1"/>
          </p:cNvPicPr>
          <p:nvPr/>
        </p:nvPicPr>
        <p:blipFill>
          <a:blip r:embed="rId23"/>
          <a:stretch>
            <a:fillRect/>
          </a:stretch>
        </p:blipFill>
        <p:spPr>
          <a:xfrm>
            <a:off x="37528500" y="1714501"/>
            <a:ext cx="5842000" cy="1974474"/>
          </a:xfrm>
          <a:prstGeom prst="rect">
            <a:avLst/>
          </a:prstGeom>
        </p:spPr>
      </p:pic>
      <p:sp>
        <p:nvSpPr>
          <p:cNvPr id="58" name="Content Placeholder 2"/>
          <p:cNvSpPr>
            <a:spLocks noGrp="1"/>
          </p:cNvSpPr>
          <p:nvPr>
            <p:ph sz="quarter" idx="32"/>
          </p:nvPr>
        </p:nvSpPr>
        <p:spPr>
          <a:xfrm>
            <a:off x="15591349" y="21104326"/>
            <a:ext cx="12923039" cy="10640765"/>
          </a:xfrm>
          <a:solidFill>
            <a:schemeClr val="bg1">
              <a:alpha val="81000"/>
            </a:schemeClr>
          </a:solidFill>
        </p:spPr>
        <p:txBody>
          <a:bodyPr>
            <a:normAutofit/>
          </a:bodyPr>
          <a:lstStyle/>
          <a:p>
            <a:pPr marL="0" indent="0">
              <a:buNone/>
            </a:pPr>
            <a:r>
              <a:rPr lang="en-US" sz="3200" dirty="0">
                <a:latin typeface="Palatino" charset="0"/>
                <a:ea typeface="Palatino" charset="0"/>
                <a:cs typeface="Palatino" charset="0"/>
              </a:rPr>
              <a:t>We apply Eq.(1) to the data using appropriate isospin relations for the proton and deuteron targets.  The analysis of the data will be done using the standard       minimization procedure.</a:t>
            </a:r>
          </a:p>
          <a:p>
            <a:pPr marL="0" indent="0">
              <a:buNone/>
            </a:pPr>
            <a:r>
              <a:rPr lang="en-US" sz="3200" dirty="0">
                <a:latin typeface="Palatino" charset="0"/>
                <a:ea typeface="Palatino" charset="0"/>
                <a:cs typeface="Palatino" charset="0"/>
              </a:rPr>
              <a:t>The main objective of our analysis is understanding of the correct criteria for data selection. A recent paper </a:t>
            </a:r>
            <a:r>
              <a:rPr lang="en-US" sz="3200" dirty="0">
                <a:latin typeface="Palatino"/>
                <a:cs typeface="Palatino"/>
              </a:rPr>
              <a:t>[2] studied SIDIS process and limits of TMD factorization. </a:t>
            </a:r>
            <a:r>
              <a:rPr lang="en-US" sz="3200" dirty="0">
                <a:latin typeface="Palatino" charset="0"/>
                <a:ea typeface="Palatino" charset="0"/>
                <a:cs typeface="Palatino" charset="0"/>
              </a:rPr>
              <a:t>The authors propose a criteria for identifying the current fragmentation region — the kinematical region where a factorization picture with fragmentation functions is appropriate for studies of transverse-momentum-dependent (TMD) functions - based on a rapidity selection filter of the data.  We apply a cut on the boost invariant difference of the target nucleon rapidity, and the produced hadron rapidity in the </a:t>
            </a:r>
            <a:r>
              <a:rPr lang="en-US" sz="3200" dirty="0" err="1">
                <a:latin typeface="Palatino" charset="0"/>
                <a:ea typeface="Palatino" charset="0"/>
                <a:cs typeface="Palatino" charset="0"/>
              </a:rPr>
              <a:t>Breit</a:t>
            </a:r>
            <a:r>
              <a:rPr lang="en-US" sz="3200" dirty="0">
                <a:latin typeface="Palatino" charset="0"/>
                <a:ea typeface="Palatino" charset="0"/>
                <a:cs typeface="Palatino" charset="0"/>
              </a:rPr>
              <a:t> frame, </a:t>
            </a:r>
            <a:r>
              <a:rPr lang="en-US" sz="3200" dirty="0" err="1">
                <a:latin typeface="Palatino" charset="0"/>
                <a:ea typeface="Palatino" charset="0"/>
                <a:cs typeface="Palatino" charset="0"/>
              </a:rPr>
              <a:t>y</a:t>
            </a:r>
            <a:r>
              <a:rPr lang="en-US" sz="3200" baseline="-25000" dirty="0" err="1">
                <a:latin typeface="Palatino" charset="0"/>
                <a:ea typeface="Palatino" charset="0"/>
                <a:cs typeface="Palatino" charset="0"/>
              </a:rPr>
              <a:t>p</a:t>
            </a:r>
            <a:r>
              <a:rPr lang="en-US" sz="3200" dirty="0">
                <a:latin typeface="Palatino" charset="0"/>
                <a:ea typeface="Palatino" charset="0"/>
                <a:cs typeface="Palatino" charset="0"/>
              </a:rPr>
              <a:t> </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dirty="0">
                <a:latin typeface="Palatino"/>
                <a:cs typeface="Palatino"/>
              </a:rPr>
              <a:t>. It was pointed out that for current region this difference should be of order of 3-4 units in rapidity.</a:t>
            </a:r>
          </a:p>
          <a:p>
            <a:pPr marL="0" indent="0">
              <a:buNone/>
            </a:pPr>
            <a:r>
              <a:rPr lang="en-US" sz="3200" dirty="0">
                <a:latin typeface="Palatino"/>
                <a:cs typeface="Palatino"/>
              </a:rPr>
              <a:t>In our fits we will utilize the following additional cuts. The standard cut from Ref. [3]</a:t>
            </a:r>
          </a:p>
          <a:p>
            <a:pPr marL="0" indent="0">
              <a:buNone/>
            </a:pPr>
            <a:endParaRPr lang="en-US" sz="3200" dirty="0">
              <a:latin typeface="Palatino"/>
              <a:cs typeface="Palatino"/>
            </a:endParaRPr>
          </a:p>
          <a:p>
            <a:pPr marL="0" indent="0">
              <a:buNone/>
            </a:pPr>
            <a:r>
              <a:rPr lang="en-US" sz="3200" dirty="0">
                <a:latin typeface="Palatino"/>
                <a:cs typeface="Palatino"/>
              </a:rPr>
              <a:t>We will also introduce a new set of cuts motivated by validity of TMD factorization [2]:</a:t>
            </a: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p:txBody>
      </p:sp>
      <p:pic>
        <p:nvPicPr>
          <p:cNvPr id="7" name="Picture 6"/>
          <p:cNvPicPr>
            <a:picLocks noChangeAspect="1"/>
          </p:cNvPicPr>
          <p:nvPr/>
        </p:nvPicPr>
        <p:blipFill>
          <a:blip r:embed="rId24"/>
          <a:stretch>
            <a:fillRect/>
          </a:stretch>
        </p:blipFill>
        <p:spPr>
          <a:xfrm>
            <a:off x="20447000" y="22181205"/>
            <a:ext cx="444500" cy="508000"/>
          </a:xfrm>
          <a:prstGeom prst="rect">
            <a:avLst/>
          </a:prstGeom>
        </p:spPr>
      </p:pic>
      <p:pic>
        <p:nvPicPr>
          <p:cNvPr id="8" name="Picture 7"/>
          <p:cNvPicPr>
            <a:picLocks noChangeAspect="1"/>
          </p:cNvPicPr>
          <p:nvPr/>
        </p:nvPicPr>
        <p:blipFill>
          <a:blip r:embed="rId25"/>
          <a:stretch>
            <a:fillRect/>
          </a:stretch>
        </p:blipFill>
        <p:spPr>
          <a:xfrm>
            <a:off x="15990138" y="29466549"/>
            <a:ext cx="1397000" cy="342900"/>
          </a:xfrm>
          <a:prstGeom prst="rect">
            <a:avLst/>
          </a:prstGeom>
        </p:spPr>
      </p:pic>
      <p:pic>
        <p:nvPicPr>
          <p:cNvPr id="10" name="Picture 9"/>
          <p:cNvPicPr>
            <a:picLocks noChangeAspect="1"/>
          </p:cNvPicPr>
          <p:nvPr/>
        </p:nvPicPr>
        <p:blipFill>
          <a:blip r:embed="rId26"/>
          <a:stretch>
            <a:fillRect/>
          </a:stretch>
        </p:blipFill>
        <p:spPr>
          <a:xfrm>
            <a:off x="18084190" y="29377649"/>
            <a:ext cx="3517900" cy="520700"/>
          </a:xfrm>
          <a:prstGeom prst="rect">
            <a:avLst/>
          </a:prstGeom>
        </p:spPr>
      </p:pic>
      <p:pic>
        <p:nvPicPr>
          <p:cNvPr id="11" name="Picture 10"/>
          <p:cNvPicPr>
            <a:picLocks noChangeAspect="1"/>
          </p:cNvPicPr>
          <p:nvPr/>
        </p:nvPicPr>
        <p:blipFill>
          <a:blip r:embed="rId27"/>
          <a:stretch>
            <a:fillRect/>
          </a:stretch>
        </p:blipFill>
        <p:spPr>
          <a:xfrm>
            <a:off x="22311119" y="29403049"/>
            <a:ext cx="4521200" cy="469900"/>
          </a:xfrm>
          <a:prstGeom prst="rect">
            <a:avLst/>
          </a:prstGeom>
        </p:spPr>
      </p:pic>
      <p:pic>
        <p:nvPicPr>
          <p:cNvPr id="63" name="Picture 62"/>
          <p:cNvPicPr>
            <a:picLocks noChangeAspect="1"/>
          </p:cNvPicPr>
          <p:nvPr/>
        </p:nvPicPr>
        <p:blipFill>
          <a:blip r:embed="rId25"/>
          <a:stretch>
            <a:fillRect/>
          </a:stretch>
        </p:blipFill>
        <p:spPr>
          <a:xfrm>
            <a:off x="16037608" y="31084114"/>
            <a:ext cx="1397000" cy="342900"/>
          </a:xfrm>
          <a:prstGeom prst="rect">
            <a:avLst/>
          </a:prstGeom>
        </p:spPr>
      </p:pic>
      <p:pic>
        <p:nvPicPr>
          <p:cNvPr id="65" name="Picture 64"/>
          <p:cNvPicPr>
            <a:picLocks noChangeAspect="1"/>
          </p:cNvPicPr>
          <p:nvPr/>
        </p:nvPicPr>
        <p:blipFill>
          <a:blip r:embed="rId26"/>
          <a:stretch>
            <a:fillRect/>
          </a:stretch>
        </p:blipFill>
        <p:spPr>
          <a:xfrm>
            <a:off x="18131660" y="30995214"/>
            <a:ext cx="3517900" cy="520700"/>
          </a:xfrm>
          <a:prstGeom prst="rect">
            <a:avLst/>
          </a:prstGeom>
        </p:spPr>
      </p:pic>
      <p:pic>
        <p:nvPicPr>
          <p:cNvPr id="14" name="Picture 13"/>
          <p:cNvPicPr>
            <a:picLocks noChangeAspect="1"/>
          </p:cNvPicPr>
          <p:nvPr/>
        </p:nvPicPr>
        <p:blipFill>
          <a:blip r:embed="rId28"/>
          <a:stretch>
            <a:fillRect/>
          </a:stretch>
        </p:blipFill>
        <p:spPr>
          <a:xfrm>
            <a:off x="22346612" y="30995214"/>
            <a:ext cx="2870200" cy="469900"/>
          </a:xfrm>
          <a:prstGeom prst="rect">
            <a:avLst/>
          </a:prstGeom>
        </p:spPr>
      </p:pic>
      <p:sp>
        <p:nvSpPr>
          <p:cNvPr id="67" name="TextBox 66"/>
          <p:cNvSpPr txBox="1"/>
          <p:nvPr/>
        </p:nvSpPr>
        <p:spPr>
          <a:xfrm>
            <a:off x="29678122" y="6285037"/>
            <a:ext cx="12902672" cy="19790033"/>
          </a:xfrm>
          <a:prstGeom prst="rect">
            <a:avLst/>
          </a:prstGeom>
          <a:noFill/>
        </p:spPr>
        <p:txBody>
          <a:bodyPr wrap="square" rtlCol="0">
            <a:spAutoFit/>
          </a:bodyPr>
          <a:lstStyle/>
          <a:p>
            <a:r>
              <a:rPr lang="en-US" sz="3200" dirty="0">
                <a:latin typeface="Palatino"/>
              </a:rPr>
              <a:t>First we perform the analysis of the HERMES data using standard cuts. The number of data points range from 972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 to 35 for </a:t>
            </a:r>
          </a:p>
          <a:p>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3.5 and the                    range from 1.2 to 0.3</a:t>
            </a: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r>
              <a:rPr lang="en-US" sz="3200" dirty="0">
                <a:latin typeface="Palatino"/>
              </a:rPr>
              <a:t>One can see that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 we reproduce results of ref. [3]</a:t>
            </a:r>
            <a:r>
              <a:rPr lang="en-US" sz="3200" dirty="0">
                <a:latin typeface="Palatino"/>
                <a:cs typeface="Palatino"/>
              </a:rPr>
              <a:t> with                                       </a:t>
            </a:r>
          </a:p>
          <a:p>
            <a:r>
              <a:rPr lang="en-US" sz="3200" dirty="0">
                <a:latin typeface="Palatino"/>
              </a:rPr>
              <a:t>                                       ,</a:t>
            </a:r>
          </a:p>
          <a:p>
            <a:r>
              <a:rPr lang="en-US" sz="3200" dirty="0">
                <a:latin typeface="Palatino"/>
              </a:rPr>
              <a:t>while in the region where current fragmentation should dominate we have                                       , </a:t>
            </a:r>
          </a:p>
          <a:p>
            <a:r>
              <a:rPr lang="en-US" sz="3200" dirty="0">
                <a:latin typeface="Palatino"/>
              </a:rPr>
              <a:t>We conclude that selection of the data is crucial for determination of parameters that describe TMDs.</a:t>
            </a:r>
          </a:p>
          <a:p>
            <a:endParaRPr lang="en-US" sz="3200" dirty="0">
              <a:latin typeface="Palatino"/>
            </a:endParaRPr>
          </a:p>
          <a:p>
            <a:r>
              <a:rPr lang="en-US" sz="3200" dirty="0">
                <a:latin typeface="Palatino"/>
              </a:rPr>
              <a:t>Second we perform the analysis of HERMES data using new cuts. The number of data points range from 460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1.5 to 47 for </a:t>
            </a:r>
          </a:p>
          <a:p>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3.7 and  the                    range from 1.4 to 1.3.</a:t>
            </a: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endParaRPr lang="en-US" sz="3200" dirty="0">
              <a:latin typeface="Palatino"/>
            </a:endParaRPr>
          </a:p>
          <a:p>
            <a:r>
              <a:rPr lang="en-US" sz="3200" dirty="0">
                <a:latin typeface="Palatino"/>
              </a:rPr>
              <a:t>We see that cuts in rapidity have impact on the fitted values of parameters, but this impact is much less pronounced for new cuts compared to standard cuts. We observe similar trends and values of parameters in the region of current fragmentation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 in both cases.</a:t>
            </a:r>
          </a:p>
        </p:txBody>
      </p:sp>
      <p:pic>
        <p:nvPicPr>
          <p:cNvPr id="16" name="Picture 15"/>
          <p:cNvPicPr>
            <a:picLocks noChangeAspect="1"/>
          </p:cNvPicPr>
          <p:nvPr/>
        </p:nvPicPr>
        <p:blipFill>
          <a:blip r:embed="rId29"/>
          <a:stretch>
            <a:fillRect/>
          </a:stretch>
        </p:blipFill>
        <p:spPr>
          <a:xfrm>
            <a:off x="33663597" y="17494008"/>
            <a:ext cx="1676400" cy="520700"/>
          </a:xfrm>
          <a:prstGeom prst="rect">
            <a:avLst/>
          </a:prstGeom>
        </p:spPr>
      </p:pic>
      <p:pic>
        <p:nvPicPr>
          <p:cNvPr id="18" name="Picture 1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9833720" y="18215836"/>
            <a:ext cx="6795244" cy="5096433"/>
          </a:xfrm>
          <a:prstGeom prst="rect">
            <a:avLst/>
          </a:prstGeom>
        </p:spPr>
      </p:pic>
      <p:pic>
        <p:nvPicPr>
          <p:cNvPr id="19" name="Picture 1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6733336" y="18184219"/>
            <a:ext cx="6694251" cy="5020688"/>
          </a:xfrm>
          <a:prstGeom prst="rect">
            <a:avLst/>
          </a:prstGeom>
        </p:spPr>
      </p:pic>
      <p:pic>
        <p:nvPicPr>
          <p:cNvPr id="69" name="Picture 68"/>
          <p:cNvPicPr>
            <a:picLocks noChangeAspect="1"/>
          </p:cNvPicPr>
          <p:nvPr/>
        </p:nvPicPr>
        <p:blipFill>
          <a:blip r:embed="rId29"/>
          <a:stretch>
            <a:fillRect/>
          </a:stretch>
        </p:blipFill>
        <p:spPr>
          <a:xfrm>
            <a:off x="33524900" y="7289983"/>
            <a:ext cx="1676400" cy="520700"/>
          </a:xfrm>
          <a:prstGeom prst="rect">
            <a:avLst/>
          </a:prstGeom>
        </p:spPr>
      </p:pic>
      <p:pic>
        <p:nvPicPr>
          <p:cNvPr id="21" name="Picture 2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9841933" y="7981414"/>
            <a:ext cx="6643883" cy="4982912"/>
          </a:xfrm>
          <a:prstGeom prst="rect">
            <a:avLst/>
          </a:prstGeom>
        </p:spPr>
      </p:pic>
      <p:pic>
        <p:nvPicPr>
          <p:cNvPr id="22" name="Picture 2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6595338" y="8047766"/>
            <a:ext cx="6358431" cy="4768823"/>
          </a:xfrm>
          <a:prstGeom prst="rect">
            <a:avLst/>
          </a:prstGeom>
        </p:spPr>
      </p:pic>
      <p:pic>
        <p:nvPicPr>
          <p:cNvPr id="24" name="Picture 23"/>
          <p:cNvPicPr>
            <a:picLocks noChangeAspect="1"/>
          </p:cNvPicPr>
          <p:nvPr/>
        </p:nvPicPr>
        <p:blipFill>
          <a:blip r:embed="rId34"/>
          <a:stretch>
            <a:fillRect/>
          </a:stretch>
        </p:blipFill>
        <p:spPr>
          <a:xfrm>
            <a:off x="29853372" y="13626173"/>
            <a:ext cx="3784600" cy="520700"/>
          </a:xfrm>
          <a:prstGeom prst="rect">
            <a:avLst/>
          </a:prstGeom>
        </p:spPr>
      </p:pic>
      <p:pic>
        <p:nvPicPr>
          <p:cNvPr id="25" name="Picture 24"/>
          <p:cNvPicPr>
            <a:picLocks noChangeAspect="1"/>
          </p:cNvPicPr>
          <p:nvPr/>
        </p:nvPicPr>
        <p:blipFill>
          <a:blip r:embed="rId35"/>
          <a:stretch>
            <a:fillRect/>
          </a:stretch>
        </p:blipFill>
        <p:spPr>
          <a:xfrm>
            <a:off x="34099265" y="13632746"/>
            <a:ext cx="3759200" cy="520700"/>
          </a:xfrm>
          <a:prstGeom prst="rect">
            <a:avLst/>
          </a:prstGeom>
        </p:spPr>
      </p:pic>
      <p:pic>
        <p:nvPicPr>
          <p:cNvPr id="26" name="Picture 25"/>
          <p:cNvPicPr>
            <a:picLocks noChangeAspect="1"/>
          </p:cNvPicPr>
          <p:nvPr/>
        </p:nvPicPr>
        <p:blipFill>
          <a:blip r:embed="rId36"/>
          <a:stretch>
            <a:fillRect/>
          </a:stretch>
        </p:blipFill>
        <p:spPr>
          <a:xfrm>
            <a:off x="34973715" y="14593081"/>
            <a:ext cx="3759200" cy="520700"/>
          </a:xfrm>
          <a:prstGeom prst="rect">
            <a:avLst/>
          </a:prstGeom>
        </p:spPr>
      </p:pic>
      <p:pic>
        <p:nvPicPr>
          <p:cNvPr id="28" name="Picture 27"/>
          <p:cNvPicPr>
            <a:picLocks noChangeAspect="1"/>
          </p:cNvPicPr>
          <p:nvPr/>
        </p:nvPicPr>
        <p:blipFill>
          <a:blip r:embed="rId37"/>
          <a:stretch>
            <a:fillRect/>
          </a:stretch>
        </p:blipFill>
        <p:spPr>
          <a:xfrm>
            <a:off x="30781502" y="14605902"/>
            <a:ext cx="3784600" cy="520700"/>
          </a:xfrm>
          <a:prstGeom prst="rect">
            <a:avLst/>
          </a:prstGeom>
        </p:spPr>
      </p:pic>
      <p:sp>
        <p:nvSpPr>
          <p:cNvPr id="36" name="TextBox 35"/>
          <p:cNvSpPr txBox="1"/>
          <p:nvPr/>
        </p:nvSpPr>
        <p:spPr>
          <a:xfrm>
            <a:off x="1555729" y="31655439"/>
            <a:ext cx="24858600" cy="523220"/>
          </a:xfrm>
          <a:prstGeom prst="rect">
            <a:avLst/>
          </a:prstGeom>
          <a:noFill/>
        </p:spPr>
        <p:txBody>
          <a:bodyPr wrap="none" rtlCol="0">
            <a:spAutoFit/>
          </a:bodyPr>
          <a:lstStyle/>
          <a:p>
            <a:r>
              <a:rPr lang="en-US" sz="2800" dirty="0">
                <a:latin typeface="Palatino" charset="0"/>
                <a:ea typeface="Palatino" charset="0"/>
                <a:cs typeface="Palatino" charset="0"/>
              </a:rPr>
              <a:t>[1] </a:t>
            </a:r>
            <a:r>
              <a:rPr lang="en-US" sz="2800" dirty="0">
                <a:latin typeface="Palatino"/>
                <a:cs typeface="Palatino"/>
              </a:rPr>
              <a:t>A. </a:t>
            </a:r>
            <a:r>
              <a:rPr lang="en-US" sz="2800" dirty="0" err="1">
                <a:latin typeface="Palatino"/>
                <a:cs typeface="Palatino"/>
              </a:rPr>
              <a:t>Airapetian</a:t>
            </a:r>
            <a:r>
              <a:rPr lang="en-US" sz="2800" dirty="0">
                <a:latin typeface="Palatino"/>
                <a:cs typeface="Palatino"/>
              </a:rPr>
              <a:t>, et al., Phys. Rev. </a:t>
            </a:r>
            <a:r>
              <a:rPr lang="en-US" sz="2800" b="1" dirty="0">
                <a:latin typeface="Palatino"/>
                <a:cs typeface="Palatino"/>
              </a:rPr>
              <a:t>D87</a:t>
            </a:r>
            <a:r>
              <a:rPr lang="en-US" sz="2800" dirty="0">
                <a:latin typeface="Palatino"/>
                <a:cs typeface="Palatino"/>
              </a:rPr>
              <a:t>, 074029 (2013), [2] M. </a:t>
            </a:r>
            <a:r>
              <a:rPr lang="en-US" sz="2800" dirty="0" err="1">
                <a:latin typeface="Palatino"/>
                <a:cs typeface="Palatino"/>
              </a:rPr>
              <a:t>Boglione</a:t>
            </a:r>
            <a:r>
              <a:rPr lang="en-US" sz="2800" dirty="0">
                <a:latin typeface="Palatino"/>
                <a:cs typeface="Palatino"/>
              </a:rPr>
              <a:t>, et al., Phys. </a:t>
            </a:r>
            <a:r>
              <a:rPr lang="en-US" sz="2800" dirty="0" err="1">
                <a:latin typeface="Palatino"/>
                <a:cs typeface="Palatino"/>
              </a:rPr>
              <a:t>Lett</a:t>
            </a:r>
            <a:r>
              <a:rPr lang="en-US" sz="2800" dirty="0">
                <a:latin typeface="Palatino"/>
                <a:cs typeface="Palatino"/>
              </a:rPr>
              <a:t>. </a:t>
            </a:r>
            <a:r>
              <a:rPr lang="en-US" sz="2800" b="1" dirty="0">
                <a:latin typeface="Palatino"/>
                <a:cs typeface="Palatino"/>
              </a:rPr>
              <a:t>B766</a:t>
            </a:r>
            <a:r>
              <a:rPr lang="en-US" sz="2800" dirty="0">
                <a:latin typeface="Palatino"/>
                <a:cs typeface="Palatino"/>
              </a:rPr>
              <a:t>, 245-253 (2017), [3] M. </a:t>
            </a:r>
            <a:r>
              <a:rPr lang="en-US" sz="2800" dirty="0" err="1">
                <a:latin typeface="Palatino"/>
                <a:cs typeface="Palatino"/>
              </a:rPr>
              <a:t>Anselmino</a:t>
            </a:r>
            <a:r>
              <a:rPr lang="en-US" sz="2800" dirty="0">
                <a:latin typeface="Palatino"/>
                <a:cs typeface="Palatino"/>
              </a:rPr>
              <a:t>, et al., JHEP </a:t>
            </a:r>
            <a:r>
              <a:rPr lang="en-US" sz="2800" b="1" dirty="0">
                <a:latin typeface="Palatino"/>
                <a:cs typeface="Palatino"/>
              </a:rPr>
              <a:t>1404</a:t>
            </a:r>
            <a:r>
              <a:rPr lang="en-US" sz="2800" dirty="0">
                <a:latin typeface="Palatino"/>
                <a:cs typeface="Palatino"/>
              </a:rPr>
              <a:t>, 005 (2014) </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 (blue and brown design).potx" id="{D3AB00A0-17A8-42E3-B47F-1AD0345D7510}" vid="{AFE1B28E-9149-4462-921E-2E31ABA0912E}"/>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1082</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Palatino</vt:lpstr>
      <vt:lpstr>Medical Poster</vt:lpstr>
      <vt:lpstr>Spinning Protons and the Hidden Life of Their Constituents Longitudinally Polarized TMDs from JLAB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pion production data in electron-hadron scattering at JLAB using the TMD Parton Model Formalism</dc:title>
  <dc:creator/>
  <cp:keywords/>
  <cp:lastModifiedBy/>
  <cp:revision>2</cp:revision>
  <cp:lastPrinted>2017-11-13T14:44:32Z</cp:lastPrinted>
  <dcterms:modified xsi:type="dcterms:W3CDTF">2018-04-06T16:50:23Z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